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092" r:id="rId4"/>
  </p:sldMasterIdLst>
  <p:notesMasterIdLst>
    <p:notesMasterId r:id="rId39"/>
  </p:notesMasterIdLst>
  <p:sldIdLst>
    <p:sldId id="686" r:id="rId5"/>
    <p:sldId id="762" r:id="rId6"/>
    <p:sldId id="720" r:id="rId7"/>
    <p:sldId id="659" r:id="rId8"/>
    <p:sldId id="612" r:id="rId9"/>
    <p:sldId id="610" r:id="rId10"/>
    <p:sldId id="645" r:id="rId11"/>
    <p:sldId id="766" r:id="rId12"/>
    <p:sldId id="749" r:id="rId13"/>
    <p:sldId id="750" r:id="rId14"/>
    <p:sldId id="751" r:id="rId15"/>
    <p:sldId id="770" r:id="rId16"/>
    <p:sldId id="771" r:id="rId17"/>
    <p:sldId id="753" r:id="rId18"/>
    <p:sldId id="754" r:id="rId19"/>
    <p:sldId id="755" r:id="rId20"/>
    <p:sldId id="778" r:id="rId21"/>
    <p:sldId id="779" r:id="rId22"/>
    <p:sldId id="780" r:id="rId23"/>
    <p:sldId id="781" r:id="rId24"/>
    <p:sldId id="782" r:id="rId25"/>
    <p:sldId id="783" r:id="rId26"/>
    <p:sldId id="784" r:id="rId27"/>
    <p:sldId id="785" r:id="rId28"/>
    <p:sldId id="786" r:id="rId29"/>
    <p:sldId id="787" r:id="rId30"/>
    <p:sldId id="788" r:id="rId31"/>
    <p:sldId id="789" r:id="rId32"/>
    <p:sldId id="790" r:id="rId33"/>
    <p:sldId id="791" r:id="rId34"/>
    <p:sldId id="793" r:id="rId35"/>
    <p:sldId id="794" r:id="rId36"/>
    <p:sldId id="690" r:id="rId37"/>
    <p:sldId id="579" r:id="rId38"/>
  </p:sldIdLst>
  <p:sldSz cx="12192000" cy="6858000"/>
  <p:notesSz cx="6858000" cy="9144000"/>
  <p:custDataLst>
    <p:tags r:id="rId4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Mock-up" id="{EEF8F280-E7DF-4F88-893B-997CA54BA16C}">
          <p14:sldIdLst>
            <p14:sldId id="686"/>
            <p14:sldId id="762"/>
            <p14:sldId id="720"/>
            <p14:sldId id="659"/>
            <p14:sldId id="612"/>
            <p14:sldId id="610"/>
            <p14:sldId id="645"/>
            <p14:sldId id="766"/>
            <p14:sldId id="749"/>
            <p14:sldId id="750"/>
            <p14:sldId id="751"/>
            <p14:sldId id="770"/>
            <p14:sldId id="771"/>
            <p14:sldId id="753"/>
            <p14:sldId id="754"/>
            <p14:sldId id="755"/>
            <p14:sldId id="778"/>
            <p14:sldId id="779"/>
            <p14:sldId id="780"/>
            <p14:sldId id="781"/>
            <p14:sldId id="782"/>
            <p14:sldId id="783"/>
            <p14:sldId id="784"/>
            <p14:sldId id="785"/>
            <p14:sldId id="786"/>
            <p14:sldId id="787"/>
            <p14:sldId id="788"/>
            <p14:sldId id="789"/>
            <p14:sldId id="790"/>
            <p14:sldId id="791"/>
            <p14:sldId id="793"/>
            <p14:sldId id="794"/>
            <p14:sldId id="690"/>
            <p14:sldId id="57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487903-F431-9D32-857A-78EB101A08BE}" name="DUSSUTOUR Chloé" initials="DC" userId="S::chloe.dussutour@wavestone.com::ad81a65e-2cde-400c-a68a-6c4221b16de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C3DB63"/>
    <a:srgbClr val="F4D8A1"/>
    <a:srgbClr val="011D30"/>
    <a:srgbClr val="E5E5E5"/>
    <a:srgbClr val="000000"/>
    <a:srgbClr val="43C0BA"/>
    <a:srgbClr val="075CA8"/>
    <a:srgbClr val="288EBF"/>
    <a:srgbClr val="268B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A60A12-1F9D-48E4-B32C-DA977E474AFE}" v="104" dt="2023-08-04T15:13:43.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94660"/>
  </p:normalViewPr>
  <p:slideViewPr>
    <p:cSldViewPr snapToGrid="0">
      <p:cViewPr varScale="1">
        <p:scale>
          <a:sx n="73" d="100"/>
          <a:sy n="73" d="100"/>
        </p:scale>
        <p:origin x="276"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ags" Target="tags/tag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SSUTOUR Chloé" userId="ad81a65e-2cde-400c-a68a-6c4221b16de5" providerId="ADAL" clId="{8AA60A12-1F9D-48E4-B32C-DA977E474AFE}"/>
    <pc:docChg chg="undo custSel modSld">
      <pc:chgData name="DUSSUTOUR Chloé" userId="ad81a65e-2cde-400c-a68a-6c4221b16de5" providerId="ADAL" clId="{8AA60A12-1F9D-48E4-B32C-DA977E474AFE}" dt="2023-08-04T15:15:28.588" v="764" actId="20577"/>
      <pc:docMkLst>
        <pc:docMk/>
      </pc:docMkLst>
      <pc:sldChg chg="modSp mod">
        <pc:chgData name="DUSSUTOUR Chloé" userId="ad81a65e-2cde-400c-a68a-6c4221b16de5" providerId="ADAL" clId="{8AA60A12-1F9D-48E4-B32C-DA977E474AFE}" dt="2023-08-04T11:54:46.542" v="25" actId="27636"/>
        <pc:sldMkLst>
          <pc:docMk/>
          <pc:sldMk cId="90886063" sldId="610"/>
        </pc:sldMkLst>
        <pc:spChg chg="mod">
          <ac:chgData name="DUSSUTOUR Chloé" userId="ad81a65e-2cde-400c-a68a-6c4221b16de5" providerId="ADAL" clId="{8AA60A12-1F9D-48E4-B32C-DA977E474AFE}" dt="2023-08-04T11:54:46.542" v="25" actId="27636"/>
          <ac:spMkLst>
            <pc:docMk/>
            <pc:sldMk cId="90886063" sldId="610"/>
            <ac:spMk id="14" creationId="{ABC9DEDB-5C94-D7A6-44E7-4982BBEBD56C}"/>
          </ac:spMkLst>
        </pc:spChg>
      </pc:sldChg>
      <pc:sldChg chg="addSp delSp modSp mod modAnim">
        <pc:chgData name="DUSSUTOUR Chloé" userId="ad81a65e-2cde-400c-a68a-6c4221b16de5" providerId="ADAL" clId="{8AA60A12-1F9D-48E4-B32C-DA977E474AFE}" dt="2023-08-04T15:13:49.346" v="745" actId="1076"/>
        <pc:sldMkLst>
          <pc:docMk/>
          <pc:sldMk cId="1248256963" sldId="645"/>
        </pc:sldMkLst>
        <pc:spChg chg="mod">
          <ac:chgData name="DUSSUTOUR Chloé" userId="ad81a65e-2cde-400c-a68a-6c4221b16de5" providerId="ADAL" clId="{8AA60A12-1F9D-48E4-B32C-DA977E474AFE}" dt="2023-08-04T15:13:01.415" v="734"/>
          <ac:spMkLst>
            <pc:docMk/>
            <pc:sldMk cId="1248256963" sldId="645"/>
            <ac:spMk id="2" creationId="{D5CF5AA9-170F-FD1E-5A02-146D708C6EC6}"/>
          </ac:spMkLst>
        </pc:spChg>
        <pc:spChg chg="add del mod">
          <ac:chgData name="DUSSUTOUR Chloé" userId="ad81a65e-2cde-400c-a68a-6c4221b16de5" providerId="ADAL" clId="{8AA60A12-1F9D-48E4-B32C-DA977E474AFE}" dt="2023-08-04T15:11:20.954" v="664" actId="478"/>
          <ac:spMkLst>
            <pc:docMk/>
            <pc:sldMk cId="1248256963" sldId="645"/>
            <ac:spMk id="5" creationId="{4C4363D4-A371-D110-249E-F86C0A4B5C58}"/>
          </ac:spMkLst>
        </pc:spChg>
        <pc:spChg chg="add mod">
          <ac:chgData name="DUSSUTOUR Chloé" userId="ad81a65e-2cde-400c-a68a-6c4221b16de5" providerId="ADAL" clId="{8AA60A12-1F9D-48E4-B32C-DA977E474AFE}" dt="2023-08-04T15:11:44.126" v="671" actId="1076"/>
          <ac:spMkLst>
            <pc:docMk/>
            <pc:sldMk cId="1248256963" sldId="645"/>
            <ac:spMk id="7" creationId="{8B3B6B25-167F-D71C-1384-4F466C35CCD3}"/>
          </ac:spMkLst>
        </pc:spChg>
        <pc:spChg chg="add mod">
          <ac:chgData name="DUSSUTOUR Chloé" userId="ad81a65e-2cde-400c-a68a-6c4221b16de5" providerId="ADAL" clId="{8AA60A12-1F9D-48E4-B32C-DA977E474AFE}" dt="2023-08-04T15:12:27.366" v="678" actId="1076"/>
          <ac:spMkLst>
            <pc:docMk/>
            <pc:sldMk cId="1248256963" sldId="645"/>
            <ac:spMk id="8" creationId="{C1E02D1C-4E87-F008-515D-4A29ECD10B01}"/>
          </ac:spMkLst>
        </pc:spChg>
        <pc:spChg chg="add mod">
          <ac:chgData name="DUSSUTOUR Chloé" userId="ad81a65e-2cde-400c-a68a-6c4221b16de5" providerId="ADAL" clId="{8AA60A12-1F9D-48E4-B32C-DA977E474AFE}" dt="2023-08-04T15:13:24.109" v="739" actId="1076"/>
          <ac:spMkLst>
            <pc:docMk/>
            <pc:sldMk cId="1248256963" sldId="645"/>
            <ac:spMk id="9" creationId="{9BE1F3B8-117A-8B7A-6D78-CD4CCF60A1F5}"/>
          </ac:spMkLst>
        </pc:spChg>
        <pc:spChg chg="add mod">
          <ac:chgData name="DUSSUTOUR Chloé" userId="ad81a65e-2cde-400c-a68a-6c4221b16de5" providerId="ADAL" clId="{8AA60A12-1F9D-48E4-B32C-DA977E474AFE}" dt="2023-08-04T15:13:49.346" v="745" actId="1076"/>
          <ac:spMkLst>
            <pc:docMk/>
            <pc:sldMk cId="1248256963" sldId="645"/>
            <ac:spMk id="10" creationId="{90F2C93D-634F-6333-23DA-8D5B9BC1BAEF}"/>
          </ac:spMkLst>
        </pc:spChg>
        <pc:picChg chg="add mod">
          <ac:chgData name="DUSSUTOUR Chloé" userId="ad81a65e-2cde-400c-a68a-6c4221b16de5" providerId="ADAL" clId="{8AA60A12-1F9D-48E4-B32C-DA977E474AFE}" dt="2023-08-04T15:11:16.306" v="663" actId="1076"/>
          <ac:picMkLst>
            <pc:docMk/>
            <pc:sldMk cId="1248256963" sldId="645"/>
            <ac:picMk id="6" creationId="{9C005FA7-D26C-7A1F-B12A-813F3676AC26}"/>
          </ac:picMkLst>
        </pc:picChg>
      </pc:sldChg>
      <pc:sldChg chg="modSp mod">
        <pc:chgData name="DUSSUTOUR Chloé" userId="ad81a65e-2cde-400c-a68a-6c4221b16de5" providerId="ADAL" clId="{8AA60A12-1F9D-48E4-B32C-DA977E474AFE}" dt="2023-08-04T12:06:25.181" v="272" actId="20577"/>
        <pc:sldMkLst>
          <pc:docMk/>
          <pc:sldMk cId="490615673" sldId="686"/>
        </pc:sldMkLst>
        <pc:spChg chg="mod">
          <ac:chgData name="DUSSUTOUR Chloé" userId="ad81a65e-2cde-400c-a68a-6c4221b16de5" providerId="ADAL" clId="{8AA60A12-1F9D-48E4-B32C-DA977E474AFE}" dt="2023-08-04T12:06:25.181" v="272" actId="20577"/>
          <ac:spMkLst>
            <pc:docMk/>
            <pc:sldMk cId="490615673" sldId="686"/>
            <ac:spMk id="10" creationId="{00000000-0000-0000-0000-000000000000}"/>
          </ac:spMkLst>
        </pc:spChg>
        <pc:spChg chg="mod">
          <ac:chgData name="DUSSUTOUR Chloé" userId="ad81a65e-2cde-400c-a68a-6c4221b16de5" providerId="ADAL" clId="{8AA60A12-1F9D-48E4-B32C-DA977E474AFE}" dt="2023-08-04T11:52:51.550" v="13" actId="14100"/>
          <ac:spMkLst>
            <pc:docMk/>
            <pc:sldMk cId="490615673" sldId="686"/>
            <ac:spMk id="11" creationId="{00000000-0000-0000-0000-000000000000}"/>
          </ac:spMkLst>
        </pc:spChg>
      </pc:sldChg>
      <pc:sldChg chg="modSp mod addCm delCm modCm">
        <pc:chgData name="DUSSUTOUR Chloé" userId="ad81a65e-2cde-400c-a68a-6c4221b16de5" providerId="ADAL" clId="{8AA60A12-1F9D-48E4-B32C-DA977E474AFE}" dt="2023-08-04T15:08:17.221" v="608"/>
        <pc:sldMkLst>
          <pc:docMk/>
          <pc:sldMk cId="307788328" sldId="690"/>
        </pc:sldMkLst>
        <pc:spChg chg="mod">
          <ac:chgData name="DUSSUTOUR Chloé" userId="ad81a65e-2cde-400c-a68a-6c4221b16de5" providerId="ADAL" clId="{8AA60A12-1F9D-48E4-B32C-DA977E474AFE}" dt="2023-08-04T15:08:05.701" v="607" actId="207"/>
          <ac:spMkLst>
            <pc:docMk/>
            <pc:sldMk cId="307788328" sldId="690"/>
            <ac:spMk id="6" creationId="{00000000-0000-0000-0000-000000000000}"/>
          </ac:spMkLst>
        </pc:spChg>
      </pc:sldChg>
      <pc:sldChg chg="modSp mod">
        <pc:chgData name="DUSSUTOUR Chloé" userId="ad81a65e-2cde-400c-a68a-6c4221b16de5" providerId="ADAL" clId="{8AA60A12-1F9D-48E4-B32C-DA977E474AFE}" dt="2023-08-04T11:57:42.771" v="78" actId="20577"/>
        <pc:sldMkLst>
          <pc:docMk/>
          <pc:sldMk cId="2554809421" sldId="749"/>
        </pc:sldMkLst>
        <pc:spChg chg="mod">
          <ac:chgData name="DUSSUTOUR Chloé" userId="ad81a65e-2cde-400c-a68a-6c4221b16de5" providerId="ADAL" clId="{8AA60A12-1F9D-48E4-B32C-DA977E474AFE}" dt="2023-08-04T11:56:23.323" v="56" actId="20577"/>
          <ac:spMkLst>
            <pc:docMk/>
            <pc:sldMk cId="2554809421" sldId="749"/>
            <ac:spMk id="4" creationId="{70AAC9AE-F7C3-F9DB-37C7-417D07F1C6AA}"/>
          </ac:spMkLst>
        </pc:spChg>
        <pc:spChg chg="mod">
          <ac:chgData name="DUSSUTOUR Chloé" userId="ad81a65e-2cde-400c-a68a-6c4221b16de5" providerId="ADAL" clId="{8AA60A12-1F9D-48E4-B32C-DA977E474AFE}" dt="2023-08-04T11:57:42.771" v="78" actId="20577"/>
          <ac:spMkLst>
            <pc:docMk/>
            <pc:sldMk cId="2554809421" sldId="749"/>
            <ac:spMk id="8" creationId="{B96B2BF3-6717-6159-3E2F-80EF2B193484}"/>
          </ac:spMkLst>
        </pc:spChg>
        <pc:spChg chg="mod">
          <ac:chgData name="DUSSUTOUR Chloé" userId="ad81a65e-2cde-400c-a68a-6c4221b16de5" providerId="ADAL" clId="{8AA60A12-1F9D-48E4-B32C-DA977E474AFE}" dt="2023-08-04T11:57:28.729" v="69" actId="20577"/>
          <ac:spMkLst>
            <pc:docMk/>
            <pc:sldMk cId="2554809421" sldId="749"/>
            <ac:spMk id="40" creationId="{C6038591-BCA1-D986-26F4-D27B7BC7C7E5}"/>
          </ac:spMkLst>
        </pc:spChg>
      </pc:sldChg>
      <pc:sldChg chg="modSp mod">
        <pc:chgData name="DUSSUTOUR Chloé" userId="ad81a65e-2cde-400c-a68a-6c4221b16de5" providerId="ADAL" clId="{8AA60A12-1F9D-48E4-B32C-DA977E474AFE}" dt="2023-08-04T11:58:01.611" v="86" actId="20577"/>
        <pc:sldMkLst>
          <pc:docMk/>
          <pc:sldMk cId="1757157528" sldId="750"/>
        </pc:sldMkLst>
        <pc:spChg chg="mod">
          <ac:chgData name="DUSSUTOUR Chloé" userId="ad81a65e-2cde-400c-a68a-6c4221b16de5" providerId="ADAL" clId="{8AA60A12-1F9D-48E4-B32C-DA977E474AFE}" dt="2023-08-04T11:57:57.012" v="83" actId="20577"/>
          <ac:spMkLst>
            <pc:docMk/>
            <pc:sldMk cId="1757157528" sldId="750"/>
            <ac:spMk id="21" creationId="{F75E0936-67E1-46CE-9C2F-13837A28F2E3}"/>
          </ac:spMkLst>
        </pc:spChg>
        <pc:spChg chg="mod">
          <ac:chgData name="DUSSUTOUR Chloé" userId="ad81a65e-2cde-400c-a68a-6c4221b16de5" providerId="ADAL" clId="{8AA60A12-1F9D-48E4-B32C-DA977E474AFE}" dt="2023-08-04T11:57:53.641" v="81" actId="20577"/>
          <ac:spMkLst>
            <pc:docMk/>
            <pc:sldMk cId="1757157528" sldId="750"/>
            <ac:spMk id="22" creationId="{73BAD6D2-F9A5-95E0-3057-7FA31B2EF886}"/>
          </ac:spMkLst>
        </pc:spChg>
        <pc:spChg chg="mod">
          <ac:chgData name="DUSSUTOUR Chloé" userId="ad81a65e-2cde-400c-a68a-6c4221b16de5" providerId="ADAL" clId="{8AA60A12-1F9D-48E4-B32C-DA977E474AFE}" dt="2023-08-04T11:58:01.611" v="86" actId="20577"/>
          <ac:spMkLst>
            <pc:docMk/>
            <pc:sldMk cId="1757157528" sldId="750"/>
            <ac:spMk id="24" creationId="{AA4591DC-1141-5595-EC08-15357B88B79E}"/>
          </ac:spMkLst>
        </pc:spChg>
      </pc:sldChg>
      <pc:sldChg chg="delSp modSp mod">
        <pc:chgData name="DUSSUTOUR Chloé" userId="ad81a65e-2cde-400c-a68a-6c4221b16de5" providerId="ADAL" clId="{8AA60A12-1F9D-48E4-B32C-DA977E474AFE}" dt="2023-08-04T11:58:58.118" v="113" actId="1037"/>
        <pc:sldMkLst>
          <pc:docMk/>
          <pc:sldMk cId="3596320974" sldId="751"/>
        </pc:sldMkLst>
        <pc:spChg chg="mod">
          <ac:chgData name="DUSSUTOUR Chloé" userId="ad81a65e-2cde-400c-a68a-6c4221b16de5" providerId="ADAL" clId="{8AA60A12-1F9D-48E4-B32C-DA977E474AFE}" dt="2023-08-04T11:58:58.118" v="113" actId="1037"/>
          <ac:spMkLst>
            <pc:docMk/>
            <pc:sldMk cId="3596320974" sldId="751"/>
            <ac:spMk id="5" creationId="{8A504CA4-B48B-073D-D0B1-DF35A58777A0}"/>
          </ac:spMkLst>
        </pc:spChg>
        <pc:spChg chg="mod">
          <ac:chgData name="DUSSUTOUR Chloé" userId="ad81a65e-2cde-400c-a68a-6c4221b16de5" providerId="ADAL" clId="{8AA60A12-1F9D-48E4-B32C-DA977E474AFE}" dt="2023-08-04T11:58:37.011" v="91" actId="6549"/>
          <ac:spMkLst>
            <pc:docMk/>
            <pc:sldMk cId="3596320974" sldId="751"/>
            <ac:spMk id="10" creationId="{C4068C75-014C-E62D-E86F-DE00EE2744F0}"/>
          </ac:spMkLst>
        </pc:spChg>
        <pc:picChg chg="del">
          <ac:chgData name="DUSSUTOUR Chloé" userId="ad81a65e-2cde-400c-a68a-6c4221b16de5" providerId="ADAL" clId="{8AA60A12-1F9D-48E4-B32C-DA977E474AFE}" dt="2023-08-04T11:58:25.889" v="90" actId="478"/>
          <ac:picMkLst>
            <pc:docMk/>
            <pc:sldMk cId="3596320974" sldId="751"/>
            <ac:picMk id="21" creationId="{136D5BCA-0A21-681A-B831-21392DFCE8FF}"/>
          </ac:picMkLst>
        </pc:picChg>
      </pc:sldChg>
      <pc:sldChg chg="modSp mod">
        <pc:chgData name="DUSSUTOUR Chloé" userId="ad81a65e-2cde-400c-a68a-6c4221b16de5" providerId="ADAL" clId="{8AA60A12-1F9D-48E4-B32C-DA977E474AFE}" dt="2023-08-04T14:57:34.093" v="343" actId="20577"/>
        <pc:sldMkLst>
          <pc:docMk/>
          <pc:sldMk cId="2639750252" sldId="753"/>
        </pc:sldMkLst>
        <pc:spChg chg="mod">
          <ac:chgData name="DUSSUTOUR Chloé" userId="ad81a65e-2cde-400c-a68a-6c4221b16de5" providerId="ADAL" clId="{8AA60A12-1F9D-48E4-B32C-DA977E474AFE}" dt="2023-08-04T14:57:23.145" v="341" actId="20577"/>
          <ac:spMkLst>
            <pc:docMk/>
            <pc:sldMk cId="2639750252" sldId="753"/>
            <ac:spMk id="39" creationId="{1A7C45AE-9F72-FD39-26B7-FAE56E33BEFA}"/>
          </ac:spMkLst>
        </pc:spChg>
        <pc:spChg chg="mod">
          <ac:chgData name="DUSSUTOUR Chloé" userId="ad81a65e-2cde-400c-a68a-6c4221b16de5" providerId="ADAL" clId="{8AA60A12-1F9D-48E4-B32C-DA977E474AFE}" dt="2023-08-04T14:57:12.863" v="335" actId="114"/>
          <ac:spMkLst>
            <pc:docMk/>
            <pc:sldMk cId="2639750252" sldId="753"/>
            <ac:spMk id="46" creationId="{D7E74F86-453D-4103-FB24-82FB4A050E90}"/>
          </ac:spMkLst>
        </pc:spChg>
        <pc:spChg chg="mod">
          <ac:chgData name="DUSSUTOUR Chloé" userId="ad81a65e-2cde-400c-a68a-6c4221b16de5" providerId="ADAL" clId="{8AA60A12-1F9D-48E4-B32C-DA977E474AFE}" dt="2023-08-04T14:57:34.093" v="343" actId="20577"/>
          <ac:spMkLst>
            <pc:docMk/>
            <pc:sldMk cId="2639750252" sldId="753"/>
            <ac:spMk id="51" creationId="{36D925B0-AF13-7DC6-DFC6-D80A5C45A5F8}"/>
          </ac:spMkLst>
        </pc:spChg>
      </pc:sldChg>
      <pc:sldChg chg="modSp mod">
        <pc:chgData name="DUSSUTOUR Chloé" userId="ad81a65e-2cde-400c-a68a-6c4221b16de5" providerId="ADAL" clId="{8AA60A12-1F9D-48E4-B32C-DA977E474AFE}" dt="2023-08-04T12:03:02.831" v="177" actId="6549"/>
        <pc:sldMkLst>
          <pc:docMk/>
          <pc:sldMk cId="2699702854" sldId="754"/>
        </pc:sldMkLst>
        <pc:spChg chg="mod">
          <ac:chgData name="DUSSUTOUR Chloé" userId="ad81a65e-2cde-400c-a68a-6c4221b16de5" providerId="ADAL" clId="{8AA60A12-1F9D-48E4-B32C-DA977E474AFE}" dt="2023-08-04T12:02:43.945" v="162" actId="20577"/>
          <ac:spMkLst>
            <pc:docMk/>
            <pc:sldMk cId="2699702854" sldId="754"/>
            <ac:spMk id="21" creationId="{FB2CB593-38D6-E709-A9B4-3852C6BE08F5}"/>
          </ac:spMkLst>
        </pc:spChg>
        <pc:spChg chg="mod">
          <ac:chgData name="DUSSUTOUR Chloé" userId="ad81a65e-2cde-400c-a68a-6c4221b16de5" providerId="ADAL" clId="{8AA60A12-1F9D-48E4-B32C-DA977E474AFE}" dt="2023-08-04T12:03:02.831" v="177" actId="6549"/>
          <ac:spMkLst>
            <pc:docMk/>
            <pc:sldMk cId="2699702854" sldId="754"/>
            <ac:spMk id="46" creationId="{00185F08-8DC3-025D-4325-A525803E1BBB}"/>
          </ac:spMkLst>
        </pc:spChg>
        <pc:spChg chg="mod">
          <ac:chgData name="DUSSUTOUR Chloé" userId="ad81a65e-2cde-400c-a68a-6c4221b16de5" providerId="ADAL" clId="{8AA60A12-1F9D-48E4-B32C-DA977E474AFE}" dt="2023-08-04T12:02:31.122" v="157" actId="20577"/>
          <ac:spMkLst>
            <pc:docMk/>
            <pc:sldMk cId="2699702854" sldId="754"/>
            <ac:spMk id="51" creationId="{605CC008-8FF3-8684-71E7-15C6C7610C15}"/>
          </ac:spMkLst>
        </pc:spChg>
      </pc:sldChg>
      <pc:sldChg chg="modSp mod">
        <pc:chgData name="DUSSUTOUR Chloé" userId="ad81a65e-2cde-400c-a68a-6c4221b16de5" providerId="ADAL" clId="{8AA60A12-1F9D-48E4-B32C-DA977E474AFE}" dt="2023-08-04T15:09:58.785" v="654" actId="20577"/>
        <pc:sldMkLst>
          <pc:docMk/>
          <pc:sldMk cId="2397977936" sldId="755"/>
        </pc:sldMkLst>
        <pc:spChg chg="mod">
          <ac:chgData name="DUSSUTOUR Chloé" userId="ad81a65e-2cde-400c-a68a-6c4221b16de5" providerId="ADAL" clId="{8AA60A12-1F9D-48E4-B32C-DA977E474AFE}" dt="2023-08-04T15:09:58.785" v="654" actId="20577"/>
          <ac:spMkLst>
            <pc:docMk/>
            <pc:sldMk cId="2397977936" sldId="755"/>
            <ac:spMk id="30" creationId="{7F9AFBEC-8C95-806C-6E59-9B16CB96FDDA}"/>
          </ac:spMkLst>
        </pc:spChg>
        <pc:spChg chg="mod">
          <ac:chgData name="DUSSUTOUR Chloé" userId="ad81a65e-2cde-400c-a68a-6c4221b16de5" providerId="ADAL" clId="{8AA60A12-1F9D-48E4-B32C-DA977E474AFE}" dt="2023-08-04T12:03:21.120" v="185" actId="20577"/>
          <ac:spMkLst>
            <pc:docMk/>
            <pc:sldMk cId="2397977936" sldId="755"/>
            <ac:spMk id="35" creationId="{9EFF5D6C-A405-4C12-D6A1-DDD98D8AFE7A}"/>
          </ac:spMkLst>
        </pc:spChg>
        <pc:spChg chg="mod">
          <ac:chgData name="DUSSUTOUR Chloé" userId="ad81a65e-2cde-400c-a68a-6c4221b16de5" providerId="ADAL" clId="{8AA60A12-1F9D-48E4-B32C-DA977E474AFE}" dt="2023-08-04T12:03:13.056" v="179" actId="20577"/>
          <ac:spMkLst>
            <pc:docMk/>
            <pc:sldMk cId="2397977936" sldId="755"/>
            <ac:spMk id="39" creationId="{3E691A4A-3F90-2A6C-0D5C-6C186EE931FE}"/>
          </ac:spMkLst>
        </pc:spChg>
      </pc:sldChg>
      <pc:sldChg chg="modSp mod modAnim">
        <pc:chgData name="DUSSUTOUR Chloé" userId="ad81a65e-2cde-400c-a68a-6c4221b16de5" providerId="ADAL" clId="{8AA60A12-1F9D-48E4-B32C-DA977E474AFE}" dt="2023-08-04T11:54:05.034" v="17"/>
        <pc:sldMkLst>
          <pc:docMk/>
          <pc:sldMk cId="1035410052" sldId="762"/>
        </pc:sldMkLst>
        <pc:spChg chg="mod">
          <ac:chgData name="DUSSUTOUR Chloé" userId="ad81a65e-2cde-400c-a68a-6c4221b16de5" providerId="ADAL" clId="{8AA60A12-1F9D-48E4-B32C-DA977E474AFE}" dt="2023-08-04T11:53:30.241" v="15" actId="115"/>
          <ac:spMkLst>
            <pc:docMk/>
            <pc:sldMk cId="1035410052" sldId="762"/>
            <ac:spMk id="43" creationId="{320248E0-44C9-7C40-B80B-66B0BC84FB71}"/>
          </ac:spMkLst>
        </pc:spChg>
      </pc:sldChg>
      <pc:sldChg chg="modSp mod">
        <pc:chgData name="DUSSUTOUR Chloé" userId="ad81a65e-2cde-400c-a68a-6c4221b16de5" providerId="ADAL" clId="{8AA60A12-1F9D-48E4-B32C-DA977E474AFE}" dt="2023-08-04T11:57:20.790" v="67" actId="20577"/>
        <pc:sldMkLst>
          <pc:docMk/>
          <pc:sldMk cId="4243388431" sldId="766"/>
        </pc:sldMkLst>
        <pc:spChg chg="mod">
          <ac:chgData name="DUSSUTOUR Chloé" userId="ad81a65e-2cde-400c-a68a-6c4221b16de5" providerId="ADAL" clId="{8AA60A12-1F9D-48E4-B32C-DA977E474AFE}" dt="2023-08-04T11:56:10.553" v="53" actId="20577"/>
          <ac:spMkLst>
            <pc:docMk/>
            <pc:sldMk cId="4243388431" sldId="766"/>
            <ac:spMk id="8" creationId="{D1CF6099-4399-4B8E-C3CA-9CE8F5EAB9F8}"/>
          </ac:spMkLst>
        </pc:spChg>
        <pc:spChg chg="mod">
          <ac:chgData name="DUSSUTOUR Chloé" userId="ad81a65e-2cde-400c-a68a-6c4221b16de5" providerId="ADAL" clId="{8AA60A12-1F9D-48E4-B32C-DA977E474AFE}" dt="2023-08-04T11:55:38.722" v="35" actId="20577"/>
          <ac:spMkLst>
            <pc:docMk/>
            <pc:sldMk cId="4243388431" sldId="766"/>
            <ac:spMk id="10" creationId="{95EFF060-E531-0F9D-916A-0D02701C9B88}"/>
          </ac:spMkLst>
        </pc:spChg>
        <pc:spChg chg="mod">
          <ac:chgData name="DUSSUTOUR Chloé" userId="ad81a65e-2cde-400c-a68a-6c4221b16de5" providerId="ADAL" clId="{8AA60A12-1F9D-48E4-B32C-DA977E474AFE}" dt="2023-08-04T11:55:20.167" v="29" actId="20577"/>
          <ac:spMkLst>
            <pc:docMk/>
            <pc:sldMk cId="4243388431" sldId="766"/>
            <ac:spMk id="14" creationId="{2B5B2C1A-1627-9FC5-BF92-A291A971B766}"/>
          </ac:spMkLst>
        </pc:spChg>
        <pc:spChg chg="mod">
          <ac:chgData name="DUSSUTOUR Chloé" userId="ad81a65e-2cde-400c-a68a-6c4221b16de5" providerId="ADAL" clId="{8AA60A12-1F9D-48E4-B32C-DA977E474AFE}" dt="2023-08-04T11:57:05.341" v="65" actId="114"/>
          <ac:spMkLst>
            <pc:docMk/>
            <pc:sldMk cId="4243388431" sldId="766"/>
            <ac:spMk id="16" creationId="{758F3B85-4E0D-FF51-A883-D782D655A810}"/>
          </ac:spMkLst>
        </pc:spChg>
        <pc:spChg chg="mod">
          <ac:chgData name="DUSSUTOUR Chloé" userId="ad81a65e-2cde-400c-a68a-6c4221b16de5" providerId="ADAL" clId="{8AA60A12-1F9D-48E4-B32C-DA977E474AFE}" dt="2023-08-04T11:57:20.790" v="67" actId="20577"/>
          <ac:spMkLst>
            <pc:docMk/>
            <pc:sldMk cId="4243388431" sldId="766"/>
            <ac:spMk id="17" creationId="{BD8B5D21-CB33-094F-862D-5307CAA3D12E}"/>
          </ac:spMkLst>
        </pc:spChg>
        <pc:spChg chg="mod">
          <ac:chgData name="DUSSUTOUR Chloé" userId="ad81a65e-2cde-400c-a68a-6c4221b16de5" providerId="ADAL" clId="{8AA60A12-1F9D-48E4-B32C-DA977E474AFE}" dt="2023-08-04T11:56:07.609" v="51" actId="1035"/>
          <ac:spMkLst>
            <pc:docMk/>
            <pc:sldMk cId="4243388431" sldId="766"/>
            <ac:spMk id="19" creationId="{8A714018-40C2-9102-6FB3-3CF382315CFB}"/>
          </ac:spMkLst>
        </pc:spChg>
      </pc:sldChg>
      <pc:sldChg chg="addSp delSp modSp mod modAnim">
        <pc:chgData name="DUSSUTOUR Chloé" userId="ad81a65e-2cde-400c-a68a-6c4221b16de5" providerId="ADAL" clId="{8AA60A12-1F9D-48E4-B32C-DA977E474AFE}" dt="2023-08-04T14:58:32.996" v="389"/>
        <pc:sldMkLst>
          <pc:docMk/>
          <pc:sldMk cId="1357516248" sldId="770"/>
        </pc:sldMkLst>
        <pc:spChg chg="del mod">
          <ac:chgData name="DUSSUTOUR Chloé" userId="ad81a65e-2cde-400c-a68a-6c4221b16de5" providerId="ADAL" clId="{8AA60A12-1F9D-48E4-B32C-DA977E474AFE}" dt="2023-08-04T14:58:32.647" v="388" actId="478"/>
          <ac:spMkLst>
            <pc:docMk/>
            <pc:sldMk cId="1357516248" sldId="770"/>
            <ac:spMk id="2" creationId="{8F31508D-2CA2-47DA-2E2A-C0C01AA5024F}"/>
          </ac:spMkLst>
        </pc:spChg>
        <pc:spChg chg="add mod">
          <ac:chgData name="DUSSUTOUR Chloé" userId="ad81a65e-2cde-400c-a68a-6c4221b16de5" providerId="ADAL" clId="{8AA60A12-1F9D-48E4-B32C-DA977E474AFE}" dt="2023-08-04T14:58:32.996" v="389"/>
          <ac:spMkLst>
            <pc:docMk/>
            <pc:sldMk cId="1357516248" sldId="770"/>
            <ac:spMk id="4" creationId="{07EC2019-6E86-792A-8AAE-7938D5FB9ED1}"/>
          </ac:spMkLst>
        </pc:spChg>
        <pc:spChg chg="mod">
          <ac:chgData name="DUSSUTOUR Chloé" userId="ad81a65e-2cde-400c-a68a-6c4221b16de5" providerId="ADAL" clId="{8AA60A12-1F9D-48E4-B32C-DA977E474AFE}" dt="2023-08-04T11:59:27.864" v="137" actId="1035"/>
          <ac:spMkLst>
            <pc:docMk/>
            <pc:sldMk cId="1357516248" sldId="770"/>
            <ac:spMk id="14" creationId="{3F6966BA-92EA-E642-03F5-5FF1A60F0338}"/>
          </ac:spMkLst>
        </pc:spChg>
        <pc:picChg chg="mod">
          <ac:chgData name="DUSSUTOUR Chloé" userId="ad81a65e-2cde-400c-a68a-6c4221b16de5" providerId="ADAL" clId="{8AA60A12-1F9D-48E4-B32C-DA977E474AFE}" dt="2023-08-04T11:59:27.864" v="137" actId="1035"/>
          <ac:picMkLst>
            <pc:docMk/>
            <pc:sldMk cId="1357516248" sldId="770"/>
            <ac:picMk id="21" creationId="{136D5BCA-0A21-681A-B831-21392DFCE8FF}"/>
          </ac:picMkLst>
        </pc:picChg>
      </pc:sldChg>
      <pc:sldChg chg="modSp mod">
        <pc:chgData name="DUSSUTOUR Chloé" userId="ad81a65e-2cde-400c-a68a-6c4221b16de5" providerId="ADAL" clId="{8AA60A12-1F9D-48E4-B32C-DA977E474AFE}" dt="2023-08-04T15:10:17.183" v="655" actId="6549"/>
        <pc:sldMkLst>
          <pc:docMk/>
          <pc:sldMk cId="1349242172" sldId="771"/>
        </pc:sldMkLst>
        <pc:spChg chg="mod">
          <ac:chgData name="DUSSUTOUR Chloé" userId="ad81a65e-2cde-400c-a68a-6c4221b16de5" providerId="ADAL" clId="{8AA60A12-1F9D-48E4-B32C-DA977E474AFE}" dt="2023-08-04T12:02:23.156" v="155" actId="20577"/>
          <ac:spMkLst>
            <pc:docMk/>
            <pc:sldMk cId="1349242172" sldId="771"/>
            <ac:spMk id="8" creationId="{D1CF6099-4399-4B8E-C3CA-9CE8F5EAB9F8}"/>
          </ac:spMkLst>
        </pc:spChg>
        <pc:spChg chg="mod">
          <ac:chgData name="DUSSUTOUR Chloé" userId="ad81a65e-2cde-400c-a68a-6c4221b16de5" providerId="ADAL" clId="{8AA60A12-1F9D-48E4-B32C-DA977E474AFE}" dt="2023-08-04T15:10:17.183" v="655" actId="6549"/>
          <ac:spMkLst>
            <pc:docMk/>
            <pc:sldMk cId="1349242172" sldId="771"/>
            <ac:spMk id="10" creationId="{95EFF060-E531-0F9D-916A-0D02701C9B88}"/>
          </ac:spMkLst>
        </pc:spChg>
        <pc:spChg chg="mod">
          <ac:chgData name="DUSSUTOUR Chloé" userId="ad81a65e-2cde-400c-a68a-6c4221b16de5" providerId="ADAL" clId="{8AA60A12-1F9D-48E4-B32C-DA977E474AFE}" dt="2023-08-04T14:56:44.655" v="318" actId="20577"/>
          <ac:spMkLst>
            <pc:docMk/>
            <pc:sldMk cId="1349242172" sldId="771"/>
            <ac:spMk id="14" creationId="{2B5B2C1A-1627-9FC5-BF92-A291A971B766}"/>
          </ac:spMkLst>
        </pc:spChg>
      </pc:sldChg>
      <pc:sldChg chg="modSp mod">
        <pc:chgData name="DUSSUTOUR Chloé" userId="ad81a65e-2cde-400c-a68a-6c4221b16de5" providerId="ADAL" clId="{8AA60A12-1F9D-48E4-B32C-DA977E474AFE}" dt="2023-08-04T14:58:06.026" v="370" actId="20577"/>
        <pc:sldMkLst>
          <pc:docMk/>
          <pc:sldMk cId="4121082330" sldId="778"/>
        </pc:sldMkLst>
        <pc:spChg chg="mod">
          <ac:chgData name="DUSSUTOUR Chloé" userId="ad81a65e-2cde-400c-a68a-6c4221b16de5" providerId="ADAL" clId="{8AA60A12-1F9D-48E4-B32C-DA977E474AFE}" dt="2023-08-04T14:58:06.026" v="370" actId="20577"/>
          <ac:spMkLst>
            <pc:docMk/>
            <pc:sldMk cId="4121082330" sldId="778"/>
            <ac:spMk id="2" creationId="{8F31508D-2CA2-47DA-2E2A-C0C01AA5024F}"/>
          </ac:spMkLst>
        </pc:spChg>
      </pc:sldChg>
      <pc:sldChg chg="modSp mod">
        <pc:chgData name="DUSSUTOUR Chloé" userId="ad81a65e-2cde-400c-a68a-6c4221b16de5" providerId="ADAL" clId="{8AA60A12-1F9D-48E4-B32C-DA977E474AFE}" dt="2023-08-04T15:09:41.542" v="651" actId="20577"/>
        <pc:sldMkLst>
          <pc:docMk/>
          <pc:sldMk cId="2899724562" sldId="779"/>
        </pc:sldMkLst>
        <pc:spChg chg="mod">
          <ac:chgData name="DUSSUTOUR Chloé" userId="ad81a65e-2cde-400c-a68a-6c4221b16de5" providerId="ADAL" clId="{8AA60A12-1F9D-48E4-B32C-DA977E474AFE}" dt="2023-08-04T14:57:58.200" v="353" actId="20577"/>
          <ac:spMkLst>
            <pc:docMk/>
            <pc:sldMk cId="2899724562" sldId="779"/>
            <ac:spMk id="11" creationId="{A6C6F83A-B369-1D2A-C490-720718770E12}"/>
          </ac:spMkLst>
        </pc:spChg>
        <pc:spChg chg="mod">
          <ac:chgData name="DUSSUTOUR Chloé" userId="ad81a65e-2cde-400c-a68a-6c4221b16de5" providerId="ADAL" clId="{8AA60A12-1F9D-48E4-B32C-DA977E474AFE}" dt="2023-08-04T14:57:51.628" v="349" actId="20577"/>
          <ac:spMkLst>
            <pc:docMk/>
            <pc:sldMk cId="2899724562" sldId="779"/>
            <ac:spMk id="28" creationId="{AA7C37CD-6590-E801-7F5E-6E893A41FAF6}"/>
          </ac:spMkLst>
        </pc:spChg>
        <pc:spChg chg="mod">
          <ac:chgData name="DUSSUTOUR Chloé" userId="ad81a65e-2cde-400c-a68a-6c4221b16de5" providerId="ADAL" clId="{8AA60A12-1F9D-48E4-B32C-DA977E474AFE}" dt="2023-08-04T15:09:41.542" v="651" actId="20577"/>
          <ac:spMkLst>
            <pc:docMk/>
            <pc:sldMk cId="2899724562" sldId="779"/>
            <ac:spMk id="33" creationId="{FAD05FBA-651B-DC31-58C7-B42390D027BB}"/>
          </ac:spMkLst>
        </pc:spChg>
      </pc:sldChg>
      <pc:sldChg chg="modSp mod">
        <pc:chgData name="DUSSUTOUR Chloé" userId="ad81a65e-2cde-400c-a68a-6c4221b16de5" providerId="ADAL" clId="{8AA60A12-1F9D-48E4-B32C-DA977E474AFE}" dt="2023-08-04T15:09:32.314" v="649" actId="20577"/>
        <pc:sldMkLst>
          <pc:docMk/>
          <pc:sldMk cId="2144624841" sldId="780"/>
        </pc:sldMkLst>
        <pc:spChg chg="mod">
          <ac:chgData name="DUSSUTOUR Chloé" userId="ad81a65e-2cde-400c-a68a-6c4221b16de5" providerId="ADAL" clId="{8AA60A12-1F9D-48E4-B32C-DA977E474AFE}" dt="2023-08-04T15:09:32.314" v="649" actId="20577"/>
          <ac:spMkLst>
            <pc:docMk/>
            <pc:sldMk cId="2144624841" sldId="780"/>
            <ac:spMk id="3" creationId="{DC5F6E9D-4772-E338-3F56-1748E34873A7}"/>
          </ac:spMkLst>
        </pc:spChg>
        <pc:spChg chg="mod">
          <ac:chgData name="DUSSUTOUR Chloé" userId="ad81a65e-2cde-400c-a68a-6c4221b16de5" providerId="ADAL" clId="{8AA60A12-1F9D-48E4-B32C-DA977E474AFE}" dt="2023-08-04T15:09:29.939" v="648" actId="20577"/>
          <ac:spMkLst>
            <pc:docMk/>
            <pc:sldMk cId="2144624841" sldId="780"/>
            <ac:spMk id="12" creationId="{9DF8C7A8-08AD-5EEE-4F47-84C0E03828DE}"/>
          </ac:spMkLst>
        </pc:spChg>
        <pc:spChg chg="mod">
          <ac:chgData name="DUSSUTOUR Chloé" userId="ad81a65e-2cde-400c-a68a-6c4221b16de5" providerId="ADAL" clId="{8AA60A12-1F9D-48E4-B32C-DA977E474AFE}" dt="2023-08-04T15:09:21.990" v="641" actId="20577"/>
          <ac:spMkLst>
            <pc:docMk/>
            <pc:sldMk cId="2144624841" sldId="780"/>
            <ac:spMk id="17" creationId="{72622BE8-F9E1-C652-F5A6-124B0F83EABE}"/>
          </ac:spMkLst>
        </pc:spChg>
      </pc:sldChg>
      <pc:sldChg chg="modSp mod">
        <pc:chgData name="DUSSUTOUR Chloé" userId="ad81a65e-2cde-400c-a68a-6c4221b16de5" providerId="ADAL" clId="{8AA60A12-1F9D-48E4-B32C-DA977E474AFE}" dt="2023-08-04T15:03:14.559" v="413" actId="6549"/>
        <pc:sldMkLst>
          <pc:docMk/>
          <pc:sldMk cId="1053119770" sldId="781"/>
        </pc:sldMkLst>
        <pc:spChg chg="mod">
          <ac:chgData name="DUSSUTOUR Chloé" userId="ad81a65e-2cde-400c-a68a-6c4221b16de5" providerId="ADAL" clId="{8AA60A12-1F9D-48E4-B32C-DA977E474AFE}" dt="2023-08-04T15:03:14.559" v="413" actId="6549"/>
          <ac:spMkLst>
            <pc:docMk/>
            <pc:sldMk cId="1053119770" sldId="781"/>
            <ac:spMk id="28" creationId="{D72559AE-F1CF-E680-B303-D05EACC25EB5}"/>
          </ac:spMkLst>
        </pc:spChg>
        <pc:spChg chg="mod">
          <ac:chgData name="DUSSUTOUR Chloé" userId="ad81a65e-2cde-400c-a68a-6c4221b16de5" providerId="ADAL" clId="{8AA60A12-1F9D-48E4-B32C-DA977E474AFE}" dt="2023-08-04T14:59:11.201" v="404" actId="20577"/>
          <ac:spMkLst>
            <pc:docMk/>
            <pc:sldMk cId="1053119770" sldId="781"/>
            <ac:spMk id="31" creationId="{54A89023-8F1B-4D58-8F5E-3BC09B5C986A}"/>
          </ac:spMkLst>
        </pc:spChg>
      </pc:sldChg>
      <pc:sldChg chg="modSp mod">
        <pc:chgData name="DUSSUTOUR Chloé" userId="ad81a65e-2cde-400c-a68a-6c4221b16de5" providerId="ADAL" clId="{8AA60A12-1F9D-48E4-B32C-DA977E474AFE}" dt="2023-08-04T14:59:01.645" v="402" actId="20577"/>
        <pc:sldMkLst>
          <pc:docMk/>
          <pc:sldMk cId="761317275" sldId="782"/>
        </pc:sldMkLst>
        <pc:spChg chg="mod">
          <ac:chgData name="DUSSUTOUR Chloé" userId="ad81a65e-2cde-400c-a68a-6c4221b16de5" providerId="ADAL" clId="{8AA60A12-1F9D-48E4-B32C-DA977E474AFE}" dt="2023-08-04T14:59:01.645" v="402" actId="20577"/>
          <ac:spMkLst>
            <pc:docMk/>
            <pc:sldMk cId="761317275" sldId="782"/>
            <ac:spMk id="30" creationId="{7F9AFBEC-8C95-806C-6E59-9B16CB96FDDA}"/>
          </ac:spMkLst>
        </pc:spChg>
        <pc:spChg chg="mod">
          <ac:chgData name="DUSSUTOUR Chloé" userId="ad81a65e-2cde-400c-a68a-6c4221b16de5" providerId="ADAL" clId="{8AA60A12-1F9D-48E4-B32C-DA977E474AFE}" dt="2023-08-04T14:58:57.442" v="400" actId="20577"/>
          <ac:spMkLst>
            <pc:docMk/>
            <pc:sldMk cId="761317275" sldId="782"/>
            <ac:spMk id="35" creationId="{9EFF5D6C-A405-4C12-D6A1-DDD98D8AFE7A}"/>
          </ac:spMkLst>
        </pc:spChg>
        <pc:spChg chg="mod">
          <ac:chgData name="DUSSUTOUR Chloé" userId="ad81a65e-2cde-400c-a68a-6c4221b16de5" providerId="ADAL" clId="{8AA60A12-1F9D-48E4-B32C-DA977E474AFE}" dt="2023-08-04T14:58:49.594" v="393" actId="20577"/>
          <ac:spMkLst>
            <pc:docMk/>
            <pc:sldMk cId="761317275" sldId="782"/>
            <ac:spMk id="39" creationId="{3E691A4A-3F90-2A6C-0D5C-6C186EE931FE}"/>
          </ac:spMkLst>
        </pc:spChg>
      </pc:sldChg>
      <pc:sldChg chg="addSp delSp modSp mod">
        <pc:chgData name="DUSSUTOUR Chloé" userId="ad81a65e-2cde-400c-a68a-6c4221b16de5" providerId="ADAL" clId="{8AA60A12-1F9D-48E4-B32C-DA977E474AFE}" dt="2023-08-04T14:58:42.486" v="391"/>
        <pc:sldMkLst>
          <pc:docMk/>
          <pc:sldMk cId="3345612081" sldId="783"/>
        </pc:sldMkLst>
        <pc:spChg chg="del">
          <ac:chgData name="DUSSUTOUR Chloé" userId="ad81a65e-2cde-400c-a68a-6c4221b16de5" providerId="ADAL" clId="{8AA60A12-1F9D-48E4-B32C-DA977E474AFE}" dt="2023-08-04T14:58:42.267" v="390" actId="478"/>
          <ac:spMkLst>
            <pc:docMk/>
            <pc:sldMk cId="3345612081" sldId="783"/>
            <ac:spMk id="2" creationId="{8F31508D-2CA2-47DA-2E2A-C0C01AA5024F}"/>
          </ac:spMkLst>
        </pc:spChg>
        <pc:spChg chg="add mod">
          <ac:chgData name="DUSSUTOUR Chloé" userId="ad81a65e-2cde-400c-a68a-6c4221b16de5" providerId="ADAL" clId="{8AA60A12-1F9D-48E4-B32C-DA977E474AFE}" dt="2023-08-04T14:58:42.486" v="391"/>
          <ac:spMkLst>
            <pc:docMk/>
            <pc:sldMk cId="3345612081" sldId="783"/>
            <ac:spMk id="4" creationId="{58529AF5-BAD0-5FA5-2DEA-DF7E20219F33}"/>
          </ac:spMkLst>
        </pc:spChg>
      </pc:sldChg>
      <pc:sldChg chg="modSp mod">
        <pc:chgData name="DUSSUTOUR Chloé" userId="ad81a65e-2cde-400c-a68a-6c4221b16de5" providerId="ADAL" clId="{8AA60A12-1F9D-48E4-B32C-DA977E474AFE}" dt="2023-08-04T15:03:48.902" v="426" actId="20577"/>
        <pc:sldMkLst>
          <pc:docMk/>
          <pc:sldMk cId="680687042" sldId="784"/>
        </pc:sldMkLst>
        <pc:spChg chg="mod">
          <ac:chgData name="DUSSUTOUR Chloé" userId="ad81a65e-2cde-400c-a68a-6c4221b16de5" providerId="ADAL" clId="{8AA60A12-1F9D-48E4-B32C-DA977E474AFE}" dt="2023-08-04T15:03:48.902" v="426" actId="20577"/>
          <ac:spMkLst>
            <pc:docMk/>
            <pc:sldMk cId="680687042" sldId="784"/>
            <ac:spMk id="11" creationId="{A6C6F83A-B369-1D2A-C490-720718770E12}"/>
          </ac:spMkLst>
        </pc:spChg>
        <pc:spChg chg="mod">
          <ac:chgData name="DUSSUTOUR Chloé" userId="ad81a65e-2cde-400c-a68a-6c4221b16de5" providerId="ADAL" clId="{8AA60A12-1F9D-48E4-B32C-DA977E474AFE}" dt="2023-08-04T15:03:39.899" v="424" actId="20577"/>
          <ac:spMkLst>
            <pc:docMk/>
            <pc:sldMk cId="680687042" sldId="784"/>
            <ac:spMk id="28" creationId="{AA7C37CD-6590-E801-7F5E-6E893A41FAF6}"/>
          </ac:spMkLst>
        </pc:spChg>
        <pc:spChg chg="mod">
          <ac:chgData name="DUSSUTOUR Chloé" userId="ad81a65e-2cde-400c-a68a-6c4221b16de5" providerId="ADAL" clId="{8AA60A12-1F9D-48E4-B32C-DA977E474AFE}" dt="2023-08-04T15:03:24.729" v="415" actId="20577"/>
          <ac:spMkLst>
            <pc:docMk/>
            <pc:sldMk cId="680687042" sldId="784"/>
            <ac:spMk id="33" creationId="{FAD05FBA-651B-DC31-58C7-B42390D027BB}"/>
          </ac:spMkLst>
        </pc:spChg>
      </pc:sldChg>
      <pc:sldChg chg="modSp mod">
        <pc:chgData name="DUSSUTOUR Chloé" userId="ad81a65e-2cde-400c-a68a-6c4221b16de5" providerId="ADAL" clId="{8AA60A12-1F9D-48E4-B32C-DA977E474AFE}" dt="2023-08-04T15:04:09.254" v="436" actId="6549"/>
        <pc:sldMkLst>
          <pc:docMk/>
          <pc:sldMk cId="746277047" sldId="785"/>
        </pc:sldMkLst>
        <pc:spChg chg="mod">
          <ac:chgData name="DUSSUTOUR Chloé" userId="ad81a65e-2cde-400c-a68a-6c4221b16de5" providerId="ADAL" clId="{8AA60A12-1F9D-48E4-B32C-DA977E474AFE}" dt="2023-08-04T15:04:09.254" v="436" actId="6549"/>
          <ac:spMkLst>
            <pc:docMk/>
            <pc:sldMk cId="746277047" sldId="785"/>
            <ac:spMk id="3" creationId="{DC5F6E9D-4772-E338-3F56-1748E34873A7}"/>
          </ac:spMkLst>
        </pc:spChg>
        <pc:spChg chg="mod">
          <ac:chgData name="DUSSUTOUR Chloé" userId="ad81a65e-2cde-400c-a68a-6c4221b16de5" providerId="ADAL" clId="{8AA60A12-1F9D-48E4-B32C-DA977E474AFE}" dt="2023-08-04T15:04:06.642" v="435" actId="20577"/>
          <ac:spMkLst>
            <pc:docMk/>
            <pc:sldMk cId="746277047" sldId="785"/>
            <ac:spMk id="12" creationId="{9DF8C7A8-08AD-5EEE-4F47-84C0E03828DE}"/>
          </ac:spMkLst>
        </pc:spChg>
        <pc:spChg chg="mod">
          <ac:chgData name="DUSSUTOUR Chloé" userId="ad81a65e-2cde-400c-a68a-6c4221b16de5" providerId="ADAL" clId="{8AA60A12-1F9D-48E4-B32C-DA977E474AFE}" dt="2023-08-04T15:03:58.130" v="428" actId="20577"/>
          <ac:spMkLst>
            <pc:docMk/>
            <pc:sldMk cId="746277047" sldId="785"/>
            <ac:spMk id="17" creationId="{72622BE8-F9E1-C652-F5A6-124B0F83EABE}"/>
          </ac:spMkLst>
        </pc:spChg>
      </pc:sldChg>
      <pc:sldChg chg="modSp mod">
        <pc:chgData name="DUSSUTOUR Chloé" userId="ad81a65e-2cde-400c-a68a-6c4221b16de5" providerId="ADAL" clId="{8AA60A12-1F9D-48E4-B32C-DA977E474AFE}" dt="2023-08-04T15:04:29.398" v="448" actId="20577"/>
        <pc:sldMkLst>
          <pc:docMk/>
          <pc:sldMk cId="2753545990" sldId="786"/>
        </pc:sldMkLst>
        <pc:spChg chg="mod">
          <ac:chgData name="DUSSUTOUR Chloé" userId="ad81a65e-2cde-400c-a68a-6c4221b16de5" providerId="ADAL" clId="{8AA60A12-1F9D-48E4-B32C-DA977E474AFE}" dt="2023-08-04T15:04:29.398" v="448" actId="20577"/>
          <ac:spMkLst>
            <pc:docMk/>
            <pc:sldMk cId="2753545990" sldId="786"/>
            <ac:spMk id="6" creationId="{F9A9C216-F05D-52E1-999F-E659D26697C2}"/>
          </ac:spMkLst>
        </pc:spChg>
        <pc:spChg chg="mod">
          <ac:chgData name="DUSSUTOUR Chloé" userId="ad81a65e-2cde-400c-a68a-6c4221b16de5" providerId="ADAL" clId="{8AA60A12-1F9D-48E4-B32C-DA977E474AFE}" dt="2023-08-04T15:04:24.807" v="445" actId="6549"/>
          <ac:spMkLst>
            <pc:docMk/>
            <pc:sldMk cId="2753545990" sldId="786"/>
            <ac:spMk id="28" creationId="{D72559AE-F1CF-E680-B303-D05EACC25EB5}"/>
          </ac:spMkLst>
        </pc:spChg>
      </pc:sldChg>
      <pc:sldChg chg="modSp mod">
        <pc:chgData name="DUSSUTOUR Chloé" userId="ad81a65e-2cde-400c-a68a-6c4221b16de5" providerId="ADAL" clId="{8AA60A12-1F9D-48E4-B32C-DA977E474AFE}" dt="2023-08-04T15:08:42.141" v="612" actId="20577"/>
        <pc:sldMkLst>
          <pc:docMk/>
          <pc:sldMk cId="2722470303" sldId="787"/>
        </pc:sldMkLst>
        <pc:spChg chg="mod">
          <ac:chgData name="DUSSUTOUR Chloé" userId="ad81a65e-2cde-400c-a68a-6c4221b16de5" providerId="ADAL" clId="{8AA60A12-1F9D-48E4-B32C-DA977E474AFE}" dt="2023-08-04T15:04:37.320" v="449" actId="6549"/>
          <ac:spMkLst>
            <pc:docMk/>
            <pc:sldMk cId="2722470303" sldId="787"/>
            <ac:spMk id="7" creationId="{A140C2A5-4142-0BA8-CDCB-EA9D0B24EA24}"/>
          </ac:spMkLst>
        </pc:spChg>
        <pc:spChg chg="mod">
          <ac:chgData name="DUSSUTOUR Chloé" userId="ad81a65e-2cde-400c-a68a-6c4221b16de5" providerId="ADAL" clId="{8AA60A12-1F9D-48E4-B32C-DA977E474AFE}" dt="2023-08-04T15:04:46.042" v="456" actId="20577"/>
          <ac:spMkLst>
            <pc:docMk/>
            <pc:sldMk cId="2722470303" sldId="787"/>
            <ac:spMk id="12" creationId="{AE0CF2AF-730B-5827-CE73-3E1C76827D40}"/>
          </ac:spMkLst>
        </pc:spChg>
        <pc:spChg chg="mod">
          <ac:chgData name="DUSSUTOUR Chloé" userId="ad81a65e-2cde-400c-a68a-6c4221b16de5" providerId="ADAL" clId="{8AA60A12-1F9D-48E4-B32C-DA977E474AFE}" dt="2023-08-04T15:08:42.141" v="612" actId="20577"/>
          <ac:spMkLst>
            <pc:docMk/>
            <pc:sldMk cId="2722470303" sldId="787"/>
            <ac:spMk id="16" creationId="{A06F85DD-39C6-DBEE-612C-489806A3AD51}"/>
          </ac:spMkLst>
        </pc:spChg>
      </pc:sldChg>
      <pc:sldChg chg="modSp mod addCm delCm">
        <pc:chgData name="DUSSUTOUR Chloé" userId="ad81a65e-2cde-400c-a68a-6c4221b16de5" providerId="ADAL" clId="{8AA60A12-1F9D-48E4-B32C-DA977E474AFE}" dt="2023-08-04T15:08:58.951" v="639"/>
        <pc:sldMkLst>
          <pc:docMk/>
          <pc:sldMk cId="1399811334" sldId="788"/>
        </pc:sldMkLst>
        <pc:spChg chg="mod">
          <ac:chgData name="DUSSUTOUR Chloé" userId="ad81a65e-2cde-400c-a68a-6c4221b16de5" providerId="ADAL" clId="{8AA60A12-1F9D-48E4-B32C-DA977E474AFE}" dt="2023-08-04T15:08:55.041" v="638" actId="20577"/>
          <ac:spMkLst>
            <pc:docMk/>
            <pc:sldMk cId="1399811334" sldId="788"/>
            <ac:spMk id="2" creationId="{8F31508D-2CA2-47DA-2E2A-C0C01AA5024F}"/>
          </ac:spMkLst>
        </pc:spChg>
      </pc:sldChg>
      <pc:sldChg chg="modSp mod">
        <pc:chgData name="DUSSUTOUR Chloé" userId="ad81a65e-2cde-400c-a68a-6c4221b16de5" providerId="ADAL" clId="{8AA60A12-1F9D-48E4-B32C-DA977E474AFE}" dt="2023-08-04T15:05:23.005" v="470" actId="20577"/>
        <pc:sldMkLst>
          <pc:docMk/>
          <pc:sldMk cId="1478561542" sldId="789"/>
        </pc:sldMkLst>
        <pc:spChg chg="mod">
          <ac:chgData name="DUSSUTOUR Chloé" userId="ad81a65e-2cde-400c-a68a-6c4221b16de5" providerId="ADAL" clId="{8AA60A12-1F9D-48E4-B32C-DA977E474AFE}" dt="2023-08-04T15:05:12.791" v="465" actId="20577"/>
          <ac:spMkLst>
            <pc:docMk/>
            <pc:sldMk cId="1478561542" sldId="789"/>
            <ac:spMk id="28" creationId="{AA7C37CD-6590-E801-7F5E-6E893A41FAF6}"/>
          </ac:spMkLst>
        </pc:spChg>
        <pc:spChg chg="mod">
          <ac:chgData name="DUSSUTOUR Chloé" userId="ad81a65e-2cde-400c-a68a-6c4221b16de5" providerId="ADAL" clId="{8AA60A12-1F9D-48E4-B32C-DA977E474AFE}" dt="2023-08-04T15:05:23.005" v="470" actId="20577"/>
          <ac:spMkLst>
            <pc:docMk/>
            <pc:sldMk cId="1478561542" sldId="789"/>
            <ac:spMk id="33" creationId="{FAD05FBA-651B-DC31-58C7-B42390D027BB}"/>
          </ac:spMkLst>
        </pc:spChg>
      </pc:sldChg>
      <pc:sldChg chg="modSp mod">
        <pc:chgData name="DUSSUTOUR Chloé" userId="ad81a65e-2cde-400c-a68a-6c4221b16de5" providerId="ADAL" clId="{8AA60A12-1F9D-48E4-B32C-DA977E474AFE}" dt="2023-08-04T15:05:18.251" v="466" actId="20577"/>
        <pc:sldMkLst>
          <pc:docMk/>
          <pc:sldMk cId="2674763536" sldId="790"/>
        </pc:sldMkLst>
        <pc:spChg chg="mod">
          <ac:chgData name="DUSSUTOUR Chloé" userId="ad81a65e-2cde-400c-a68a-6c4221b16de5" providerId="ADAL" clId="{8AA60A12-1F9D-48E4-B32C-DA977E474AFE}" dt="2023-08-04T15:05:18.251" v="466" actId="20577"/>
          <ac:spMkLst>
            <pc:docMk/>
            <pc:sldMk cId="2674763536" sldId="790"/>
            <ac:spMk id="3" creationId="{DC5F6E9D-4772-E338-3F56-1748E34873A7}"/>
          </ac:spMkLst>
        </pc:spChg>
      </pc:sldChg>
      <pc:sldChg chg="modSp mod">
        <pc:chgData name="DUSSUTOUR Chloé" userId="ad81a65e-2cde-400c-a68a-6c4221b16de5" providerId="ADAL" clId="{8AA60A12-1F9D-48E4-B32C-DA977E474AFE}" dt="2023-08-04T15:08:29.018" v="610" actId="20577"/>
        <pc:sldMkLst>
          <pc:docMk/>
          <pc:sldMk cId="4014932492" sldId="791"/>
        </pc:sldMkLst>
        <pc:spChg chg="mod">
          <ac:chgData name="DUSSUTOUR Chloé" userId="ad81a65e-2cde-400c-a68a-6c4221b16de5" providerId="ADAL" clId="{8AA60A12-1F9D-48E4-B32C-DA977E474AFE}" dt="2023-08-04T15:05:35.517" v="477" actId="20577"/>
          <ac:spMkLst>
            <pc:docMk/>
            <pc:sldMk cId="4014932492" sldId="791"/>
            <ac:spMk id="28" creationId="{D72559AE-F1CF-E680-B303-D05EACC25EB5}"/>
          </ac:spMkLst>
        </pc:spChg>
        <pc:spChg chg="mod">
          <ac:chgData name="DUSSUTOUR Chloé" userId="ad81a65e-2cde-400c-a68a-6c4221b16de5" providerId="ADAL" clId="{8AA60A12-1F9D-48E4-B32C-DA977E474AFE}" dt="2023-08-04T15:08:29.018" v="610" actId="20577"/>
          <ac:spMkLst>
            <pc:docMk/>
            <pc:sldMk cId="4014932492" sldId="791"/>
            <ac:spMk id="31" creationId="{54A89023-8F1B-4D58-8F5E-3BC09B5C986A}"/>
          </ac:spMkLst>
        </pc:spChg>
      </pc:sldChg>
      <pc:sldChg chg="modSp mod">
        <pc:chgData name="DUSSUTOUR Chloé" userId="ad81a65e-2cde-400c-a68a-6c4221b16de5" providerId="ADAL" clId="{8AA60A12-1F9D-48E4-B32C-DA977E474AFE}" dt="2023-08-04T15:05:46.404" v="483" actId="20577"/>
        <pc:sldMkLst>
          <pc:docMk/>
          <pc:sldMk cId="672000489" sldId="793"/>
        </pc:sldMkLst>
        <pc:spChg chg="mod">
          <ac:chgData name="DUSSUTOUR Chloé" userId="ad81a65e-2cde-400c-a68a-6c4221b16de5" providerId="ADAL" clId="{8AA60A12-1F9D-48E4-B32C-DA977E474AFE}" dt="2023-08-04T15:05:46.404" v="483" actId="20577"/>
          <ac:spMkLst>
            <pc:docMk/>
            <pc:sldMk cId="672000489" sldId="793"/>
            <ac:spMk id="7" creationId="{A140C2A5-4142-0BA8-CDCB-EA9D0B24EA24}"/>
          </ac:spMkLst>
        </pc:spChg>
        <pc:spChg chg="mod">
          <ac:chgData name="DUSSUTOUR Chloé" userId="ad81a65e-2cde-400c-a68a-6c4221b16de5" providerId="ADAL" clId="{8AA60A12-1F9D-48E4-B32C-DA977E474AFE}" dt="2023-08-04T15:05:44.439" v="482" actId="20577"/>
          <ac:spMkLst>
            <pc:docMk/>
            <pc:sldMk cId="672000489" sldId="793"/>
            <ac:spMk id="12" creationId="{AE0CF2AF-730B-5827-CE73-3E1C76827D40}"/>
          </ac:spMkLst>
        </pc:spChg>
        <pc:spChg chg="mod">
          <ac:chgData name="DUSSUTOUR Chloé" userId="ad81a65e-2cde-400c-a68a-6c4221b16de5" providerId="ADAL" clId="{8AA60A12-1F9D-48E4-B32C-DA977E474AFE}" dt="2023-08-04T15:05:40.568" v="479" actId="20577"/>
          <ac:spMkLst>
            <pc:docMk/>
            <pc:sldMk cId="672000489" sldId="793"/>
            <ac:spMk id="16" creationId="{A06F85DD-39C6-DBEE-612C-489806A3AD51}"/>
          </ac:spMkLst>
        </pc:spChg>
      </pc:sldChg>
      <pc:sldChg chg="modSp mod">
        <pc:chgData name="DUSSUTOUR Chloé" userId="ad81a65e-2cde-400c-a68a-6c4221b16de5" providerId="ADAL" clId="{8AA60A12-1F9D-48E4-B32C-DA977E474AFE}" dt="2023-08-04T15:15:28.588" v="764" actId="20577"/>
        <pc:sldMkLst>
          <pc:docMk/>
          <pc:sldMk cId="1620900557" sldId="794"/>
        </pc:sldMkLst>
        <pc:spChg chg="mod">
          <ac:chgData name="DUSSUTOUR Chloé" userId="ad81a65e-2cde-400c-a68a-6c4221b16de5" providerId="ADAL" clId="{8AA60A12-1F9D-48E4-B32C-DA977E474AFE}" dt="2023-08-04T15:15:28.588" v="764" actId="20577"/>
          <ac:spMkLst>
            <pc:docMk/>
            <pc:sldMk cId="1620900557" sldId="794"/>
            <ac:spMk id="2" creationId="{8F31508D-2CA2-47DA-2E2A-C0C01AA502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EC Square Sans Pro" panose="020B05060400000200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EC Square Sans Pro" panose="020B0506040000020004" pitchFamily="34" charset="0"/>
              </a:defRPr>
            </a:lvl1pPr>
          </a:lstStyle>
          <a:p>
            <a:fld id="{344847AB-3B75-FF4A-B0A2-6BEB5C2F7506}" type="datetimeFigureOut">
              <a:rPr lang="en-US" smtClean="0"/>
              <a:pPr/>
              <a:t>10/5/2023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EC Square Sans Pro" panose="020B05060400000200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EC Square Sans Pro" panose="020B0506040000020004" pitchFamily="34" charset="0"/>
              </a:defRPr>
            </a:lvl1pPr>
          </a:lstStyle>
          <a:p>
            <a:fld id="{0DB9A84A-733A-0C47-AC2B-F0C70F83A7E9}" type="slidenum">
              <a:rPr lang="en-US" smtClean="0"/>
              <a:pPr/>
              <a:t>‹#›</a:t>
            </a:fld>
            <a:endParaRPr lang="en-US"/>
          </a:p>
        </p:txBody>
      </p:sp>
    </p:spTree>
    <p:extLst>
      <p:ext uri="{BB962C8B-B14F-4D97-AF65-F5344CB8AC3E}">
        <p14:creationId xmlns:p14="http://schemas.microsoft.com/office/powerpoint/2010/main" val="121479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C Square Sans Pro" panose="020B0506040000020004" pitchFamily="34" charset="0"/>
        <a:ea typeface="+mn-ea"/>
        <a:cs typeface="+mn-cs"/>
      </a:defRPr>
    </a:lvl1pPr>
    <a:lvl2pPr marL="457200" algn="l" defTabSz="914400" rtl="0" eaLnBrk="1" latinLnBrk="0" hangingPunct="1">
      <a:defRPr sz="1200" kern="1200">
        <a:solidFill>
          <a:schemeClr val="tx1"/>
        </a:solidFill>
        <a:latin typeface="EC Square Sans Pro" panose="020B0506040000020004" pitchFamily="34" charset="0"/>
        <a:ea typeface="+mn-ea"/>
        <a:cs typeface="+mn-cs"/>
      </a:defRPr>
    </a:lvl2pPr>
    <a:lvl3pPr marL="914400" algn="l" defTabSz="914400" rtl="0" eaLnBrk="1" latinLnBrk="0" hangingPunct="1">
      <a:defRPr sz="1200" kern="1200">
        <a:solidFill>
          <a:schemeClr val="tx1"/>
        </a:solidFill>
        <a:latin typeface="EC Square Sans Pro" panose="020B0506040000020004" pitchFamily="34" charset="0"/>
        <a:ea typeface="+mn-ea"/>
        <a:cs typeface="+mn-cs"/>
      </a:defRPr>
    </a:lvl3pPr>
    <a:lvl4pPr marL="1371600" algn="l" defTabSz="914400" rtl="0" eaLnBrk="1" latinLnBrk="0" hangingPunct="1">
      <a:defRPr sz="1200" kern="1200">
        <a:solidFill>
          <a:schemeClr val="tx1"/>
        </a:solidFill>
        <a:latin typeface="EC Square Sans Pro" panose="020B0506040000020004" pitchFamily="34" charset="0"/>
        <a:ea typeface="+mn-ea"/>
        <a:cs typeface="+mn-cs"/>
      </a:defRPr>
    </a:lvl4pPr>
    <a:lvl5pPr marL="1828800" algn="l" defTabSz="914400" rtl="0" eaLnBrk="1" latinLnBrk="0" hangingPunct="1">
      <a:defRPr sz="1200" kern="1200">
        <a:solidFill>
          <a:schemeClr val="tx1"/>
        </a:solidFill>
        <a:latin typeface="EC Square Sans Pro" panose="020B05060400000200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DB9A84A-733A-0C47-AC2B-F0C70F83A7E9}" type="slidenum">
              <a:rPr lang="en-US" smtClean="0"/>
              <a:pPr/>
              <a:t>2</a:t>
            </a:fld>
            <a:endParaRPr lang="en-US"/>
          </a:p>
        </p:txBody>
      </p:sp>
    </p:spTree>
    <p:extLst>
      <p:ext uri="{BB962C8B-B14F-4D97-AF65-F5344CB8AC3E}">
        <p14:creationId xmlns:p14="http://schemas.microsoft.com/office/powerpoint/2010/main" val="1228372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B9A84A-733A-0C47-AC2B-F0C70F83A7E9}" type="slidenum">
              <a:rPr lang="en-US" smtClean="0"/>
              <a:t>3</a:t>
            </a:fld>
            <a:endParaRPr lang="en-US"/>
          </a:p>
        </p:txBody>
      </p:sp>
    </p:spTree>
    <p:extLst>
      <p:ext uri="{BB962C8B-B14F-4D97-AF65-F5344CB8AC3E}">
        <p14:creationId xmlns:p14="http://schemas.microsoft.com/office/powerpoint/2010/main" val="261842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0DB9A84A-733A-0C47-AC2B-F0C70F83A7E9}" type="slidenum">
              <a:rPr lang="en-US" smtClean="0"/>
              <a:pPr/>
              <a:t>6</a:t>
            </a:fld>
            <a:endParaRPr lang="en-US" dirty="0"/>
          </a:p>
        </p:txBody>
      </p:sp>
    </p:spTree>
    <p:extLst>
      <p:ext uri="{BB962C8B-B14F-4D97-AF65-F5344CB8AC3E}">
        <p14:creationId xmlns:p14="http://schemas.microsoft.com/office/powerpoint/2010/main" val="1247879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B9A84A-733A-0C47-AC2B-F0C70F83A7E9}" type="slidenum">
              <a:rPr lang="en-US" smtClean="0"/>
              <a:t>34</a:t>
            </a:fld>
            <a:endParaRPr lang="en-US"/>
          </a:p>
        </p:txBody>
      </p:sp>
    </p:spTree>
    <p:extLst>
      <p:ext uri="{BB962C8B-B14F-4D97-AF65-F5344CB8AC3E}">
        <p14:creationId xmlns:p14="http://schemas.microsoft.com/office/powerpoint/2010/main" val="1893146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427645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5291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725167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2396248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 fmla="*/ 1815121 w 7680637"/>
              <a:gd name="connsiteY0" fmla="*/ 1241 h 4336451"/>
              <a:gd name="connsiteX1" fmla="*/ 1958741 w 7680637"/>
              <a:gd name="connsiteY1" fmla="*/ 4395 h 4336451"/>
              <a:gd name="connsiteX2" fmla="*/ 2359375 w 7680637"/>
              <a:gd name="connsiteY2" fmla="*/ 113712 h 4336451"/>
              <a:gd name="connsiteX3" fmla="*/ 2789536 w 7680637"/>
              <a:gd name="connsiteY3" fmla="*/ 374021 h 4336451"/>
              <a:gd name="connsiteX4" fmla="*/ 3102571 w 7680637"/>
              <a:gd name="connsiteY4" fmla="*/ 643354 h 4336451"/>
              <a:gd name="connsiteX5" fmla="*/ 3332895 w 7680637"/>
              <a:gd name="connsiteY5" fmla="*/ 879443 h 4336451"/>
              <a:gd name="connsiteX6" fmla="*/ 3547486 w 7680637"/>
              <a:gd name="connsiteY6" fmla="*/ 1125263 h 4336451"/>
              <a:gd name="connsiteX7" fmla="*/ 3559541 w 7680637"/>
              <a:gd name="connsiteY7" fmla="*/ 1136814 h 4336451"/>
              <a:gd name="connsiteX8" fmla="*/ 3594844 w 7680637"/>
              <a:gd name="connsiteY8" fmla="*/ 1179839 h 4336451"/>
              <a:gd name="connsiteX9" fmla="*/ 3608488 w 7680637"/>
              <a:gd name="connsiteY9" fmla="*/ 1199610 h 4336451"/>
              <a:gd name="connsiteX10" fmla="*/ 3859378 w 7680637"/>
              <a:gd name="connsiteY10" fmla="*/ 1530521 h 4336451"/>
              <a:gd name="connsiteX11" fmla="*/ 4127150 w 7680637"/>
              <a:gd name="connsiteY11" fmla="*/ 1957420 h 4336451"/>
              <a:gd name="connsiteX12" fmla="*/ 4318633 w 7680637"/>
              <a:gd name="connsiteY12" fmla="*/ 2395038 h 4336451"/>
              <a:gd name="connsiteX13" fmla="*/ 4397027 w 7680637"/>
              <a:gd name="connsiteY13" fmla="*/ 2829633 h 4336451"/>
              <a:gd name="connsiteX14" fmla="*/ 4225697 w 7680637"/>
              <a:gd name="connsiteY14" fmla="*/ 3419902 h 4336451"/>
              <a:gd name="connsiteX15" fmla="*/ 4062935 w 7680637"/>
              <a:gd name="connsiteY15" fmla="*/ 3609295 h 4336451"/>
              <a:gd name="connsiteX16" fmla="*/ 4026361 w 7680637"/>
              <a:gd name="connsiteY16" fmla="*/ 3648304 h 4336451"/>
              <a:gd name="connsiteX17" fmla="*/ 3960411 w 7680637"/>
              <a:gd name="connsiteY17" fmla="*/ 3702417 h 4336451"/>
              <a:gd name="connsiteX18" fmla="*/ 3930096 w 7680637"/>
              <a:gd name="connsiteY18" fmla="*/ 3720145 h 4336451"/>
              <a:gd name="connsiteX19" fmla="*/ 3581683 w 7680637"/>
              <a:gd name="connsiteY19" fmla="*/ 3923972 h 4336451"/>
              <a:gd name="connsiteX20" fmla="*/ 3065181 w 7680637"/>
              <a:gd name="connsiteY20" fmla="*/ 4112732 h 4336451"/>
              <a:gd name="connsiteX21" fmla="*/ 2281419 w 7680637"/>
              <a:gd name="connsiteY21" fmla="*/ 4276486 h 4336451"/>
              <a:gd name="connsiteX22" fmla="*/ 1509106 w 7680637"/>
              <a:gd name="connsiteY22" fmla="*/ 4336355 h 4336451"/>
              <a:gd name="connsiteX23" fmla="*/ 987175 w 7680637"/>
              <a:gd name="connsiteY23" fmla="*/ 4286597 h 4336451"/>
              <a:gd name="connsiteX24" fmla="*/ 589146 w 7680637"/>
              <a:gd name="connsiteY24" fmla="*/ 4153435 h 4336451"/>
              <a:gd name="connsiteX25" fmla="*/ 309879 w 7680637"/>
              <a:gd name="connsiteY25" fmla="*/ 3953535 h 4336451"/>
              <a:gd name="connsiteX26" fmla="*/ 268865 w 7680637"/>
              <a:gd name="connsiteY26" fmla="*/ 3913607 h 4336451"/>
              <a:gd name="connsiteX27" fmla="*/ 226554 w 7680637"/>
              <a:gd name="connsiteY27" fmla="*/ 3862040 h 4336451"/>
              <a:gd name="connsiteX28" fmla="*/ 218482 w 7680637"/>
              <a:gd name="connsiteY28" fmla="*/ 3847486 h 4336451"/>
              <a:gd name="connsiteX29" fmla="*/ 164739 w 7680637"/>
              <a:gd name="connsiteY29" fmla="*/ 3765333 h 4336451"/>
              <a:gd name="connsiteX30" fmla="*/ 30218 w 7680637"/>
              <a:gd name="connsiteY30" fmla="*/ 3404051 h 4336451"/>
              <a:gd name="connsiteX31" fmla="*/ 6563 w 7680637"/>
              <a:gd name="connsiteY31" fmla="*/ 2907338 h 4336451"/>
              <a:gd name="connsiteX32" fmla="*/ 94549 w 7680637"/>
              <a:gd name="connsiteY32" fmla="*/ 2373545 h 4336451"/>
              <a:gd name="connsiteX33" fmla="*/ 517592 w 7680637"/>
              <a:gd name="connsiteY33" fmla="*/ 1199844 h 4336451"/>
              <a:gd name="connsiteX34" fmla="*/ 854449 w 7680637"/>
              <a:gd name="connsiteY34" fmla="*/ 622773 h 4336451"/>
              <a:gd name="connsiteX35" fmla="*/ 1142073 w 7680637"/>
              <a:gd name="connsiteY35" fmla="*/ 301812 h 4336451"/>
              <a:gd name="connsiteX36" fmla="*/ 1156923 w 7680637"/>
              <a:gd name="connsiteY36" fmla="*/ 285659 h 4336451"/>
              <a:gd name="connsiteX37" fmla="*/ 1219944 w 7680637"/>
              <a:gd name="connsiteY37" fmla="*/ 233949 h 4336451"/>
              <a:gd name="connsiteX38" fmla="*/ 1243132 w 7680637"/>
              <a:gd name="connsiteY38" fmla="*/ 219158 h 4336451"/>
              <a:gd name="connsiteX39" fmla="*/ 1408343 w 7680637"/>
              <a:gd name="connsiteY39" fmla="*/ 113509 h 4336451"/>
              <a:gd name="connsiteX40" fmla="*/ 1815121 w 7680637"/>
              <a:gd name="connsiteY40" fmla="*/ 1241 h 4336451"/>
              <a:gd name="connsiteX41" fmla="*/ 5284387 w 7680637"/>
              <a:gd name="connsiteY41" fmla="*/ 1821783 h 4336451"/>
              <a:gd name="connsiteX42" fmla="*/ 7680637 w 7680637"/>
              <a:gd name="connsiteY42" fmla="*/ 1821783 h 4336451"/>
              <a:gd name="connsiteX43" fmla="*/ 5284387 w 7680637"/>
              <a:gd name="connsiteY43" fmla="*/ 1821783 h 4336451"/>
              <a:gd name="connsiteX0" fmla="*/ 1815121 w 4397254"/>
              <a:gd name="connsiteY0" fmla="*/ 1241 h 4336451"/>
              <a:gd name="connsiteX1" fmla="*/ 1958741 w 4397254"/>
              <a:gd name="connsiteY1" fmla="*/ 4395 h 4336451"/>
              <a:gd name="connsiteX2" fmla="*/ 2359375 w 4397254"/>
              <a:gd name="connsiteY2" fmla="*/ 113712 h 4336451"/>
              <a:gd name="connsiteX3" fmla="*/ 2789536 w 4397254"/>
              <a:gd name="connsiteY3" fmla="*/ 374021 h 4336451"/>
              <a:gd name="connsiteX4" fmla="*/ 3102571 w 4397254"/>
              <a:gd name="connsiteY4" fmla="*/ 643354 h 4336451"/>
              <a:gd name="connsiteX5" fmla="*/ 3332895 w 4397254"/>
              <a:gd name="connsiteY5" fmla="*/ 879443 h 4336451"/>
              <a:gd name="connsiteX6" fmla="*/ 3547486 w 4397254"/>
              <a:gd name="connsiteY6" fmla="*/ 1125263 h 4336451"/>
              <a:gd name="connsiteX7" fmla="*/ 3559541 w 4397254"/>
              <a:gd name="connsiteY7" fmla="*/ 1136814 h 4336451"/>
              <a:gd name="connsiteX8" fmla="*/ 3594844 w 4397254"/>
              <a:gd name="connsiteY8" fmla="*/ 1179839 h 4336451"/>
              <a:gd name="connsiteX9" fmla="*/ 3608488 w 4397254"/>
              <a:gd name="connsiteY9" fmla="*/ 1199610 h 4336451"/>
              <a:gd name="connsiteX10" fmla="*/ 3859378 w 4397254"/>
              <a:gd name="connsiteY10" fmla="*/ 1530521 h 4336451"/>
              <a:gd name="connsiteX11" fmla="*/ 4127150 w 4397254"/>
              <a:gd name="connsiteY11" fmla="*/ 1957420 h 4336451"/>
              <a:gd name="connsiteX12" fmla="*/ 4318633 w 4397254"/>
              <a:gd name="connsiteY12" fmla="*/ 2395038 h 4336451"/>
              <a:gd name="connsiteX13" fmla="*/ 4397027 w 4397254"/>
              <a:gd name="connsiteY13" fmla="*/ 2829633 h 4336451"/>
              <a:gd name="connsiteX14" fmla="*/ 4225697 w 4397254"/>
              <a:gd name="connsiteY14" fmla="*/ 3419902 h 4336451"/>
              <a:gd name="connsiteX15" fmla="*/ 4062935 w 4397254"/>
              <a:gd name="connsiteY15" fmla="*/ 3609295 h 4336451"/>
              <a:gd name="connsiteX16" fmla="*/ 4026361 w 4397254"/>
              <a:gd name="connsiteY16" fmla="*/ 3648304 h 4336451"/>
              <a:gd name="connsiteX17" fmla="*/ 3960411 w 4397254"/>
              <a:gd name="connsiteY17" fmla="*/ 3702417 h 4336451"/>
              <a:gd name="connsiteX18" fmla="*/ 3930096 w 4397254"/>
              <a:gd name="connsiteY18" fmla="*/ 3720145 h 4336451"/>
              <a:gd name="connsiteX19" fmla="*/ 3581683 w 4397254"/>
              <a:gd name="connsiteY19" fmla="*/ 3923972 h 4336451"/>
              <a:gd name="connsiteX20" fmla="*/ 3065181 w 4397254"/>
              <a:gd name="connsiteY20" fmla="*/ 4112732 h 4336451"/>
              <a:gd name="connsiteX21" fmla="*/ 2281419 w 4397254"/>
              <a:gd name="connsiteY21" fmla="*/ 4276486 h 4336451"/>
              <a:gd name="connsiteX22" fmla="*/ 1509106 w 4397254"/>
              <a:gd name="connsiteY22" fmla="*/ 4336355 h 4336451"/>
              <a:gd name="connsiteX23" fmla="*/ 987175 w 4397254"/>
              <a:gd name="connsiteY23" fmla="*/ 4286597 h 4336451"/>
              <a:gd name="connsiteX24" fmla="*/ 589146 w 4397254"/>
              <a:gd name="connsiteY24" fmla="*/ 4153435 h 4336451"/>
              <a:gd name="connsiteX25" fmla="*/ 309879 w 4397254"/>
              <a:gd name="connsiteY25" fmla="*/ 3953535 h 4336451"/>
              <a:gd name="connsiteX26" fmla="*/ 268865 w 4397254"/>
              <a:gd name="connsiteY26" fmla="*/ 3913607 h 4336451"/>
              <a:gd name="connsiteX27" fmla="*/ 226554 w 4397254"/>
              <a:gd name="connsiteY27" fmla="*/ 3862040 h 4336451"/>
              <a:gd name="connsiteX28" fmla="*/ 218482 w 4397254"/>
              <a:gd name="connsiteY28" fmla="*/ 3847486 h 4336451"/>
              <a:gd name="connsiteX29" fmla="*/ 164739 w 4397254"/>
              <a:gd name="connsiteY29" fmla="*/ 3765333 h 4336451"/>
              <a:gd name="connsiteX30" fmla="*/ 30218 w 4397254"/>
              <a:gd name="connsiteY30" fmla="*/ 3404051 h 4336451"/>
              <a:gd name="connsiteX31" fmla="*/ 6563 w 4397254"/>
              <a:gd name="connsiteY31" fmla="*/ 2907338 h 4336451"/>
              <a:gd name="connsiteX32" fmla="*/ 94549 w 4397254"/>
              <a:gd name="connsiteY32" fmla="*/ 2373545 h 4336451"/>
              <a:gd name="connsiteX33" fmla="*/ 517592 w 4397254"/>
              <a:gd name="connsiteY33" fmla="*/ 1199844 h 4336451"/>
              <a:gd name="connsiteX34" fmla="*/ 854449 w 4397254"/>
              <a:gd name="connsiteY34" fmla="*/ 622773 h 4336451"/>
              <a:gd name="connsiteX35" fmla="*/ 1142073 w 4397254"/>
              <a:gd name="connsiteY35" fmla="*/ 301812 h 4336451"/>
              <a:gd name="connsiteX36" fmla="*/ 1156923 w 4397254"/>
              <a:gd name="connsiteY36" fmla="*/ 285659 h 4336451"/>
              <a:gd name="connsiteX37" fmla="*/ 1219944 w 4397254"/>
              <a:gd name="connsiteY37" fmla="*/ 233949 h 4336451"/>
              <a:gd name="connsiteX38" fmla="*/ 1243132 w 4397254"/>
              <a:gd name="connsiteY38" fmla="*/ 219158 h 4336451"/>
              <a:gd name="connsiteX39" fmla="*/ 1408343 w 4397254"/>
              <a:gd name="connsiteY39" fmla="*/ 113509 h 4336451"/>
              <a:gd name="connsiteX40" fmla="*/ 1815121 w 4397254"/>
              <a:gd name="connsiteY40" fmla="*/ 1241 h 4336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a:t>Insert Image</a:t>
            </a:r>
          </a:p>
        </p:txBody>
      </p:sp>
    </p:spTree>
    <p:extLst>
      <p:ext uri="{BB962C8B-B14F-4D97-AF65-F5344CB8AC3E}">
        <p14:creationId xmlns:p14="http://schemas.microsoft.com/office/powerpoint/2010/main" val="2835775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a:t>Insert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a:t>Insert Image</a:t>
            </a:r>
          </a:p>
        </p:txBody>
      </p:sp>
    </p:spTree>
    <p:extLst>
      <p:ext uri="{BB962C8B-B14F-4D97-AF65-F5344CB8AC3E}">
        <p14:creationId xmlns:p14="http://schemas.microsoft.com/office/powerpoint/2010/main" val="2134029401"/>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a:t>Click to edit Master title style</a:t>
            </a:r>
          </a:p>
        </p:txBody>
      </p:sp>
    </p:spTree>
    <p:extLst>
      <p:ext uri="{BB962C8B-B14F-4D97-AF65-F5344CB8AC3E}">
        <p14:creationId xmlns:p14="http://schemas.microsoft.com/office/powerpoint/2010/main" val="963765212"/>
      </p:ext>
    </p:extLst>
  </p:cSld>
  <p:clrMapOvr>
    <a:masterClrMapping/>
  </p:clrMapOvr>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62B1D021-CFE3-C846-AF8E-06A7C7FD1F38}"/>
              </a:ext>
            </a:extLst>
          </p:cNvPr>
          <p:cNvSpPr>
            <a:spLocks noGrp="1"/>
          </p:cNvSpPr>
          <p:nvPr>
            <p:ph type="title" idx="10" hasCustomPrompt="1"/>
          </p:nvPr>
        </p:nvSpPr>
        <p:spPr/>
        <p:txBody>
          <a:bodyPr/>
          <a:lstStyle/>
          <a:p>
            <a:r>
              <a:rPr lang="en-US"/>
              <a:t>Agenda</a:t>
            </a:r>
            <a:endParaRPr lang="en-GB"/>
          </a:p>
        </p:txBody>
      </p:sp>
    </p:spTree>
    <p:extLst>
      <p:ext uri="{BB962C8B-B14F-4D97-AF65-F5344CB8AC3E}">
        <p14:creationId xmlns:p14="http://schemas.microsoft.com/office/powerpoint/2010/main" val="131988872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accent1">
            <a:lumMod val="60000"/>
            <a:lumOff val="40000"/>
          </a:schemeClr>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spTree>
    <p:extLst>
      <p:ext uri="{BB962C8B-B14F-4D97-AF65-F5344CB8AC3E}">
        <p14:creationId xmlns:p14="http://schemas.microsoft.com/office/powerpoint/2010/main" val="151630701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21093603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31950971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5" name="Picture Placeholder 3"/>
          <p:cNvSpPr>
            <a:spLocks noGrp="1"/>
          </p:cNvSpPr>
          <p:nvPr>
            <p:ph type="pic" sz="quarter" idx="17" hasCustomPrompt="1"/>
          </p:nvPr>
        </p:nvSpPr>
        <p:spPr>
          <a:xfrm>
            <a:off x="6794983"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6" name="Picture Placeholder 3"/>
          <p:cNvSpPr>
            <a:spLocks noGrp="1"/>
          </p:cNvSpPr>
          <p:nvPr>
            <p:ph type="pic" sz="quarter" idx="18" hasCustomPrompt="1"/>
          </p:nvPr>
        </p:nvSpPr>
        <p:spPr>
          <a:xfrm>
            <a:off x="8707417" y="2446008"/>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7" name="Picture Placeholder 3"/>
          <p:cNvSpPr>
            <a:spLocks noGrp="1"/>
          </p:cNvSpPr>
          <p:nvPr>
            <p:ph type="pic" sz="quarter" idx="19" hasCustomPrompt="1"/>
          </p:nvPr>
        </p:nvSpPr>
        <p:spPr>
          <a:xfrm>
            <a:off x="4882548"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8" name="Picture Placeholder 3"/>
          <p:cNvSpPr>
            <a:spLocks noGrp="1"/>
          </p:cNvSpPr>
          <p:nvPr>
            <p:ph type="pic" sz="quarter" idx="20" hasCustomPrompt="1"/>
          </p:nvPr>
        </p:nvSpPr>
        <p:spPr>
          <a:xfrm>
            <a:off x="10625427"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9" name="Picture Placeholder 3"/>
          <p:cNvSpPr>
            <a:spLocks noGrp="1"/>
          </p:cNvSpPr>
          <p:nvPr>
            <p:ph type="pic" sz="quarter" idx="21" hasCustomPrompt="1"/>
          </p:nvPr>
        </p:nvSpPr>
        <p:spPr>
          <a:xfrm>
            <a:off x="8707417"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22572085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82851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448300" y="762000"/>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8" name="Picture Placeholder 7"/>
          <p:cNvSpPr>
            <a:spLocks noGrp="1"/>
          </p:cNvSpPr>
          <p:nvPr>
            <p:ph type="pic" sz="quarter" idx="16" hasCustomPrompt="1"/>
          </p:nvPr>
        </p:nvSpPr>
        <p:spPr>
          <a:xfrm>
            <a:off x="5448300" y="2728022"/>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0" name="Picture Placeholder 9"/>
          <p:cNvSpPr>
            <a:spLocks noGrp="1"/>
          </p:cNvSpPr>
          <p:nvPr>
            <p:ph type="pic" sz="quarter" idx="17" hasCustomPrompt="1"/>
          </p:nvPr>
        </p:nvSpPr>
        <p:spPr>
          <a:xfrm>
            <a:off x="5448300" y="4694044"/>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26040575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8_Title Slide">
    <p:spTree>
      <p:nvGrpSpPr>
        <p:cNvPr id="1" name=""/>
        <p:cNvGrpSpPr/>
        <p:nvPr/>
      </p:nvGrpSpPr>
      <p:grpSpPr>
        <a:xfrm>
          <a:off x="0" y="0"/>
          <a:ext cx="0" cy="0"/>
          <a:chOff x="0" y="0"/>
          <a:chExt cx="0" cy="0"/>
        </a:xfrm>
      </p:grpSpPr>
      <p:sp>
        <p:nvSpPr>
          <p:cNvPr id="9" name="Picture Placeholder 3"/>
          <p:cNvSpPr>
            <a:spLocks noGrp="1"/>
          </p:cNvSpPr>
          <p:nvPr>
            <p:ph type="pic" sz="quarter" idx="17" hasCustomPrompt="1"/>
          </p:nvPr>
        </p:nvSpPr>
        <p:spPr>
          <a:xfrm>
            <a:off x="2993546" y="762000"/>
            <a:ext cx="1627058" cy="1627057"/>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0" name="Picture Placeholder 3"/>
          <p:cNvSpPr>
            <a:spLocks noGrp="1"/>
          </p:cNvSpPr>
          <p:nvPr>
            <p:ph type="pic" sz="quarter" idx="18" hasCustomPrompt="1"/>
          </p:nvPr>
        </p:nvSpPr>
        <p:spPr>
          <a:xfrm>
            <a:off x="-1410814" y="0"/>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1" name="Picture Placeholder 3"/>
          <p:cNvSpPr>
            <a:spLocks noGrp="1"/>
          </p:cNvSpPr>
          <p:nvPr>
            <p:ph type="pic" sz="quarter" idx="19" hasCustomPrompt="1"/>
          </p:nvPr>
        </p:nvSpPr>
        <p:spPr>
          <a:xfrm>
            <a:off x="7743460" y="-1410813"/>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2" name="Picture Placeholder 3"/>
          <p:cNvSpPr>
            <a:spLocks noGrp="1"/>
          </p:cNvSpPr>
          <p:nvPr>
            <p:ph type="pic" sz="quarter" idx="20" hasCustomPrompt="1"/>
          </p:nvPr>
        </p:nvSpPr>
        <p:spPr>
          <a:xfrm>
            <a:off x="10711065" y="3784102"/>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3" name="Picture Placeholder 3"/>
          <p:cNvSpPr>
            <a:spLocks noGrp="1"/>
          </p:cNvSpPr>
          <p:nvPr>
            <p:ph type="pic" sz="quarter" idx="21" hasCustomPrompt="1"/>
          </p:nvPr>
        </p:nvSpPr>
        <p:spPr>
          <a:xfrm>
            <a:off x="2038326" y="4613098"/>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4" name="Picture Placeholder 3"/>
          <p:cNvSpPr>
            <a:spLocks noGrp="1"/>
          </p:cNvSpPr>
          <p:nvPr>
            <p:ph type="pic" sz="quarter" idx="22" hasCustomPrompt="1"/>
          </p:nvPr>
        </p:nvSpPr>
        <p:spPr>
          <a:xfrm>
            <a:off x="8901464" y="405214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5" name="Picture Placeholder 3"/>
          <p:cNvSpPr>
            <a:spLocks noGrp="1"/>
          </p:cNvSpPr>
          <p:nvPr>
            <p:ph type="pic" sz="quarter" idx="23" hasCustomPrompt="1"/>
          </p:nvPr>
        </p:nvSpPr>
        <p:spPr>
          <a:xfrm>
            <a:off x="10711065" y="141081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16" name="Picture Placeholder 3"/>
          <p:cNvSpPr>
            <a:spLocks noGrp="1"/>
          </p:cNvSpPr>
          <p:nvPr>
            <p:ph type="pic" sz="quarter" idx="24" hasCustomPrompt="1"/>
          </p:nvPr>
        </p:nvSpPr>
        <p:spPr>
          <a:xfrm>
            <a:off x="5221817" y="193433"/>
            <a:ext cx="5043285" cy="5043281"/>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0"/>
          </a:effectLst>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119833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2666997" y="-1397285"/>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6" name="Picture Placeholder 3"/>
          <p:cNvSpPr>
            <a:spLocks noGrp="1"/>
          </p:cNvSpPr>
          <p:nvPr>
            <p:ph type="pic" sz="quarter" idx="16" hasCustomPrompt="1"/>
          </p:nvPr>
        </p:nvSpPr>
        <p:spPr>
          <a:xfrm>
            <a:off x="2492336" y="4643919"/>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7" name="Picture Placeholder 3"/>
          <p:cNvSpPr>
            <a:spLocks noGrp="1"/>
          </p:cNvSpPr>
          <p:nvPr>
            <p:ph type="pic" sz="quarter" idx="17" hasCustomPrompt="1"/>
          </p:nvPr>
        </p:nvSpPr>
        <p:spPr>
          <a:xfrm>
            <a:off x="1166969" y="4330199"/>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
        <p:nvSpPr>
          <p:cNvPr id="8" name="Picture Placeholder 3"/>
          <p:cNvSpPr>
            <a:spLocks noGrp="1"/>
          </p:cNvSpPr>
          <p:nvPr>
            <p:ph type="pic" sz="quarter" idx="18" hasCustomPrompt="1"/>
          </p:nvPr>
        </p:nvSpPr>
        <p:spPr>
          <a:xfrm>
            <a:off x="1228614" y="659614"/>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EC Square Sans Cond Pro" panose="020B0506040000020004" pitchFamily="34" charset="0"/>
                <a:ea typeface="EC Square Sans Cond Pro" panose="020B0506040000020004" pitchFamily="34" charset="0"/>
                <a:cs typeface="EC Square Sans Cond Pro" panose="020B0506040000020004" pitchFamily="34" charset="0"/>
              </a:defRPr>
            </a:lvl1pPr>
          </a:lstStyle>
          <a:p>
            <a:r>
              <a:rPr lang="en-US" dirty="0"/>
              <a:t>Insert Image</a:t>
            </a:r>
          </a:p>
        </p:txBody>
      </p:sp>
    </p:spTree>
    <p:extLst>
      <p:ext uri="{BB962C8B-B14F-4D97-AF65-F5344CB8AC3E}">
        <p14:creationId xmlns:p14="http://schemas.microsoft.com/office/powerpoint/2010/main" val="2018345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735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596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10/5/2023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95842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10/5/2023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48291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10/5/2023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73409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6726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10/5/2023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075744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90EEA912-0511-81D7-E0CA-7DD9CD0818E0}"/>
              </a:ext>
            </a:extLst>
          </p:cNvPr>
          <p:cNvGraphicFramePr>
            <a:graphicFrameLocks noChangeAspect="1"/>
          </p:cNvGraphicFramePr>
          <p:nvPr userDrawn="1">
            <p:custDataLst>
              <p:tags r:id="rId24"/>
            </p:custDataLst>
            <p:extLst>
              <p:ext uri="{D42A27DB-BD31-4B8C-83A1-F6EECF244321}">
                <p14:modId xmlns:p14="http://schemas.microsoft.com/office/powerpoint/2010/main" val="28494288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5" imgW="416" imgH="416" progId="TCLayout.ActiveDocument.1">
                  <p:embed/>
                </p:oleObj>
              </mc:Choice>
              <mc:Fallback>
                <p:oleObj name="think-cell Slide" r:id="rId25" imgW="416" imgH="416" progId="TCLayout.ActiveDocument.1">
                  <p:embed/>
                  <p:pic>
                    <p:nvPicPr>
                      <p:cNvPr id="9" name="Object 8" hidden="1">
                        <a:extLst>
                          <a:ext uri="{FF2B5EF4-FFF2-40B4-BE49-F238E27FC236}">
                            <a16:creationId xmlns:a16="http://schemas.microsoft.com/office/drawing/2014/main" id="{90EEA912-0511-81D7-E0CA-7DD9CD0818E0}"/>
                          </a:ext>
                        </a:extLst>
                      </p:cNvPr>
                      <p:cNvPicPr/>
                      <p:nvPr/>
                    </p:nvPicPr>
                    <p:blipFill>
                      <a:blip r:embed="rId2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pPr/>
              <a:t>10/5/2023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pPr/>
              <a:t>‹#›</a:t>
            </a:fld>
            <a:endParaRPr lang="en-US"/>
          </a:p>
        </p:txBody>
      </p:sp>
      <p:pic>
        <p:nvPicPr>
          <p:cNvPr id="8" name="Picture 7"/>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575233" y="6313020"/>
            <a:ext cx="1432463" cy="376058"/>
          </a:xfrm>
          <a:prstGeom prst="rect">
            <a:avLst/>
          </a:prstGeom>
        </p:spPr>
      </p:pic>
    </p:spTree>
    <p:extLst>
      <p:ext uri="{BB962C8B-B14F-4D97-AF65-F5344CB8AC3E}">
        <p14:creationId xmlns:p14="http://schemas.microsoft.com/office/powerpoint/2010/main" val="3281686131"/>
      </p:ext>
    </p:extLst>
  </p:cSld>
  <p:clrMap bg1="lt1" tx1="dk1" bg2="lt2" tx2="dk2" accent1="accent1" accent2="accent2" accent3="accent3" accent4="accent4" accent5="accent5" accent6="accent6" hlink="hlink" folHlink="folHlink"/>
  <p:sldLayoutIdLst>
    <p:sldLayoutId id="2147485093" r:id="rId1"/>
    <p:sldLayoutId id="2147485094" r:id="rId2"/>
    <p:sldLayoutId id="2147485095" r:id="rId3"/>
    <p:sldLayoutId id="2147485096" r:id="rId4"/>
    <p:sldLayoutId id="2147485097" r:id="rId5"/>
    <p:sldLayoutId id="2147485098" r:id="rId6"/>
    <p:sldLayoutId id="2147485099" r:id="rId7"/>
    <p:sldLayoutId id="2147485100" r:id="rId8"/>
    <p:sldLayoutId id="2147485101" r:id="rId9"/>
    <p:sldLayoutId id="2147485102" r:id="rId10"/>
    <p:sldLayoutId id="2147485103" r:id="rId11"/>
    <p:sldLayoutId id="2147485119" r:id="rId12"/>
    <p:sldLayoutId id="2147483713" r:id="rId13"/>
    <p:sldLayoutId id="2147483717" r:id="rId14"/>
    <p:sldLayoutId id="2147485127" r:id="rId15"/>
    <p:sldLayoutId id="2147485128" r:id="rId16"/>
    <p:sldLayoutId id="2147485129" r:id="rId17"/>
    <p:sldLayoutId id="2147485130" r:id="rId18"/>
    <p:sldLayoutId id="2147485131" r:id="rId19"/>
    <p:sldLayoutId id="2147485132" r:id="rId20"/>
    <p:sldLayoutId id="2147485134" r:id="rId21"/>
    <p:sldLayoutId id="2147485135"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eur-lex.europa.eu/EN/legal-content/summary/the-single-digital-gateway.html" TargetMode="External"/><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joinup.ec.europa.eu/collection/nifo-national-interoperability-framework-observatory/glossary/term/interoperability-design"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iving-in.eu/" TargetMode="Externa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commission.europa.eu/system/files/2022-11/other_staff_working_paper_en_v2_p1_2249550.pdf"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oascities.org/wp-content/uploads/2022/06/MIMs-Plus-LI.EU-Tech-Specs-v5-1.pdf" TargetMode="Externa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3" Type="http://schemas.openxmlformats.org/officeDocument/2006/relationships/hyperlink" Target="https://dssc.eu/"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op.europa.eu/en/publication-detail/-/publication/f69284c4-eacb-11eb-93a8-01aa75ed71a1/language-en" TargetMode="External"/><Relationship Id="rId2" Type="http://schemas.openxmlformats.org/officeDocument/2006/relationships/hyperlink" Target="https://commission.europa.eu/system/files/2022-11/other_staff_working_paper_en_v2_p1_2249550.pdf" TargetMode="Externa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hyperlink" Target="https://dssc.eu/"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digital-strategy.ec.europa.eu/en/library/ethics-guidelines-trustworthy-ai" TargetMode="External"/><Relationship Id="rId2" Type="http://schemas.openxmlformats.org/officeDocument/2006/relationships/hyperlink" Target="https://digital-strategy.ec.europa.eu/en/policies/expert-group-ai" TargetMode="Externa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hyperlink" Target="https://digital-strategy.ec.europa.eu/en/library/assessment-list-trustworthy-artificial-intelligence-altai-self-assessment"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0.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enoll.org/" TargetMode="External"/><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33.xml.rels><?xml version="1.0" encoding="UTF-8" standalone="yes"?>
<Relationships xmlns="http://schemas.openxmlformats.org/package/2006/relationships"><Relationship Id="rId3" Type="http://schemas.openxmlformats.org/officeDocument/2006/relationships/hyperlink" Target="https://living-in.eu/" TargetMode="External"/><Relationship Id="rId2" Type="http://schemas.openxmlformats.org/officeDocument/2006/relationships/image" Target="../media/image3.jp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8" Type="http://schemas.openxmlformats.org/officeDocument/2006/relationships/hyperlink" Target="https://www.linkedin.com/in/interoperableeurope/" TargetMode="External"/><Relationship Id="rId3" Type="http://schemas.openxmlformats.org/officeDocument/2006/relationships/image" Target="../media/image22.jpg"/><Relationship Id="rId7" Type="http://schemas.openxmlformats.org/officeDocument/2006/relationships/hyperlink" Target="mailto:DIGIT-INTEROPERABILITY@ec.europa.eu"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witter.com/InteroperableEU" TargetMode="External"/><Relationship Id="rId5" Type="http://schemas.openxmlformats.org/officeDocument/2006/relationships/hyperlink" Target="https://joinup.ec.europa.eu/collection/interoperable-europe/interoperable-europe" TargetMode="External"/><Relationship Id="rId4" Type="http://schemas.openxmlformats.org/officeDocument/2006/relationships/image" Target="../media/image23.png"/><Relationship Id="rId9" Type="http://schemas.openxmlformats.org/officeDocument/2006/relationships/hyperlink" Target="https://www.youtube.com/user/ISAprogramme" TargetMode="Externa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2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2.xml"/><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0369" b="20369"/>
          <a:stretch>
            <a:fillRect/>
          </a:stretch>
        </p:blipFill>
        <p:spPr>
          <a:xfrm>
            <a:off x="0" y="1077913"/>
            <a:ext cx="12192000" cy="5780087"/>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355" y="258042"/>
            <a:ext cx="1659793" cy="1152460"/>
          </a:xfrm>
          <a:prstGeom prst="rect">
            <a:avLst/>
          </a:prstGeom>
        </p:spPr>
      </p:pic>
      <p:sp>
        <p:nvSpPr>
          <p:cNvPr id="7" name="Rectangle 6"/>
          <p:cNvSpPr/>
          <p:nvPr/>
        </p:nvSpPr>
        <p:spPr>
          <a:xfrm>
            <a:off x="5703580"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9" name="Flowchart: Process 8"/>
          <p:cNvSpPr/>
          <p:nvPr/>
        </p:nvSpPr>
        <p:spPr>
          <a:xfrm>
            <a:off x="0" y="1076155"/>
            <a:ext cx="12192000" cy="5781845"/>
          </a:xfrm>
          <a:prstGeom prst="flowChartProcess">
            <a:avLst/>
          </a:prstGeom>
          <a:solidFill>
            <a:schemeClr val="accent6">
              <a:alpha val="6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IE"/>
          </a:p>
        </p:txBody>
      </p:sp>
      <p:sp>
        <p:nvSpPr>
          <p:cNvPr id="10" name="TextBox 9"/>
          <p:cNvSpPr txBox="1"/>
          <p:nvPr/>
        </p:nvSpPr>
        <p:spPr>
          <a:xfrm>
            <a:off x="1360523" y="2860401"/>
            <a:ext cx="9194063" cy="2231380"/>
          </a:xfrm>
          <a:prstGeom prst="rect">
            <a:avLst/>
          </a:prstGeom>
          <a:noFill/>
        </p:spPr>
        <p:txBody>
          <a:bodyPr wrap="square" lIns="0" tIns="0" rIns="0" bIns="0" rtlCol="0">
            <a:spAutoFit/>
          </a:bodyPr>
          <a:lstStyle/>
          <a:p>
            <a:pPr algn="ctr">
              <a:spcBef>
                <a:spcPts val="600"/>
              </a:spcBef>
              <a:spcAft>
                <a:spcPts val="600"/>
              </a:spcAft>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Roles</a:t>
            </a:r>
            <a:r>
              <a:rPr lang="en-GB"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and</a:t>
            </a: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responsibilities</a:t>
            </a:r>
            <a:r>
              <a:rPr lang="en-GB"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relating to </a:t>
            </a:r>
            <a:endParaRPr lang="en-GB" sz="2400"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en-GB"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organisational and cultural interoperability </a:t>
            </a:r>
          </a:p>
          <a:p>
            <a:pPr algn="ctr">
              <a:spcBef>
                <a:spcPts val="600"/>
              </a:spcBef>
              <a:spcAft>
                <a:spcPts val="600"/>
              </a:spcAft>
            </a:pPr>
            <a:r>
              <a:rPr lang="en-GB"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 local data spaces and digital twins</a:t>
            </a:r>
            <a:endParaRPr lang="en-IE" sz="2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br>
              <a:rPr lang="en-GB" sz="24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endParaRPr lang="en-US" sz="2400" dirty="0">
              <a:solidFill>
                <a:schemeClr val="bg1"/>
              </a:solidFill>
              <a:latin typeface="+mj-lt"/>
              <a:ea typeface="Titillium Light" charset="0"/>
              <a:cs typeface="Titillium Light" charset="0"/>
            </a:endParaRPr>
          </a:p>
        </p:txBody>
      </p:sp>
      <p:sp>
        <p:nvSpPr>
          <p:cNvPr id="11" name="TextBox 10"/>
          <p:cNvSpPr txBox="1"/>
          <p:nvPr/>
        </p:nvSpPr>
        <p:spPr>
          <a:xfrm>
            <a:off x="3167406" y="4707940"/>
            <a:ext cx="4402318" cy="769441"/>
          </a:xfrm>
          <a:prstGeom prst="rect">
            <a:avLst/>
          </a:prstGeom>
          <a:noFill/>
        </p:spPr>
        <p:txBody>
          <a:bodyPr wrap="square" lIns="0" tIns="0" rIns="91440" bIns="0" rtlCol="0">
            <a:spAutoFit/>
          </a:bodyPr>
          <a:lstStyle/>
          <a:p>
            <a:pPr algn="r"/>
            <a: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Directorate-General for Communications Networks, Content and Technology</a:t>
            </a:r>
            <a:endParaRPr lang="en-IE"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Technologies for Smart Communities (CNECT.C.3) </a:t>
            </a:r>
            <a:endParaRPr lang="en-IE"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and </a:t>
            </a:r>
            <a:endParaRPr lang="en-IE"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gn="r"/>
            <a: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Directorate - General Informatics, Directorate B – Digital Services</a:t>
            </a:r>
            <a:b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br>
            <a:r>
              <a:rPr lang="en-GB"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DIGIT B2 - Interoperability</a:t>
            </a:r>
            <a:endParaRPr lang="en-IE" sz="1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14" name="Straight Connector 13"/>
          <p:cNvCxnSpPr>
            <a:cxnSpLocks/>
          </p:cNvCxnSpPr>
          <p:nvPr/>
        </p:nvCxnSpPr>
        <p:spPr>
          <a:xfrm>
            <a:off x="1637414" y="4549821"/>
            <a:ext cx="8763886"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355" y="256284"/>
            <a:ext cx="1659793" cy="1152460"/>
          </a:xfrm>
          <a:prstGeom prst="rect">
            <a:avLst/>
          </a:prstGeom>
        </p:spPr>
      </p:pic>
      <p:sp>
        <p:nvSpPr>
          <p:cNvPr id="17" name="Rectangle 16"/>
          <p:cNvSpPr/>
          <p:nvPr/>
        </p:nvSpPr>
        <p:spPr>
          <a:xfrm>
            <a:off x="5703580" y="6617406"/>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5235" y="4281233"/>
            <a:ext cx="2973768" cy="1274129"/>
          </a:xfrm>
          <a:prstGeom prst="rect">
            <a:avLst/>
          </a:prstGeom>
        </p:spPr>
      </p:pic>
    </p:spTree>
    <p:extLst>
      <p:ext uri="{BB962C8B-B14F-4D97-AF65-F5344CB8AC3E}">
        <p14:creationId xmlns:p14="http://schemas.microsoft.com/office/powerpoint/2010/main" val="490615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ircle in black background&#10;&#10;Description automatically generated">
            <a:extLst>
              <a:ext uri="{FF2B5EF4-FFF2-40B4-BE49-F238E27FC236}">
                <a16:creationId xmlns:a16="http://schemas.microsoft.com/office/drawing/2014/main" id="{71D4DF3E-330F-7FDC-9C33-F3BBD0BE795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8053572"/>
            <a:ext cx="18775681" cy="15622772"/>
          </a:xfrm>
          <a:prstGeom prst="rect">
            <a:avLst/>
          </a:prstGeom>
        </p:spPr>
      </p:pic>
      <p:sp>
        <p:nvSpPr>
          <p:cNvPr id="20" name="Rectangle: Rounded Corners 19">
            <a:extLst>
              <a:ext uri="{FF2B5EF4-FFF2-40B4-BE49-F238E27FC236}">
                <a16:creationId xmlns:a16="http://schemas.microsoft.com/office/drawing/2014/main" id="{ECAAC71A-743E-5616-9785-8C4E47B2A336}"/>
              </a:ext>
            </a:extLst>
          </p:cNvPr>
          <p:cNvSpPr>
            <a:spLocks/>
          </p:cNvSpPr>
          <p:nvPr/>
        </p:nvSpPr>
        <p:spPr>
          <a:xfrm>
            <a:off x="5739766" y="386902"/>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implementation</a:t>
            </a:r>
          </a:p>
        </p:txBody>
      </p:sp>
      <p:sp>
        <p:nvSpPr>
          <p:cNvPr id="5" name="TextBox 4">
            <a:extLst>
              <a:ext uri="{FF2B5EF4-FFF2-40B4-BE49-F238E27FC236}">
                <a16:creationId xmlns:a16="http://schemas.microsoft.com/office/drawing/2014/main" id="{2F9289B9-80C0-8DE0-FD62-AE9A133D793B}"/>
              </a:ext>
            </a:extLst>
          </p:cNvPr>
          <p:cNvSpPr txBox="1"/>
          <p:nvPr/>
        </p:nvSpPr>
        <p:spPr>
          <a:xfrm>
            <a:off x="1360516" y="522155"/>
            <a:ext cx="3286588" cy="403828"/>
          </a:xfrm>
          <a:prstGeom prst="rect">
            <a:avLst/>
          </a:prstGeom>
          <a:noFill/>
        </p:spPr>
        <p:txBody>
          <a:bodyPr wrap="square" lIns="0" tIns="0" rIns="0" bIns="0" rtlCol="0">
            <a:spAutoFit/>
          </a:bodyPr>
          <a:lstStyle/>
          <a:p>
            <a:pPr algn="ctr">
              <a:lnSpc>
                <a:spcPct val="80000"/>
              </a:lnSpc>
            </a:pPr>
            <a:r>
              <a:rPr lang="en-US" sz="3200" dirty="0">
                <a:solidFill>
                  <a:schemeClr val="bg1">
                    <a:lumMod val="65000"/>
                  </a:schemeClr>
                </a:solidFill>
                <a:latin typeface="Titillium Light" charset="0"/>
                <a:ea typeface="Titillium Light" charset="0"/>
                <a:cs typeface="Titillium Light" charset="0"/>
              </a:rPr>
              <a:t>Political leaders</a:t>
            </a:r>
          </a:p>
        </p:txBody>
      </p:sp>
      <p:sp>
        <p:nvSpPr>
          <p:cNvPr id="19" name="TextBox 18">
            <a:extLst>
              <a:ext uri="{FF2B5EF4-FFF2-40B4-BE49-F238E27FC236}">
                <a16:creationId xmlns:a16="http://schemas.microsoft.com/office/drawing/2014/main" id="{D22A590C-D278-FE19-73FA-D690F85E3725}"/>
              </a:ext>
            </a:extLst>
          </p:cNvPr>
          <p:cNvSpPr txBox="1"/>
          <p:nvPr/>
        </p:nvSpPr>
        <p:spPr>
          <a:xfrm>
            <a:off x="2104765" y="1978203"/>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21" name="TextBox 20">
            <a:extLst>
              <a:ext uri="{FF2B5EF4-FFF2-40B4-BE49-F238E27FC236}">
                <a16:creationId xmlns:a16="http://schemas.microsoft.com/office/drawing/2014/main" id="{F75E0936-67E1-46CE-9C2F-13837A28F2E3}"/>
              </a:ext>
            </a:extLst>
          </p:cNvPr>
          <p:cNvSpPr txBox="1"/>
          <p:nvPr/>
        </p:nvSpPr>
        <p:spPr>
          <a:xfrm>
            <a:off x="7622953" y="1978202"/>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22" name="TextBox 21">
            <a:extLst>
              <a:ext uri="{FF2B5EF4-FFF2-40B4-BE49-F238E27FC236}">
                <a16:creationId xmlns:a16="http://schemas.microsoft.com/office/drawing/2014/main" id="{73BAD6D2-F9A5-95E0-3057-7FA31B2EF886}"/>
              </a:ext>
            </a:extLst>
          </p:cNvPr>
          <p:cNvSpPr txBox="1"/>
          <p:nvPr/>
        </p:nvSpPr>
        <p:spPr>
          <a:xfrm>
            <a:off x="492125" y="2348656"/>
            <a:ext cx="5808689" cy="2108269"/>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Lead the exchange of information between public administrations and with external stakeholders, including through the set-up of a</a:t>
            </a:r>
            <a:r>
              <a:rPr lang="en-GB" sz="1400" b="1" dirty="0">
                <a:effectLst/>
                <a:latin typeface="Arial" panose="020B0604020202020204" pitchFamily="34" charset="0"/>
                <a:ea typeface="Times New Roman" panose="02020603050405020304" pitchFamily="18" charset="0"/>
                <a:cs typeface="Times New Roman" panose="02020603050405020304" pitchFamily="18" charset="0"/>
              </a:rPr>
              <a:t> community of practices</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Enforce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Once-Only principle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and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4"/>
              </a:rPr>
              <a:t>interoperability by design</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approach</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Ensure the application of Minimal Interoperability Mechanisms (MIMs)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3" name="AutoShape 2">
            <a:extLst>
              <a:ext uri="{FF2B5EF4-FFF2-40B4-BE49-F238E27FC236}">
                <a16:creationId xmlns:a16="http://schemas.microsoft.com/office/drawing/2014/main" id="{1519ABCB-3549-BE81-7B9D-97BD78F87FDD}"/>
              </a:ext>
            </a:extLst>
          </p:cNvPr>
          <p:cNvSpPr>
            <a:spLocks/>
          </p:cNvSpPr>
          <p:nvPr/>
        </p:nvSpPr>
        <p:spPr bwMode="auto">
          <a:xfrm>
            <a:off x="938101" y="3269960"/>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4" name="TextBox 23">
            <a:extLst>
              <a:ext uri="{FF2B5EF4-FFF2-40B4-BE49-F238E27FC236}">
                <a16:creationId xmlns:a16="http://schemas.microsoft.com/office/drawing/2014/main" id="{AA4591DC-1141-5595-EC08-15357B88B79E}"/>
              </a:ext>
            </a:extLst>
          </p:cNvPr>
          <p:cNvSpPr txBox="1"/>
          <p:nvPr/>
        </p:nvSpPr>
        <p:spPr>
          <a:xfrm>
            <a:off x="6608631" y="2224071"/>
            <a:ext cx="4869133" cy="1345048"/>
          </a:xfrm>
          <a:prstGeom prst="rect">
            <a:avLst/>
          </a:prstGeom>
          <a:noFill/>
        </p:spPr>
        <p:txBody>
          <a:bodyPr wrap="square">
            <a:spAutoFit/>
          </a:bodyPr>
          <a:lstStyle/>
          <a:p>
            <a:pPr marL="742950" lvl="1" indent="-285750">
              <a:lnSpc>
                <a:spcPct val="150000"/>
              </a:lnSpc>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M</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onitor accountability for project risks (responsibility assigned for the use of algorithms, data, formatting data sources, accountability for malfunctions)</a:t>
            </a: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3A6E979D-B7A2-DCFF-EDF3-9202EC775B3C}"/>
              </a:ext>
            </a:extLst>
          </p:cNvPr>
          <p:cNvCxnSpPr/>
          <p:nvPr/>
        </p:nvCxnSpPr>
        <p:spPr>
          <a:xfrm>
            <a:off x="6608632" y="1877729"/>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26" name="AutoShape 2">
            <a:extLst>
              <a:ext uri="{FF2B5EF4-FFF2-40B4-BE49-F238E27FC236}">
                <a16:creationId xmlns:a16="http://schemas.microsoft.com/office/drawing/2014/main" id="{78CB3DA9-85CB-FC41-462D-93505C641144}"/>
              </a:ext>
            </a:extLst>
          </p:cNvPr>
          <p:cNvSpPr>
            <a:spLocks/>
          </p:cNvSpPr>
          <p:nvPr/>
        </p:nvSpPr>
        <p:spPr bwMode="auto">
          <a:xfrm>
            <a:off x="950801" y="2367690"/>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7" name="AutoShape 2">
            <a:extLst>
              <a:ext uri="{FF2B5EF4-FFF2-40B4-BE49-F238E27FC236}">
                <a16:creationId xmlns:a16="http://schemas.microsoft.com/office/drawing/2014/main" id="{5DE9ADBA-532A-DE22-4192-ADD5374C1558}"/>
              </a:ext>
            </a:extLst>
          </p:cNvPr>
          <p:cNvSpPr>
            <a:spLocks/>
          </p:cNvSpPr>
          <p:nvPr/>
        </p:nvSpPr>
        <p:spPr bwMode="auto">
          <a:xfrm>
            <a:off x="930601" y="3953578"/>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8" name="AutoShape 2">
            <a:extLst>
              <a:ext uri="{FF2B5EF4-FFF2-40B4-BE49-F238E27FC236}">
                <a16:creationId xmlns:a16="http://schemas.microsoft.com/office/drawing/2014/main" id="{6BBA893E-EE36-83D1-4D23-34EF3CD39481}"/>
              </a:ext>
            </a:extLst>
          </p:cNvPr>
          <p:cNvSpPr>
            <a:spLocks/>
          </p:cNvSpPr>
          <p:nvPr/>
        </p:nvSpPr>
        <p:spPr bwMode="auto">
          <a:xfrm>
            <a:off x="7059730" y="2313054"/>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175715752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A5E5D7B8-FF7C-9286-8277-83D18825B42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8053572"/>
            <a:ext cx="18775681" cy="15622772"/>
          </a:xfrm>
          <a:prstGeom prst="rect">
            <a:avLst/>
          </a:prstGeom>
        </p:spPr>
      </p:pic>
      <p:sp>
        <p:nvSpPr>
          <p:cNvPr id="9" name="Rectangle: Rounded Corners 8">
            <a:extLst>
              <a:ext uri="{FF2B5EF4-FFF2-40B4-BE49-F238E27FC236}">
                <a16:creationId xmlns:a16="http://schemas.microsoft.com/office/drawing/2014/main" id="{543FAB5C-6507-3425-02FF-2B3EC9C0830E}"/>
              </a:ext>
            </a:extLst>
          </p:cNvPr>
          <p:cNvSpPr>
            <a:spLocks/>
          </p:cNvSpPr>
          <p:nvPr/>
        </p:nvSpPr>
        <p:spPr>
          <a:xfrm>
            <a:off x="5125989" y="397535"/>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monitoring</a:t>
            </a:r>
          </a:p>
        </p:txBody>
      </p:sp>
      <p:sp>
        <p:nvSpPr>
          <p:cNvPr id="10" name="TextBox 9">
            <a:extLst>
              <a:ext uri="{FF2B5EF4-FFF2-40B4-BE49-F238E27FC236}">
                <a16:creationId xmlns:a16="http://schemas.microsoft.com/office/drawing/2014/main" id="{C4068C75-014C-E62D-E86F-DE00EE2744F0}"/>
              </a:ext>
            </a:extLst>
          </p:cNvPr>
          <p:cNvSpPr txBox="1"/>
          <p:nvPr/>
        </p:nvSpPr>
        <p:spPr>
          <a:xfrm>
            <a:off x="460315" y="2354041"/>
            <a:ext cx="7840723" cy="375552"/>
          </a:xfrm>
          <a:prstGeom prst="rect">
            <a:avLst/>
          </a:prstGeom>
          <a:noFill/>
        </p:spPr>
        <p:txBody>
          <a:bodyPr wrap="square">
            <a:spAutoFit/>
          </a:bodyPr>
          <a:lstStyle/>
          <a:p>
            <a:pPr marL="742950" lvl="1" indent="-285750">
              <a:lnSpc>
                <a:spcPct val="150000"/>
              </a:lnSpc>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Promote inclusion of users in the project monitoring/ feedback</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F31508D-2CA2-47DA-2E2A-C0C01AA5024F}"/>
              </a:ext>
            </a:extLst>
          </p:cNvPr>
          <p:cNvSpPr txBox="1"/>
          <p:nvPr/>
        </p:nvSpPr>
        <p:spPr>
          <a:xfrm>
            <a:off x="1360516" y="522155"/>
            <a:ext cx="3286588" cy="403828"/>
          </a:xfrm>
          <a:prstGeom prst="rect">
            <a:avLst/>
          </a:prstGeom>
          <a:noFill/>
        </p:spPr>
        <p:txBody>
          <a:bodyPr wrap="square" lIns="0" tIns="0" rIns="0" bIns="0" rtlCol="0">
            <a:spAutoFit/>
          </a:bodyPr>
          <a:lstStyle/>
          <a:p>
            <a:pPr algn="ctr">
              <a:lnSpc>
                <a:spcPct val="80000"/>
              </a:lnSpc>
            </a:pPr>
            <a:r>
              <a:rPr lang="en-US" sz="3200" dirty="0">
                <a:solidFill>
                  <a:schemeClr val="bg1">
                    <a:lumMod val="65000"/>
                  </a:schemeClr>
                </a:solidFill>
                <a:latin typeface="Titillium Light" charset="0"/>
                <a:ea typeface="Titillium Light" charset="0"/>
                <a:cs typeface="Titillium Light" charset="0"/>
              </a:rPr>
              <a:t>Political leaders</a:t>
            </a:r>
          </a:p>
        </p:txBody>
      </p:sp>
      <p:sp>
        <p:nvSpPr>
          <p:cNvPr id="5" name="TextBox 4">
            <a:extLst>
              <a:ext uri="{FF2B5EF4-FFF2-40B4-BE49-F238E27FC236}">
                <a16:creationId xmlns:a16="http://schemas.microsoft.com/office/drawing/2014/main" id="{8A504CA4-B48B-073D-D0B1-DF35A58777A0}"/>
              </a:ext>
            </a:extLst>
          </p:cNvPr>
          <p:cNvSpPr txBox="1"/>
          <p:nvPr/>
        </p:nvSpPr>
        <p:spPr>
          <a:xfrm>
            <a:off x="1982214" y="1978203"/>
            <a:ext cx="3021224" cy="176651"/>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6" name="AutoShape 2">
            <a:extLst>
              <a:ext uri="{FF2B5EF4-FFF2-40B4-BE49-F238E27FC236}">
                <a16:creationId xmlns:a16="http://schemas.microsoft.com/office/drawing/2014/main" id="{A079D130-D618-4042-9698-ABC7B4162C84}"/>
              </a:ext>
            </a:extLst>
          </p:cNvPr>
          <p:cNvSpPr>
            <a:spLocks/>
          </p:cNvSpPr>
          <p:nvPr/>
        </p:nvSpPr>
        <p:spPr bwMode="auto">
          <a:xfrm>
            <a:off x="950801" y="2367690"/>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3596320974"/>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F6966BA-92EA-E642-03F5-5FF1A60F0338}"/>
              </a:ext>
            </a:extLst>
          </p:cNvPr>
          <p:cNvSpPr txBox="1"/>
          <p:nvPr/>
        </p:nvSpPr>
        <p:spPr>
          <a:xfrm>
            <a:off x="3933716" y="1478880"/>
            <a:ext cx="4295035" cy="4139595"/>
          </a:xfrm>
          <a:prstGeom prst="rect">
            <a:avLst/>
          </a:prstGeom>
          <a:noFill/>
        </p:spPr>
        <p:txBody>
          <a:bodyPr wrap="square" rtlCol="0">
            <a:spAutoFit/>
          </a:bodyPr>
          <a:lstStyle/>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Launched in 2020, Living-in.eu is a bottom-up movement which has the ambition to have a positive impact on the quality of life of at least 300 million European citizens by 2025.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The initiative is a cooperation of </a:t>
            </a:r>
            <a:r>
              <a:rPr lang="en-GB" sz="1400" dirty="0" err="1">
                <a:effectLst/>
                <a:latin typeface="Arial" panose="020B0604020202020204" pitchFamily="34" charset="0"/>
                <a:ea typeface="Times New Roman" panose="02020603050405020304" pitchFamily="18" charset="0"/>
                <a:cs typeface="Times New Roman" panose="02020603050405020304" pitchFamily="18" charset="0"/>
              </a:rPr>
              <a:t>Eurocities</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Open &amp; Agile Smart Cities (OASC), European Network of Living Labs (ENoLL), European Regions Research and Innovation Network (ERRIN), and Council of European Municipalities and Regions (CEMR). Living-in.EU</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is supported by the European Commission and the European Committee of the Regions. </a:t>
            </a:r>
            <a:endParaRPr lang="en-GB" sz="1400" dirty="0">
              <a:latin typeface="Arial" panose="020B0604020202020204" pitchFamily="34" charset="0"/>
              <a:ea typeface="Times New Roman" panose="02020603050405020304" pitchFamily="18" charset="0"/>
              <a:cs typeface="Times New Roman" panose="02020603050405020304" pitchFamily="18" charset="0"/>
            </a:endParaRPr>
          </a:p>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By allowing cities and regions to work together on societal challenges with the help of digital solutions, it aims to create the conditions to upscale digital solutions based on successful projects.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More information on Living-in.EU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here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t>
            </a:r>
            <a:endParaRPr lang="en-GB" sz="1400" dirty="0">
              <a:solidFill>
                <a:schemeClr val="tx2"/>
              </a:solidFill>
            </a:endParaRPr>
          </a:p>
        </p:txBody>
      </p:sp>
      <p:grpSp>
        <p:nvGrpSpPr>
          <p:cNvPr id="3" name="Group 2">
            <a:extLst>
              <a:ext uri="{FF2B5EF4-FFF2-40B4-BE49-F238E27FC236}">
                <a16:creationId xmlns:a16="http://schemas.microsoft.com/office/drawing/2014/main" id="{E56B35EB-CC97-D685-3AAF-71F9C67FFAF0}"/>
              </a:ext>
            </a:extLst>
          </p:cNvPr>
          <p:cNvGrpSpPr/>
          <p:nvPr/>
        </p:nvGrpSpPr>
        <p:grpSpPr>
          <a:xfrm>
            <a:off x="2959572" y="0"/>
            <a:ext cx="6298725" cy="6858000"/>
            <a:chOff x="3393347" y="542936"/>
            <a:chExt cx="5532107" cy="5965323"/>
          </a:xfrm>
        </p:grpSpPr>
        <p:sp>
          <p:nvSpPr>
            <p:cNvPr id="17" name="AutoShape 2">
              <a:extLst>
                <a:ext uri="{FF2B5EF4-FFF2-40B4-BE49-F238E27FC236}">
                  <a16:creationId xmlns:a16="http://schemas.microsoft.com/office/drawing/2014/main" id="{E015318F-C552-A3E3-7595-BEEE11A96C53}"/>
                </a:ext>
              </a:extLst>
            </p:cNvPr>
            <p:cNvSpPr>
              <a:spLocks/>
            </p:cNvSpPr>
            <p:nvPr/>
          </p:nvSpPr>
          <p:spPr bwMode="auto">
            <a:xfrm>
              <a:off x="3393347" y="542936"/>
              <a:ext cx="5532107" cy="596532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B9D6DB39-3516-12FA-67D9-F048146F225F}"/>
                </a:ext>
              </a:extLst>
            </p:cNvPr>
            <p:cNvSpPr>
              <a:spLocks/>
            </p:cNvSpPr>
            <p:nvPr/>
          </p:nvSpPr>
          <p:spPr bwMode="auto">
            <a:xfrm>
              <a:off x="3863246" y="1060588"/>
              <a:ext cx="4571989" cy="493001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9" name="AutoShape 2">
              <a:extLst>
                <a:ext uri="{FF2B5EF4-FFF2-40B4-BE49-F238E27FC236}">
                  <a16:creationId xmlns:a16="http://schemas.microsoft.com/office/drawing/2014/main" id="{648CE936-B1C0-E91B-1C02-E9207E74903A}"/>
                </a:ext>
              </a:extLst>
            </p:cNvPr>
            <p:cNvSpPr>
              <a:spLocks/>
            </p:cNvSpPr>
            <p:nvPr/>
          </p:nvSpPr>
          <p:spPr bwMode="auto">
            <a:xfrm rot="1834359">
              <a:off x="3620478" y="782848"/>
              <a:ext cx="5029188" cy="54703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grpSp>
      <p:pic>
        <p:nvPicPr>
          <p:cNvPr id="21" name="Graphic 20" descr="Lights On with solid fill">
            <a:extLst>
              <a:ext uri="{FF2B5EF4-FFF2-40B4-BE49-F238E27FC236}">
                <a16:creationId xmlns:a16="http://schemas.microsoft.com/office/drawing/2014/main" id="{136D5BCA-0A21-681A-B831-21392DFCE8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6201" y="846738"/>
            <a:ext cx="585308" cy="585308"/>
          </a:xfrm>
          <a:prstGeom prst="rect">
            <a:avLst/>
          </a:prstGeom>
        </p:spPr>
      </p:pic>
      <p:sp>
        <p:nvSpPr>
          <p:cNvPr id="7" name="AutoShape 2">
            <a:extLst>
              <a:ext uri="{FF2B5EF4-FFF2-40B4-BE49-F238E27FC236}">
                <a16:creationId xmlns:a16="http://schemas.microsoft.com/office/drawing/2014/main" id="{50A2E3F0-8F7F-DA66-2267-AB51F06C4A78}"/>
              </a:ext>
            </a:extLst>
          </p:cNvPr>
          <p:cNvSpPr>
            <a:spLocks/>
          </p:cNvSpPr>
          <p:nvPr/>
        </p:nvSpPr>
        <p:spPr bwMode="auto">
          <a:xfrm>
            <a:off x="9004364" y="1592391"/>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AutoShape 2">
            <a:extLst>
              <a:ext uri="{FF2B5EF4-FFF2-40B4-BE49-F238E27FC236}">
                <a16:creationId xmlns:a16="http://schemas.microsoft.com/office/drawing/2014/main" id="{221EE07D-114D-17F9-3927-15ABE2D143F6}"/>
              </a:ext>
            </a:extLst>
          </p:cNvPr>
          <p:cNvSpPr>
            <a:spLocks/>
          </p:cNvSpPr>
          <p:nvPr/>
        </p:nvSpPr>
        <p:spPr bwMode="auto">
          <a:xfrm>
            <a:off x="1275392" y="5619552"/>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1" name="AutoShape 2">
            <a:extLst>
              <a:ext uri="{FF2B5EF4-FFF2-40B4-BE49-F238E27FC236}">
                <a16:creationId xmlns:a16="http://schemas.microsoft.com/office/drawing/2014/main" id="{C9AC7947-331E-6D02-D2A8-6ABB7C215CE9}"/>
              </a:ext>
            </a:extLst>
          </p:cNvPr>
          <p:cNvSpPr>
            <a:spLocks/>
          </p:cNvSpPr>
          <p:nvPr/>
        </p:nvSpPr>
        <p:spPr bwMode="auto">
          <a:xfrm>
            <a:off x="1454868" y="5876373"/>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2" name="AutoShape 2">
            <a:extLst>
              <a:ext uri="{FF2B5EF4-FFF2-40B4-BE49-F238E27FC236}">
                <a16:creationId xmlns:a16="http://schemas.microsoft.com/office/drawing/2014/main" id="{D503A095-40EA-A9FE-24DA-A9A0EEB3D2D5}"/>
              </a:ext>
            </a:extLst>
          </p:cNvPr>
          <p:cNvSpPr>
            <a:spLocks/>
          </p:cNvSpPr>
          <p:nvPr/>
        </p:nvSpPr>
        <p:spPr bwMode="auto">
          <a:xfrm>
            <a:off x="9274372" y="1933529"/>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3" name="AutoShape 2">
            <a:extLst>
              <a:ext uri="{FF2B5EF4-FFF2-40B4-BE49-F238E27FC236}">
                <a16:creationId xmlns:a16="http://schemas.microsoft.com/office/drawing/2014/main" id="{678F6EDF-8D83-20FA-F61F-7F4D3AF02E5A}"/>
              </a:ext>
            </a:extLst>
          </p:cNvPr>
          <p:cNvSpPr>
            <a:spLocks/>
          </p:cNvSpPr>
          <p:nvPr/>
        </p:nvSpPr>
        <p:spPr bwMode="auto">
          <a:xfrm>
            <a:off x="756641" y="2117207"/>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D3AE11F7-5C8E-98AB-7A91-EEE18F017F7A}"/>
              </a:ext>
            </a:extLst>
          </p:cNvPr>
          <p:cNvSpPr>
            <a:spLocks/>
          </p:cNvSpPr>
          <p:nvPr/>
        </p:nvSpPr>
        <p:spPr bwMode="auto">
          <a:xfrm>
            <a:off x="904890" y="2332456"/>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2">
            <a:extLst>
              <a:ext uri="{FF2B5EF4-FFF2-40B4-BE49-F238E27FC236}">
                <a16:creationId xmlns:a16="http://schemas.microsoft.com/office/drawing/2014/main" id="{2734FEA9-8BEE-C3C9-8F56-73A50DAA9949}"/>
              </a:ext>
            </a:extLst>
          </p:cNvPr>
          <p:cNvSpPr>
            <a:spLocks/>
          </p:cNvSpPr>
          <p:nvPr/>
        </p:nvSpPr>
        <p:spPr bwMode="auto">
          <a:xfrm>
            <a:off x="627931" y="4659129"/>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449A48F4-DE64-4669-23FB-CBA1B29E63C0}"/>
              </a:ext>
            </a:extLst>
          </p:cNvPr>
          <p:cNvSpPr>
            <a:spLocks/>
          </p:cNvSpPr>
          <p:nvPr/>
        </p:nvSpPr>
        <p:spPr bwMode="auto">
          <a:xfrm>
            <a:off x="7695932" y="-830231"/>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2" name="AutoShape 2">
            <a:extLst>
              <a:ext uri="{FF2B5EF4-FFF2-40B4-BE49-F238E27FC236}">
                <a16:creationId xmlns:a16="http://schemas.microsoft.com/office/drawing/2014/main" id="{AE1E8641-B4D9-0148-2FC9-1CF1FF8F248F}"/>
              </a:ext>
            </a:extLst>
          </p:cNvPr>
          <p:cNvSpPr>
            <a:spLocks/>
          </p:cNvSpPr>
          <p:nvPr/>
        </p:nvSpPr>
        <p:spPr bwMode="auto">
          <a:xfrm>
            <a:off x="7844181" y="-614982"/>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95F798-2C43-F621-21B7-134ACBD7F1CD}"/>
              </a:ext>
            </a:extLst>
          </p:cNvPr>
          <p:cNvSpPr>
            <a:spLocks/>
          </p:cNvSpPr>
          <p:nvPr/>
        </p:nvSpPr>
        <p:spPr bwMode="auto">
          <a:xfrm>
            <a:off x="9919541" y="401127"/>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 name="TextBox 3">
            <a:extLst>
              <a:ext uri="{FF2B5EF4-FFF2-40B4-BE49-F238E27FC236}">
                <a16:creationId xmlns:a16="http://schemas.microsoft.com/office/drawing/2014/main" id="{07EC2019-6E86-792A-8AAE-7938D5FB9ED1}"/>
              </a:ext>
            </a:extLst>
          </p:cNvPr>
          <p:cNvSpPr txBox="1"/>
          <p:nvPr/>
        </p:nvSpPr>
        <p:spPr>
          <a:xfrm>
            <a:off x="985656" y="522155"/>
            <a:ext cx="3286588"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Further resources</a:t>
            </a:r>
          </a:p>
        </p:txBody>
      </p:sp>
    </p:spTree>
    <p:extLst>
      <p:ext uri="{BB962C8B-B14F-4D97-AF65-F5344CB8AC3E}">
        <p14:creationId xmlns:p14="http://schemas.microsoft.com/office/powerpoint/2010/main" val="135751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7844BD7C-2FB3-7B17-A185-5A474BC02A44}"/>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1195572"/>
            <a:ext cx="18775681" cy="15622772"/>
          </a:xfrm>
          <a:prstGeom prst="rect">
            <a:avLst/>
          </a:prstGeom>
        </p:spPr>
      </p:pic>
      <p:cxnSp>
        <p:nvCxnSpPr>
          <p:cNvPr id="12" name="Straight Connector 11">
            <a:extLst>
              <a:ext uri="{FF2B5EF4-FFF2-40B4-BE49-F238E27FC236}">
                <a16:creationId xmlns:a16="http://schemas.microsoft.com/office/drawing/2014/main" id="{0CEF994A-80B8-74CA-D34E-C8DD68BE77FD}"/>
              </a:ext>
            </a:extLst>
          </p:cNvPr>
          <p:cNvCxnSpPr/>
          <p:nvPr/>
        </p:nvCxnSpPr>
        <p:spPr>
          <a:xfrm>
            <a:off x="6617895" y="1947988"/>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0C7306-D8DE-29FF-3B7B-BCC622027D89}"/>
              </a:ext>
            </a:extLst>
          </p:cNvPr>
          <p:cNvSpPr txBox="1"/>
          <p:nvPr/>
        </p:nvSpPr>
        <p:spPr>
          <a:xfrm>
            <a:off x="854986" y="740205"/>
            <a:ext cx="4874302" cy="454292"/>
          </a:xfrm>
          <a:prstGeom prst="rect">
            <a:avLst/>
          </a:prstGeom>
          <a:noFill/>
        </p:spPr>
        <p:txBody>
          <a:bodyPr wrap="square" lIns="0" tIns="0" rIns="0" bIns="0" rtlCol="0">
            <a:spAutoFit/>
          </a:bodyPr>
          <a:lstStyle/>
          <a:p>
            <a:pPr algn="ctr">
              <a:lnSpc>
                <a:spcPct val="80000"/>
              </a:lnSpc>
            </a:pPr>
            <a:r>
              <a:rPr lang="en-US" sz="3600" dirty="0">
                <a:latin typeface="Titillium Light" charset="0"/>
                <a:ea typeface="Titillium Light" charset="0"/>
                <a:cs typeface="Titillium Light" charset="0"/>
              </a:rPr>
              <a:t>Political administrations</a:t>
            </a:r>
          </a:p>
        </p:txBody>
      </p:sp>
      <p:sp>
        <p:nvSpPr>
          <p:cNvPr id="17" name="Rectangle: Rounded Corners 16">
            <a:extLst>
              <a:ext uri="{FF2B5EF4-FFF2-40B4-BE49-F238E27FC236}">
                <a16:creationId xmlns:a16="http://schemas.microsoft.com/office/drawing/2014/main" id="{BD8B5D21-CB33-094F-862D-5307CAA3D12E}"/>
              </a:ext>
            </a:extLst>
          </p:cNvPr>
          <p:cNvSpPr>
            <a:spLocks/>
          </p:cNvSpPr>
          <p:nvPr/>
        </p:nvSpPr>
        <p:spPr>
          <a:xfrm>
            <a:off x="1477237" y="1028451"/>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Inception</a:t>
            </a:r>
          </a:p>
        </p:txBody>
      </p:sp>
      <p:grpSp>
        <p:nvGrpSpPr>
          <p:cNvPr id="6" name="Group 5">
            <a:extLst>
              <a:ext uri="{FF2B5EF4-FFF2-40B4-BE49-F238E27FC236}">
                <a16:creationId xmlns:a16="http://schemas.microsoft.com/office/drawing/2014/main" id="{18303ED9-D3C3-2856-950D-8B334C643A66}"/>
              </a:ext>
            </a:extLst>
          </p:cNvPr>
          <p:cNvGrpSpPr/>
          <p:nvPr/>
        </p:nvGrpSpPr>
        <p:grpSpPr>
          <a:xfrm>
            <a:off x="492125" y="2285915"/>
            <a:ext cx="5808689" cy="4047263"/>
            <a:chOff x="492125" y="1993815"/>
            <a:chExt cx="5808689" cy="4047262"/>
          </a:xfrm>
        </p:grpSpPr>
        <p:sp>
          <p:nvSpPr>
            <p:cNvPr id="10" name="TextBox 9">
              <a:extLst>
                <a:ext uri="{FF2B5EF4-FFF2-40B4-BE49-F238E27FC236}">
                  <a16:creationId xmlns:a16="http://schemas.microsoft.com/office/drawing/2014/main" id="{95EFF060-E531-0F9D-916A-0D02701C9B88}"/>
                </a:ext>
              </a:extLst>
            </p:cNvPr>
            <p:cNvSpPr txBox="1"/>
            <p:nvPr/>
          </p:nvSpPr>
          <p:spPr>
            <a:xfrm>
              <a:off x="492125" y="1993815"/>
              <a:ext cx="5808689" cy="4047262"/>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Establish a strategic and cross-sectoral political agenda defining citizen-centric and inclusive objectives</a:t>
              </a:r>
            </a:p>
            <a:p>
              <a:pPr marL="742950" lvl="1" indent="-285750">
                <a:spcBef>
                  <a:spcPts val="600"/>
                </a:spcBef>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Adopt a legislative framework enabling data sharing and transparency and facilitating the implementation of projects by providing the necessary resources and legal basis </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Promote interoperability, including through the enforcement of interoperability standards and the</a:t>
              </a:r>
              <a:r>
                <a:rPr lang="en-GB" sz="14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EIF4SCC</a:t>
              </a:r>
              <a:endParaRPr lang="en-GB" sz="14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Advocate for data-driven decision-making processes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Steer an efficient in-house data governance to generate trust with external stakeholders (e.g. academia, organisations, compagnies and citizens)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Prioritise interoperability and allocate budget for research and development of innovative technologies</a:t>
              </a: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7" name="AutoShape 2">
              <a:extLst>
                <a:ext uri="{FF2B5EF4-FFF2-40B4-BE49-F238E27FC236}">
                  <a16:creationId xmlns:a16="http://schemas.microsoft.com/office/drawing/2014/main" id="{9F842967-C661-01CF-9ACA-A181621B4F3B}"/>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7" name="AutoShape 2">
              <a:extLst>
                <a:ext uri="{FF2B5EF4-FFF2-40B4-BE49-F238E27FC236}">
                  <a16:creationId xmlns:a16="http://schemas.microsoft.com/office/drawing/2014/main" id="{89AF5630-AC01-3F2F-9CD8-6DC5B4BB07B7}"/>
                </a:ext>
              </a:extLst>
            </p:cNvPr>
            <p:cNvSpPr>
              <a:spLocks/>
            </p:cNvSpPr>
            <p:nvPr/>
          </p:nvSpPr>
          <p:spPr bwMode="auto">
            <a:xfrm>
              <a:off x="943301" y="4232789"/>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8" name="AutoShape 2">
              <a:extLst>
                <a:ext uri="{FF2B5EF4-FFF2-40B4-BE49-F238E27FC236}">
                  <a16:creationId xmlns:a16="http://schemas.microsoft.com/office/drawing/2014/main" id="{552A00B2-9E6A-572D-D45B-960EE4D12D0D}"/>
                </a:ext>
              </a:extLst>
            </p:cNvPr>
            <p:cNvSpPr>
              <a:spLocks/>
            </p:cNvSpPr>
            <p:nvPr/>
          </p:nvSpPr>
          <p:spPr bwMode="auto">
            <a:xfrm>
              <a:off x="937273" y="5491653"/>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9" name="AutoShape 2">
              <a:extLst>
                <a:ext uri="{FF2B5EF4-FFF2-40B4-BE49-F238E27FC236}">
                  <a16:creationId xmlns:a16="http://schemas.microsoft.com/office/drawing/2014/main" id="{8A714018-40C2-9102-6FB3-3CF382315CFB}"/>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0" name="AutoShape 2">
              <a:extLst>
                <a:ext uri="{FF2B5EF4-FFF2-40B4-BE49-F238E27FC236}">
                  <a16:creationId xmlns:a16="http://schemas.microsoft.com/office/drawing/2014/main" id="{0F10D18F-E293-CFBF-903E-C76BC574890F}"/>
                </a:ext>
              </a:extLst>
            </p:cNvPr>
            <p:cNvSpPr>
              <a:spLocks/>
            </p:cNvSpPr>
            <p:nvPr/>
          </p:nvSpPr>
          <p:spPr bwMode="auto">
            <a:xfrm>
              <a:off x="930601" y="3585089"/>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1" name="AutoShape 2">
              <a:extLst>
                <a:ext uri="{FF2B5EF4-FFF2-40B4-BE49-F238E27FC236}">
                  <a16:creationId xmlns:a16="http://schemas.microsoft.com/office/drawing/2014/main" id="{D0CD8D8D-B0A4-3687-AF5D-01816F3CA61E}"/>
                </a:ext>
              </a:extLst>
            </p:cNvPr>
            <p:cNvSpPr>
              <a:spLocks/>
            </p:cNvSpPr>
            <p:nvPr/>
          </p:nvSpPr>
          <p:spPr bwMode="auto">
            <a:xfrm>
              <a:off x="937273" y="4640753"/>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grpSp>
        <p:nvGrpSpPr>
          <p:cNvPr id="7" name="Group 6">
            <a:extLst>
              <a:ext uri="{FF2B5EF4-FFF2-40B4-BE49-F238E27FC236}">
                <a16:creationId xmlns:a16="http://schemas.microsoft.com/office/drawing/2014/main" id="{D105ADAA-F3A1-E0D8-6303-455A086E665D}"/>
              </a:ext>
            </a:extLst>
          </p:cNvPr>
          <p:cNvGrpSpPr/>
          <p:nvPr/>
        </p:nvGrpSpPr>
        <p:grpSpPr>
          <a:xfrm>
            <a:off x="6759490" y="2372505"/>
            <a:ext cx="4503868" cy="1815882"/>
            <a:chOff x="6608632" y="1869230"/>
            <a:chExt cx="4503868" cy="1815882"/>
          </a:xfrm>
        </p:grpSpPr>
        <p:sp>
          <p:nvSpPr>
            <p:cNvPr id="8" name="TextBox 7">
              <a:extLst>
                <a:ext uri="{FF2B5EF4-FFF2-40B4-BE49-F238E27FC236}">
                  <a16:creationId xmlns:a16="http://schemas.microsoft.com/office/drawing/2014/main" id="{D1CF6099-4399-4B8E-C3CA-9CE8F5EAB9F8}"/>
                </a:ext>
              </a:extLst>
            </p:cNvPr>
            <p:cNvSpPr txBox="1"/>
            <p:nvPr/>
          </p:nvSpPr>
          <p:spPr>
            <a:xfrm>
              <a:off x="6608632" y="1869230"/>
              <a:ext cx="4503868" cy="1815882"/>
            </a:xfrm>
            <a:prstGeom prst="rect">
              <a:avLst/>
            </a:prstGeom>
            <a:noFill/>
          </p:spPr>
          <p:txBody>
            <a:bodyPr wrap="square">
              <a:spAutoFit/>
            </a:bodyPr>
            <a:lstStyle/>
            <a:p>
              <a:pPr marL="742950" lvl="1" indent="-285750">
                <a:lnSpc>
                  <a:spcPct val="150000"/>
                </a:lnSpc>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V</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alidate the definition of KPIs/monitoring</a:t>
              </a:r>
            </a:p>
            <a:p>
              <a:pPr marL="742950" lvl="1" indent="-285750">
                <a:lnSpc>
                  <a:spcPct val="150000"/>
                </a:lnSpc>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P</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romote and prioritise dialogue with external stakeholders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E</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nsure users participation in project objective definition and validate them</a:t>
              </a: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AutoShape 2">
              <a:extLst>
                <a:ext uri="{FF2B5EF4-FFF2-40B4-BE49-F238E27FC236}">
                  <a16:creationId xmlns:a16="http://schemas.microsoft.com/office/drawing/2014/main" id="{E0BFBA8D-9092-E1CC-F6DE-88345094A17C}"/>
                </a:ext>
              </a:extLst>
            </p:cNvPr>
            <p:cNvSpPr>
              <a:spLocks/>
            </p:cNvSpPr>
            <p:nvPr/>
          </p:nvSpPr>
          <p:spPr bwMode="auto">
            <a:xfrm>
              <a:off x="7059730" y="1958213"/>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311D42-0DBC-BA0D-9B4C-310EBCCD9739}"/>
                </a:ext>
              </a:extLst>
            </p:cNvPr>
            <p:cNvSpPr>
              <a:spLocks/>
            </p:cNvSpPr>
            <p:nvPr/>
          </p:nvSpPr>
          <p:spPr bwMode="auto">
            <a:xfrm>
              <a:off x="7053702" y="3157741"/>
              <a:ext cx="319631" cy="344660"/>
            </a:xfrm>
            <a:prstGeom prst="plaqu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9" name="AutoShape 2">
              <a:extLst>
                <a:ext uri="{FF2B5EF4-FFF2-40B4-BE49-F238E27FC236}">
                  <a16:creationId xmlns:a16="http://schemas.microsoft.com/office/drawing/2014/main" id="{9235D2DE-138F-E4AE-4836-C5CC23C9C12C}"/>
                </a:ext>
              </a:extLst>
            </p:cNvPr>
            <p:cNvSpPr>
              <a:spLocks/>
            </p:cNvSpPr>
            <p:nvPr/>
          </p:nvSpPr>
          <p:spPr bwMode="auto">
            <a:xfrm>
              <a:off x="7053702" y="2504772"/>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sp>
        <p:nvSpPr>
          <p:cNvPr id="9" name="TextBox 8">
            <a:extLst>
              <a:ext uri="{FF2B5EF4-FFF2-40B4-BE49-F238E27FC236}">
                <a16:creationId xmlns:a16="http://schemas.microsoft.com/office/drawing/2014/main" id="{44AE317C-8E76-93F9-2327-12BC1421D551}"/>
              </a:ext>
            </a:extLst>
          </p:cNvPr>
          <p:cNvSpPr txBox="1"/>
          <p:nvPr/>
        </p:nvSpPr>
        <p:spPr>
          <a:xfrm>
            <a:off x="2104765" y="1978203"/>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4" name="TextBox 13">
            <a:extLst>
              <a:ext uri="{FF2B5EF4-FFF2-40B4-BE49-F238E27FC236}">
                <a16:creationId xmlns:a16="http://schemas.microsoft.com/office/drawing/2014/main" id="{2B5B2C1A-1627-9FC5-BF92-A291A971B766}"/>
              </a:ext>
            </a:extLst>
          </p:cNvPr>
          <p:cNvSpPr txBox="1"/>
          <p:nvPr/>
        </p:nvSpPr>
        <p:spPr>
          <a:xfrm>
            <a:off x="7622953" y="1978202"/>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2" name="TextBox 1">
            <a:extLst>
              <a:ext uri="{FF2B5EF4-FFF2-40B4-BE49-F238E27FC236}">
                <a16:creationId xmlns:a16="http://schemas.microsoft.com/office/drawing/2014/main" id="{794106AF-928C-0084-5A23-6424C816E177}"/>
              </a:ext>
            </a:extLst>
          </p:cNvPr>
          <p:cNvSpPr txBox="1"/>
          <p:nvPr/>
        </p:nvSpPr>
        <p:spPr>
          <a:xfrm>
            <a:off x="5678957" y="777620"/>
            <a:ext cx="6167120" cy="738664"/>
          </a:xfrm>
          <a:prstGeom prst="rect">
            <a:avLst/>
          </a:prstGeom>
          <a:noFill/>
        </p:spPr>
        <p:txBody>
          <a:bodyPr wrap="square" lIns="0" tIns="0" rIns="91440" bIns="0" rtlCol="0">
            <a:spAutoFit/>
          </a:bodyPr>
          <a:lstStyle>
            <a:defPPr>
              <a:defRPr lang="en-US"/>
            </a:defPPr>
            <a:lvl1pPr>
              <a:defRPr sz="1600">
                <a:solidFill>
                  <a:schemeClr val="tx1">
                    <a:alpha val="60000"/>
                  </a:schemeClr>
                </a:solidFill>
                <a:latin typeface="EC Square Sans Cond Pro" panose="020B0506040000020004" pitchFamily="34" charset="0"/>
                <a:ea typeface="Titillium" charset="0"/>
                <a:cs typeface="Titillium" charset="0"/>
              </a:defRPr>
            </a:lvl1pPr>
          </a:lstStyle>
          <a:p>
            <a:r>
              <a:rPr lang="en-GB" dirty="0"/>
              <a:t>Local digital twins and data spaces are often public sector-led initiatives. Public administrations therefore play a key role to enable the roll out of these projects and alleviate potential organisational and cultural interoperability challenges.</a:t>
            </a:r>
            <a:endParaRPr lang="en-IE" dirty="0"/>
          </a:p>
        </p:txBody>
      </p:sp>
    </p:spTree>
    <p:extLst>
      <p:ext uri="{BB962C8B-B14F-4D97-AF65-F5344CB8AC3E}">
        <p14:creationId xmlns:p14="http://schemas.microsoft.com/office/powerpoint/2010/main" val="134924217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olored circle in black background&#10;&#10;Description automatically generated">
            <a:extLst>
              <a:ext uri="{FF2B5EF4-FFF2-40B4-BE49-F238E27FC236}">
                <a16:creationId xmlns:a16="http://schemas.microsoft.com/office/drawing/2014/main" id="{33F67561-E66E-F603-D9E9-CA580273B751}"/>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1195572"/>
            <a:ext cx="18775681" cy="15622772"/>
          </a:xfrm>
          <a:prstGeom prst="rect">
            <a:avLst/>
          </a:prstGeom>
        </p:spPr>
      </p:pic>
      <p:cxnSp>
        <p:nvCxnSpPr>
          <p:cNvPr id="9" name="Straight Connector 8">
            <a:extLst>
              <a:ext uri="{FF2B5EF4-FFF2-40B4-BE49-F238E27FC236}">
                <a16:creationId xmlns:a16="http://schemas.microsoft.com/office/drawing/2014/main" id="{D1B9094A-8288-D46D-1504-4FAC8ED1F893}"/>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0B31524-9DAF-E6F9-E760-830CF81BC9E7}"/>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Political administrations</a:t>
            </a:r>
          </a:p>
        </p:txBody>
      </p:sp>
      <p:grpSp>
        <p:nvGrpSpPr>
          <p:cNvPr id="38" name="Group 37">
            <a:extLst>
              <a:ext uri="{FF2B5EF4-FFF2-40B4-BE49-F238E27FC236}">
                <a16:creationId xmlns:a16="http://schemas.microsoft.com/office/drawing/2014/main" id="{836CC5B6-1315-3861-4DE5-E0D658CAFE64}"/>
              </a:ext>
            </a:extLst>
          </p:cNvPr>
          <p:cNvGrpSpPr/>
          <p:nvPr/>
        </p:nvGrpSpPr>
        <p:grpSpPr>
          <a:xfrm>
            <a:off x="492125" y="1785842"/>
            <a:ext cx="5808689" cy="4478149"/>
            <a:chOff x="492125" y="1993815"/>
            <a:chExt cx="5808689" cy="4478148"/>
          </a:xfrm>
        </p:grpSpPr>
        <p:sp>
          <p:nvSpPr>
            <p:cNvPr id="39" name="TextBox 38">
              <a:extLst>
                <a:ext uri="{FF2B5EF4-FFF2-40B4-BE49-F238E27FC236}">
                  <a16:creationId xmlns:a16="http://schemas.microsoft.com/office/drawing/2014/main" id="{1A7C45AE-9F72-FD39-26B7-FAE56E33BEFA}"/>
                </a:ext>
              </a:extLst>
            </p:cNvPr>
            <p:cNvSpPr txBox="1"/>
            <p:nvPr/>
          </p:nvSpPr>
          <p:spPr>
            <a:xfrm>
              <a:off x="492125" y="1993815"/>
              <a:ext cx="5808689" cy="4478148"/>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Simplify and facilitate work processes and collaborate with external stakeholders</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a common approach regarding data and implement the strategic vision developed by political leaders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Consult and exchange good practices with other cities and regions, including by participating in networks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open datasets within different public administration departments, while considering objectives and constraints of each participant</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Implement interoperability standards (e.g., Minimal Interoperability Mechanisms) and the principles of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EIF4SCC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to promote the development of interoperable services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a communication plan to spread data sharing culture (including open data)</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0" name="AutoShape 2">
              <a:extLst>
                <a:ext uri="{FF2B5EF4-FFF2-40B4-BE49-F238E27FC236}">
                  <a16:creationId xmlns:a16="http://schemas.microsoft.com/office/drawing/2014/main" id="{CBA1BA39-DDB2-059A-52B6-D1F6F33D49FC}"/>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1" name="AutoShape 2">
              <a:extLst>
                <a:ext uri="{FF2B5EF4-FFF2-40B4-BE49-F238E27FC236}">
                  <a16:creationId xmlns:a16="http://schemas.microsoft.com/office/drawing/2014/main" id="{0706F310-DEAB-6865-5CAA-B75C6098FD47}"/>
                </a:ext>
              </a:extLst>
            </p:cNvPr>
            <p:cNvSpPr>
              <a:spLocks/>
            </p:cNvSpPr>
            <p:nvPr/>
          </p:nvSpPr>
          <p:spPr bwMode="auto">
            <a:xfrm>
              <a:off x="943301" y="4004185"/>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2" name="AutoShape 2">
              <a:extLst>
                <a:ext uri="{FF2B5EF4-FFF2-40B4-BE49-F238E27FC236}">
                  <a16:creationId xmlns:a16="http://schemas.microsoft.com/office/drawing/2014/main" id="{3DB619D7-0C14-D33A-76CA-328C3A458637}"/>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3" name="AutoShape 2">
              <a:extLst>
                <a:ext uri="{FF2B5EF4-FFF2-40B4-BE49-F238E27FC236}">
                  <a16:creationId xmlns:a16="http://schemas.microsoft.com/office/drawing/2014/main" id="{C4FA985D-026B-6FE7-B862-00453C0BE681}"/>
                </a:ext>
              </a:extLst>
            </p:cNvPr>
            <p:cNvSpPr>
              <a:spLocks/>
            </p:cNvSpPr>
            <p:nvPr/>
          </p:nvSpPr>
          <p:spPr bwMode="auto">
            <a:xfrm>
              <a:off x="930601" y="3356488"/>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4" name="AutoShape 2">
              <a:extLst>
                <a:ext uri="{FF2B5EF4-FFF2-40B4-BE49-F238E27FC236}">
                  <a16:creationId xmlns:a16="http://schemas.microsoft.com/office/drawing/2014/main" id="{5A44C884-C551-BF9A-D7BF-7533897A004D}"/>
                </a:ext>
              </a:extLst>
            </p:cNvPr>
            <p:cNvSpPr>
              <a:spLocks/>
            </p:cNvSpPr>
            <p:nvPr/>
          </p:nvSpPr>
          <p:spPr bwMode="auto">
            <a:xfrm>
              <a:off x="937273" y="4840781"/>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grpSp>
        <p:nvGrpSpPr>
          <p:cNvPr id="45" name="Group 44">
            <a:extLst>
              <a:ext uri="{FF2B5EF4-FFF2-40B4-BE49-F238E27FC236}">
                <a16:creationId xmlns:a16="http://schemas.microsoft.com/office/drawing/2014/main" id="{86807DEE-7FA3-5246-CAE7-BB3D9A2FDF20}"/>
              </a:ext>
            </a:extLst>
          </p:cNvPr>
          <p:cNvGrpSpPr/>
          <p:nvPr/>
        </p:nvGrpSpPr>
        <p:grpSpPr>
          <a:xfrm>
            <a:off x="6759490" y="1872432"/>
            <a:ext cx="4503868" cy="2539157"/>
            <a:chOff x="6608632" y="1869230"/>
            <a:chExt cx="4503868" cy="2539157"/>
          </a:xfrm>
        </p:grpSpPr>
        <p:sp>
          <p:nvSpPr>
            <p:cNvPr id="46" name="TextBox 45">
              <a:extLst>
                <a:ext uri="{FF2B5EF4-FFF2-40B4-BE49-F238E27FC236}">
                  <a16:creationId xmlns:a16="http://schemas.microsoft.com/office/drawing/2014/main" id="{D7E74F86-453D-4103-FB24-82FB4A050E90}"/>
                </a:ext>
              </a:extLst>
            </p:cNvPr>
            <p:cNvSpPr txBox="1"/>
            <p:nvPr/>
          </p:nvSpPr>
          <p:spPr>
            <a:xfrm>
              <a:off x="6608632" y="1869230"/>
              <a:ext cx="4503868" cy="2539157"/>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onclude data sharing agreements with external stakeholders participating in the project</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G</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ather technical, legal, and functional requirements and conduct market research</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D</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efine project risks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A</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nalyse internal capacities and procurement needs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7" name="AutoShape 2">
              <a:extLst>
                <a:ext uri="{FF2B5EF4-FFF2-40B4-BE49-F238E27FC236}">
                  <a16:creationId xmlns:a16="http://schemas.microsoft.com/office/drawing/2014/main" id="{4355AC8A-68BD-BE51-805B-F44FD7611D5A}"/>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8" name="AutoShape 2">
              <a:extLst>
                <a:ext uri="{FF2B5EF4-FFF2-40B4-BE49-F238E27FC236}">
                  <a16:creationId xmlns:a16="http://schemas.microsoft.com/office/drawing/2014/main" id="{6186EDEB-EEFE-7402-6B4A-24374ED75D61}"/>
                </a:ext>
              </a:extLst>
            </p:cNvPr>
            <p:cNvSpPr>
              <a:spLocks/>
            </p:cNvSpPr>
            <p:nvPr/>
          </p:nvSpPr>
          <p:spPr bwMode="auto">
            <a:xfrm>
              <a:off x="7055481" y="3448350"/>
              <a:ext cx="319631" cy="344660"/>
            </a:xfrm>
            <a:prstGeom prst="plaqu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9" name="AutoShape 2">
              <a:extLst>
                <a:ext uri="{FF2B5EF4-FFF2-40B4-BE49-F238E27FC236}">
                  <a16:creationId xmlns:a16="http://schemas.microsoft.com/office/drawing/2014/main" id="{53931004-2983-946C-0B4F-78341C47929F}"/>
                </a:ext>
              </a:extLst>
            </p:cNvPr>
            <p:cNvSpPr>
              <a:spLocks/>
            </p:cNvSpPr>
            <p:nvPr/>
          </p:nvSpPr>
          <p:spPr bwMode="auto">
            <a:xfrm>
              <a:off x="7053702" y="2790522"/>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sp>
        <p:nvSpPr>
          <p:cNvPr id="50" name="TextBox 49">
            <a:extLst>
              <a:ext uri="{FF2B5EF4-FFF2-40B4-BE49-F238E27FC236}">
                <a16:creationId xmlns:a16="http://schemas.microsoft.com/office/drawing/2014/main" id="{E887F359-A520-EF78-B223-4EA3C5C5511D}"/>
              </a:ext>
            </a:extLst>
          </p:cNvPr>
          <p:cNvSpPr txBox="1"/>
          <p:nvPr/>
        </p:nvSpPr>
        <p:spPr>
          <a:xfrm>
            <a:off x="2104765" y="1478130"/>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51" name="TextBox 50">
            <a:extLst>
              <a:ext uri="{FF2B5EF4-FFF2-40B4-BE49-F238E27FC236}">
                <a16:creationId xmlns:a16="http://schemas.microsoft.com/office/drawing/2014/main" id="{36D925B0-AF13-7DC6-DFC6-D80A5C45A5F8}"/>
              </a:ext>
            </a:extLst>
          </p:cNvPr>
          <p:cNvSpPr txBox="1"/>
          <p:nvPr/>
        </p:nvSpPr>
        <p:spPr>
          <a:xfrm>
            <a:off x="7622953" y="1478129"/>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52" name="AutoShape 2">
            <a:extLst>
              <a:ext uri="{FF2B5EF4-FFF2-40B4-BE49-F238E27FC236}">
                <a16:creationId xmlns:a16="http://schemas.microsoft.com/office/drawing/2014/main" id="{CAB313EA-0F84-5EC2-58A8-335885314AFD}"/>
              </a:ext>
            </a:extLst>
          </p:cNvPr>
          <p:cNvSpPr>
            <a:spLocks/>
          </p:cNvSpPr>
          <p:nvPr/>
        </p:nvSpPr>
        <p:spPr bwMode="auto">
          <a:xfrm>
            <a:off x="7199795" y="3887410"/>
            <a:ext cx="319631" cy="344660"/>
          </a:xfrm>
          <a:prstGeom prst="pi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53" name="AutoShape 2">
            <a:extLst>
              <a:ext uri="{FF2B5EF4-FFF2-40B4-BE49-F238E27FC236}">
                <a16:creationId xmlns:a16="http://schemas.microsoft.com/office/drawing/2014/main" id="{87E6FF29-9CDD-35FB-7201-D0386B1F01AE}"/>
              </a:ext>
            </a:extLst>
          </p:cNvPr>
          <p:cNvSpPr>
            <a:spLocks/>
          </p:cNvSpPr>
          <p:nvPr/>
        </p:nvSpPr>
        <p:spPr bwMode="auto">
          <a:xfrm>
            <a:off x="932505" y="5685329"/>
            <a:ext cx="319631" cy="344660"/>
          </a:xfrm>
          <a:prstGeom prst="ellips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54" name="Rectangle: Rounded Corners 53">
            <a:extLst>
              <a:ext uri="{FF2B5EF4-FFF2-40B4-BE49-F238E27FC236}">
                <a16:creationId xmlns:a16="http://schemas.microsoft.com/office/drawing/2014/main" id="{F8207E6B-19A3-E0E2-DDA3-BFC92EB29686}"/>
              </a:ext>
            </a:extLst>
          </p:cNvPr>
          <p:cNvSpPr>
            <a:spLocks/>
          </p:cNvSpPr>
          <p:nvPr/>
        </p:nvSpPr>
        <p:spPr>
          <a:xfrm>
            <a:off x="5310109" y="587383"/>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planning</a:t>
            </a:r>
          </a:p>
        </p:txBody>
      </p:sp>
    </p:spTree>
    <p:extLst>
      <p:ext uri="{BB962C8B-B14F-4D97-AF65-F5344CB8AC3E}">
        <p14:creationId xmlns:p14="http://schemas.microsoft.com/office/powerpoint/2010/main" val="2639750252"/>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ircle in black background&#10;&#10;Description automatically generated">
            <a:extLst>
              <a:ext uri="{FF2B5EF4-FFF2-40B4-BE49-F238E27FC236}">
                <a16:creationId xmlns:a16="http://schemas.microsoft.com/office/drawing/2014/main" id="{71D4DF3E-330F-7FDC-9C33-F3BBD0BE795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8053572"/>
            <a:ext cx="18775681" cy="15622772"/>
          </a:xfrm>
          <a:prstGeom prst="rect">
            <a:avLst/>
          </a:prstGeom>
        </p:spPr>
      </p:pic>
      <p:sp>
        <p:nvSpPr>
          <p:cNvPr id="5" name="Rectangle: Rounded Corners 4">
            <a:extLst>
              <a:ext uri="{FF2B5EF4-FFF2-40B4-BE49-F238E27FC236}">
                <a16:creationId xmlns:a16="http://schemas.microsoft.com/office/drawing/2014/main" id="{7745561E-FA95-497A-2B12-ADAFB0444E63}"/>
              </a:ext>
            </a:extLst>
          </p:cNvPr>
          <p:cNvSpPr>
            <a:spLocks/>
          </p:cNvSpPr>
          <p:nvPr/>
        </p:nvSpPr>
        <p:spPr>
          <a:xfrm>
            <a:off x="6300814" y="645693"/>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implementation</a:t>
            </a:r>
          </a:p>
        </p:txBody>
      </p:sp>
      <p:cxnSp>
        <p:nvCxnSpPr>
          <p:cNvPr id="4" name="Straight Connector 3">
            <a:extLst>
              <a:ext uri="{FF2B5EF4-FFF2-40B4-BE49-F238E27FC236}">
                <a16:creationId xmlns:a16="http://schemas.microsoft.com/office/drawing/2014/main" id="{6FB8765A-74FD-3AD4-59E8-04C273385A99}"/>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AA7955F0-B66B-87BC-3ED2-54790ED7E346}"/>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Political administrations</a:t>
            </a:r>
          </a:p>
        </p:txBody>
      </p:sp>
      <p:grpSp>
        <p:nvGrpSpPr>
          <p:cNvPr id="20" name="Group 19">
            <a:extLst>
              <a:ext uri="{FF2B5EF4-FFF2-40B4-BE49-F238E27FC236}">
                <a16:creationId xmlns:a16="http://schemas.microsoft.com/office/drawing/2014/main" id="{550BFBC2-A178-C8C4-C7C7-111DA2A024C2}"/>
              </a:ext>
            </a:extLst>
          </p:cNvPr>
          <p:cNvGrpSpPr/>
          <p:nvPr/>
        </p:nvGrpSpPr>
        <p:grpSpPr>
          <a:xfrm>
            <a:off x="492125" y="1785842"/>
            <a:ext cx="5808689" cy="3616375"/>
            <a:chOff x="492125" y="1993815"/>
            <a:chExt cx="5808689" cy="3616374"/>
          </a:xfrm>
        </p:grpSpPr>
        <p:sp>
          <p:nvSpPr>
            <p:cNvPr id="21" name="TextBox 20">
              <a:extLst>
                <a:ext uri="{FF2B5EF4-FFF2-40B4-BE49-F238E27FC236}">
                  <a16:creationId xmlns:a16="http://schemas.microsoft.com/office/drawing/2014/main" id="{FB2CB593-38D6-E709-A9B4-3852C6BE08F5}"/>
                </a:ext>
              </a:extLst>
            </p:cNvPr>
            <p:cNvSpPr txBox="1"/>
            <p:nvPr/>
          </p:nvSpPr>
          <p:spPr>
            <a:xfrm>
              <a:off x="492125" y="1993815"/>
              <a:ext cx="5808689" cy="3616374"/>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and deploy the tools, services, and platforms needed to share data</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Continue the implementation of interoperability standards (e.g., Minimal Interoperability Mechanisms) and the principles and recommendations of the EIF4SCC to promote the development of interoperable services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Implement clear rules and accountability mechanisms for the responsible and ethical use of innovative technologies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Organise open events to discuss specific topics on smart cities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Put in place and participate in change management programmes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AutoShape 2">
              <a:extLst>
                <a:ext uri="{FF2B5EF4-FFF2-40B4-BE49-F238E27FC236}">
                  <a16:creationId xmlns:a16="http://schemas.microsoft.com/office/drawing/2014/main" id="{F72C9CD1-84AB-F2D4-E712-D2707029A1F5}"/>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F72CF447-F683-51C2-C0A5-D9D492E30E98}"/>
                </a:ext>
              </a:extLst>
            </p:cNvPr>
            <p:cNvSpPr>
              <a:spLocks/>
            </p:cNvSpPr>
            <p:nvPr/>
          </p:nvSpPr>
          <p:spPr bwMode="auto">
            <a:xfrm>
              <a:off x="943301" y="4432815"/>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2" name="AutoShape 2">
              <a:extLst>
                <a:ext uri="{FF2B5EF4-FFF2-40B4-BE49-F238E27FC236}">
                  <a16:creationId xmlns:a16="http://schemas.microsoft.com/office/drawing/2014/main" id="{D634776D-8AA3-66E8-D224-8179F9ECA119}"/>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3" name="AutoShape 2">
              <a:extLst>
                <a:ext uri="{FF2B5EF4-FFF2-40B4-BE49-F238E27FC236}">
                  <a16:creationId xmlns:a16="http://schemas.microsoft.com/office/drawing/2014/main" id="{222BD7A5-67E2-054E-6637-5C1948592C40}"/>
                </a:ext>
              </a:extLst>
            </p:cNvPr>
            <p:cNvSpPr>
              <a:spLocks/>
            </p:cNvSpPr>
            <p:nvPr/>
          </p:nvSpPr>
          <p:spPr bwMode="auto">
            <a:xfrm>
              <a:off x="930601" y="3742257"/>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4" name="AutoShape 2">
              <a:extLst>
                <a:ext uri="{FF2B5EF4-FFF2-40B4-BE49-F238E27FC236}">
                  <a16:creationId xmlns:a16="http://schemas.microsoft.com/office/drawing/2014/main" id="{03D086EA-6751-0713-C96C-144ED2567614}"/>
                </a:ext>
              </a:extLst>
            </p:cNvPr>
            <p:cNvSpPr>
              <a:spLocks/>
            </p:cNvSpPr>
            <p:nvPr/>
          </p:nvSpPr>
          <p:spPr bwMode="auto">
            <a:xfrm>
              <a:off x="937273" y="5055097"/>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grpSp>
        <p:nvGrpSpPr>
          <p:cNvPr id="45" name="Group 44">
            <a:extLst>
              <a:ext uri="{FF2B5EF4-FFF2-40B4-BE49-F238E27FC236}">
                <a16:creationId xmlns:a16="http://schemas.microsoft.com/office/drawing/2014/main" id="{7C62B59F-FC01-34A3-8AE4-17113C0E18BD}"/>
              </a:ext>
            </a:extLst>
          </p:cNvPr>
          <p:cNvGrpSpPr/>
          <p:nvPr/>
        </p:nvGrpSpPr>
        <p:grpSpPr>
          <a:xfrm>
            <a:off x="6759490" y="1872432"/>
            <a:ext cx="4503868" cy="4047262"/>
            <a:chOff x="6608632" y="1869230"/>
            <a:chExt cx="4503868" cy="4047262"/>
          </a:xfrm>
        </p:grpSpPr>
        <p:sp>
          <p:nvSpPr>
            <p:cNvPr id="46" name="TextBox 45">
              <a:extLst>
                <a:ext uri="{FF2B5EF4-FFF2-40B4-BE49-F238E27FC236}">
                  <a16:creationId xmlns:a16="http://schemas.microsoft.com/office/drawing/2014/main" id="{00185F08-8DC3-025D-4325-A525803E1BBB}"/>
                </a:ext>
              </a:extLst>
            </p:cNvPr>
            <p:cNvSpPr txBox="1"/>
            <p:nvPr/>
          </p:nvSpPr>
          <p:spPr>
            <a:xfrm>
              <a:off x="6608632" y="1869230"/>
              <a:ext cx="4503868" cy="4047262"/>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D</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evelop and deploy the tools, services, and platforms needed to set up local digital twins and data spaces</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O</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rganise regular meetups to exchange on the general management of the project and/or technical issues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ollaborate with all stakeholders including through the establishment of strategic partnerships to define common objectives, governance rules, and foster trust</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rovide an ecosystem of communication methods to share benefits to users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as data suppliers in local digital twin and data space projects, where relevant</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7" name="AutoShape 2">
              <a:extLst>
                <a:ext uri="{FF2B5EF4-FFF2-40B4-BE49-F238E27FC236}">
                  <a16:creationId xmlns:a16="http://schemas.microsoft.com/office/drawing/2014/main" id="{FF438B74-BF31-64DE-DC6C-3D807024152A}"/>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8" name="AutoShape 2">
              <a:extLst>
                <a:ext uri="{FF2B5EF4-FFF2-40B4-BE49-F238E27FC236}">
                  <a16:creationId xmlns:a16="http://schemas.microsoft.com/office/drawing/2014/main" id="{5F503697-BD53-6826-5FC9-163F1497DFAB}"/>
                </a:ext>
              </a:extLst>
            </p:cNvPr>
            <p:cNvSpPr>
              <a:spLocks/>
            </p:cNvSpPr>
            <p:nvPr/>
          </p:nvSpPr>
          <p:spPr bwMode="auto">
            <a:xfrm>
              <a:off x="7053702" y="3657812"/>
              <a:ext cx="319631" cy="344660"/>
            </a:xfrm>
            <a:prstGeom prst="plaqu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9" name="AutoShape 2">
              <a:extLst>
                <a:ext uri="{FF2B5EF4-FFF2-40B4-BE49-F238E27FC236}">
                  <a16:creationId xmlns:a16="http://schemas.microsoft.com/office/drawing/2014/main" id="{87E84992-8DDD-2928-63A2-4FBCB0531C71}"/>
                </a:ext>
              </a:extLst>
            </p:cNvPr>
            <p:cNvSpPr>
              <a:spLocks/>
            </p:cNvSpPr>
            <p:nvPr/>
          </p:nvSpPr>
          <p:spPr bwMode="auto">
            <a:xfrm>
              <a:off x="7053702" y="2790522"/>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sp>
        <p:nvSpPr>
          <p:cNvPr id="50" name="TextBox 49">
            <a:extLst>
              <a:ext uri="{FF2B5EF4-FFF2-40B4-BE49-F238E27FC236}">
                <a16:creationId xmlns:a16="http://schemas.microsoft.com/office/drawing/2014/main" id="{6069414E-D6C5-E433-C03D-55A07BF8A796}"/>
              </a:ext>
            </a:extLst>
          </p:cNvPr>
          <p:cNvSpPr txBox="1"/>
          <p:nvPr/>
        </p:nvSpPr>
        <p:spPr>
          <a:xfrm>
            <a:off x="2104765" y="1478130"/>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51" name="TextBox 50">
            <a:extLst>
              <a:ext uri="{FF2B5EF4-FFF2-40B4-BE49-F238E27FC236}">
                <a16:creationId xmlns:a16="http://schemas.microsoft.com/office/drawing/2014/main" id="{605CC008-8FF3-8684-71E7-15C6C7610C15}"/>
              </a:ext>
            </a:extLst>
          </p:cNvPr>
          <p:cNvSpPr txBox="1"/>
          <p:nvPr/>
        </p:nvSpPr>
        <p:spPr>
          <a:xfrm>
            <a:off x="7622953" y="1478129"/>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52" name="AutoShape 2">
            <a:extLst>
              <a:ext uri="{FF2B5EF4-FFF2-40B4-BE49-F238E27FC236}">
                <a16:creationId xmlns:a16="http://schemas.microsoft.com/office/drawing/2014/main" id="{75BCCC15-02A5-5775-5485-7C9E9CC65376}"/>
              </a:ext>
            </a:extLst>
          </p:cNvPr>
          <p:cNvSpPr>
            <a:spLocks/>
          </p:cNvSpPr>
          <p:nvPr/>
        </p:nvSpPr>
        <p:spPr bwMode="auto">
          <a:xfrm>
            <a:off x="7210588" y="5303858"/>
            <a:ext cx="319631" cy="344660"/>
          </a:xfrm>
          <a:prstGeom prs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53" name="AutoShape 2">
            <a:extLst>
              <a:ext uri="{FF2B5EF4-FFF2-40B4-BE49-F238E27FC236}">
                <a16:creationId xmlns:a16="http://schemas.microsoft.com/office/drawing/2014/main" id="{07B83281-D4FF-552B-619C-D6A991E8B6F4}"/>
              </a:ext>
            </a:extLst>
          </p:cNvPr>
          <p:cNvSpPr>
            <a:spLocks/>
          </p:cNvSpPr>
          <p:nvPr/>
        </p:nvSpPr>
        <p:spPr bwMode="auto">
          <a:xfrm>
            <a:off x="7210588" y="4705497"/>
            <a:ext cx="319631" cy="344660"/>
          </a:xfrm>
          <a:prstGeom prst="pi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269970285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A5E5D7B8-FF7C-9286-8277-83D18825B42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8053572"/>
            <a:ext cx="18775681" cy="15622772"/>
          </a:xfrm>
          <a:prstGeom prst="rect">
            <a:avLst/>
          </a:prstGeom>
        </p:spPr>
      </p:pic>
      <p:cxnSp>
        <p:nvCxnSpPr>
          <p:cNvPr id="5" name="Straight Connector 4">
            <a:extLst>
              <a:ext uri="{FF2B5EF4-FFF2-40B4-BE49-F238E27FC236}">
                <a16:creationId xmlns:a16="http://schemas.microsoft.com/office/drawing/2014/main" id="{6F4C66AE-267E-E284-0C8A-4C8F64793102}"/>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6B595E-4CE3-CD86-07B0-7D615292F844}"/>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Political administrations</a:t>
            </a:r>
          </a:p>
        </p:txBody>
      </p:sp>
      <p:grpSp>
        <p:nvGrpSpPr>
          <p:cNvPr id="9" name="Group 8">
            <a:extLst>
              <a:ext uri="{FF2B5EF4-FFF2-40B4-BE49-F238E27FC236}">
                <a16:creationId xmlns:a16="http://schemas.microsoft.com/office/drawing/2014/main" id="{CE81DFD2-12AD-6BCB-9A00-C0080DB00E68}"/>
              </a:ext>
            </a:extLst>
          </p:cNvPr>
          <p:cNvGrpSpPr/>
          <p:nvPr/>
        </p:nvGrpSpPr>
        <p:grpSpPr>
          <a:xfrm>
            <a:off x="492125" y="2555863"/>
            <a:ext cx="5808689" cy="2108269"/>
            <a:chOff x="492125" y="1993815"/>
            <a:chExt cx="5808689" cy="2108268"/>
          </a:xfrm>
        </p:grpSpPr>
        <p:sp>
          <p:nvSpPr>
            <p:cNvPr id="30" name="TextBox 29">
              <a:extLst>
                <a:ext uri="{FF2B5EF4-FFF2-40B4-BE49-F238E27FC236}">
                  <a16:creationId xmlns:a16="http://schemas.microsoft.com/office/drawing/2014/main" id="{7F9AFBEC-8C95-806C-6E59-9B16CB96FDDA}"/>
                </a:ext>
              </a:extLst>
            </p:cNvPr>
            <p:cNvSpPr txBox="1"/>
            <p:nvPr/>
          </p:nvSpPr>
          <p:spPr>
            <a:xfrm>
              <a:off x="492125" y="1993815"/>
              <a:ext cx="5808689" cy="2108268"/>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Provide the tools to collect feedback from users on public services and enable citizens participation in project creation (e.g., new ideas, new functionalities)</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Address the lack of digital skills or digital literacy through life-long learning</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Take into account the profiles needed to establish local digital twins and data spaces in recruitment priorities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1" name="AutoShape 2">
              <a:extLst>
                <a:ext uri="{FF2B5EF4-FFF2-40B4-BE49-F238E27FC236}">
                  <a16:creationId xmlns:a16="http://schemas.microsoft.com/office/drawing/2014/main" id="{3604117F-8CBC-D6A6-FB7C-1FE24EAF1612}"/>
                </a:ext>
              </a:extLst>
            </p:cNvPr>
            <p:cNvSpPr>
              <a:spLocks/>
            </p:cNvSpPr>
            <p:nvPr/>
          </p:nvSpPr>
          <p:spPr bwMode="auto">
            <a:xfrm>
              <a:off x="938101" y="2906927"/>
              <a:ext cx="319631" cy="344660"/>
            </a:xfrm>
            <a:prstGeom prst="chord">
              <a:avLst>
                <a:gd name="adj1" fmla="val 2700000"/>
                <a:gd name="adj2" fmla="val 16199990"/>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2" name="AutoShape 2">
              <a:extLst>
                <a:ext uri="{FF2B5EF4-FFF2-40B4-BE49-F238E27FC236}">
                  <a16:creationId xmlns:a16="http://schemas.microsoft.com/office/drawing/2014/main" id="{35C1F56A-939C-F955-5BFF-252BC5C98076}"/>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3" name="AutoShape 2">
              <a:extLst>
                <a:ext uri="{FF2B5EF4-FFF2-40B4-BE49-F238E27FC236}">
                  <a16:creationId xmlns:a16="http://schemas.microsoft.com/office/drawing/2014/main" id="{8446960A-E4FE-2825-1B6D-4AB654EAEB5E}"/>
                </a:ext>
              </a:extLst>
            </p:cNvPr>
            <p:cNvSpPr>
              <a:spLocks/>
            </p:cNvSpPr>
            <p:nvPr/>
          </p:nvSpPr>
          <p:spPr bwMode="auto">
            <a:xfrm>
              <a:off x="930601" y="3559376"/>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grpSp>
        <p:nvGrpSpPr>
          <p:cNvPr id="34" name="Group 33">
            <a:extLst>
              <a:ext uri="{FF2B5EF4-FFF2-40B4-BE49-F238E27FC236}">
                <a16:creationId xmlns:a16="http://schemas.microsoft.com/office/drawing/2014/main" id="{B985E737-E467-D83A-F468-447E67703EEE}"/>
              </a:ext>
            </a:extLst>
          </p:cNvPr>
          <p:cNvGrpSpPr/>
          <p:nvPr/>
        </p:nvGrpSpPr>
        <p:grpSpPr>
          <a:xfrm>
            <a:off x="6759489" y="2642453"/>
            <a:ext cx="4838951" cy="1246495"/>
            <a:chOff x="6608631" y="1869230"/>
            <a:chExt cx="4838951" cy="1246495"/>
          </a:xfrm>
        </p:grpSpPr>
        <p:sp>
          <p:nvSpPr>
            <p:cNvPr id="35" name="TextBox 34">
              <a:extLst>
                <a:ext uri="{FF2B5EF4-FFF2-40B4-BE49-F238E27FC236}">
                  <a16:creationId xmlns:a16="http://schemas.microsoft.com/office/drawing/2014/main" id="{9EFF5D6C-A405-4C12-D6A1-DDD98D8AFE7A}"/>
                </a:ext>
              </a:extLst>
            </p:cNvPr>
            <p:cNvSpPr txBox="1"/>
            <p:nvPr/>
          </p:nvSpPr>
          <p:spPr>
            <a:xfrm>
              <a:off x="6608631" y="1869230"/>
              <a:ext cx="4838951" cy="1246495"/>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D</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isseminate clear, transparent, and accessible information on digital solutions to end-users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ollect and analyse performance indicators, including on accessibility aspects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6" name="AutoShape 2">
              <a:extLst>
                <a:ext uri="{FF2B5EF4-FFF2-40B4-BE49-F238E27FC236}">
                  <a16:creationId xmlns:a16="http://schemas.microsoft.com/office/drawing/2014/main" id="{829C9507-88E4-A6B5-C77A-F2B39325E87B}"/>
                </a:ext>
              </a:extLst>
            </p:cNvPr>
            <p:cNvSpPr>
              <a:spLocks/>
            </p:cNvSpPr>
            <p:nvPr/>
          </p:nvSpPr>
          <p:spPr bwMode="auto">
            <a:xfrm>
              <a:off x="7050105" y="1902141"/>
              <a:ext cx="319631" cy="313327"/>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7" name="AutoShape 2">
              <a:extLst>
                <a:ext uri="{FF2B5EF4-FFF2-40B4-BE49-F238E27FC236}">
                  <a16:creationId xmlns:a16="http://schemas.microsoft.com/office/drawing/2014/main" id="{DEC9EDBF-90F6-3D0C-D5AF-A7305454B26D}"/>
                </a:ext>
              </a:extLst>
            </p:cNvPr>
            <p:cNvSpPr>
              <a:spLocks/>
            </p:cNvSpPr>
            <p:nvPr/>
          </p:nvSpPr>
          <p:spPr bwMode="auto">
            <a:xfrm>
              <a:off x="7044077" y="2617271"/>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sp>
        <p:nvSpPr>
          <p:cNvPr id="38" name="TextBox 37">
            <a:extLst>
              <a:ext uri="{FF2B5EF4-FFF2-40B4-BE49-F238E27FC236}">
                <a16:creationId xmlns:a16="http://schemas.microsoft.com/office/drawing/2014/main" id="{968F194C-6273-D6FC-B122-34041E46EBE0}"/>
              </a:ext>
            </a:extLst>
          </p:cNvPr>
          <p:cNvSpPr txBox="1"/>
          <p:nvPr/>
        </p:nvSpPr>
        <p:spPr>
          <a:xfrm>
            <a:off x="2104765" y="2248151"/>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39" name="TextBox 38">
            <a:extLst>
              <a:ext uri="{FF2B5EF4-FFF2-40B4-BE49-F238E27FC236}">
                <a16:creationId xmlns:a16="http://schemas.microsoft.com/office/drawing/2014/main" id="{3E691A4A-3F90-2A6C-0D5C-6C186EE931FE}"/>
              </a:ext>
            </a:extLst>
          </p:cNvPr>
          <p:cNvSpPr txBox="1"/>
          <p:nvPr/>
        </p:nvSpPr>
        <p:spPr>
          <a:xfrm>
            <a:off x="7622953" y="2248150"/>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40" name="Rectangle: Rounded Corners 39">
            <a:extLst>
              <a:ext uri="{FF2B5EF4-FFF2-40B4-BE49-F238E27FC236}">
                <a16:creationId xmlns:a16="http://schemas.microsoft.com/office/drawing/2014/main" id="{860C2350-6AD5-AC77-F341-765E359A2B4D}"/>
              </a:ext>
            </a:extLst>
          </p:cNvPr>
          <p:cNvSpPr>
            <a:spLocks/>
          </p:cNvSpPr>
          <p:nvPr/>
        </p:nvSpPr>
        <p:spPr>
          <a:xfrm>
            <a:off x="5669788" y="63816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monitoring</a:t>
            </a:r>
          </a:p>
        </p:txBody>
      </p:sp>
    </p:spTree>
    <p:extLst>
      <p:ext uri="{BB962C8B-B14F-4D97-AF65-F5344CB8AC3E}">
        <p14:creationId xmlns:p14="http://schemas.microsoft.com/office/powerpoint/2010/main" val="2397977936"/>
      </p:ext>
    </p:extLst>
  </p:cSld>
  <p:clrMapOvr>
    <a:masterClrMapping/>
  </p:clrMapOvr>
  <p:transition spd="slow">
    <p:push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31508D-2CA2-47DA-2E2A-C0C01AA5024F}"/>
              </a:ext>
            </a:extLst>
          </p:cNvPr>
          <p:cNvSpPr txBox="1"/>
          <p:nvPr/>
        </p:nvSpPr>
        <p:spPr>
          <a:xfrm>
            <a:off x="985656" y="522155"/>
            <a:ext cx="3286588"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Further resources</a:t>
            </a:r>
          </a:p>
        </p:txBody>
      </p:sp>
      <p:sp>
        <p:nvSpPr>
          <p:cNvPr id="14" name="TextBox 13">
            <a:extLst>
              <a:ext uri="{FF2B5EF4-FFF2-40B4-BE49-F238E27FC236}">
                <a16:creationId xmlns:a16="http://schemas.microsoft.com/office/drawing/2014/main" id="{3F6966BA-92EA-E642-03F5-5FF1A60F0338}"/>
              </a:ext>
            </a:extLst>
          </p:cNvPr>
          <p:cNvSpPr txBox="1"/>
          <p:nvPr/>
        </p:nvSpPr>
        <p:spPr>
          <a:xfrm>
            <a:off x="3917148" y="1671528"/>
            <a:ext cx="4443413" cy="3770263"/>
          </a:xfrm>
          <a:prstGeom prst="rect">
            <a:avLst/>
          </a:prstGeom>
          <a:noFill/>
        </p:spPr>
        <p:txBody>
          <a:bodyPr wrap="square" rtlCol="0">
            <a:spAutoFit/>
          </a:bodyPr>
          <a:lstStyle/>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Fostering interoperability: Minimal Interoperability Mechanisms (MIMs) Plus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The MIMs Plus initiative consists of minimal interoperability mechanisms (MIMs) and additional fundamental building blocks, such as European specifications. Created by Living-</a:t>
            </a:r>
            <a:r>
              <a:rPr lang="en-GB" sz="1400" dirty="0" err="1">
                <a:effectLst/>
                <a:latin typeface="Arial" panose="020B0604020202020204" pitchFamily="34" charset="0"/>
                <a:ea typeface="Times New Roman" panose="02020603050405020304" pitchFamily="18" charset="0"/>
                <a:cs typeface="Times New Roman" panose="02020603050405020304" pitchFamily="18" charset="0"/>
              </a:rPr>
              <a:t>in.EU’s</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technical sub-group, MIMs Plus provide the requirements for implementing the minimal but sufficient capabilities needed to achieve interoperability based on a minimal common ground to enable interoperability of data platforms for cities and communities and create a marketplace on interoperable solutions. MIMs can help mainstream the delivery of services with a strong positive local impact, while at the same time addressing overall European goals. </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More information on the MIMs Plus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here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solidFill>
                <a:schemeClr val="tx2"/>
              </a:solidFill>
            </a:endParaRPr>
          </a:p>
        </p:txBody>
      </p:sp>
      <p:grpSp>
        <p:nvGrpSpPr>
          <p:cNvPr id="3" name="Group 2">
            <a:extLst>
              <a:ext uri="{FF2B5EF4-FFF2-40B4-BE49-F238E27FC236}">
                <a16:creationId xmlns:a16="http://schemas.microsoft.com/office/drawing/2014/main" id="{E56B35EB-CC97-D685-3AAF-71F9C67FFAF0}"/>
              </a:ext>
            </a:extLst>
          </p:cNvPr>
          <p:cNvGrpSpPr/>
          <p:nvPr/>
        </p:nvGrpSpPr>
        <p:grpSpPr>
          <a:xfrm>
            <a:off x="2959572" y="0"/>
            <a:ext cx="6298725" cy="6858000"/>
            <a:chOff x="3393347" y="542936"/>
            <a:chExt cx="5532107" cy="5965323"/>
          </a:xfrm>
        </p:grpSpPr>
        <p:sp>
          <p:nvSpPr>
            <p:cNvPr id="17" name="AutoShape 2">
              <a:extLst>
                <a:ext uri="{FF2B5EF4-FFF2-40B4-BE49-F238E27FC236}">
                  <a16:creationId xmlns:a16="http://schemas.microsoft.com/office/drawing/2014/main" id="{E015318F-C552-A3E3-7595-BEEE11A96C53}"/>
                </a:ext>
              </a:extLst>
            </p:cNvPr>
            <p:cNvSpPr>
              <a:spLocks/>
            </p:cNvSpPr>
            <p:nvPr/>
          </p:nvSpPr>
          <p:spPr bwMode="auto">
            <a:xfrm>
              <a:off x="3393347" y="542936"/>
              <a:ext cx="5532107" cy="596532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B9D6DB39-3516-12FA-67D9-F048146F225F}"/>
                </a:ext>
              </a:extLst>
            </p:cNvPr>
            <p:cNvSpPr>
              <a:spLocks/>
            </p:cNvSpPr>
            <p:nvPr/>
          </p:nvSpPr>
          <p:spPr bwMode="auto">
            <a:xfrm>
              <a:off x="3863246" y="1060588"/>
              <a:ext cx="4571989" cy="493001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9" name="AutoShape 2">
              <a:extLst>
                <a:ext uri="{FF2B5EF4-FFF2-40B4-BE49-F238E27FC236}">
                  <a16:creationId xmlns:a16="http://schemas.microsoft.com/office/drawing/2014/main" id="{648CE936-B1C0-E91B-1C02-E9207E74903A}"/>
                </a:ext>
              </a:extLst>
            </p:cNvPr>
            <p:cNvSpPr>
              <a:spLocks/>
            </p:cNvSpPr>
            <p:nvPr/>
          </p:nvSpPr>
          <p:spPr bwMode="auto">
            <a:xfrm rot="1834359">
              <a:off x="3620478" y="782848"/>
              <a:ext cx="5029188" cy="54703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grpSp>
      <p:pic>
        <p:nvPicPr>
          <p:cNvPr id="21" name="Graphic 20" descr="Lights On with solid fill">
            <a:extLst>
              <a:ext uri="{FF2B5EF4-FFF2-40B4-BE49-F238E27FC236}">
                <a16:creationId xmlns:a16="http://schemas.microsoft.com/office/drawing/2014/main" id="{136D5BCA-0A21-681A-B831-21392DFCE8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46201" y="1022884"/>
            <a:ext cx="585308" cy="585308"/>
          </a:xfrm>
          <a:prstGeom prst="rect">
            <a:avLst/>
          </a:prstGeom>
        </p:spPr>
      </p:pic>
      <p:sp>
        <p:nvSpPr>
          <p:cNvPr id="7" name="AutoShape 2">
            <a:extLst>
              <a:ext uri="{FF2B5EF4-FFF2-40B4-BE49-F238E27FC236}">
                <a16:creationId xmlns:a16="http://schemas.microsoft.com/office/drawing/2014/main" id="{50A2E3F0-8F7F-DA66-2267-AB51F06C4A78}"/>
              </a:ext>
            </a:extLst>
          </p:cNvPr>
          <p:cNvSpPr>
            <a:spLocks/>
          </p:cNvSpPr>
          <p:nvPr/>
        </p:nvSpPr>
        <p:spPr bwMode="auto">
          <a:xfrm>
            <a:off x="9004364" y="1592391"/>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AutoShape 2">
            <a:extLst>
              <a:ext uri="{FF2B5EF4-FFF2-40B4-BE49-F238E27FC236}">
                <a16:creationId xmlns:a16="http://schemas.microsoft.com/office/drawing/2014/main" id="{221EE07D-114D-17F9-3927-15ABE2D143F6}"/>
              </a:ext>
            </a:extLst>
          </p:cNvPr>
          <p:cNvSpPr>
            <a:spLocks/>
          </p:cNvSpPr>
          <p:nvPr/>
        </p:nvSpPr>
        <p:spPr bwMode="auto">
          <a:xfrm>
            <a:off x="1275392" y="5619552"/>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1" name="AutoShape 2">
            <a:extLst>
              <a:ext uri="{FF2B5EF4-FFF2-40B4-BE49-F238E27FC236}">
                <a16:creationId xmlns:a16="http://schemas.microsoft.com/office/drawing/2014/main" id="{C9AC7947-331E-6D02-D2A8-6ABB7C215CE9}"/>
              </a:ext>
            </a:extLst>
          </p:cNvPr>
          <p:cNvSpPr>
            <a:spLocks/>
          </p:cNvSpPr>
          <p:nvPr/>
        </p:nvSpPr>
        <p:spPr bwMode="auto">
          <a:xfrm>
            <a:off x="1454868" y="5876373"/>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2" name="AutoShape 2">
            <a:extLst>
              <a:ext uri="{FF2B5EF4-FFF2-40B4-BE49-F238E27FC236}">
                <a16:creationId xmlns:a16="http://schemas.microsoft.com/office/drawing/2014/main" id="{D503A095-40EA-A9FE-24DA-A9A0EEB3D2D5}"/>
              </a:ext>
            </a:extLst>
          </p:cNvPr>
          <p:cNvSpPr>
            <a:spLocks/>
          </p:cNvSpPr>
          <p:nvPr/>
        </p:nvSpPr>
        <p:spPr bwMode="auto">
          <a:xfrm>
            <a:off x="9274372" y="1933529"/>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3" name="AutoShape 2">
            <a:extLst>
              <a:ext uri="{FF2B5EF4-FFF2-40B4-BE49-F238E27FC236}">
                <a16:creationId xmlns:a16="http://schemas.microsoft.com/office/drawing/2014/main" id="{678F6EDF-8D83-20FA-F61F-7F4D3AF02E5A}"/>
              </a:ext>
            </a:extLst>
          </p:cNvPr>
          <p:cNvSpPr>
            <a:spLocks/>
          </p:cNvSpPr>
          <p:nvPr/>
        </p:nvSpPr>
        <p:spPr bwMode="auto">
          <a:xfrm>
            <a:off x="756641" y="2117207"/>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D3AE11F7-5C8E-98AB-7A91-EEE18F017F7A}"/>
              </a:ext>
            </a:extLst>
          </p:cNvPr>
          <p:cNvSpPr>
            <a:spLocks/>
          </p:cNvSpPr>
          <p:nvPr/>
        </p:nvSpPr>
        <p:spPr bwMode="auto">
          <a:xfrm>
            <a:off x="904890" y="2332456"/>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2">
            <a:extLst>
              <a:ext uri="{FF2B5EF4-FFF2-40B4-BE49-F238E27FC236}">
                <a16:creationId xmlns:a16="http://schemas.microsoft.com/office/drawing/2014/main" id="{2734FEA9-8BEE-C3C9-8F56-73A50DAA9949}"/>
              </a:ext>
            </a:extLst>
          </p:cNvPr>
          <p:cNvSpPr>
            <a:spLocks/>
          </p:cNvSpPr>
          <p:nvPr/>
        </p:nvSpPr>
        <p:spPr bwMode="auto">
          <a:xfrm>
            <a:off x="627931" y="4659129"/>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449A48F4-DE64-4669-23FB-CBA1B29E63C0}"/>
              </a:ext>
            </a:extLst>
          </p:cNvPr>
          <p:cNvSpPr>
            <a:spLocks/>
          </p:cNvSpPr>
          <p:nvPr/>
        </p:nvSpPr>
        <p:spPr bwMode="auto">
          <a:xfrm>
            <a:off x="7695932" y="-830231"/>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2" name="AutoShape 2">
            <a:extLst>
              <a:ext uri="{FF2B5EF4-FFF2-40B4-BE49-F238E27FC236}">
                <a16:creationId xmlns:a16="http://schemas.microsoft.com/office/drawing/2014/main" id="{AE1E8641-B4D9-0148-2FC9-1CF1FF8F248F}"/>
              </a:ext>
            </a:extLst>
          </p:cNvPr>
          <p:cNvSpPr>
            <a:spLocks/>
          </p:cNvSpPr>
          <p:nvPr/>
        </p:nvSpPr>
        <p:spPr bwMode="auto">
          <a:xfrm>
            <a:off x="7844181" y="-614982"/>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95F798-2C43-F621-21B7-134ACBD7F1CD}"/>
              </a:ext>
            </a:extLst>
          </p:cNvPr>
          <p:cNvSpPr>
            <a:spLocks/>
          </p:cNvSpPr>
          <p:nvPr/>
        </p:nvSpPr>
        <p:spPr bwMode="auto">
          <a:xfrm>
            <a:off x="9919541" y="401127"/>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4121082330"/>
      </p:ext>
    </p:extLst>
  </p:cSld>
  <p:clrMapOvr>
    <a:masterClrMapping/>
  </p:clrMapOvr>
  <p:transition spd="slow">
    <p:push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7844BD7C-2FB3-7B17-A185-5A474BC02A44}"/>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1195572"/>
            <a:ext cx="18775681" cy="15622772"/>
          </a:xfrm>
          <a:prstGeom prst="rect">
            <a:avLst/>
          </a:prstGeom>
        </p:spPr>
      </p:pic>
      <p:sp>
        <p:nvSpPr>
          <p:cNvPr id="13" name="TextBox 12">
            <a:extLst>
              <a:ext uri="{FF2B5EF4-FFF2-40B4-BE49-F238E27FC236}">
                <a16:creationId xmlns:a16="http://schemas.microsoft.com/office/drawing/2014/main" id="{2F0C7306-D8DE-29FF-3B7B-BCC622027D89}"/>
              </a:ext>
            </a:extLst>
          </p:cNvPr>
          <p:cNvSpPr txBox="1"/>
          <p:nvPr/>
        </p:nvSpPr>
        <p:spPr>
          <a:xfrm>
            <a:off x="854986" y="740205"/>
            <a:ext cx="4874302" cy="454292"/>
          </a:xfrm>
          <a:prstGeom prst="rect">
            <a:avLst/>
          </a:prstGeom>
          <a:noFill/>
        </p:spPr>
        <p:txBody>
          <a:bodyPr wrap="square" lIns="0" tIns="0" rIns="0" bIns="0" rtlCol="0">
            <a:spAutoFit/>
          </a:bodyPr>
          <a:lstStyle/>
          <a:p>
            <a:pPr>
              <a:lnSpc>
                <a:spcPct val="80000"/>
              </a:lnSpc>
            </a:pPr>
            <a:r>
              <a:rPr lang="en-US" sz="3600" spc="600" dirty="0">
                <a:latin typeface="Titillium Light" charset="0"/>
                <a:ea typeface="Titillium Light" charset="0"/>
                <a:cs typeface="Titillium Light" charset="0"/>
              </a:rPr>
              <a:t>Academia</a:t>
            </a:r>
          </a:p>
        </p:txBody>
      </p:sp>
      <p:sp>
        <p:nvSpPr>
          <p:cNvPr id="17" name="Rectangle: Rounded Corners 16">
            <a:extLst>
              <a:ext uri="{FF2B5EF4-FFF2-40B4-BE49-F238E27FC236}">
                <a16:creationId xmlns:a16="http://schemas.microsoft.com/office/drawing/2014/main" id="{BD8B5D21-CB33-094F-862D-5307CAA3D12E}"/>
              </a:ext>
            </a:extLst>
          </p:cNvPr>
          <p:cNvSpPr>
            <a:spLocks/>
          </p:cNvSpPr>
          <p:nvPr/>
        </p:nvSpPr>
        <p:spPr>
          <a:xfrm>
            <a:off x="1241210" y="1038072"/>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Inception</a:t>
            </a:r>
          </a:p>
        </p:txBody>
      </p:sp>
      <p:sp>
        <p:nvSpPr>
          <p:cNvPr id="2" name="TextBox 1">
            <a:extLst>
              <a:ext uri="{FF2B5EF4-FFF2-40B4-BE49-F238E27FC236}">
                <a16:creationId xmlns:a16="http://schemas.microsoft.com/office/drawing/2014/main" id="{794106AF-928C-0084-5A23-6424C816E177}"/>
              </a:ext>
            </a:extLst>
          </p:cNvPr>
          <p:cNvSpPr txBox="1"/>
          <p:nvPr/>
        </p:nvSpPr>
        <p:spPr>
          <a:xfrm>
            <a:off x="3907859" y="777620"/>
            <a:ext cx="7938218" cy="738664"/>
          </a:xfrm>
          <a:prstGeom prst="rect">
            <a:avLst/>
          </a:prstGeom>
          <a:noFill/>
        </p:spPr>
        <p:txBody>
          <a:bodyPr wrap="square" lIns="0" tIns="0" rIns="91440" bIns="0" rtlCol="0">
            <a:spAutoFit/>
          </a:bodyPr>
          <a:lstStyle>
            <a:defPPr>
              <a:defRPr lang="en-US"/>
            </a:defPPr>
            <a:lvl1pPr>
              <a:defRPr sz="1600">
                <a:solidFill>
                  <a:schemeClr val="tx1">
                    <a:alpha val="60000"/>
                  </a:schemeClr>
                </a:solidFill>
                <a:latin typeface="EC Square Sans Cond Pro" panose="020B0506040000020004" pitchFamily="34" charset="0"/>
                <a:ea typeface="Titillium" charset="0"/>
                <a:cs typeface="Titillium" charset="0"/>
              </a:defRPr>
            </a:lvl1pPr>
          </a:lstStyle>
          <a:p>
            <a:pPr algn="just">
              <a:spcBef>
                <a:spcPts val="600"/>
              </a:spcBef>
              <a:spcAft>
                <a:spcPts val="60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Academia, in particular local universities, are regular participants in smart city projects. The nature of their contribution can vary from the provision of specific expertise to carrying out research projects linked to the local digital twin or data space project. Universities’ participation throughout the lifecycle of the smart city initiative is a key success enabler.</a:t>
            </a:r>
            <a:endParaRPr lang="en-IE"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6EF80569-11C7-BC82-21D3-D3011B87C4E2}"/>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9E6F5E3-C999-D339-D5B8-176651C2FBC1}"/>
              </a:ext>
            </a:extLst>
          </p:cNvPr>
          <p:cNvGrpSpPr/>
          <p:nvPr/>
        </p:nvGrpSpPr>
        <p:grpSpPr>
          <a:xfrm>
            <a:off x="492125" y="2344107"/>
            <a:ext cx="5808689" cy="2754600"/>
            <a:chOff x="492125" y="1993815"/>
            <a:chExt cx="5808689" cy="2754599"/>
          </a:xfrm>
        </p:grpSpPr>
        <p:sp>
          <p:nvSpPr>
            <p:cNvPr id="11" name="TextBox 10">
              <a:extLst>
                <a:ext uri="{FF2B5EF4-FFF2-40B4-BE49-F238E27FC236}">
                  <a16:creationId xmlns:a16="http://schemas.microsoft.com/office/drawing/2014/main" id="{A6C6F83A-B369-1D2A-C490-720718770E12}"/>
                </a:ext>
              </a:extLst>
            </p:cNvPr>
            <p:cNvSpPr txBox="1"/>
            <p:nvPr/>
          </p:nvSpPr>
          <p:spPr>
            <a:xfrm>
              <a:off x="492125" y="1993815"/>
              <a:ext cx="5808689" cy="2754599"/>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Include local digital twins and data spaces in their research agendas and curriculum</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knowledge sharing on existing research (e.g., academic portal)</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 a culture of collaboration with external stakeholders (e.g., development of agreements, collaboration spaces and events)</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Become part of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European Data Space Support Centre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's network of stakeholders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5" name="AutoShape 2">
              <a:extLst>
                <a:ext uri="{FF2B5EF4-FFF2-40B4-BE49-F238E27FC236}">
                  <a16:creationId xmlns:a16="http://schemas.microsoft.com/office/drawing/2014/main" id="{81E44486-6914-DE5A-FDDE-7C2C89AC51AF}"/>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6" name="AutoShape 2">
              <a:extLst>
                <a:ext uri="{FF2B5EF4-FFF2-40B4-BE49-F238E27FC236}">
                  <a16:creationId xmlns:a16="http://schemas.microsoft.com/office/drawing/2014/main" id="{9EC117CE-D786-3F1F-F1DE-C5601728C41C}"/>
                </a:ext>
              </a:extLst>
            </p:cNvPr>
            <p:cNvSpPr>
              <a:spLocks/>
            </p:cNvSpPr>
            <p:nvPr/>
          </p:nvSpPr>
          <p:spPr bwMode="auto">
            <a:xfrm>
              <a:off x="943301" y="4215939"/>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8" name="AutoShape 2">
              <a:extLst>
                <a:ext uri="{FF2B5EF4-FFF2-40B4-BE49-F238E27FC236}">
                  <a16:creationId xmlns:a16="http://schemas.microsoft.com/office/drawing/2014/main" id="{4B569D1F-4A71-ECC5-A1FB-77028CFD49AC}"/>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24" name="AutoShape 2">
              <a:extLst>
                <a:ext uri="{FF2B5EF4-FFF2-40B4-BE49-F238E27FC236}">
                  <a16:creationId xmlns:a16="http://schemas.microsoft.com/office/drawing/2014/main" id="{A7625533-4B9A-F710-0B44-F44187AED35B}"/>
                </a:ext>
              </a:extLst>
            </p:cNvPr>
            <p:cNvSpPr>
              <a:spLocks/>
            </p:cNvSpPr>
            <p:nvPr/>
          </p:nvSpPr>
          <p:spPr bwMode="auto">
            <a:xfrm>
              <a:off x="930601" y="3356488"/>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26" name="Group 25">
            <a:extLst>
              <a:ext uri="{FF2B5EF4-FFF2-40B4-BE49-F238E27FC236}">
                <a16:creationId xmlns:a16="http://schemas.microsoft.com/office/drawing/2014/main" id="{F4686C5B-3676-0B1A-5175-81FEEE282C44}"/>
              </a:ext>
            </a:extLst>
          </p:cNvPr>
          <p:cNvGrpSpPr/>
          <p:nvPr/>
        </p:nvGrpSpPr>
        <p:grpSpPr>
          <a:xfrm>
            <a:off x="6759490" y="2430697"/>
            <a:ext cx="4503868" cy="1538883"/>
            <a:chOff x="6608632" y="1869230"/>
            <a:chExt cx="4503868" cy="1538883"/>
          </a:xfrm>
        </p:grpSpPr>
        <p:sp>
          <p:nvSpPr>
            <p:cNvPr id="28" name="TextBox 27">
              <a:extLst>
                <a:ext uri="{FF2B5EF4-FFF2-40B4-BE49-F238E27FC236}">
                  <a16:creationId xmlns:a16="http://schemas.microsoft.com/office/drawing/2014/main" id="{AA7C37CD-6590-E801-7F5E-6E893A41FAF6}"/>
                </a:ext>
              </a:extLst>
            </p:cNvPr>
            <p:cNvSpPr txBox="1"/>
            <p:nvPr/>
          </p:nvSpPr>
          <p:spPr>
            <a:xfrm>
              <a:off x="6608632" y="1869230"/>
              <a:ext cx="4503868" cy="1538883"/>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Participate in discussions on the values conveyed by the project</a:t>
              </a:r>
            </a:p>
            <a:p>
              <a:pPr marL="742950" lvl="1" indent="-285750">
                <a:spcBef>
                  <a:spcPts val="600"/>
                </a:spcBef>
                <a:buFont typeface="Courier New" panose="02070309020205020404" pitchFamily="49" charset="0"/>
                <a:buChar char="o"/>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ontribute to the definition of objectives to ensure their feasibility and fitness-for-purpose</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E26386BF-D47D-E271-8A43-0114D4663054}"/>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1" name="AutoShape 2">
              <a:extLst>
                <a:ext uri="{FF2B5EF4-FFF2-40B4-BE49-F238E27FC236}">
                  <a16:creationId xmlns:a16="http://schemas.microsoft.com/office/drawing/2014/main" id="{33E72B1D-2B0F-A0B3-137F-65C48019BC2D}"/>
                </a:ext>
              </a:extLst>
            </p:cNvPr>
            <p:cNvSpPr>
              <a:spLocks/>
            </p:cNvSpPr>
            <p:nvPr/>
          </p:nvSpPr>
          <p:spPr bwMode="auto">
            <a:xfrm>
              <a:off x="7053702" y="2636518"/>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2" name="TextBox 31">
            <a:extLst>
              <a:ext uri="{FF2B5EF4-FFF2-40B4-BE49-F238E27FC236}">
                <a16:creationId xmlns:a16="http://schemas.microsoft.com/office/drawing/2014/main" id="{1251F26C-1382-2D80-3238-4A6F69E6698B}"/>
              </a:ext>
            </a:extLst>
          </p:cNvPr>
          <p:cNvSpPr txBox="1"/>
          <p:nvPr/>
        </p:nvSpPr>
        <p:spPr>
          <a:xfrm>
            <a:off x="2104765" y="2036395"/>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33" name="TextBox 32">
            <a:extLst>
              <a:ext uri="{FF2B5EF4-FFF2-40B4-BE49-F238E27FC236}">
                <a16:creationId xmlns:a16="http://schemas.microsoft.com/office/drawing/2014/main" id="{FAD05FBA-651B-DC31-58C7-B42390D027BB}"/>
              </a:ext>
            </a:extLst>
          </p:cNvPr>
          <p:cNvSpPr txBox="1"/>
          <p:nvPr/>
        </p:nvSpPr>
        <p:spPr>
          <a:xfrm>
            <a:off x="7622953" y="2036394"/>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289972456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olored circle in black background&#10;&#10;Description automatically generated">
            <a:extLst>
              <a:ext uri="{FF2B5EF4-FFF2-40B4-BE49-F238E27FC236}">
                <a16:creationId xmlns:a16="http://schemas.microsoft.com/office/drawing/2014/main" id="{33F67561-E66E-F603-D9E9-CA580273B751}"/>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1195572"/>
            <a:ext cx="18775681" cy="15622772"/>
          </a:xfrm>
          <a:prstGeom prst="rect">
            <a:avLst/>
          </a:prstGeom>
        </p:spPr>
      </p:pic>
      <p:cxnSp>
        <p:nvCxnSpPr>
          <p:cNvPr id="9" name="Straight Connector 8">
            <a:extLst>
              <a:ext uri="{FF2B5EF4-FFF2-40B4-BE49-F238E27FC236}">
                <a16:creationId xmlns:a16="http://schemas.microsoft.com/office/drawing/2014/main" id="{D1B9094A-8288-D46D-1504-4FAC8ED1F893}"/>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0B31524-9DAF-E6F9-E760-830CF81BC9E7}"/>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Academia</a:t>
            </a:r>
          </a:p>
        </p:txBody>
      </p:sp>
      <p:sp>
        <p:nvSpPr>
          <p:cNvPr id="54" name="Rectangle: Rounded Corners 53">
            <a:extLst>
              <a:ext uri="{FF2B5EF4-FFF2-40B4-BE49-F238E27FC236}">
                <a16:creationId xmlns:a16="http://schemas.microsoft.com/office/drawing/2014/main" id="{F8207E6B-19A3-E0E2-DDA3-BFC92EB29686}"/>
              </a:ext>
            </a:extLst>
          </p:cNvPr>
          <p:cNvSpPr>
            <a:spLocks/>
          </p:cNvSpPr>
          <p:nvPr/>
        </p:nvSpPr>
        <p:spPr>
          <a:xfrm>
            <a:off x="2865293" y="64513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planning</a:t>
            </a:r>
          </a:p>
        </p:txBody>
      </p:sp>
      <p:grpSp>
        <p:nvGrpSpPr>
          <p:cNvPr id="2" name="Group 1">
            <a:extLst>
              <a:ext uri="{FF2B5EF4-FFF2-40B4-BE49-F238E27FC236}">
                <a16:creationId xmlns:a16="http://schemas.microsoft.com/office/drawing/2014/main" id="{358D1656-0294-75B2-F1B4-21B612EDA187}"/>
              </a:ext>
            </a:extLst>
          </p:cNvPr>
          <p:cNvGrpSpPr/>
          <p:nvPr/>
        </p:nvGrpSpPr>
        <p:grpSpPr>
          <a:xfrm>
            <a:off x="492125" y="2796495"/>
            <a:ext cx="5808689" cy="738664"/>
            <a:chOff x="492125" y="1993815"/>
            <a:chExt cx="5808689" cy="738664"/>
          </a:xfrm>
        </p:grpSpPr>
        <p:sp>
          <p:nvSpPr>
            <p:cNvPr id="3" name="TextBox 2">
              <a:extLst>
                <a:ext uri="{FF2B5EF4-FFF2-40B4-BE49-F238E27FC236}">
                  <a16:creationId xmlns:a16="http://schemas.microsoft.com/office/drawing/2014/main" id="{DC5F6E9D-4772-E338-3F56-1748E34873A7}"/>
                </a:ext>
              </a:extLst>
            </p:cNvPr>
            <p:cNvSpPr txBox="1"/>
            <p:nvPr/>
          </p:nvSpPr>
          <p:spPr>
            <a:xfrm>
              <a:off x="492125" y="1993815"/>
              <a:ext cx="5808689" cy="738664"/>
            </a:xfrm>
            <a:prstGeom prst="rect">
              <a:avLst/>
            </a:prstGeom>
            <a:noFill/>
          </p:spPr>
          <p:txBody>
            <a:bodyPr wrap="square">
              <a:spAutoFit/>
            </a:bodyPr>
            <a:lstStyle/>
            <a:p>
              <a:pPr marL="742950" lvl="1" indent="-285750" algn="just">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Conduct studies on existing and future data sharing models and agreements and collaborative frameworks, as well as simulation models and predictive services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utoShape 2">
              <a:extLst>
                <a:ext uri="{FF2B5EF4-FFF2-40B4-BE49-F238E27FC236}">
                  <a16:creationId xmlns:a16="http://schemas.microsoft.com/office/drawing/2014/main" id="{832E7208-6C25-EB05-6166-A08B219F6C23}"/>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11" name="Group 10">
            <a:extLst>
              <a:ext uri="{FF2B5EF4-FFF2-40B4-BE49-F238E27FC236}">
                <a16:creationId xmlns:a16="http://schemas.microsoft.com/office/drawing/2014/main" id="{92740856-6D75-A946-B86C-284472BD1D01}"/>
              </a:ext>
            </a:extLst>
          </p:cNvPr>
          <p:cNvGrpSpPr/>
          <p:nvPr/>
        </p:nvGrpSpPr>
        <p:grpSpPr>
          <a:xfrm>
            <a:off x="6759490" y="2883086"/>
            <a:ext cx="4503868" cy="1246495"/>
            <a:chOff x="6608632" y="1869230"/>
            <a:chExt cx="4503868" cy="1246495"/>
          </a:xfrm>
        </p:grpSpPr>
        <p:sp>
          <p:nvSpPr>
            <p:cNvPr id="12" name="TextBox 11">
              <a:extLst>
                <a:ext uri="{FF2B5EF4-FFF2-40B4-BE49-F238E27FC236}">
                  <a16:creationId xmlns:a16="http://schemas.microsoft.com/office/drawing/2014/main" id="{9DF8C7A8-08AD-5EEE-4F47-84C0E03828DE}"/>
                </a:ext>
              </a:extLst>
            </p:cNvPr>
            <p:cNvSpPr txBox="1"/>
            <p:nvPr/>
          </p:nvSpPr>
          <p:spPr>
            <a:xfrm>
              <a:off x="6608632" y="1869230"/>
              <a:ext cx="4503868" cy="1246495"/>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Contribute to the design of new processes to align workflows</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onclude data sharing agreements with public administrations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AutoShape 2">
              <a:extLst>
                <a:ext uri="{FF2B5EF4-FFF2-40B4-BE49-F238E27FC236}">
                  <a16:creationId xmlns:a16="http://schemas.microsoft.com/office/drawing/2014/main" id="{566DEE7B-9F9E-0DA0-46BD-C32A18A98C73}"/>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93577E05-C981-4AFD-0357-ED36E44B9E16}"/>
                </a:ext>
              </a:extLst>
            </p:cNvPr>
            <p:cNvSpPr>
              <a:spLocks/>
            </p:cNvSpPr>
            <p:nvPr/>
          </p:nvSpPr>
          <p:spPr bwMode="auto">
            <a:xfrm>
              <a:off x="7053702" y="2617268"/>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6" name="TextBox 15">
            <a:extLst>
              <a:ext uri="{FF2B5EF4-FFF2-40B4-BE49-F238E27FC236}">
                <a16:creationId xmlns:a16="http://schemas.microsoft.com/office/drawing/2014/main" id="{42CBB1C7-8A3A-0302-A195-63DE434AB22B}"/>
              </a:ext>
            </a:extLst>
          </p:cNvPr>
          <p:cNvSpPr txBox="1"/>
          <p:nvPr/>
        </p:nvSpPr>
        <p:spPr>
          <a:xfrm>
            <a:off x="2104765" y="2488784"/>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7" name="TextBox 16">
            <a:extLst>
              <a:ext uri="{FF2B5EF4-FFF2-40B4-BE49-F238E27FC236}">
                <a16:creationId xmlns:a16="http://schemas.microsoft.com/office/drawing/2014/main" id="{72622BE8-F9E1-C652-F5A6-124B0F83EABE}"/>
              </a:ext>
            </a:extLst>
          </p:cNvPr>
          <p:cNvSpPr txBox="1"/>
          <p:nvPr/>
        </p:nvSpPr>
        <p:spPr>
          <a:xfrm>
            <a:off x="7622953" y="2488783"/>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2144624841"/>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utoShape 2">
            <a:extLst>
              <a:ext uri="{FF2B5EF4-FFF2-40B4-BE49-F238E27FC236}">
                <a16:creationId xmlns:a16="http://schemas.microsoft.com/office/drawing/2014/main" id="{D49BED9E-C9E7-D8EE-E78F-729D9912C2BC}"/>
              </a:ext>
            </a:extLst>
          </p:cNvPr>
          <p:cNvSpPr>
            <a:spLocks/>
          </p:cNvSpPr>
          <p:nvPr/>
        </p:nvSpPr>
        <p:spPr bwMode="auto">
          <a:xfrm>
            <a:off x="4252186" y="3893336"/>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 name="AutoShape 2">
            <a:extLst>
              <a:ext uri="{FF2B5EF4-FFF2-40B4-BE49-F238E27FC236}">
                <a16:creationId xmlns:a16="http://schemas.microsoft.com/office/drawing/2014/main" id="{9B1C0310-3DB3-9D04-CB3C-0E2E683AE282}"/>
              </a:ext>
            </a:extLst>
          </p:cNvPr>
          <p:cNvSpPr>
            <a:spLocks/>
          </p:cNvSpPr>
          <p:nvPr/>
        </p:nvSpPr>
        <p:spPr bwMode="auto">
          <a:xfrm>
            <a:off x="978148" y="3781246"/>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 name="AutoShape 2">
            <a:extLst>
              <a:ext uri="{FF2B5EF4-FFF2-40B4-BE49-F238E27FC236}">
                <a16:creationId xmlns:a16="http://schemas.microsoft.com/office/drawing/2014/main" id="{6924D53C-2C41-7D41-CE6B-A7B2B922EF0E}"/>
              </a:ext>
            </a:extLst>
          </p:cNvPr>
          <p:cNvSpPr>
            <a:spLocks/>
          </p:cNvSpPr>
          <p:nvPr/>
        </p:nvSpPr>
        <p:spPr bwMode="auto">
          <a:xfrm>
            <a:off x="1157624" y="4038067"/>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9" name="AutoShape 2">
            <a:extLst>
              <a:ext uri="{FF2B5EF4-FFF2-40B4-BE49-F238E27FC236}">
                <a16:creationId xmlns:a16="http://schemas.microsoft.com/office/drawing/2014/main" id="{590DC7CC-F0C2-B75E-25A9-3C6C23579BFF}"/>
              </a:ext>
            </a:extLst>
          </p:cNvPr>
          <p:cNvSpPr>
            <a:spLocks/>
          </p:cNvSpPr>
          <p:nvPr/>
        </p:nvSpPr>
        <p:spPr bwMode="auto">
          <a:xfrm>
            <a:off x="4522194" y="4234474"/>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9CCF85D4-7064-1D87-C5B7-23B9E4A7F8C7}"/>
              </a:ext>
            </a:extLst>
          </p:cNvPr>
          <p:cNvSpPr>
            <a:spLocks/>
          </p:cNvSpPr>
          <p:nvPr/>
        </p:nvSpPr>
        <p:spPr bwMode="auto">
          <a:xfrm>
            <a:off x="-99535" y="1328548"/>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1" name="AutoShape 2">
            <a:extLst>
              <a:ext uri="{FF2B5EF4-FFF2-40B4-BE49-F238E27FC236}">
                <a16:creationId xmlns:a16="http://schemas.microsoft.com/office/drawing/2014/main" id="{BF2112A8-3DEF-FA80-899E-827723E78719}"/>
              </a:ext>
            </a:extLst>
          </p:cNvPr>
          <p:cNvSpPr>
            <a:spLocks/>
          </p:cNvSpPr>
          <p:nvPr/>
        </p:nvSpPr>
        <p:spPr bwMode="auto">
          <a:xfrm>
            <a:off x="48714" y="1543797"/>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grpSp>
        <p:nvGrpSpPr>
          <p:cNvPr id="8" name="Group 7">
            <a:extLst>
              <a:ext uri="{FF2B5EF4-FFF2-40B4-BE49-F238E27FC236}">
                <a16:creationId xmlns:a16="http://schemas.microsoft.com/office/drawing/2014/main" id="{40811AAD-D2B2-11A2-9059-0C1323BDC61D}"/>
              </a:ext>
            </a:extLst>
          </p:cNvPr>
          <p:cNvGrpSpPr>
            <a:grpSpLocks/>
          </p:cNvGrpSpPr>
          <p:nvPr/>
        </p:nvGrpSpPr>
        <p:grpSpPr>
          <a:xfrm>
            <a:off x="3110208" y="1743544"/>
            <a:ext cx="2026166" cy="1999500"/>
            <a:chOff x="1323318" y="1477028"/>
            <a:chExt cx="2931896" cy="2903906"/>
          </a:xfrm>
        </p:grpSpPr>
        <p:sp>
          <p:nvSpPr>
            <p:cNvPr id="13" name="TextBox 12">
              <a:extLst>
                <a:ext uri="{FF2B5EF4-FFF2-40B4-BE49-F238E27FC236}">
                  <a16:creationId xmlns:a16="http://schemas.microsoft.com/office/drawing/2014/main" id="{3E6AC36F-752E-8AFE-D80F-7CFA35690702}"/>
                </a:ext>
              </a:extLst>
            </p:cNvPr>
            <p:cNvSpPr txBox="1"/>
            <p:nvPr/>
          </p:nvSpPr>
          <p:spPr>
            <a:xfrm>
              <a:off x="1323318" y="3716137"/>
              <a:ext cx="2931896" cy="664797"/>
            </a:xfrm>
            <a:prstGeom prst="rect">
              <a:avLst/>
            </a:prstGeom>
            <a:noFill/>
          </p:spPr>
          <p:txBody>
            <a:bodyPr wrap="square" lIns="0" tIns="0" rIns="0" bIns="0" rtlCol="0">
              <a:spAutoFit/>
            </a:bodyPr>
            <a:lstStyle/>
            <a:p>
              <a:pPr algn="ctr">
                <a:lnSpc>
                  <a:spcPct val="90000"/>
                </a:lnSpc>
              </a:pPr>
              <a:r>
                <a:rPr lang="en-US" sz="2400" b="1" spc="200" dirty="0">
                  <a:solidFill>
                    <a:srgbClr val="5F5F5F"/>
                  </a:solidFill>
                  <a:latin typeface="EC Square Sans Cond Pro" panose="020B0506040000020004" pitchFamily="34" charset="0"/>
                  <a:ea typeface="Titillium" charset="0"/>
                  <a:cs typeface="Titillium" charset="0"/>
                </a:rPr>
                <a:t>Smart city </a:t>
              </a:r>
            </a:p>
            <a:p>
              <a:pPr algn="ctr">
                <a:lnSpc>
                  <a:spcPct val="90000"/>
                </a:lnSpc>
              </a:pPr>
              <a:r>
                <a:rPr lang="en-US" sz="2400" b="1" spc="200" dirty="0">
                  <a:solidFill>
                    <a:srgbClr val="5F5F5F"/>
                  </a:solidFill>
                  <a:latin typeface="EC Square Sans Cond Pro" panose="020B0506040000020004" pitchFamily="34" charset="0"/>
                  <a:ea typeface="Titillium" charset="0"/>
                  <a:cs typeface="Titillium" charset="0"/>
                </a:rPr>
                <a:t>initiatives</a:t>
              </a:r>
            </a:p>
          </p:txBody>
        </p:sp>
        <p:pic>
          <p:nvPicPr>
            <p:cNvPr id="14" name="Picture 13">
              <a:extLst>
                <a:ext uri="{FF2B5EF4-FFF2-40B4-BE49-F238E27FC236}">
                  <a16:creationId xmlns:a16="http://schemas.microsoft.com/office/drawing/2014/main" id="{C31E51FE-5668-CBA4-6860-D4FAE4922C67}"/>
                </a:ext>
              </a:extLst>
            </p:cNvPr>
            <p:cNvPicPr>
              <a:picLocks noChangeAspect="1"/>
            </p:cNvPicPr>
            <p:nvPr/>
          </p:nvPicPr>
          <p:blipFill>
            <a:blip r:embed="rId3"/>
            <a:stretch>
              <a:fillRect/>
            </a:stretch>
          </p:blipFill>
          <p:spPr>
            <a:xfrm>
              <a:off x="1548463" y="1477028"/>
              <a:ext cx="2481606" cy="2227805"/>
            </a:xfrm>
            <a:prstGeom prst="rect">
              <a:avLst/>
            </a:prstGeom>
          </p:spPr>
        </p:pic>
      </p:grpSp>
      <p:sp>
        <p:nvSpPr>
          <p:cNvPr id="12" name="AutoShape 2">
            <a:extLst>
              <a:ext uri="{FF2B5EF4-FFF2-40B4-BE49-F238E27FC236}">
                <a16:creationId xmlns:a16="http://schemas.microsoft.com/office/drawing/2014/main" id="{AC0E139C-3072-D7DF-EE0F-687A167DCB0F}"/>
              </a:ext>
            </a:extLst>
          </p:cNvPr>
          <p:cNvSpPr>
            <a:spLocks/>
          </p:cNvSpPr>
          <p:nvPr/>
        </p:nvSpPr>
        <p:spPr bwMode="auto">
          <a:xfrm>
            <a:off x="2055734" y="614212"/>
            <a:ext cx="4156354" cy="448183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7" name="AutoShape 2">
            <a:extLst>
              <a:ext uri="{FF2B5EF4-FFF2-40B4-BE49-F238E27FC236}">
                <a16:creationId xmlns:a16="http://schemas.microsoft.com/office/drawing/2014/main" id="{0F9BB6F1-D55B-2DEF-9238-445CCE1D160F}"/>
              </a:ext>
            </a:extLst>
          </p:cNvPr>
          <p:cNvSpPr>
            <a:spLocks/>
          </p:cNvSpPr>
          <p:nvPr/>
        </p:nvSpPr>
        <p:spPr bwMode="auto">
          <a:xfrm>
            <a:off x="2406249" y="1003132"/>
            <a:ext cx="3435004" cy="370399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FFAFAED7-09A9-2489-15DD-A06CBF51ED80}"/>
              </a:ext>
            </a:extLst>
          </p:cNvPr>
          <p:cNvSpPr>
            <a:spLocks/>
          </p:cNvSpPr>
          <p:nvPr/>
        </p:nvSpPr>
        <p:spPr bwMode="auto">
          <a:xfrm>
            <a:off x="2234613" y="792572"/>
            <a:ext cx="3778504" cy="4109916"/>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22" name="AutoShape 2">
            <a:extLst>
              <a:ext uri="{FF2B5EF4-FFF2-40B4-BE49-F238E27FC236}">
                <a16:creationId xmlns:a16="http://schemas.microsoft.com/office/drawing/2014/main" id="{9169F8B2-8CE6-B1CA-55E0-7C3BE5EA6B6A}"/>
              </a:ext>
            </a:extLst>
          </p:cNvPr>
          <p:cNvSpPr>
            <a:spLocks/>
          </p:cNvSpPr>
          <p:nvPr/>
        </p:nvSpPr>
        <p:spPr bwMode="auto">
          <a:xfrm>
            <a:off x="586862" y="3963938"/>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4ADB2B03-144E-95F8-6811-F0FB777AFAED}"/>
              </a:ext>
            </a:extLst>
          </p:cNvPr>
          <p:cNvSpPr>
            <a:spLocks/>
          </p:cNvSpPr>
          <p:nvPr/>
        </p:nvSpPr>
        <p:spPr bwMode="auto">
          <a:xfrm>
            <a:off x="-568367" y="4073962"/>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5" name="Shape 3891">
            <a:extLst>
              <a:ext uri="{FF2B5EF4-FFF2-40B4-BE49-F238E27FC236}">
                <a16:creationId xmlns:a16="http://schemas.microsoft.com/office/drawing/2014/main" id="{00E8274A-32A4-6F98-D1D3-3FB05E580174}"/>
              </a:ext>
            </a:extLst>
          </p:cNvPr>
          <p:cNvSpPr/>
          <p:nvPr/>
        </p:nvSpPr>
        <p:spPr>
          <a:xfrm>
            <a:off x="-1772774" y="-1154649"/>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8"/>
                  <a:pt x="17673" y="7364"/>
                </a:cubicBezTo>
                <a:cubicBezTo>
                  <a:pt x="17673" y="6787"/>
                  <a:pt x="17339" y="6295"/>
                  <a:pt x="16856" y="6052"/>
                </a:cubicBezTo>
                <a:cubicBezTo>
                  <a:pt x="17033" y="5170"/>
                  <a:pt x="17144" y="4264"/>
                  <a:pt x="17167" y="3336"/>
                </a:cubicBezTo>
                <a:cubicBezTo>
                  <a:pt x="19277" y="5136"/>
                  <a:pt x="20618" y="7809"/>
                  <a:pt x="20618" y="10800"/>
                </a:cubicBezTo>
                <a:cubicBezTo>
                  <a:pt x="20618" y="11764"/>
                  <a:pt x="20469" y="12690"/>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6"/>
                  <a:pt x="10556" y="16200"/>
                  <a:pt x="10800" y="16200"/>
                </a:cubicBezTo>
                <a:cubicBezTo>
                  <a:pt x="11273" y="16200"/>
                  <a:pt x="11689" y="15974"/>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3"/>
                </a:moveTo>
                <a:cubicBezTo>
                  <a:pt x="3476" y="16840"/>
                  <a:pt x="3436" y="16280"/>
                  <a:pt x="3436" y="15709"/>
                </a:cubicBezTo>
                <a:cubicBezTo>
                  <a:pt x="3436" y="14764"/>
                  <a:pt x="3536" y="13842"/>
                  <a:pt x="3707" y="12946"/>
                </a:cubicBezTo>
                <a:cubicBezTo>
                  <a:pt x="5455" y="13988"/>
                  <a:pt x="7377" y="14767"/>
                  <a:pt x="9421" y="15227"/>
                </a:cubicBezTo>
                <a:cubicBezTo>
                  <a:pt x="9431" y="15254"/>
                  <a:pt x="9436" y="15282"/>
                  <a:pt x="9447" y="15308"/>
                </a:cubicBezTo>
                <a:cubicBezTo>
                  <a:pt x="7724" y="16421"/>
                  <a:pt x="5761" y="17193"/>
                  <a:pt x="3643" y="17507"/>
                </a:cubicBezTo>
                <a:cubicBezTo>
                  <a:pt x="3608" y="17469"/>
                  <a:pt x="3573" y="17430"/>
                  <a:pt x="3539" y="17393"/>
                </a:cubicBezTo>
                <a:moveTo>
                  <a:pt x="3075" y="11369"/>
                </a:moveTo>
                <a:cubicBezTo>
                  <a:pt x="2361" y="10869"/>
                  <a:pt x="1683" y="10322"/>
                  <a:pt x="1046" y="9729"/>
                </a:cubicBezTo>
                <a:cubicBezTo>
                  <a:pt x="1528" y="5299"/>
                  <a:pt x="4955" y="1762"/>
                  <a:pt x="9331" y="1104"/>
                </a:cubicBezTo>
                <a:cubicBezTo>
                  <a:pt x="9335" y="1629"/>
                  <a:pt x="9363" y="2148"/>
                  <a:pt x="9417" y="2660"/>
                </a:cubicBezTo>
                <a:cubicBezTo>
                  <a:pt x="8572" y="3227"/>
                  <a:pt x="7787" y="3879"/>
                  <a:pt x="7069" y="4597"/>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4"/>
                  <a:pt x="3936" y="11937"/>
                </a:cubicBezTo>
                <a:cubicBezTo>
                  <a:pt x="4379" y="10266"/>
                  <a:pt x="5100" y="8709"/>
                  <a:pt x="6060" y="7326"/>
                </a:cubicBezTo>
                <a:cubicBezTo>
                  <a:pt x="6164" y="7349"/>
                  <a:pt x="6271" y="7364"/>
                  <a:pt x="6382" y="7364"/>
                </a:cubicBezTo>
                <a:cubicBezTo>
                  <a:pt x="7195" y="7364"/>
                  <a:pt x="7855" y="6705"/>
                  <a:pt x="7855" y="5891"/>
                </a:cubicBezTo>
                <a:cubicBezTo>
                  <a:pt x="7855" y="5688"/>
                  <a:pt x="7813" y="5494"/>
                  <a:pt x="7739" y="5318"/>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1"/>
                  <a:pt x="11005" y="1708"/>
                  <a:pt x="10354" y="2082"/>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6"/>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8"/>
                  <a:pt x="15149" y="8393"/>
                </a:cubicBezTo>
                <a:cubicBezTo>
                  <a:pt x="14827" y="9199"/>
                  <a:pt x="14443" y="9974"/>
                  <a:pt x="13991" y="10701"/>
                </a:cubicBezTo>
                <a:cubicBezTo>
                  <a:pt x="12159" y="8620"/>
                  <a:pt x="10894" y="6025"/>
                  <a:pt x="10469" y="3152"/>
                </a:cubicBezTo>
                <a:cubicBezTo>
                  <a:pt x="11590" y="2463"/>
                  <a:pt x="12813" y="1934"/>
                  <a:pt x="14106" y="1565"/>
                </a:cubicBezTo>
                <a:cubicBezTo>
                  <a:pt x="14844" y="1829"/>
                  <a:pt x="15544" y="2174"/>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26" name="AutoShape 2">
            <a:extLst>
              <a:ext uri="{FF2B5EF4-FFF2-40B4-BE49-F238E27FC236}">
                <a16:creationId xmlns:a16="http://schemas.microsoft.com/office/drawing/2014/main" id="{0FECCA45-2656-2D49-ECE2-B7AF8DA07401}"/>
              </a:ext>
            </a:extLst>
          </p:cNvPr>
          <p:cNvSpPr>
            <a:spLocks/>
          </p:cNvSpPr>
          <p:nvPr/>
        </p:nvSpPr>
        <p:spPr bwMode="auto">
          <a:xfrm>
            <a:off x="4440052" y="-1272156"/>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7" name="AutoShape 2">
            <a:extLst>
              <a:ext uri="{FF2B5EF4-FFF2-40B4-BE49-F238E27FC236}">
                <a16:creationId xmlns:a16="http://schemas.microsoft.com/office/drawing/2014/main" id="{761F8B9A-4E33-C5EF-EFF3-B51F0F6282F5}"/>
              </a:ext>
            </a:extLst>
          </p:cNvPr>
          <p:cNvSpPr>
            <a:spLocks/>
          </p:cNvSpPr>
          <p:nvPr/>
        </p:nvSpPr>
        <p:spPr bwMode="auto">
          <a:xfrm>
            <a:off x="4588301" y="-1056907"/>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5" name="TextBox 34">
            <a:extLst>
              <a:ext uri="{FF2B5EF4-FFF2-40B4-BE49-F238E27FC236}">
                <a16:creationId xmlns:a16="http://schemas.microsoft.com/office/drawing/2014/main" id="{77446D74-9248-9F73-1ABD-B9E554BEEBD6}"/>
              </a:ext>
            </a:extLst>
          </p:cNvPr>
          <p:cNvSpPr txBox="1"/>
          <p:nvPr/>
        </p:nvSpPr>
        <p:spPr>
          <a:xfrm>
            <a:off x="6550851" y="1704425"/>
            <a:ext cx="5161207" cy="2246769"/>
          </a:xfrm>
          <a:prstGeom prst="rect">
            <a:avLst/>
          </a:prstGeom>
          <a:noFill/>
        </p:spPr>
        <p:txBody>
          <a:bodyPr wrap="square">
            <a:spAutoFit/>
          </a:bodyPr>
          <a:lstStyle/>
          <a:p>
            <a:r>
              <a:rPr lang="en-GB" sz="1400" b="1" kern="0" dirty="0">
                <a:effectLst/>
                <a:latin typeface="Arial" panose="020B0604020202020204" pitchFamily="34" charset="0"/>
                <a:ea typeface="Calibri" panose="020F0502020204030204" pitchFamily="34" charset="0"/>
                <a:cs typeface="Arial" panose="020B0604020202020204" pitchFamily="34" charset="0"/>
              </a:rPr>
              <a:t>Introduction</a:t>
            </a:r>
            <a:endParaRPr lang="en-IE" sz="1400" b="1" kern="0" dirty="0">
              <a:effectLst/>
              <a:latin typeface="Arial" panose="020B0604020202020204" pitchFamily="34" charset="0"/>
              <a:ea typeface="Calibri" panose="020F0502020204030204" pitchFamily="34" charset="0"/>
              <a:cs typeface="Arial" panose="020B0604020202020204" pitchFamily="34" charset="0"/>
            </a:endParaRPr>
          </a:p>
          <a:p>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400" dirty="0">
                <a:effectLst/>
                <a:latin typeface="Arial" panose="020B0604020202020204" pitchFamily="34" charset="0"/>
                <a:ea typeface="Times New Roman" panose="02020603050405020304" pitchFamily="18" charset="0"/>
                <a:cs typeface="Times New Roman" panose="02020603050405020304" pitchFamily="18" charset="0"/>
              </a:rPr>
              <a:t>AI and innovative technologies can help cities and regions improve their management of local resources, reduce their environmental impact, and be more responsive to citizens’ needs. </a:t>
            </a:r>
          </a:p>
          <a:p>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r>
              <a:rPr lang="en-GB" sz="1400" dirty="0">
                <a:effectLst/>
                <a:latin typeface="Arial" panose="020B0604020202020204" pitchFamily="34" charset="0"/>
                <a:ea typeface="Times New Roman" panose="02020603050405020304" pitchFamily="18" charset="0"/>
                <a:cs typeface="Times New Roman" panose="02020603050405020304" pitchFamily="18" charset="0"/>
              </a:rPr>
              <a:t>By embracing data-driven technologies, local and regional authorities can reap the benefits of digital transformation and leverage the full potential of data.</a:t>
            </a:r>
            <a:endParaRPr lang="en-US" sz="1400" dirty="0">
              <a:latin typeface="Arial" panose="020B060402020202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472A857C-B7F0-CF67-4FA8-6818E8B7E30A}"/>
              </a:ext>
            </a:extLst>
          </p:cNvPr>
          <p:cNvCxnSpPr>
            <a:cxnSpLocks/>
          </p:cNvCxnSpPr>
          <p:nvPr/>
        </p:nvCxnSpPr>
        <p:spPr>
          <a:xfrm>
            <a:off x="6649497" y="2009443"/>
            <a:ext cx="1026650"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sp>
        <p:nvSpPr>
          <p:cNvPr id="38" name="AutoShape 2">
            <a:extLst>
              <a:ext uri="{FF2B5EF4-FFF2-40B4-BE49-F238E27FC236}">
                <a16:creationId xmlns:a16="http://schemas.microsoft.com/office/drawing/2014/main" id="{5DC4D45E-1338-4406-E376-67E4F3914C8C}"/>
              </a:ext>
            </a:extLst>
          </p:cNvPr>
          <p:cNvSpPr>
            <a:spLocks/>
          </p:cNvSpPr>
          <p:nvPr/>
        </p:nvSpPr>
        <p:spPr bwMode="auto">
          <a:xfrm>
            <a:off x="1716265" y="220126"/>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3" name="TextBox 42">
            <a:extLst>
              <a:ext uri="{FF2B5EF4-FFF2-40B4-BE49-F238E27FC236}">
                <a16:creationId xmlns:a16="http://schemas.microsoft.com/office/drawing/2014/main" id="{320248E0-44C9-7C40-B80B-66B0BC84FB71}"/>
              </a:ext>
            </a:extLst>
          </p:cNvPr>
          <p:cNvSpPr txBox="1"/>
          <p:nvPr/>
        </p:nvSpPr>
        <p:spPr>
          <a:xfrm>
            <a:off x="7442044" y="4976857"/>
            <a:ext cx="3896099" cy="900246"/>
          </a:xfrm>
          <a:prstGeom prst="rect">
            <a:avLst/>
          </a:prstGeom>
          <a:noFill/>
        </p:spPr>
        <p:txBody>
          <a:bodyPr wrap="square">
            <a:spAutoFit/>
          </a:bodyPr>
          <a:lstStyle/>
          <a:p>
            <a:pPr>
              <a:spcBef>
                <a:spcPts val="600"/>
              </a:spcBef>
              <a:spcAft>
                <a:spcPts val="600"/>
              </a:spcAft>
            </a:pPr>
            <a:r>
              <a:rPr lang="en-GB" sz="1050" dirty="0">
                <a:effectLst/>
              </a:rPr>
              <a:t>The information contained in this guidance document is the result of an in-depth study conducted on organisational and cultural interoperability challenges arising when public administrations establish local and regional data spaces and local digital twins.       The report supporting this document can be found </a:t>
            </a:r>
            <a:r>
              <a:rPr lang="en-GB" sz="1050" u="sng" dirty="0">
                <a:solidFill>
                  <a:schemeClr val="accent1"/>
                </a:solidFill>
                <a:effectLst/>
              </a:rPr>
              <a:t>here</a:t>
            </a:r>
            <a:r>
              <a:rPr lang="en-GB" sz="1050" dirty="0">
                <a:effectLst/>
              </a:rPr>
              <a:t>. </a:t>
            </a:r>
            <a:endParaRPr lang="en-IE" sz="105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54100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ppt_x</p:attrName>
                                        </p:attrNameLst>
                                      </p:cBhvr>
                                      <p:tavLst>
                                        <p:tav tm="0">
                                          <p:val>
                                            <p:strVal val="#ppt_x+#ppt_w*1.125000"/>
                                          </p:val>
                                        </p:tav>
                                        <p:tav tm="100000">
                                          <p:val>
                                            <p:strVal val="#ppt_x"/>
                                          </p:val>
                                        </p:tav>
                                      </p:tavLst>
                                    </p:anim>
                                    <p:animEffect transition="in" filter="wipe(left)">
                                      <p:cBhvr>
                                        <p:cTn id="8" dur="500"/>
                                        <p:tgtEl>
                                          <p:spTgt spid="3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ircle in black background&#10;&#10;Description automatically generated">
            <a:extLst>
              <a:ext uri="{FF2B5EF4-FFF2-40B4-BE49-F238E27FC236}">
                <a16:creationId xmlns:a16="http://schemas.microsoft.com/office/drawing/2014/main" id="{71D4DF3E-330F-7FDC-9C33-F3BBD0BE795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8053572"/>
            <a:ext cx="18775681" cy="15622772"/>
          </a:xfrm>
          <a:prstGeom prst="rect">
            <a:avLst/>
          </a:prstGeom>
        </p:spPr>
      </p:pic>
      <p:sp>
        <p:nvSpPr>
          <p:cNvPr id="5" name="Rectangle: Rounded Corners 4">
            <a:extLst>
              <a:ext uri="{FF2B5EF4-FFF2-40B4-BE49-F238E27FC236}">
                <a16:creationId xmlns:a16="http://schemas.microsoft.com/office/drawing/2014/main" id="{7745561E-FA95-497A-2B12-ADAFB0444E63}"/>
              </a:ext>
            </a:extLst>
          </p:cNvPr>
          <p:cNvSpPr>
            <a:spLocks/>
          </p:cNvSpPr>
          <p:nvPr/>
        </p:nvSpPr>
        <p:spPr>
          <a:xfrm>
            <a:off x="3868222" y="655318"/>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implementation</a:t>
            </a:r>
          </a:p>
        </p:txBody>
      </p:sp>
      <p:sp>
        <p:nvSpPr>
          <p:cNvPr id="19" name="TextBox 18">
            <a:extLst>
              <a:ext uri="{FF2B5EF4-FFF2-40B4-BE49-F238E27FC236}">
                <a16:creationId xmlns:a16="http://schemas.microsoft.com/office/drawing/2014/main" id="{AA7955F0-B66B-87BC-3ED2-54790ED7E346}"/>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Academia</a:t>
            </a:r>
          </a:p>
        </p:txBody>
      </p:sp>
      <p:grpSp>
        <p:nvGrpSpPr>
          <p:cNvPr id="3" name="Group 2">
            <a:extLst>
              <a:ext uri="{FF2B5EF4-FFF2-40B4-BE49-F238E27FC236}">
                <a16:creationId xmlns:a16="http://schemas.microsoft.com/office/drawing/2014/main" id="{F22B0789-CF1C-3D0B-FF49-82A7C99B9E03}"/>
              </a:ext>
            </a:extLst>
          </p:cNvPr>
          <p:cNvGrpSpPr/>
          <p:nvPr/>
        </p:nvGrpSpPr>
        <p:grpSpPr>
          <a:xfrm>
            <a:off x="499310" y="2382607"/>
            <a:ext cx="5808689" cy="738664"/>
            <a:chOff x="492125" y="1993815"/>
            <a:chExt cx="5808689" cy="738664"/>
          </a:xfrm>
        </p:grpSpPr>
        <p:sp>
          <p:nvSpPr>
            <p:cNvPr id="6" name="TextBox 5">
              <a:extLst>
                <a:ext uri="{FF2B5EF4-FFF2-40B4-BE49-F238E27FC236}">
                  <a16:creationId xmlns:a16="http://schemas.microsoft.com/office/drawing/2014/main" id="{F9A9C216-F05D-52E1-999F-E659D26697C2}"/>
                </a:ext>
              </a:extLst>
            </p:cNvPr>
            <p:cNvSpPr txBox="1"/>
            <p:nvPr/>
          </p:nvSpPr>
          <p:spPr>
            <a:xfrm>
              <a:off x="492125" y="1993815"/>
              <a:ext cx="5808689" cy="738664"/>
            </a:xfrm>
            <a:prstGeom prst="rect">
              <a:avLst/>
            </a:prstGeom>
            <a:noFill/>
          </p:spPr>
          <p:txBody>
            <a:bodyPr wrap="square">
              <a:spAutoFit/>
            </a:bodyPr>
            <a:lstStyle/>
            <a:p>
              <a:pPr marL="742950" lvl="1" indent="-285750" algn="just">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Facilitate the continuous transfer of knowledge, good practices, and research results (e.g., using open access online platforms);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utoShape 2">
              <a:extLst>
                <a:ext uri="{FF2B5EF4-FFF2-40B4-BE49-F238E27FC236}">
                  <a16:creationId xmlns:a16="http://schemas.microsoft.com/office/drawing/2014/main" id="{16F2D640-D0BD-0EE1-D657-A134F74A73D4}"/>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2" name="TextBox 11">
            <a:extLst>
              <a:ext uri="{FF2B5EF4-FFF2-40B4-BE49-F238E27FC236}">
                <a16:creationId xmlns:a16="http://schemas.microsoft.com/office/drawing/2014/main" id="{50C27A24-CAB5-D291-2BFD-27DEEC1256BB}"/>
              </a:ext>
            </a:extLst>
          </p:cNvPr>
          <p:cNvSpPr txBox="1"/>
          <p:nvPr/>
        </p:nvSpPr>
        <p:spPr>
          <a:xfrm>
            <a:off x="2111950" y="2074896"/>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cxnSp>
        <p:nvCxnSpPr>
          <p:cNvPr id="26" name="Straight Connector 25">
            <a:extLst>
              <a:ext uri="{FF2B5EF4-FFF2-40B4-BE49-F238E27FC236}">
                <a16:creationId xmlns:a16="http://schemas.microsoft.com/office/drawing/2014/main" id="{596BDEC9-AD4D-F17F-B06A-51D99BE5EA35}"/>
              </a:ext>
            </a:extLst>
          </p:cNvPr>
          <p:cNvCxnSpPr/>
          <p:nvPr/>
        </p:nvCxnSpPr>
        <p:spPr>
          <a:xfrm>
            <a:off x="6617895" y="2044682"/>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D2752EB-53C6-BDFF-74D4-789E5ECBAB9C}"/>
              </a:ext>
            </a:extLst>
          </p:cNvPr>
          <p:cNvGrpSpPr/>
          <p:nvPr/>
        </p:nvGrpSpPr>
        <p:grpSpPr>
          <a:xfrm>
            <a:off x="6759490" y="2469199"/>
            <a:ext cx="4503868" cy="2323713"/>
            <a:chOff x="6608632" y="1869230"/>
            <a:chExt cx="4503868" cy="2323713"/>
          </a:xfrm>
        </p:grpSpPr>
        <p:sp>
          <p:nvSpPr>
            <p:cNvPr id="28" name="TextBox 27">
              <a:extLst>
                <a:ext uri="{FF2B5EF4-FFF2-40B4-BE49-F238E27FC236}">
                  <a16:creationId xmlns:a16="http://schemas.microsoft.com/office/drawing/2014/main" id="{D72559AE-F1CF-E680-B303-D05EACC25EB5}"/>
                </a:ext>
              </a:extLst>
            </p:cNvPr>
            <p:cNvSpPr txBox="1"/>
            <p:nvPr/>
          </p:nvSpPr>
          <p:spPr>
            <a:xfrm>
              <a:off x="6608632" y="1869230"/>
              <a:ext cx="4503868" cy="2323713"/>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the development and/or deployment of local digital twin and data space solutions, where relevant</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ollaborate actively with public administrations and private companies to ensure that the project meets its objectives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as data suppliers in local digital twin and data space projects, where relevant</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1DF5B3E1-A06A-33A5-6C8B-C089B1C803EF}"/>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0" name="AutoShape 2">
              <a:extLst>
                <a:ext uri="{FF2B5EF4-FFF2-40B4-BE49-F238E27FC236}">
                  <a16:creationId xmlns:a16="http://schemas.microsoft.com/office/drawing/2014/main" id="{006F8C72-9404-4B29-307F-FCD73F13988E}"/>
                </a:ext>
              </a:extLst>
            </p:cNvPr>
            <p:cNvSpPr>
              <a:spLocks/>
            </p:cNvSpPr>
            <p:nvPr/>
          </p:nvSpPr>
          <p:spPr bwMode="auto">
            <a:xfrm>
              <a:off x="7056013" y="2829031"/>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1" name="TextBox 30">
            <a:extLst>
              <a:ext uri="{FF2B5EF4-FFF2-40B4-BE49-F238E27FC236}">
                <a16:creationId xmlns:a16="http://schemas.microsoft.com/office/drawing/2014/main" id="{54A89023-8F1B-4D58-8F5E-3BC09B5C986A}"/>
              </a:ext>
            </a:extLst>
          </p:cNvPr>
          <p:cNvSpPr txBox="1"/>
          <p:nvPr/>
        </p:nvSpPr>
        <p:spPr>
          <a:xfrm>
            <a:off x="7622953" y="2074896"/>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32" name="AutoShape 2">
            <a:extLst>
              <a:ext uri="{FF2B5EF4-FFF2-40B4-BE49-F238E27FC236}">
                <a16:creationId xmlns:a16="http://schemas.microsoft.com/office/drawing/2014/main" id="{6A0FE6F3-CED6-DB04-60D4-3EED77CA71CA}"/>
              </a:ext>
            </a:extLst>
          </p:cNvPr>
          <p:cNvSpPr>
            <a:spLocks/>
          </p:cNvSpPr>
          <p:nvPr/>
        </p:nvSpPr>
        <p:spPr bwMode="auto">
          <a:xfrm>
            <a:off x="7206871" y="4182932"/>
            <a:ext cx="319631" cy="344660"/>
          </a:xfrm>
          <a:prstGeom prst="pi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1053119770"/>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A5E5D7B8-FF7C-9286-8277-83D18825B42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8053572"/>
            <a:ext cx="18775681" cy="15622772"/>
          </a:xfrm>
          <a:prstGeom prst="rect">
            <a:avLst/>
          </a:prstGeom>
        </p:spPr>
      </p:pic>
      <p:cxnSp>
        <p:nvCxnSpPr>
          <p:cNvPr id="5" name="Straight Connector 4">
            <a:extLst>
              <a:ext uri="{FF2B5EF4-FFF2-40B4-BE49-F238E27FC236}">
                <a16:creationId xmlns:a16="http://schemas.microsoft.com/office/drawing/2014/main" id="{6F4C66AE-267E-E284-0C8A-4C8F64793102}"/>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06B595E-4CE3-CD86-07B0-7D615292F844}"/>
              </a:ext>
            </a:extLst>
          </p:cNvPr>
          <p:cNvSpPr txBox="1"/>
          <p:nvPr/>
        </p:nvSpPr>
        <p:spPr>
          <a:xfrm>
            <a:off x="854986" y="768781"/>
            <a:ext cx="4874302"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Academia</a:t>
            </a:r>
          </a:p>
        </p:txBody>
      </p:sp>
      <p:grpSp>
        <p:nvGrpSpPr>
          <p:cNvPr id="9" name="Group 8">
            <a:extLst>
              <a:ext uri="{FF2B5EF4-FFF2-40B4-BE49-F238E27FC236}">
                <a16:creationId xmlns:a16="http://schemas.microsoft.com/office/drawing/2014/main" id="{CE81DFD2-12AD-6BCB-9A00-C0080DB00E68}"/>
              </a:ext>
            </a:extLst>
          </p:cNvPr>
          <p:cNvGrpSpPr/>
          <p:nvPr/>
        </p:nvGrpSpPr>
        <p:grpSpPr>
          <a:xfrm>
            <a:off x="492125" y="2555864"/>
            <a:ext cx="5808689" cy="1031051"/>
            <a:chOff x="492125" y="1993815"/>
            <a:chExt cx="5808689" cy="1031050"/>
          </a:xfrm>
        </p:grpSpPr>
        <p:sp>
          <p:nvSpPr>
            <p:cNvPr id="30" name="TextBox 29">
              <a:extLst>
                <a:ext uri="{FF2B5EF4-FFF2-40B4-BE49-F238E27FC236}">
                  <a16:creationId xmlns:a16="http://schemas.microsoft.com/office/drawing/2014/main" id="{7F9AFBEC-8C95-806C-6E59-9B16CB96FDDA}"/>
                </a:ext>
              </a:extLst>
            </p:cNvPr>
            <p:cNvSpPr txBox="1"/>
            <p:nvPr/>
          </p:nvSpPr>
          <p:spPr>
            <a:xfrm>
              <a:off x="492125" y="1993815"/>
              <a:ext cx="5808689" cy="1031050"/>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Promote the involvement of young people in projects</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Contribute to the design of monitoring frameworks and performance indicators on smart city initiatives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1" name="AutoShape 2">
              <a:extLst>
                <a:ext uri="{FF2B5EF4-FFF2-40B4-BE49-F238E27FC236}">
                  <a16:creationId xmlns:a16="http://schemas.microsoft.com/office/drawing/2014/main" id="{3604117F-8CBC-D6A6-FB7C-1FE24EAF1612}"/>
                </a:ext>
              </a:extLst>
            </p:cNvPr>
            <p:cNvSpPr>
              <a:spLocks/>
            </p:cNvSpPr>
            <p:nvPr/>
          </p:nvSpPr>
          <p:spPr bwMode="auto">
            <a:xfrm>
              <a:off x="938101" y="2512293"/>
              <a:ext cx="319631" cy="344660"/>
            </a:xfrm>
            <a:prstGeom prst="chord">
              <a:avLst>
                <a:gd name="adj1" fmla="val 2700000"/>
                <a:gd name="adj2" fmla="val 16199990"/>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2" name="AutoShape 2">
              <a:extLst>
                <a:ext uri="{FF2B5EF4-FFF2-40B4-BE49-F238E27FC236}">
                  <a16:creationId xmlns:a16="http://schemas.microsoft.com/office/drawing/2014/main" id="{35C1F56A-939C-F955-5BFF-252BC5C98076}"/>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34" name="Group 33">
            <a:extLst>
              <a:ext uri="{FF2B5EF4-FFF2-40B4-BE49-F238E27FC236}">
                <a16:creationId xmlns:a16="http://schemas.microsoft.com/office/drawing/2014/main" id="{B985E737-E467-D83A-F468-447E67703EEE}"/>
              </a:ext>
            </a:extLst>
          </p:cNvPr>
          <p:cNvGrpSpPr/>
          <p:nvPr/>
        </p:nvGrpSpPr>
        <p:grpSpPr>
          <a:xfrm>
            <a:off x="6759489" y="2642453"/>
            <a:ext cx="4838951" cy="1031051"/>
            <a:chOff x="6608631" y="1869230"/>
            <a:chExt cx="4838951" cy="1031051"/>
          </a:xfrm>
        </p:grpSpPr>
        <p:sp>
          <p:nvSpPr>
            <p:cNvPr id="35" name="TextBox 34">
              <a:extLst>
                <a:ext uri="{FF2B5EF4-FFF2-40B4-BE49-F238E27FC236}">
                  <a16:creationId xmlns:a16="http://schemas.microsoft.com/office/drawing/2014/main" id="{9EFF5D6C-A405-4C12-D6A1-DDD98D8AFE7A}"/>
                </a:ext>
              </a:extLst>
            </p:cNvPr>
            <p:cNvSpPr txBox="1"/>
            <p:nvPr/>
          </p:nvSpPr>
          <p:spPr>
            <a:xfrm>
              <a:off x="6608631" y="1869230"/>
              <a:ext cx="4838951" cy="1031051"/>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omply with accountability requirements</a:t>
              </a:r>
            </a:p>
            <a:p>
              <a:pPr marL="742950" lvl="1" indent="-285750">
                <a:spcBef>
                  <a:spcPts val="600"/>
                </a:spcBef>
                <a:buFont typeface="Courier New" panose="02070309020205020404" pitchFamily="49" charset="0"/>
                <a:buChar char="o"/>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ontribute to the data collection of performance indicators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6" name="AutoShape 2">
              <a:extLst>
                <a:ext uri="{FF2B5EF4-FFF2-40B4-BE49-F238E27FC236}">
                  <a16:creationId xmlns:a16="http://schemas.microsoft.com/office/drawing/2014/main" id="{829C9507-88E4-A6B5-C77A-F2B39325E87B}"/>
                </a:ext>
              </a:extLst>
            </p:cNvPr>
            <p:cNvSpPr>
              <a:spLocks/>
            </p:cNvSpPr>
            <p:nvPr/>
          </p:nvSpPr>
          <p:spPr bwMode="auto">
            <a:xfrm>
              <a:off x="7050105" y="1902141"/>
              <a:ext cx="319631" cy="313327"/>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7" name="AutoShape 2">
              <a:extLst>
                <a:ext uri="{FF2B5EF4-FFF2-40B4-BE49-F238E27FC236}">
                  <a16:creationId xmlns:a16="http://schemas.microsoft.com/office/drawing/2014/main" id="{DEC9EDBF-90F6-3D0C-D5AF-A7305454B26D}"/>
                </a:ext>
              </a:extLst>
            </p:cNvPr>
            <p:cNvSpPr>
              <a:spLocks/>
            </p:cNvSpPr>
            <p:nvPr/>
          </p:nvSpPr>
          <p:spPr bwMode="auto">
            <a:xfrm>
              <a:off x="7044077" y="2395889"/>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8" name="TextBox 37">
            <a:extLst>
              <a:ext uri="{FF2B5EF4-FFF2-40B4-BE49-F238E27FC236}">
                <a16:creationId xmlns:a16="http://schemas.microsoft.com/office/drawing/2014/main" id="{968F194C-6273-D6FC-B122-34041E46EBE0}"/>
              </a:ext>
            </a:extLst>
          </p:cNvPr>
          <p:cNvSpPr txBox="1"/>
          <p:nvPr/>
        </p:nvSpPr>
        <p:spPr>
          <a:xfrm>
            <a:off x="2104765" y="2248151"/>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39" name="TextBox 38">
            <a:extLst>
              <a:ext uri="{FF2B5EF4-FFF2-40B4-BE49-F238E27FC236}">
                <a16:creationId xmlns:a16="http://schemas.microsoft.com/office/drawing/2014/main" id="{3E691A4A-3F90-2A6C-0D5C-6C186EE931FE}"/>
              </a:ext>
            </a:extLst>
          </p:cNvPr>
          <p:cNvSpPr txBox="1"/>
          <p:nvPr/>
        </p:nvSpPr>
        <p:spPr>
          <a:xfrm>
            <a:off x="7622953" y="2248150"/>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40" name="Rectangle: Rounded Corners 39">
            <a:extLst>
              <a:ext uri="{FF2B5EF4-FFF2-40B4-BE49-F238E27FC236}">
                <a16:creationId xmlns:a16="http://schemas.microsoft.com/office/drawing/2014/main" id="{860C2350-6AD5-AC77-F341-765E359A2B4D}"/>
              </a:ext>
            </a:extLst>
          </p:cNvPr>
          <p:cNvSpPr>
            <a:spLocks/>
          </p:cNvSpPr>
          <p:nvPr/>
        </p:nvSpPr>
        <p:spPr>
          <a:xfrm>
            <a:off x="3292137" y="65741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monitoring</a:t>
            </a:r>
          </a:p>
        </p:txBody>
      </p:sp>
    </p:spTree>
    <p:extLst>
      <p:ext uri="{BB962C8B-B14F-4D97-AF65-F5344CB8AC3E}">
        <p14:creationId xmlns:p14="http://schemas.microsoft.com/office/powerpoint/2010/main" val="761317275"/>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F6966BA-92EA-E642-03F5-5FF1A60F0338}"/>
              </a:ext>
            </a:extLst>
          </p:cNvPr>
          <p:cNvSpPr txBox="1"/>
          <p:nvPr/>
        </p:nvSpPr>
        <p:spPr>
          <a:xfrm>
            <a:off x="3899707" y="2088308"/>
            <a:ext cx="4443413" cy="3277820"/>
          </a:xfrm>
          <a:prstGeom prst="rect">
            <a:avLst/>
          </a:prstGeom>
          <a:noFill/>
        </p:spPr>
        <p:txBody>
          <a:bodyPr wrap="square" rtlCol="0">
            <a:spAutoFit/>
          </a:bodyPr>
          <a:lstStyle/>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Interoperability Framework: European Interoperability Framework for Smart Cities and Communities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To guide smart cities on their path to interoperability, the European Commission published in 2022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European Interoperability Framework for Smart Cities and Communities (EIF4SCC)</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rPr>
              <a:t>, </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proposing an interoperability framework and holistic governance adapted to the sub-national level. The EIF4SCC encompasses all interoperability elements: legal, semantic, technical, organisational, and cultural interoperability. </a:t>
            </a:r>
          </a:p>
          <a:p>
            <a:pPr algn="just">
              <a:spcBef>
                <a:spcPts val="600"/>
              </a:spcBef>
              <a:spcAft>
                <a:spcPts val="600"/>
              </a:spcAft>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More information on the EIF4SCC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here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solidFill>
                <a:schemeClr val="tx2"/>
              </a:solidFill>
            </a:endParaRPr>
          </a:p>
        </p:txBody>
      </p:sp>
      <p:grpSp>
        <p:nvGrpSpPr>
          <p:cNvPr id="3" name="Group 2">
            <a:extLst>
              <a:ext uri="{FF2B5EF4-FFF2-40B4-BE49-F238E27FC236}">
                <a16:creationId xmlns:a16="http://schemas.microsoft.com/office/drawing/2014/main" id="{E56B35EB-CC97-D685-3AAF-71F9C67FFAF0}"/>
              </a:ext>
            </a:extLst>
          </p:cNvPr>
          <p:cNvGrpSpPr/>
          <p:nvPr/>
        </p:nvGrpSpPr>
        <p:grpSpPr>
          <a:xfrm>
            <a:off x="2959572" y="0"/>
            <a:ext cx="6298725" cy="6858000"/>
            <a:chOff x="3393347" y="542936"/>
            <a:chExt cx="5532107" cy="5965323"/>
          </a:xfrm>
        </p:grpSpPr>
        <p:sp>
          <p:nvSpPr>
            <p:cNvPr id="17" name="AutoShape 2">
              <a:extLst>
                <a:ext uri="{FF2B5EF4-FFF2-40B4-BE49-F238E27FC236}">
                  <a16:creationId xmlns:a16="http://schemas.microsoft.com/office/drawing/2014/main" id="{E015318F-C552-A3E3-7595-BEEE11A96C53}"/>
                </a:ext>
              </a:extLst>
            </p:cNvPr>
            <p:cNvSpPr>
              <a:spLocks/>
            </p:cNvSpPr>
            <p:nvPr/>
          </p:nvSpPr>
          <p:spPr bwMode="auto">
            <a:xfrm>
              <a:off x="3393347" y="542936"/>
              <a:ext cx="5532107" cy="596532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B9D6DB39-3516-12FA-67D9-F048146F225F}"/>
                </a:ext>
              </a:extLst>
            </p:cNvPr>
            <p:cNvSpPr>
              <a:spLocks/>
            </p:cNvSpPr>
            <p:nvPr/>
          </p:nvSpPr>
          <p:spPr bwMode="auto">
            <a:xfrm>
              <a:off x="3863246" y="1060588"/>
              <a:ext cx="4571989" cy="493001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9" name="AutoShape 2">
              <a:extLst>
                <a:ext uri="{FF2B5EF4-FFF2-40B4-BE49-F238E27FC236}">
                  <a16:creationId xmlns:a16="http://schemas.microsoft.com/office/drawing/2014/main" id="{648CE936-B1C0-E91B-1C02-E9207E74903A}"/>
                </a:ext>
              </a:extLst>
            </p:cNvPr>
            <p:cNvSpPr>
              <a:spLocks/>
            </p:cNvSpPr>
            <p:nvPr/>
          </p:nvSpPr>
          <p:spPr bwMode="auto">
            <a:xfrm rot="1834359">
              <a:off x="3620478" y="782848"/>
              <a:ext cx="5029188" cy="54703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grpSp>
      <p:pic>
        <p:nvPicPr>
          <p:cNvPr id="21" name="Graphic 20" descr="Lights On with solid fill">
            <a:extLst>
              <a:ext uri="{FF2B5EF4-FFF2-40B4-BE49-F238E27FC236}">
                <a16:creationId xmlns:a16="http://schemas.microsoft.com/office/drawing/2014/main" id="{136D5BCA-0A21-681A-B831-21392DFCE8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46201" y="1136100"/>
            <a:ext cx="585308" cy="585308"/>
          </a:xfrm>
          <a:prstGeom prst="rect">
            <a:avLst/>
          </a:prstGeom>
        </p:spPr>
      </p:pic>
      <p:sp>
        <p:nvSpPr>
          <p:cNvPr id="7" name="AutoShape 2">
            <a:extLst>
              <a:ext uri="{FF2B5EF4-FFF2-40B4-BE49-F238E27FC236}">
                <a16:creationId xmlns:a16="http://schemas.microsoft.com/office/drawing/2014/main" id="{50A2E3F0-8F7F-DA66-2267-AB51F06C4A78}"/>
              </a:ext>
            </a:extLst>
          </p:cNvPr>
          <p:cNvSpPr>
            <a:spLocks/>
          </p:cNvSpPr>
          <p:nvPr/>
        </p:nvSpPr>
        <p:spPr bwMode="auto">
          <a:xfrm>
            <a:off x="9004364" y="1592391"/>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AutoShape 2">
            <a:extLst>
              <a:ext uri="{FF2B5EF4-FFF2-40B4-BE49-F238E27FC236}">
                <a16:creationId xmlns:a16="http://schemas.microsoft.com/office/drawing/2014/main" id="{221EE07D-114D-17F9-3927-15ABE2D143F6}"/>
              </a:ext>
            </a:extLst>
          </p:cNvPr>
          <p:cNvSpPr>
            <a:spLocks/>
          </p:cNvSpPr>
          <p:nvPr/>
        </p:nvSpPr>
        <p:spPr bwMode="auto">
          <a:xfrm>
            <a:off x="1275392" y="5619552"/>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1" name="AutoShape 2">
            <a:extLst>
              <a:ext uri="{FF2B5EF4-FFF2-40B4-BE49-F238E27FC236}">
                <a16:creationId xmlns:a16="http://schemas.microsoft.com/office/drawing/2014/main" id="{C9AC7947-331E-6D02-D2A8-6ABB7C215CE9}"/>
              </a:ext>
            </a:extLst>
          </p:cNvPr>
          <p:cNvSpPr>
            <a:spLocks/>
          </p:cNvSpPr>
          <p:nvPr/>
        </p:nvSpPr>
        <p:spPr bwMode="auto">
          <a:xfrm>
            <a:off x="1454868" y="5876373"/>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2" name="AutoShape 2">
            <a:extLst>
              <a:ext uri="{FF2B5EF4-FFF2-40B4-BE49-F238E27FC236}">
                <a16:creationId xmlns:a16="http://schemas.microsoft.com/office/drawing/2014/main" id="{D503A095-40EA-A9FE-24DA-A9A0EEB3D2D5}"/>
              </a:ext>
            </a:extLst>
          </p:cNvPr>
          <p:cNvSpPr>
            <a:spLocks/>
          </p:cNvSpPr>
          <p:nvPr/>
        </p:nvSpPr>
        <p:spPr bwMode="auto">
          <a:xfrm>
            <a:off x="9274372" y="1933529"/>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3" name="AutoShape 2">
            <a:extLst>
              <a:ext uri="{FF2B5EF4-FFF2-40B4-BE49-F238E27FC236}">
                <a16:creationId xmlns:a16="http://schemas.microsoft.com/office/drawing/2014/main" id="{678F6EDF-8D83-20FA-F61F-7F4D3AF02E5A}"/>
              </a:ext>
            </a:extLst>
          </p:cNvPr>
          <p:cNvSpPr>
            <a:spLocks/>
          </p:cNvSpPr>
          <p:nvPr/>
        </p:nvSpPr>
        <p:spPr bwMode="auto">
          <a:xfrm>
            <a:off x="756641" y="2117207"/>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D3AE11F7-5C8E-98AB-7A91-EEE18F017F7A}"/>
              </a:ext>
            </a:extLst>
          </p:cNvPr>
          <p:cNvSpPr>
            <a:spLocks/>
          </p:cNvSpPr>
          <p:nvPr/>
        </p:nvSpPr>
        <p:spPr bwMode="auto">
          <a:xfrm>
            <a:off x="904890" y="2332456"/>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2">
            <a:extLst>
              <a:ext uri="{FF2B5EF4-FFF2-40B4-BE49-F238E27FC236}">
                <a16:creationId xmlns:a16="http://schemas.microsoft.com/office/drawing/2014/main" id="{2734FEA9-8BEE-C3C9-8F56-73A50DAA9949}"/>
              </a:ext>
            </a:extLst>
          </p:cNvPr>
          <p:cNvSpPr>
            <a:spLocks/>
          </p:cNvSpPr>
          <p:nvPr/>
        </p:nvSpPr>
        <p:spPr bwMode="auto">
          <a:xfrm>
            <a:off x="627931" y="4659129"/>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449A48F4-DE64-4669-23FB-CBA1B29E63C0}"/>
              </a:ext>
            </a:extLst>
          </p:cNvPr>
          <p:cNvSpPr>
            <a:spLocks/>
          </p:cNvSpPr>
          <p:nvPr/>
        </p:nvSpPr>
        <p:spPr bwMode="auto">
          <a:xfrm>
            <a:off x="7695932" y="-830231"/>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2" name="AutoShape 2">
            <a:extLst>
              <a:ext uri="{FF2B5EF4-FFF2-40B4-BE49-F238E27FC236}">
                <a16:creationId xmlns:a16="http://schemas.microsoft.com/office/drawing/2014/main" id="{AE1E8641-B4D9-0148-2FC9-1CF1FF8F248F}"/>
              </a:ext>
            </a:extLst>
          </p:cNvPr>
          <p:cNvSpPr>
            <a:spLocks/>
          </p:cNvSpPr>
          <p:nvPr/>
        </p:nvSpPr>
        <p:spPr bwMode="auto">
          <a:xfrm>
            <a:off x="7844181" y="-614982"/>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95F798-2C43-F621-21B7-134ACBD7F1CD}"/>
              </a:ext>
            </a:extLst>
          </p:cNvPr>
          <p:cNvSpPr>
            <a:spLocks/>
          </p:cNvSpPr>
          <p:nvPr/>
        </p:nvSpPr>
        <p:spPr bwMode="auto">
          <a:xfrm>
            <a:off x="9919541" y="401127"/>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 name="TextBox 3">
            <a:extLst>
              <a:ext uri="{FF2B5EF4-FFF2-40B4-BE49-F238E27FC236}">
                <a16:creationId xmlns:a16="http://schemas.microsoft.com/office/drawing/2014/main" id="{58529AF5-BAD0-5FA5-2DEA-DF7E20219F33}"/>
              </a:ext>
            </a:extLst>
          </p:cNvPr>
          <p:cNvSpPr txBox="1"/>
          <p:nvPr/>
        </p:nvSpPr>
        <p:spPr>
          <a:xfrm>
            <a:off x="985656" y="522155"/>
            <a:ext cx="3286588"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Further resources</a:t>
            </a:r>
          </a:p>
        </p:txBody>
      </p:sp>
    </p:spTree>
    <p:extLst>
      <p:ext uri="{BB962C8B-B14F-4D97-AF65-F5344CB8AC3E}">
        <p14:creationId xmlns:p14="http://schemas.microsoft.com/office/powerpoint/2010/main" val="3345612081"/>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7844BD7C-2FB3-7B17-A185-5A474BC02A44}"/>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1195572"/>
            <a:ext cx="18775681" cy="15622772"/>
          </a:xfrm>
          <a:prstGeom prst="rect">
            <a:avLst/>
          </a:prstGeom>
        </p:spPr>
      </p:pic>
      <p:sp>
        <p:nvSpPr>
          <p:cNvPr id="13" name="TextBox 12">
            <a:extLst>
              <a:ext uri="{FF2B5EF4-FFF2-40B4-BE49-F238E27FC236}">
                <a16:creationId xmlns:a16="http://schemas.microsoft.com/office/drawing/2014/main" id="{2F0C7306-D8DE-29FF-3B7B-BCC622027D89}"/>
              </a:ext>
            </a:extLst>
          </p:cNvPr>
          <p:cNvSpPr txBox="1"/>
          <p:nvPr/>
        </p:nvSpPr>
        <p:spPr>
          <a:xfrm>
            <a:off x="854986" y="740205"/>
            <a:ext cx="4874302" cy="454292"/>
          </a:xfrm>
          <a:prstGeom prst="rect">
            <a:avLst/>
          </a:prstGeom>
          <a:noFill/>
        </p:spPr>
        <p:txBody>
          <a:bodyPr wrap="square" lIns="0" tIns="0" rIns="0" bIns="0" rtlCol="0">
            <a:spAutoFit/>
          </a:bodyPr>
          <a:lstStyle/>
          <a:p>
            <a:pPr>
              <a:lnSpc>
                <a:spcPct val="80000"/>
              </a:lnSpc>
            </a:pPr>
            <a:r>
              <a:rPr lang="en-US" sz="3600" spc="600" dirty="0">
                <a:latin typeface="Titillium Light" charset="0"/>
                <a:ea typeface="Titillium Light" charset="0"/>
                <a:cs typeface="Titillium Light" charset="0"/>
              </a:rPr>
              <a:t>Private companies</a:t>
            </a:r>
          </a:p>
        </p:txBody>
      </p:sp>
      <p:sp>
        <p:nvSpPr>
          <p:cNvPr id="17" name="Rectangle: Rounded Corners 16">
            <a:extLst>
              <a:ext uri="{FF2B5EF4-FFF2-40B4-BE49-F238E27FC236}">
                <a16:creationId xmlns:a16="http://schemas.microsoft.com/office/drawing/2014/main" id="{BD8B5D21-CB33-094F-862D-5307CAA3D12E}"/>
              </a:ext>
            </a:extLst>
          </p:cNvPr>
          <p:cNvSpPr>
            <a:spLocks/>
          </p:cNvSpPr>
          <p:nvPr/>
        </p:nvSpPr>
        <p:spPr>
          <a:xfrm>
            <a:off x="1241210" y="1038072"/>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Inception</a:t>
            </a:r>
          </a:p>
        </p:txBody>
      </p:sp>
      <p:sp>
        <p:nvSpPr>
          <p:cNvPr id="2" name="TextBox 1">
            <a:extLst>
              <a:ext uri="{FF2B5EF4-FFF2-40B4-BE49-F238E27FC236}">
                <a16:creationId xmlns:a16="http://schemas.microsoft.com/office/drawing/2014/main" id="{794106AF-928C-0084-5A23-6424C816E177}"/>
              </a:ext>
            </a:extLst>
          </p:cNvPr>
          <p:cNvSpPr txBox="1"/>
          <p:nvPr/>
        </p:nvSpPr>
        <p:spPr>
          <a:xfrm>
            <a:off x="5729288" y="777620"/>
            <a:ext cx="6116788" cy="1107996"/>
          </a:xfrm>
          <a:prstGeom prst="rect">
            <a:avLst/>
          </a:prstGeom>
          <a:noFill/>
        </p:spPr>
        <p:txBody>
          <a:bodyPr wrap="square" lIns="0" tIns="0" rIns="91440" bIns="0" rtlCol="0">
            <a:spAutoFit/>
          </a:bodyPr>
          <a:lstStyle>
            <a:defPPr>
              <a:defRPr lang="en-US"/>
            </a:defPPr>
            <a:lvl1pPr>
              <a:defRPr sz="1600">
                <a:solidFill>
                  <a:schemeClr val="tx1">
                    <a:alpha val="60000"/>
                  </a:schemeClr>
                </a:solidFill>
                <a:latin typeface="EC Square Sans Cond Pro" panose="020B0506040000020004" pitchFamily="34" charset="0"/>
                <a:ea typeface="Titillium" charset="0"/>
                <a:cs typeface="Titillium" charset="0"/>
              </a:defRPr>
            </a:lvl1pPr>
          </a:lstStyle>
          <a:p>
            <a:pPr algn="just">
              <a:spcBef>
                <a:spcPts val="600"/>
              </a:spcBef>
              <a:spcAft>
                <a:spcPts val="60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As for academia, small and medium-sized enterprises (SMEs)are key participants of local digital twins and data space projects. While the alignment of processes and objectives between public and private actors can be challenging, successful private-public partnerships facilitate the creation of innovative solutions, the acceleration of the pace of change, and the implementation of complex IT infrastructures. In the smart city setting, private companies often act as experts and/or data providers. </a:t>
            </a:r>
            <a:endParaRPr lang="en-IE"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6EF80569-11C7-BC82-21D3-D3011B87C4E2}"/>
              </a:ext>
            </a:extLst>
          </p:cNvPr>
          <p:cNvCxnSpPr>
            <a:cxnSpLocks/>
          </p:cNvCxnSpPr>
          <p:nvPr/>
        </p:nvCxnSpPr>
        <p:spPr>
          <a:xfrm>
            <a:off x="6617895" y="2319688"/>
            <a:ext cx="0" cy="3328830"/>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29E6F5E3-C999-D339-D5B8-176651C2FBC1}"/>
              </a:ext>
            </a:extLst>
          </p:cNvPr>
          <p:cNvGrpSpPr/>
          <p:nvPr/>
        </p:nvGrpSpPr>
        <p:grpSpPr>
          <a:xfrm>
            <a:off x="492125" y="3017875"/>
            <a:ext cx="7023480" cy="2157871"/>
            <a:chOff x="492125" y="1993815"/>
            <a:chExt cx="7023480" cy="2157870"/>
          </a:xfrm>
        </p:grpSpPr>
        <p:sp>
          <p:nvSpPr>
            <p:cNvPr id="11" name="TextBox 10">
              <a:extLst>
                <a:ext uri="{FF2B5EF4-FFF2-40B4-BE49-F238E27FC236}">
                  <a16:creationId xmlns:a16="http://schemas.microsoft.com/office/drawing/2014/main" id="{A6C6F83A-B369-1D2A-C490-720718770E12}"/>
                </a:ext>
              </a:extLst>
            </p:cNvPr>
            <p:cNvSpPr txBox="1"/>
            <p:nvPr/>
          </p:nvSpPr>
          <p:spPr>
            <a:xfrm>
              <a:off x="492125" y="1993815"/>
              <a:ext cx="5808689" cy="1461938"/>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Understand the public sector’s needs and priorities and identify where they align</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Become part of the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European Data Space Support Centre</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rPr>
                <a:t>'</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s network of stakeholders to promote interactions with academia and other actors of the data space ecosystem</a:t>
              </a:r>
            </a:p>
          </p:txBody>
        </p:sp>
        <p:sp>
          <p:nvSpPr>
            <p:cNvPr id="15" name="AutoShape 2">
              <a:extLst>
                <a:ext uri="{FF2B5EF4-FFF2-40B4-BE49-F238E27FC236}">
                  <a16:creationId xmlns:a16="http://schemas.microsoft.com/office/drawing/2014/main" id="{81E44486-6914-DE5A-FDDE-7C2C89AC51AF}"/>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6" name="AutoShape 2">
              <a:extLst>
                <a:ext uri="{FF2B5EF4-FFF2-40B4-BE49-F238E27FC236}">
                  <a16:creationId xmlns:a16="http://schemas.microsoft.com/office/drawing/2014/main" id="{9EC117CE-D786-3F1F-F1DE-C5601728C41C}"/>
                </a:ext>
              </a:extLst>
            </p:cNvPr>
            <p:cNvSpPr>
              <a:spLocks/>
            </p:cNvSpPr>
            <p:nvPr/>
          </p:nvSpPr>
          <p:spPr bwMode="auto">
            <a:xfrm>
              <a:off x="7195974" y="3807025"/>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8" name="AutoShape 2">
              <a:extLst>
                <a:ext uri="{FF2B5EF4-FFF2-40B4-BE49-F238E27FC236}">
                  <a16:creationId xmlns:a16="http://schemas.microsoft.com/office/drawing/2014/main" id="{4B569D1F-4A71-ECC5-A1FB-77028CFD49AC}"/>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26" name="Group 25">
            <a:extLst>
              <a:ext uri="{FF2B5EF4-FFF2-40B4-BE49-F238E27FC236}">
                <a16:creationId xmlns:a16="http://schemas.microsoft.com/office/drawing/2014/main" id="{F4686C5B-3676-0B1A-5175-81FEEE282C44}"/>
              </a:ext>
            </a:extLst>
          </p:cNvPr>
          <p:cNvGrpSpPr/>
          <p:nvPr/>
        </p:nvGrpSpPr>
        <p:grpSpPr>
          <a:xfrm>
            <a:off x="6759490" y="3104465"/>
            <a:ext cx="4503868" cy="2046714"/>
            <a:chOff x="6608632" y="1869230"/>
            <a:chExt cx="4503868" cy="2046714"/>
          </a:xfrm>
        </p:grpSpPr>
        <p:sp>
          <p:nvSpPr>
            <p:cNvPr id="28" name="TextBox 27">
              <a:extLst>
                <a:ext uri="{FF2B5EF4-FFF2-40B4-BE49-F238E27FC236}">
                  <a16:creationId xmlns:a16="http://schemas.microsoft.com/office/drawing/2014/main" id="{AA7C37CD-6590-E801-7F5E-6E893A41FAF6}"/>
                </a:ext>
              </a:extLst>
            </p:cNvPr>
            <p:cNvSpPr txBox="1"/>
            <p:nvPr/>
          </p:nvSpPr>
          <p:spPr>
            <a:xfrm>
              <a:off x="6608632" y="1869230"/>
              <a:ext cx="4503868" cy="2046714"/>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ontribute to the definition of objectives to ensure their feasibility and fitness-for-purpose</a:t>
              </a:r>
            </a:p>
            <a:p>
              <a:pPr lvl="1" algn="just">
                <a:spcBef>
                  <a:spcPts val="600"/>
                </a:spcBef>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U</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nderstand the business model of the project</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discussions on the values conveyed by the project</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E26386BF-D47D-E271-8A43-0114D4663054}"/>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1" name="AutoShape 2">
              <a:extLst>
                <a:ext uri="{FF2B5EF4-FFF2-40B4-BE49-F238E27FC236}">
                  <a16:creationId xmlns:a16="http://schemas.microsoft.com/office/drawing/2014/main" id="{33E72B1D-2B0F-A0B3-137F-65C48019BC2D}"/>
                </a:ext>
              </a:extLst>
            </p:cNvPr>
            <p:cNvSpPr>
              <a:spLocks/>
            </p:cNvSpPr>
            <p:nvPr/>
          </p:nvSpPr>
          <p:spPr bwMode="auto">
            <a:xfrm>
              <a:off x="7053702" y="2857900"/>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2" name="TextBox 31">
            <a:extLst>
              <a:ext uri="{FF2B5EF4-FFF2-40B4-BE49-F238E27FC236}">
                <a16:creationId xmlns:a16="http://schemas.microsoft.com/office/drawing/2014/main" id="{1251F26C-1382-2D80-3238-4A6F69E6698B}"/>
              </a:ext>
            </a:extLst>
          </p:cNvPr>
          <p:cNvSpPr txBox="1"/>
          <p:nvPr/>
        </p:nvSpPr>
        <p:spPr>
          <a:xfrm>
            <a:off x="2104765" y="2710163"/>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33" name="TextBox 32">
            <a:extLst>
              <a:ext uri="{FF2B5EF4-FFF2-40B4-BE49-F238E27FC236}">
                <a16:creationId xmlns:a16="http://schemas.microsoft.com/office/drawing/2014/main" id="{FAD05FBA-651B-DC31-58C7-B42390D027BB}"/>
              </a:ext>
            </a:extLst>
          </p:cNvPr>
          <p:cNvSpPr txBox="1"/>
          <p:nvPr/>
        </p:nvSpPr>
        <p:spPr>
          <a:xfrm>
            <a:off x="7622953" y="2710162"/>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680687042"/>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olored circle in black background&#10;&#10;Description automatically generated">
            <a:extLst>
              <a:ext uri="{FF2B5EF4-FFF2-40B4-BE49-F238E27FC236}">
                <a16:creationId xmlns:a16="http://schemas.microsoft.com/office/drawing/2014/main" id="{33F67561-E66E-F603-D9E9-CA580273B751}"/>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1195572"/>
            <a:ext cx="18775681" cy="15622772"/>
          </a:xfrm>
          <a:prstGeom prst="rect">
            <a:avLst/>
          </a:prstGeom>
        </p:spPr>
      </p:pic>
      <p:cxnSp>
        <p:nvCxnSpPr>
          <p:cNvPr id="9" name="Straight Connector 8">
            <a:extLst>
              <a:ext uri="{FF2B5EF4-FFF2-40B4-BE49-F238E27FC236}">
                <a16:creationId xmlns:a16="http://schemas.microsoft.com/office/drawing/2014/main" id="{D1B9094A-8288-D46D-1504-4FAC8ED1F893}"/>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0B31524-9DAF-E6F9-E760-830CF81BC9E7}"/>
              </a:ext>
            </a:extLst>
          </p:cNvPr>
          <p:cNvSpPr txBox="1"/>
          <p:nvPr/>
        </p:nvSpPr>
        <p:spPr>
          <a:xfrm>
            <a:off x="854986" y="768781"/>
            <a:ext cx="3043246"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Private companies</a:t>
            </a:r>
          </a:p>
        </p:txBody>
      </p:sp>
      <p:sp>
        <p:nvSpPr>
          <p:cNvPr id="54" name="Rectangle: Rounded Corners 53">
            <a:extLst>
              <a:ext uri="{FF2B5EF4-FFF2-40B4-BE49-F238E27FC236}">
                <a16:creationId xmlns:a16="http://schemas.microsoft.com/office/drawing/2014/main" id="{F8207E6B-19A3-E0E2-DDA3-BFC92EB29686}"/>
              </a:ext>
            </a:extLst>
          </p:cNvPr>
          <p:cNvSpPr>
            <a:spLocks/>
          </p:cNvSpPr>
          <p:nvPr/>
        </p:nvSpPr>
        <p:spPr>
          <a:xfrm>
            <a:off x="4331443" y="64513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planning</a:t>
            </a:r>
          </a:p>
        </p:txBody>
      </p:sp>
      <p:grpSp>
        <p:nvGrpSpPr>
          <p:cNvPr id="2" name="Group 1">
            <a:extLst>
              <a:ext uri="{FF2B5EF4-FFF2-40B4-BE49-F238E27FC236}">
                <a16:creationId xmlns:a16="http://schemas.microsoft.com/office/drawing/2014/main" id="{358D1656-0294-75B2-F1B4-21B612EDA187}"/>
              </a:ext>
            </a:extLst>
          </p:cNvPr>
          <p:cNvGrpSpPr/>
          <p:nvPr/>
        </p:nvGrpSpPr>
        <p:grpSpPr>
          <a:xfrm>
            <a:off x="492125" y="2796495"/>
            <a:ext cx="5808689" cy="375552"/>
            <a:chOff x="492125" y="1993815"/>
            <a:chExt cx="5808689" cy="375552"/>
          </a:xfrm>
        </p:grpSpPr>
        <p:sp>
          <p:nvSpPr>
            <p:cNvPr id="3" name="TextBox 2">
              <a:extLst>
                <a:ext uri="{FF2B5EF4-FFF2-40B4-BE49-F238E27FC236}">
                  <a16:creationId xmlns:a16="http://schemas.microsoft.com/office/drawing/2014/main" id="{DC5F6E9D-4772-E338-3F56-1748E34873A7}"/>
                </a:ext>
              </a:extLst>
            </p:cNvPr>
            <p:cNvSpPr txBox="1"/>
            <p:nvPr/>
          </p:nvSpPr>
          <p:spPr>
            <a:xfrm>
              <a:off x="492125" y="1993815"/>
              <a:ext cx="5808689" cy="375552"/>
            </a:xfrm>
            <a:prstGeom prst="rect">
              <a:avLst/>
            </a:prstGeom>
            <a:noFill/>
          </p:spPr>
          <p:txBody>
            <a:bodyPr wrap="square">
              <a:spAutoFit/>
            </a:bodyPr>
            <a:lstStyle/>
            <a:p>
              <a:pPr marL="742950" lvl="1" indent="-285750" algn="just">
                <a:lnSpc>
                  <a:spcPct val="150000"/>
                </a:lnSpc>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Share information on data sharing strategies and open tools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utoShape 2">
              <a:extLst>
                <a:ext uri="{FF2B5EF4-FFF2-40B4-BE49-F238E27FC236}">
                  <a16:creationId xmlns:a16="http://schemas.microsoft.com/office/drawing/2014/main" id="{832E7208-6C25-EB05-6166-A08B219F6C23}"/>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11" name="Group 10">
            <a:extLst>
              <a:ext uri="{FF2B5EF4-FFF2-40B4-BE49-F238E27FC236}">
                <a16:creationId xmlns:a16="http://schemas.microsoft.com/office/drawing/2014/main" id="{92740856-6D75-A946-B86C-284472BD1D01}"/>
              </a:ext>
            </a:extLst>
          </p:cNvPr>
          <p:cNvGrpSpPr/>
          <p:nvPr/>
        </p:nvGrpSpPr>
        <p:grpSpPr>
          <a:xfrm>
            <a:off x="6759490" y="2883086"/>
            <a:ext cx="4503868" cy="1677382"/>
            <a:chOff x="6608632" y="1869230"/>
            <a:chExt cx="4503868" cy="1677382"/>
          </a:xfrm>
        </p:grpSpPr>
        <p:sp>
          <p:nvSpPr>
            <p:cNvPr id="12" name="TextBox 11">
              <a:extLst>
                <a:ext uri="{FF2B5EF4-FFF2-40B4-BE49-F238E27FC236}">
                  <a16:creationId xmlns:a16="http://schemas.microsoft.com/office/drawing/2014/main" id="{9DF8C7A8-08AD-5EEE-4F47-84C0E03828DE}"/>
                </a:ext>
              </a:extLst>
            </p:cNvPr>
            <p:cNvSpPr txBox="1"/>
            <p:nvPr/>
          </p:nvSpPr>
          <p:spPr>
            <a:xfrm>
              <a:off x="6608632" y="1869230"/>
              <a:ext cx="4503868" cy="1677382"/>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regular meetings and collaborate actively with public administrations and other project participants to align workflows and processes</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onclude data sharing agreements with public administrations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AutoShape 2">
              <a:extLst>
                <a:ext uri="{FF2B5EF4-FFF2-40B4-BE49-F238E27FC236}">
                  <a16:creationId xmlns:a16="http://schemas.microsoft.com/office/drawing/2014/main" id="{566DEE7B-9F9E-0DA0-46BD-C32A18A98C73}"/>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93577E05-C981-4AFD-0357-ED36E44B9E16}"/>
                </a:ext>
              </a:extLst>
            </p:cNvPr>
            <p:cNvSpPr>
              <a:spLocks/>
            </p:cNvSpPr>
            <p:nvPr/>
          </p:nvSpPr>
          <p:spPr bwMode="auto">
            <a:xfrm>
              <a:off x="7053702" y="3031157"/>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6" name="TextBox 15">
            <a:extLst>
              <a:ext uri="{FF2B5EF4-FFF2-40B4-BE49-F238E27FC236}">
                <a16:creationId xmlns:a16="http://schemas.microsoft.com/office/drawing/2014/main" id="{42CBB1C7-8A3A-0302-A195-63DE434AB22B}"/>
              </a:ext>
            </a:extLst>
          </p:cNvPr>
          <p:cNvSpPr txBox="1"/>
          <p:nvPr/>
        </p:nvSpPr>
        <p:spPr>
          <a:xfrm>
            <a:off x="2104765" y="2488784"/>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7" name="TextBox 16">
            <a:extLst>
              <a:ext uri="{FF2B5EF4-FFF2-40B4-BE49-F238E27FC236}">
                <a16:creationId xmlns:a16="http://schemas.microsoft.com/office/drawing/2014/main" id="{72622BE8-F9E1-C652-F5A6-124B0F83EABE}"/>
              </a:ext>
            </a:extLst>
          </p:cNvPr>
          <p:cNvSpPr txBox="1"/>
          <p:nvPr/>
        </p:nvSpPr>
        <p:spPr>
          <a:xfrm>
            <a:off x="7622953" y="2488783"/>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746277047"/>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ircle in black background&#10;&#10;Description automatically generated">
            <a:extLst>
              <a:ext uri="{FF2B5EF4-FFF2-40B4-BE49-F238E27FC236}">
                <a16:creationId xmlns:a16="http://schemas.microsoft.com/office/drawing/2014/main" id="{71D4DF3E-330F-7FDC-9C33-F3BBD0BE795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8053572"/>
            <a:ext cx="18775681" cy="15622772"/>
          </a:xfrm>
          <a:prstGeom prst="rect">
            <a:avLst/>
          </a:prstGeom>
        </p:spPr>
      </p:pic>
      <p:sp>
        <p:nvSpPr>
          <p:cNvPr id="5" name="Rectangle: Rounded Corners 4">
            <a:extLst>
              <a:ext uri="{FF2B5EF4-FFF2-40B4-BE49-F238E27FC236}">
                <a16:creationId xmlns:a16="http://schemas.microsoft.com/office/drawing/2014/main" id="{7745561E-FA95-497A-2B12-ADAFB0444E63}"/>
              </a:ext>
            </a:extLst>
          </p:cNvPr>
          <p:cNvSpPr>
            <a:spLocks/>
          </p:cNvSpPr>
          <p:nvPr/>
        </p:nvSpPr>
        <p:spPr>
          <a:xfrm>
            <a:off x="5150150" y="655318"/>
            <a:ext cx="2078655"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implementation</a:t>
            </a:r>
          </a:p>
        </p:txBody>
      </p:sp>
      <p:grpSp>
        <p:nvGrpSpPr>
          <p:cNvPr id="3" name="Group 2">
            <a:extLst>
              <a:ext uri="{FF2B5EF4-FFF2-40B4-BE49-F238E27FC236}">
                <a16:creationId xmlns:a16="http://schemas.microsoft.com/office/drawing/2014/main" id="{F22B0789-CF1C-3D0B-FF49-82A7C99B9E03}"/>
              </a:ext>
            </a:extLst>
          </p:cNvPr>
          <p:cNvGrpSpPr/>
          <p:nvPr/>
        </p:nvGrpSpPr>
        <p:grpSpPr>
          <a:xfrm>
            <a:off x="499310" y="2382607"/>
            <a:ext cx="5808689" cy="1246495"/>
            <a:chOff x="492125" y="1993815"/>
            <a:chExt cx="5808689" cy="1246495"/>
          </a:xfrm>
        </p:grpSpPr>
        <p:sp>
          <p:nvSpPr>
            <p:cNvPr id="6" name="TextBox 5">
              <a:extLst>
                <a:ext uri="{FF2B5EF4-FFF2-40B4-BE49-F238E27FC236}">
                  <a16:creationId xmlns:a16="http://schemas.microsoft.com/office/drawing/2014/main" id="{F9A9C216-F05D-52E1-999F-E659D26697C2}"/>
                </a:ext>
              </a:extLst>
            </p:cNvPr>
            <p:cNvSpPr txBox="1"/>
            <p:nvPr/>
          </p:nvSpPr>
          <p:spPr>
            <a:xfrm>
              <a:off x="492125" y="1993815"/>
              <a:ext cx="5808689" cy="1246495"/>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Include data sharing in sustainability business plans and corporate social responsibility projects</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Implement the MIMs in their digital solutions for smart city projects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utoShape 2">
              <a:extLst>
                <a:ext uri="{FF2B5EF4-FFF2-40B4-BE49-F238E27FC236}">
                  <a16:creationId xmlns:a16="http://schemas.microsoft.com/office/drawing/2014/main" id="{16F2D640-D0BD-0EE1-D657-A134F74A73D4}"/>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2" name="TextBox 11">
            <a:extLst>
              <a:ext uri="{FF2B5EF4-FFF2-40B4-BE49-F238E27FC236}">
                <a16:creationId xmlns:a16="http://schemas.microsoft.com/office/drawing/2014/main" id="{50C27A24-CAB5-D291-2BFD-27DEEC1256BB}"/>
              </a:ext>
            </a:extLst>
          </p:cNvPr>
          <p:cNvSpPr txBox="1"/>
          <p:nvPr/>
        </p:nvSpPr>
        <p:spPr>
          <a:xfrm>
            <a:off x="2111950" y="2074896"/>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cxnSp>
        <p:nvCxnSpPr>
          <p:cNvPr id="26" name="Straight Connector 25">
            <a:extLst>
              <a:ext uri="{FF2B5EF4-FFF2-40B4-BE49-F238E27FC236}">
                <a16:creationId xmlns:a16="http://schemas.microsoft.com/office/drawing/2014/main" id="{596BDEC9-AD4D-F17F-B06A-51D99BE5EA35}"/>
              </a:ext>
            </a:extLst>
          </p:cNvPr>
          <p:cNvCxnSpPr/>
          <p:nvPr/>
        </p:nvCxnSpPr>
        <p:spPr>
          <a:xfrm>
            <a:off x="6617895" y="2044682"/>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D2752EB-53C6-BDFF-74D4-789E5ECBAB9C}"/>
              </a:ext>
            </a:extLst>
          </p:cNvPr>
          <p:cNvGrpSpPr/>
          <p:nvPr/>
        </p:nvGrpSpPr>
        <p:grpSpPr>
          <a:xfrm>
            <a:off x="6759490" y="2469199"/>
            <a:ext cx="4503868" cy="2323713"/>
            <a:chOff x="6608632" y="1869230"/>
            <a:chExt cx="4503868" cy="2323713"/>
          </a:xfrm>
        </p:grpSpPr>
        <p:sp>
          <p:nvSpPr>
            <p:cNvPr id="28" name="TextBox 27">
              <a:extLst>
                <a:ext uri="{FF2B5EF4-FFF2-40B4-BE49-F238E27FC236}">
                  <a16:creationId xmlns:a16="http://schemas.microsoft.com/office/drawing/2014/main" id="{D72559AE-F1CF-E680-B303-D05EACC25EB5}"/>
                </a:ext>
              </a:extLst>
            </p:cNvPr>
            <p:cNvSpPr txBox="1"/>
            <p:nvPr/>
          </p:nvSpPr>
          <p:spPr>
            <a:xfrm>
              <a:off x="6608632" y="1869230"/>
              <a:ext cx="4503868" cy="2323713"/>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the development and/or deployment of local digital twin and data space solutions, where relevant</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rovide interoperability expertise and share initiatives on open standards and/or building blocks</a:t>
              </a:r>
            </a:p>
            <a:p>
              <a:pPr marL="742950" lvl="1" indent="-285750" algn="just">
                <a:buFont typeface="Courier New" panose="02070309020205020404" pitchFamily="49" charset="0"/>
                <a:buChar char="o"/>
              </a:pPr>
              <a:endParaRPr lang="en-GB"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as data suppliers in local digital twin and data space projects, where relevant </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1DF5B3E1-A06A-33A5-6C8B-C089B1C803EF}"/>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0" name="AutoShape 2">
              <a:extLst>
                <a:ext uri="{FF2B5EF4-FFF2-40B4-BE49-F238E27FC236}">
                  <a16:creationId xmlns:a16="http://schemas.microsoft.com/office/drawing/2014/main" id="{006F8C72-9404-4B29-307F-FCD73F13988E}"/>
                </a:ext>
              </a:extLst>
            </p:cNvPr>
            <p:cNvSpPr>
              <a:spLocks/>
            </p:cNvSpPr>
            <p:nvPr/>
          </p:nvSpPr>
          <p:spPr bwMode="auto">
            <a:xfrm>
              <a:off x="7056013" y="2829031"/>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1" name="TextBox 30">
            <a:extLst>
              <a:ext uri="{FF2B5EF4-FFF2-40B4-BE49-F238E27FC236}">
                <a16:creationId xmlns:a16="http://schemas.microsoft.com/office/drawing/2014/main" id="{54A89023-8F1B-4D58-8F5E-3BC09B5C986A}"/>
              </a:ext>
            </a:extLst>
          </p:cNvPr>
          <p:cNvSpPr txBox="1"/>
          <p:nvPr/>
        </p:nvSpPr>
        <p:spPr>
          <a:xfrm>
            <a:off x="7622953" y="2074896"/>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32" name="AutoShape 2">
            <a:extLst>
              <a:ext uri="{FF2B5EF4-FFF2-40B4-BE49-F238E27FC236}">
                <a16:creationId xmlns:a16="http://schemas.microsoft.com/office/drawing/2014/main" id="{6A0FE6F3-CED6-DB04-60D4-3EED77CA71CA}"/>
              </a:ext>
            </a:extLst>
          </p:cNvPr>
          <p:cNvSpPr>
            <a:spLocks/>
          </p:cNvSpPr>
          <p:nvPr/>
        </p:nvSpPr>
        <p:spPr bwMode="auto">
          <a:xfrm>
            <a:off x="7206871" y="4211808"/>
            <a:ext cx="319631" cy="344660"/>
          </a:xfrm>
          <a:prstGeom prst="pi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4" name="TextBox 3">
            <a:extLst>
              <a:ext uri="{FF2B5EF4-FFF2-40B4-BE49-F238E27FC236}">
                <a16:creationId xmlns:a16="http://schemas.microsoft.com/office/drawing/2014/main" id="{DE1E1B2D-BA2D-796E-C31C-79C71AAC5DDE}"/>
              </a:ext>
            </a:extLst>
          </p:cNvPr>
          <p:cNvSpPr txBox="1"/>
          <p:nvPr/>
        </p:nvSpPr>
        <p:spPr>
          <a:xfrm>
            <a:off x="854986" y="768781"/>
            <a:ext cx="3043246"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Private companies</a:t>
            </a:r>
          </a:p>
        </p:txBody>
      </p:sp>
      <p:sp>
        <p:nvSpPr>
          <p:cNvPr id="8" name="AutoShape 2">
            <a:extLst>
              <a:ext uri="{FF2B5EF4-FFF2-40B4-BE49-F238E27FC236}">
                <a16:creationId xmlns:a16="http://schemas.microsoft.com/office/drawing/2014/main" id="{714ABA0F-E312-EB51-6F85-1C1C3B07F6BD}"/>
              </a:ext>
            </a:extLst>
          </p:cNvPr>
          <p:cNvSpPr>
            <a:spLocks/>
          </p:cNvSpPr>
          <p:nvPr/>
        </p:nvSpPr>
        <p:spPr bwMode="auto">
          <a:xfrm>
            <a:off x="938101" y="3103218"/>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27535459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A5E5D7B8-FF7C-9286-8277-83D18825B42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8053572"/>
            <a:ext cx="18775681" cy="15622772"/>
          </a:xfrm>
          <a:prstGeom prst="rect">
            <a:avLst/>
          </a:prstGeom>
        </p:spPr>
      </p:pic>
      <p:sp>
        <p:nvSpPr>
          <p:cNvPr id="40" name="Rectangle: Rounded Corners 39">
            <a:extLst>
              <a:ext uri="{FF2B5EF4-FFF2-40B4-BE49-F238E27FC236}">
                <a16:creationId xmlns:a16="http://schemas.microsoft.com/office/drawing/2014/main" id="{860C2350-6AD5-AC77-F341-765E359A2B4D}"/>
              </a:ext>
            </a:extLst>
          </p:cNvPr>
          <p:cNvSpPr>
            <a:spLocks/>
          </p:cNvSpPr>
          <p:nvPr/>
        </p:nvSpPr>
        <p:spPr>
          <a:xfrm>
            <a:off x="4718584" y="65741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monitoring</a:t>
            </a:r>
          </a:p>
        </p:txBody>
      </p:sp>
      <p:sp>
        <p:nvSpPr>
          <p:cNvPr id="2" name="TextBox 1">
            <a:extLst>
              <a:ext uri="{FF2B5EF4-FFF2-40B4-BE49-F238E27FC236}">
                <a16:creationId xmlns:a16="http://schemas.microsoft.com/office/drawing/2014/main" id="{D3670028-3AB6-133C-6AC4-B5AF828E05F2}"/>
              </a:ext>
            </a:extLst>
          </p:cNvPr>
          <p:cNvSpPr txBox="1"/>
          <p:nvPr/>
        </p:nvSpPr>
        <p:spPr>
          <a:xfrm>
            <a:off x="854986" y="768781"/>
            <a:ext cx="3043246"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Private companies</a:t>
            </a:r>
          </a:p>
        </p:txBody>
      </p:sp>
      <p:cxnSp>
        <p:nvCxnSpPr>
          <p:cNvPr id="3" name="Straight Connector 2">
            <a:extLst>
              <a:ext uri="{FF2B5EF4-FFF2-40B4-BE49-F238E27FC236}">
                <a16:creationId xmlns:a16="http://schemas.microsoft.com/office/drawing/2014/main" id="{0552FF23-8D6A-0244-5409-64D6F6730F58}"/>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E5D482D-06B8-F778-261B-C9904D2D109E}"/>
              </a:ext>
            </a:extLst>
          </p:cNvPr>
          <p:cNvGrpSpPr/>
          <p:nvPr/>
        </p:nvGrpSpPr>
        <p:grpSpPr>
          <a:xfrm>
            <a:off x="492125" y="2796495"/>
            <a:ext cx="5808689" cy="375552"/>
            <a:chOff x="492125" y="1993815"/>
            <a:chExt cx="5808689" cy="375552"/>
          </a:xfrm>
        </p:grpSpPr>
        <p:sp>
          <p:nvSpPr>
            <p:cNvPr id="7" name="TextBox 6">
              <a:extLst>
                <a:ext uri="{FF2B5EF4-FFF2-40B4-BE49-F238E27FC236}">
                  <a16:creationId xmlns:a16="http://schemas.microsoft.com/office/drawing/2014/main" id="{A140C2A5-4142-0BA8-CDCB-EA9D0B24EA24}"/>
                </a:ext>
              </a:extLst>
            </p:cNvPr>
            <p:cNvSpPr txBox="1"/>
            <p:nvPr/>
          </p:nvSpPr>
          <p:spPr>
            <a:xfrm>
              <a:off x="492125" y="1993815"/>
              <a:ext cx="5808689" cy="375552"/>
            </a:xfrm>
            <a:prstGeom prst="rect">
              <a:avLst/>
            </a:prstGeom>
            <a:noFill/>
          </p:spPr>
          <p:txBody>
            <a:bodyPr wrap="square">
              <a:spAutoFit/>
            </a:bodyPr>
            <a:lstStyle/>
            <a:p>
              <a:pPr marL="742950" lvl="1" indent="-285750" algn="just">
                <a:lnSpc>
                  <a:spcPct val="150000"/>
                </a:lnSpc>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Share information on data sharing strategies and open tools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7D70C5C2-DC96-7D19-3F28-B420709CBADF}"/>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11" name="Group 10">
            <a:extLst>
              <a:ext uri="{FF2B5EF4-FFF2-40B4-BE49-F238E27FC236}">
                <a16:creationId xmlns:a16="http://schemas.microsoft.com/office/drawing/2014/main" id="{4C80C0EC-4E04-BC9B-9321-40C4AD3BB189}"/>
              </a:ext>
            </a:extLst>
          </p:cNvPr>
          <p:cNvGrpSpPr/>
          <p:nvPr/>
        </p:nvGrpSpPr>
        <p:grpSpPr>
          <a:xfrm>
            <a:off x="6759490" y="2883086"/>
            <a:ext cx="4503868" cy="1677382"/>
            <a:chOff x="6608632" y="1869230"/>
            <a:chExt cx="4503868" cy="1677382"/>
          </a:xfrm>
        </p:grpSpPr>
        <p:sp>
          <p:nvSpPr>
            <p:cNvPr id="12" name="TextBox 11">
              <a:extLst>
                <a:ext uri="{FF2B5EF4-FFF2-40B4-BE49-F238E27FC236}">
                  <a16:creationId xmlns:a16="http://schemas.microsoft.com/office/drawing/2014/main" id="{AE0CF2AF-730B-5827-CE73-3E1C76827D40}"/>
                </a:ext>
              </a:extLst>
            </p:cNvPr>
            <p:cNvSpPr txBox="1"/>
            <p:nvPr/>
          </p:nvSpPr>
          <p:spPr>
            <a:xfrm>
              <a:off x="6608632" y="1869230"/>
              <a:ext cx="4503868" cy="1677382"/>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regular meetings and collaborate actively with public administrations and other project participants to align workflows and processes</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C</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onclude data sharing agreements with public administrations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AutoShape 2">
              <a:extLst>
                <a:ext uri="{FF2B5EF4-FFF2-40B4-BE49-F238E27FC236}">
                  <a16:creationId xmlns:a16="http://schemas.microsoft.com/office/drawing/2014/main" id="{99BC3DBC-F21A-ED4B-8EF4-F3DECFE3195E}"/>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14" name="AutoShape 2">
              <a:extLst>
                <a:ext uri="{FF2B5EF4-FFF2-40B4-BE49-F238E27FC236}">
                  <a16:creationId xmlns:a16="http://schemas.microsoft.com/office/drawing/2014/main" id="{18987588-D4DC-6AD0-B573-0E256307526E}"/>
                </a:ext>
              </a:extLst>
            </p:cNvPr>
            <p:cNvSpPr>
              <a:spLocks/>
            </p:cNvSpPr>
            <p:nvPr/>
          </p:nvSpPr>
          <p:spPr bwMode="auto">
            <a:xfrm>
              <a:off x="7053702" y="3031157"/>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5" name="TextBox 14">
            <a:extLst>
              <a:ext uri="{FF2B5EF4-FFF2-40B4-BE49-F238E27FC236}">
                <a16:creationId xmlns:a16="http://schemas.microsoft.com/office/drawing/2014/main" id="{0CB826AF-3353-3A96-5E50-0A0A14249674}"/>
              </a:ext>
            </a:extLst>
          </p:cNvPr>
          <p:cNvSpPr txBox="1"/>
          <p:nvPr/>
        </p:nvSpPr>
        <p:spPr>
          <a:xfrm>
            <a:off x="2104765" y="2488784"/>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6" name="TextBox 15">
            <a:extLst>
              <a:ext uri="{FF2B5EF4-FFF2-40B4-BE49-F238E27FC236}">
                <a16:creationId xmlns:a16="http://schemas.microsoft.com/office/drawing/2014/main" id="{A06F85DD-39C6-DBEE-612C-489806A3AD51}"/>
              </a:ext>
            </a:extLst>
          </p:cNvPr>
          <p:cNvSpPr txBox="1"/>
          <p:nvPr/>
        </p:nvSpPr>
        <p:spPr>
          <a:xfrm>
            <a:off x="7622953" y="2488783"/>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2722470303"/>
      </p:ext>
    </p:extLst>
  </p:cSld>
  <p:clrMapOvr>
    <a:masterClrMapping/>
  </p:clrMapOvr>
  <p:transition spd="slow">
    <p:push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46457F-6EFE-B3CB-4A49-D9C28577A9D5}"/>
              </a:ext>
            </a:extLst>
          </p:cNvPr>
          <p:cNvGrpSpPr/>
          <p:nvPr/>
        </p:nvGrpSpPr>
        <p:grpSpPr>
          <a:xfrm>
            <a:off x="2959572" y="0"/>
            <a:ext cx="6298725" cy="6858000"/>
            <a:chOff x="2959572" y="0"/>
            <a:chExt cx="6298725" cy="6858000"/>
          </a:xfrm>
        </p:grpSpPr>
        <p:sp>
          <p:nvSpPr>
            <p:cNvPr id="17" name="AutoShape 2">
              <a:extLst>
                <a:ext uri="{FF2B5EF4-FFF2-40B4-BE49-F238E27FC236}">
                  <a16:creationId xmlns:a16="http://schemas.microsoft.com/office/drawing/2014/main" id="{E015318F-C552-A3E3-7595-BEEE11A96C53}"/>
                </a:ext>
              </a:extLst>
            </p:cNvPr>
            <p:cNvSpPr>
              <a:spLocks/>
            </p:cNvSpPr>
            <p:nvPr/>
          </p:nvSpPr>
          <p:spPr bwMode="auto">
            <a:xfrm>
              <a:off x="2959572" y="0"/>
              <a:ext cx="6298725" cy="6858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B9D6DB39-3516-12FA-67D9-F048146F225F}"/>
                </a:ext>
              </a:extLst>
            </p:cNvPr>
            <p:cNvSpPr>
              <a:spLocks/>
            </p:cNvSpPr>
            <p:nvPr/>
          </p:nvSpPr>
          <p:spPr bwMode="auto">
            <a:xfrm>
              <a:off x="3494588" y="595116"/>
              <a:ext cx="5205558" cy="566776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9" name="AutoShape 2">
              <a:extLst>
                <a:ext uri="{FF2B5EF4-FFF2-40B4-BE49-F238E27FC236}">
                  <a16:creationId xmlns:a16="http://schemas.microsoft.com/office/drawing/2014/main" id="{648CE936-B1C0-E91B-1C02-E9207E74903A}"/>
                </a:ext>
              </a:extLst>
            </p:cNvPr>
            <p:cNvSpPr>
              <a:spLocks/>
            </p:cNvSpPr>
            <p:nvPr/>
          </p:nvSpPr>
          <p:spPr bwMode="auto">
            <a:xfrm rot="1834359">
              <a:off x="3218178" y="275813"/>
              <a:ext cx="5726113" cy="62889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grpSp>
      <p:sp>
        <p:nvSpPr>
          <p:cNvPr id="4" name="AutoShape 2">
            <a:extLst>
              <a:ext uri="{FF2B5EF4-FFF2-40B4-BE49-F238E27FC236}">
                <a16:creationId xmlns:a16="http://schemas.microsoft.com/office/drawing/2014/main" id="{A0D18F55-AED0-64D3-2399-B8BE3E581E7B}"/>
              </a:ext>
            </a:extLst>
          </p:cNvPr>
          <p:cNvSpPr>
            <a:spLocks/>
          </p:cNvSpPr>
          <p:nvPr/>
        </p:nvSpPr>
        <p:spPr bwMode="auto">
          <a:xfrm>
            <a:off x="3493221" y="595115"/>
            <a:ext cx="5205558" cy="566776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2" name="TextBox 1">
            <a:extLst>
              <a:ext uri="{FF2B5EF4-FFF2-40B4-BE49-F238E27FC236}">
                <a16:creationId xmlns:a16="http://schemas.microsoft.com/office/drawing/2014/main" id="{8F31508D-2CA2-47DA-2E2A-C0C01AA5024F}"/>
              </a:ext>
            </a:extLst>
          </p:cNvPr>
          <p:cNvSpPr txBox="1"/>
          <p:nvPr/>
        </p:nvSpPr>
        <p:spPr>
          <a:xfrm>
            <a:off x="985656" y="522155"/>
            <a:ext cx="3286588" cy="403828"/>
          </a:xfrm>
          <a:prstGeom prst="rect">
            <a:avLst/>
          </a:prstGeom>
          <a:noFill/>
        </p:spPr>
        <p:txBody>
          <a:bodyPr wrap="square" lIns="0" tIns="0" rIns="0" bIns="0" rtlCol="0">
            <a:spAutoFit/>
          </a:bodyPr>
          <a:lstStyle/>
          <a:p>
            <a:pPr>
              <a:lnSpc>
                <a:spcPct val="80000"/>
              </a:lnSpc>
            </a:pPr>
            <a:r>
              <a:rPr lang="en-US" sz="3200" dirty="0" err="1">
                <a:solidFill>
                  <a:schemeClr val="bg1">
                    <a:lumMod val="65000"/>
                  </a:schemeClr>
                </a:solidFill>
                <a:latin typeface="Titillium Light" charset="0"/>
              </a:rPr>
              <a:t>Futher</a:t>
            </a:r>
            <a:r>
              <a:rPr lang="en-US" sz="3200" dirty="0">
                <a:solidFill>
                  <a:schemeClr val="bg1">
                    <a:lumMod val="65000"/>
                  </a:schemeClr>
                </a:solidFill>
                <a:latin typeface="Titillium Light" charset="0"/>
              </a:rPr>
              <a:t> resources</a:t>
            </a:r>
          </a:p>
        </p:txBody>
      </p:sp>
      <p:sp>
        <p:nvSpPr>
          <p:cNvPr id="14" name="TextBox 13">
            <a:extLst>
              <a:ext uri="{FF2B5EF4-FFF2-40B4-BE49-F238E27FC236}">
                <a16:creationId xmlns:a16="http://schemas.microsoft.com/office/drawing/2014/main" id="{3F6966BA-92EA-E642-03F5-5FF1A60F0338}"/>
              </a:ext>
            </a:extLst>
          </p:cNvPr>
          <p:cNvSpPr txBox="1"/>
          <p:nvPr/>
        </p:nvSpPr>
        <p:spPr>
          <a:xfrm>
            <a:off x="3640476" y="2085518"/>
            <a:ext cx="5042346" cy="3616375"/>
          </a:xfrm>
          <a:prstGeom prst="rect">
            <a:avLst/>
          </a:prstGeom>
          <a:noFill/>
        </p:spPr>
        <p:txBody>
          <a:bodyPr wrap="square" rtlCol="0">
            <a:spAutoFit/>
          </a:bodyPr>
          <a:lstStyle/>
          <a:p>
            <a:pPr algn="ctr">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Private companies can support public administrations to develop IT tools, including AI solutions, supporting local digital twin and data space projects. Despite its potential, the use of AI carries risks, ranging from discriminatory biases inherited from the data it trained on, to ethical and legal issues, which if not managed and monitored, can harm citizens. In 2019, a </a:t>
            </a:r>
            <a:r>
              <a:rPr lang="en-GB" sz="1400" u="sng" strike="noStrike"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high-level expert group on AI</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(AI HLEG) set up by the European Commission drafted </a:t>
            </a:r>
            <a:r>
              <a:rPr lang="en-GB" sz="1400" u="sng" strike="noStrike"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3"/>
              </a:rPr>
              <a:t>guidelines</a:t>
            </a:r>
            <a:r>
              <a:rPr lang="en-GB" sz="1400" u="none" strike="noStrike" dirty="0">
                <a:effectLst/>
                <a:latin typeface="Arial" panose="020B0604020202020204" pitchFamily="34" charset="0"/>
                <a:ea typeface="Times New Roman" panose="02020603050405020304" pitchFamily="18" charset="0"/>
                <a:cs typeface="Times New Roman" panose="02020603050405020304" pitchFamily="18" charset="0"/>
                <a:hlinkClick r:id="rId3"/>
              </a:rPr>
              <a:t> for trustworthy AI</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identifying seven recommendations that AI applications should respect to be considered as trustworthy. In addition, an </a:t>
            </a:r>
            <a:r>
              <a:rPr lang="en-GB" sz="1400" u="none" strike="noStrike" dirty="0">
                <a:effectLst/>
                <a:latin typeface="Arial" panose="020B0604020202020204" pitchFamily="34" charset="0"/>
                <a:ea typeface="Times New Roman" panose="02020603050405020304" pitchFamily="18" charset="0"/>
                <a:cs typeface="Times New Roman" panose="02020603050405020304" pitchFamily="18" charset="0"/>
                <a:hlinkClick r:id="rId4"/>
              </a:rPr>
              <a:t>assessment list</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to check whether these requirements are fulfilled was also published in 2020. These two documents should guide the development of AI solutions by the private sector when participating in smart cities projects. </a:t>
            </a: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More information on the guidelines and </a:t>
            </a: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assessment list </a:t>
            </a:r>
            <a:r>
              <a:rPr lang="en-GB" sz="1400" u="sng" strike="noStrike"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here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solidFill>
                <a:schemeClr val="tx2"/>
              </a:solidFill>
            </a:endParaRPr>
          </a:p>
        </p:txBody>
      </p:sp>
      <p:pic>
        <p:nvPicPr>
          <p:cNvPr id="21" name="Graphic 20" descr="Lights On with solid fill">
            <a:extLst>
              <a:ext uri="{FF2B5EF4-FFF2-40B4-BE49-F238E27FC236}">
                <a16:creationId xmlns:a16="http://schemas.microsoft.com/office/drawing/2014/main" id="{136D5BCA-0A21-681A-B831-21392DFCE8F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6280" y="724069"/>
            <a:ext cx="585308" cy="585308"/>
          </a:xfrm>
          <a:prstGeom prst="rect">
            <a:avLst/>
          </a:prstGeom>
        </p:spPr>
      </p:pic>
      <p:sp>
        <p:nvSpPr>
          <p:cNvPr id="7" name="AutoShape 2">
            <a:extLst>
              <a:ext uri="{FF2B5EF4-FFF2-40B4-BE49-F238E27FC236}">
                <a16:creationId xmlns:a16="http://schemas.microsoft.com/office/drawing/2014/main" id="{50A2E3F0-8F7F-DA66-2267-AB51F06C4A78}"/>
              </a:ext>
            </a:extLst>
          </p:cNvPr>
          <p:cNvSpPr>
            <a:spLocks/>
          </p:cNvSpPr>
          <p:nvPr/>
        </p:nvSpPr>
        <p:spPr bwMode="auto">
          <a:xfrm>
            <a:off x="9004364" y="1592391"/>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AutoShape 2">
            <a:extLst>
              <a:ext uri="{FF2B5EF4-FFF2-40B4-BE49-F238E27FC236}">
                <a16:creationId xmlns:a16="http://schemas.microsoft.com/office/drawing/2014/main" id="{221EE07D-114D-17F9-3927-15ABE2D143F6}"/>
              </a:ext>
            </a:extLst>
          </p:cNvPr>
          <p:cNvSpPr>
            <a:spLocks/>
          </p:cNvSpPr>
          <p:nvPr/>
        </p:nvSpPr>
        <p:spPr bwMode="auto">
          <a:xfrm>
            <a:off x="1275392" y="5619552"/>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1" name="AutoShape 2">
            <a:extLst>
              <a:ext uri="{FF2B5EF4-FFF2-40B4-BE49-F238E27FC236}">
                <a16:creationId xmlns:a16="http://schemas.microsoft.com/office/drawing/2014/main" id="{C9AC7947-331E-6D02-D2A8-6ABB7C215CE9}"/>
              </a:ext>
            </a:extLst>
          </p:cNvPr>
          <p:cNvSpPr>
            <a:spLocks/>
          </p:cNvSpPr>
          <p:nvPr/>
        </p:nvSpPr>
        <p:spPr bwMode="auto">
          <a:xfrm>
            <a:off x="1454868" y="5876373"/>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2" name="AutoShape 2">
            <a:extLst>
              <a:ext uri="{FF2B5EF4-FFF2-40B4-BE49-F238E27FC236}">
                <a16:creationId xmlns:a16="http://schemas.microsoft.com/office/drawing/2014/main" id="{D503A095-40EA-A9FE-24DA-A9A0EEB3D2D5}"/>
              </a:ext>
            </a:extLst>
          </p:cNvPr>
          <p:cNvSpPr>
            <a:spLocks/>
          </p:cNvSpPr>
          <p:nvPr/>
        </p:nvSpPr>
        <p:spPr bwMode="auto">
          <a:xfrm>
            <a:off x="9274372" y="1933529"/>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3" name="AutoShape 2">
            <a:extLst>
              <a:ext uri="{FF2B5EF4-FFF2-40B4-BE49-F238E27FC236}">
                <a16:creationId xmlns:a16="http://schemas.microsoft.com/office/drawing/2014/main" id="{678F6EDF-8D83-20FA-F61F-7F4D3AF02E5A}"/>
              </a:ext>
            </a:extLst>
          </p:cNvPr>
          <p:cNvSpPr>
            <a:spLocks/>
          </p:cNvSpPr>
          <p:nvPr/>
        </p:nvSpPr>
        <p:spPr bwMode="auto">
          <a:xfrm>
            <a:off x="756641" y="2117207"/>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D3AE11F7-5C8E-98AB-7A91-EEE18F017F7A}"/>
              </a:ext>
            </a:extLst>
          </p:cNvPr>
          <p:cNvSpPr>
            <a:spLocks/>
          </p:cNvSpPr>
          <p:nvPr/>
        </p:nvSpPr>
        <p:spPr bwMode="auto">
          <a:xfrm>
            <a:off x="904890" y="2332456"/>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2">
            <a:extLst>
              <a:ext uri="{FF2B5EF4-FFF2-40B4-BE49-F238E27FC236}">
                <a16:creationId xmlns:a16="http://schemas.microsoft.com/office/drawing/2014/main" id="{2734FEA9-8BEE-C3C9-8F56-73A50DAA9949}"/>
              </a:ext>
            </a:extLst>
          </p:cNvPr>
          <p:cNvSpPr>
            <a:spLocks/>
          </p:cNvSpPr>
          <p:nvPr/>
        </p:nvSpPr>
        <p:spPr bwMode="auto">
          <a:xfrm>
            <a:off x="627931" y="4659129"/>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449A48F4-DE64-4669-23FB-CBA1B29E63C0}"/>
              </a:ext>
            </a:extLst>
          </p:cNvPr>
          <p:cNvSpPr>
            <a:spLocks/>
          </p:cNvSpPr>
          <p:nvPr/>
        </p:nvSpPr>
        <p:spPr bwMode="auto">
          <a:xfrm>
            <a:off x="7695932" y="-830231"/>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2" name="AutoShape 2">
            <a:extLst>
              <a:ext uri="{FF2B5EF4-FFF2-40B4-BE49-F238E27FC236}">
                <a16:creationId xmlns:a16="http://schemas.microsoft.com/office/drawing/2014/main" id="{AE1E8641-B4D9-0148-2FC9-1CF1FF8F248F}"/>
              </a:ext>
            </a:extLst>
          </p:cNvPr>
          <p:cNvSpPr>
            <a:spLocks/>
          </p:cNvSpPr>
          <p:nvPr/>
        </p:nvSpPr>
        <p:spPr bwMode="auto">
          <a:xfrm>
            <a:off x="7844181" y="-614982"/>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95F798-2C43-F621-21B7-134ACBD7F1CD}"/>
              </a:ext>
            </a:extLst>
          </p:cNvPr>
          <p:cNvSpPr>
            <a:spLocks/>
          </p:cNvSpPr>
          <p:nvPr/>
        </p:nvSpPr>
        <p:spPr bwMode="auto">
          <a:xfrm>
            <a:off x="9919541" y="401127"/>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4" name="TextBox 23">
            <a:extLst>
              <a:ext uri="{FF2B5EF4-FFF2-40B4-BE49-F238E27FC236}">
                <a16:creationId xmlns:a16="http://schemas.microsoft.com/office/drawing/2014/main" id="{A068AF0B-2275-19C6-55AF-AA0D4416B258}"/>
              </a:ext>
            </a:extLst>
          </p:cNvPr>
          <p:cNvSpPr txBox="1"/>
          <p:nvPr/>
        </p:nvSpPr>
        <p:spPr>
          <a:xfrm>
            <a:off x="4209632" y="1337550"/>
            <a:ext cx="3743204" cy="738664"/>
          </a:xfrm>
          <a:prstGeom prst="rect">
            <a:avLst/>
          </a:prstGeom>
          <a:noFill/>
        </p:spPr>
        <p:txBody>
          <a:bodyPr wrap="square">
            <a:spAutoFit/>
          </a:bodyPr>
          <a:lstStyle/>
          <a:p>
            <a:pPr algn="ctr"/>
            <a:r>
              <a:rPr kumimoji="0" lang="en-GB" sz="1400" b="0" i="0" u="none" strike="noStrike" kern="1200" cap="none" spc="0" normalizeH="0" baseline="0" noProof="0" dirty="0">
                <a:ln>
                  <a:noFill/>
                </a:ln>
                <a:solidFill>
                  <a:srgbClr val="011D30"/>
                </a:solidFill>
                <a:effectLst/>
                <a:uLnTx/>
                <a:uFillTx/>
                <a:latin typeface="Arial" panose="020B0604020202020204" pitchFamily="34" charset="0"/>
                <a:ea typeface="Times New Roman" panose="02020603050405020304" pitchFamily="18" charset="0"/>
                <a:cs typeface="Times New Roman" panose="02020603050405020304" pitchFamily="18" charset="0"/>
              </a:rPr>
              <a:t> Adopting a trustworthy and human-centred approach to AI in the public sector: Ethics Guidelines for Trustworthy AI </a:t>
            </a:r>
            <a:endParaRPr lang="en-IE" dirty="0"/>
          </a:p>
        </p:txBody>
      </p:sp>
    </p:spTree>
    <p:extLst>
      <p:ext uri="{BB962C8B-B14F-4D97-AF65-F5344CB8AC3E}">
        <p14:creationId xmlns:p14="http://schemas.microsoft.com/office/powerpoint/2010/main" val="1399811334"/>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7844BD7C-2FB3-7B17-A185-5A474BC02A44}"/>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1195572"/>
            <a:ext cx="18775681" cy="15622772"/>
          </a:xfrm>
          <a:prstGeom prst="rect">
            <a:avLst/>
          </a:prstGeom>
        </p:spPr>
      </p:pic>
      <p:sp>
        <p:nvSpPr>
          <p:cNvPr id="17" name="Rectangle: Rounded Corners 16">
            <a:extLst>
              <a:ext uri="{FF2B5EF4-FFF2-40B4-BE49-F238E27FC236}">
                <a16:creationId xmlns:a16="http://schemas.microsoft.com/office/drawing/2014/main" id="{BD8B5D21-CB33-094F-862D-5307CAA3D12E}"/>
              </a:ext>
            </a:extLst>
          </p:cNvPr>
          <p:cNvSpPr>
            <a:spLocks/>
          </p:cNvSpPr>
          <p:nvPr/>
        </p:nvSpPr>
        <p:spPr>
          <a:xfrm>
            <a:off x="1241210" y="1038072"/>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Inception</a:t>
            </a:r>
          </a:p>
        </p:txBody>
      </p:sp>
      <p:sp>
        <p:nvSpPr>
          <p:cNvPr id="2" name="TextBox 1">
            <a:extLst>
              <a:ext uri="{FF2B5EF4-FFF2-40B4-BE49-F238E27FC236}">
                <a16:creationId xmlns:a16="http://schemas.microsoft.com/office/drawing/2014/main" id="{794106AF-928C-0084-5A23-6424C816E177}"/>
              </a:ext>
            </a:extLst>
          </p:cNvPr>
          <p:cNvSpPr txBox="1"/>
          <p:nvPr/>
        </p:nvSpPr>
        <p:spPr>
          <a:xfrm>
            <a:off x="3830289" y="1188633"/>
            <a:ext cx="7026991" cy="923330"/>
          </a:xfrm>
          <a:prstGeom prst="rect">
            <a:avLst/>
          </a:prstGeom>
          <a:noFill/>
        </p:spPr>
        <p:txBody>
          <a:bodyPr wrap="square" lIns="0" tIns="0" rIns="91440" bIns="0" rtlCol="0">
            <a:spAutoFit/>
          </a:bodyPr>
          <a:lstStyle>
            <a:defPPr>
              <a:defRPr lang="en-US"/>
            </a:defPPr>
            <a:lvl1pPr>
              <a:defRPr sz="1600">
                <a:solidFill>
                  <a:schemeClr val="tx1">
                    <a:alpha val="60000"/>
                  </a:schemeClr>
                </a:solidFill>
                <a:latin typeface="EC Square Sans Cond Pro" panose="020B0506040000020004" pitchFamily="34" charset="0"/>
                <a:ea typeface="Titillium" charset="0"/>
                <a:cs typeface="Titillium" charset="0"/>
              </a:defRPr>
            </a:lvl1pPr>
          </a:lstStyle>
          <a:p>
            <a:pPr algn="just">
              <a:spcBef>
                <a:spcPts val="600"/>
              </a:spcBef>
              <a:spcAft>
                <a:spcPts val="600"/>
              </a:spcAft>
            </a:pPr>
            <a:r>
              <a:rPr lang="en-GB" sz="1200" dirty="0">
                <a:effectLst/>
                <a:latin typeface="Arial" panose="020B0604020202020204" pitchFamily="34" charset="0"/>
                <a:ea typeface="Times New Roman" panose="02020603050405020304" pitchFamily="18" charset="0"/>
                <a:cs typeface="Times New Roman" panose="02020603050405020304" pitchFamily="18" charset="0"/>
              </a:rPr>
              <a:t>The successful implementation of local digital twins and data spaces, and more generally smart city projects, requires the active participation of citizens and civil society organisations in regions and cities decision-making processes. Their roles and responsibilities are mainly focused on the provision of feedback and the expression of the needs, guiding the solutions development to maximise user satisfaction and the relevance of the new tools. </a:t>
            </a:r>
            <a:endParaRPr lang="en-IE" sz="1200" dirty="0">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F4686C5B-3676-0B1A-5175-81FEEE282C44}"/>
              </a:ext>
            </a:extLst>
          </p:cNvPr>
          <p:cNvGrpSpPr/>
          <p:nvPr/>
        </p:nvGrpSpPr>
        <p:grpSpPr>
          <a:xfrm>
            <a:off x="1099835" y="3141961"/>
            <a:ext cx="9295449" cy="1682333"/>
            <a:chOff x="948977" y="1906726"/>
            <a:chExt cx="9295449" cy="1682333"/>
          </a:xfrm>
        </p:grpSpPr>
        <p:sp>
          <p:nvSpPr>
            <p:cNvPr id="28" name="TextBox 27">
              <a:extLst>
                <a:ext uri="{FF2B5EF4-FFF2-40B4-BE49-F238E27FC236}">
                  <a16:creationId xmlns:a16="http://schemas.microsoft.com/office/drawing/2014/main" id="{AA7C37CD-6590-E801-7F5E-6E893A41FAF6}"/>
                </a:ext>
              </a:extLst>
            </p:cNvPr>
            <p:cNvSpPr txBox="1"/>
            <p:nvPr/>
          </p:nvSpPr>
          <p:spPr>
            <a:xfrm>
              <a:off x="948977" y="1911677"/>
              <a:ext cx="9295449" cy="1677382"/>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R</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elay citizen participation calls through a mix of communicational instruments, combining incentives, internet, direct meetings, media and information provision with entertainment and feedback mechanisms, depend on location, target group and the project at hand</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xpress needs to contribute to the definition of objectives to ensure their feasibility and fitness-for-purpose</a:t>
              </a:r>
            </a:p>
            <a:p>
              <a:pPr marL="742950" lvl="1" indent="-285750" algn="just">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discussions on the values conveyed by the project</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E26386BF-D47D-E271-8A43-0114D4663054}"/>
                </a:ext>
              </a:extLst>
            </p:cNvPr>
            <p:cNvSpPr>
              <a:spLocks/>
            </p:cNvSpPr>
            <p:nvPr/>
          </p:nvSpPr>
          <p:spPr bwMode="auto">
            <a:xfrm>
              <a:off x="1388641" y="1906726"/>
              <a:ext cx="349433"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1" name="AutoShape 2">
              <a:extLst>
                <a:ext uri="{FF2B5EF4-FFF2-40B4-BE49-F238E27FC236}">
                  <a16:creationId xmlns:a16="http://schemas.microsoft.com/office/drawing/2014/main" id="{33E72B1D-2B0F-A0B3-137F-65C48019BC2D}"/>
                </a:ext>
              </a:extLst>
            </p:cNvPr>
            <p:cNvSpPr>
              <a:spLocks/>
            </p:cNvSpPr>
            <p:nvPr/>
          </p:nvSpPr>
          <p:spPr bwMode="auto">
            <a:xfrm>
              <a:off x="1376514" y="2839650"/>
              <a:ext cx="349433"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3" name="TextBox 32">
            <a:extLst>
              <a:ext uri="{FF2B5EF4-FFF2-40B4-BE49-F238E27FC236}">
                <a16:creationId xmlns:a16="http://schemas.microsoft.com/office/drawing/2014/main" id="{FAD05FBA-651B-DC31-58C7-B42390D027BB}"/>
              </a:ext>
            </a:extLst>
          </p:cNvPr>
          <p:cNvSpPr txBox="1"/>
          <p:nvPr/>
        </p:nvSpPr>
        <p:spPr>
          <a:xfrm>
            <a:off x="4356002" y="2624584"/>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12" name="TextBox 11">
            <a:extLst>
              <a:ext uri="{FF2B5EF4-FFF2-40B4-BE49-F238E27FC236}">
                <a16:creationId xmlns:a16="http://schemas.microsoft.com/office/drawing/2014/main" id="{DF0BF287-9B23-188E-1EA8-DD3162FCE9D7}"/>
              </a:ext>
            </a:extLst>
          </p:cNvPr>
          <p:cNvSpPr txBox="1"/>
          <p:nvPr/>
        </p:nvSpPr>
        <p:spPr>
          <a:xfrm>
            <a:off x="701040" y="694038"/>
            <a:ext cx="10789920" cy="546625"/>
          </a:xfrm>
          <a:prstGeom prst="rect">
            <a:avLst/>
          </a:prstGeom>
          <a:noFill/>
        </p:spPr>
        <p:txBody>
          <a:bodyPr wrap="square">
            <a:spAutoFit/>
          </a:bodyPr>
          <a:lstStyle/>
          <a:p>
            <a:pPr indent="-274320">
              <a:lnSpc>
                <a:spcPct val="80000"/>
              </a:lnSpc>
              <a:spcBef>
                <a:spcPts val="600"/>
              </a:spcBef>
              <a:spcAft>
                <a:spcPts val="1800"/>
              </a:spcAft>
            </a:pPr>
            <a:r>
              <a:rPr lang="en-GB" sz="3600" spc="600" dirty="0">
                <a:latin typeface="Titillium Light" charset="0"/>
              </a:rPr>
              <a:t>Citizens and civil society organisations</a:t>
            </a:r>
            <a:endParaRPr lang="en-IE" sz="3600" spc="600" dirty="0">
              <a:latin typeface="Titillium Light" charset="0"/>
            </a:endParaRPr>
          </a:p>
        </p:txBody>
      </p:sp>
      <p:sp>
        <p:nvSpPr>
          <p:cNvPr id="14" name="AutoShape 2">
            <a:extLst>
              <a:ext uri="{FF2B5EF4-FFF2-40B4-BE49-F238E27FC236}">
                <a16:creationId xmlns:a16="http://schemas.microsoft.com/office/drawing/2014/main" id="{594569E6-E467-F82C-065A-215948ED1F55}"/>
              </a:ext>
            </a:extLst>
          </p:cNvPr>
          <p:cNvSpPr>
            <a:spLocks/>
          </p:cNvSpPr>
          <p:nvPr/>
        </p:nvSpPr>
        <p:spPr bwMode="auto">
          <a:xfrm>
            <a:off x="1555418" y="4491291"/>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1478561542"/>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ainbow colored circle in black background&#10;&#10;Description automatically generated">
            <a:extLst>
              <a:ext uri="{FF2B5EF4-FFF2-40B4-BE49-F238E27FC236}">
                <a16:creationId xmlns:a16="http://schemas.microsoft.com/office/drawing/2014/main" id="{33F67561-E66E-F603-D9E9-CA580273B751}"/>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1195572"/>
            <a:ext cx="18775681" cy="15622772"/>
          </a:xfrm>
          <a:prstGeom prst="rect">
            <a:avLst/>
          </a:prstGeom>
        </p:spPr>
      </p:pic>
      <p:sp>
        <p:nvSpPr>
          <p:cNvPr id="54" name="Rectangle: Rounded Corners 53">
            <a:extLst>
              <a:ext uri="{FF2B5EF4-FFF2-40B4-BE49-F238E27FC236}">
                <a16:creationId xmlns:a16="http://schemas.microsoft.com/office/drawing/2014/main" id="{F8207E6B-19A3-E0E2-DDA3-BFC92EB29686}"/>
              </a:ext>
            </a:extLst>
          </p:cNvPr>
          <p:cNvSpPr>
            <a:spLocks/>
          </p:cNvSpPr>
          <p:nvPr/>
        </p:nvSpPr>
        <p:spPr>
          <a:xfrm>
            <a:off x="7637758" y="678082"/>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planning</a:t>
            </a:r>
          </a:p>
        </p:txBody>
      </p:sp>
      <p:grpSp>
        <p:nvGrpSpPr>
          <p:cNvPr id="2" name="Group 1">
            <a:extLst>
              <a:ext uri="{FF2B5EF4-FFF2-40B4-BE49-F238E27FC236}">
                <a16:creationId xmlns:a16="http://schemas.microsoft.com/office/drawing/2014/main" id="{358D1656-0294-75B2-F1B4-21B612EDA187}"/>
              </a:ext>
            </a:extLst>
          </p:cNvPr>
          <p:cNvGrpSpPr/>
          <p:nvPr/>
        </p:nvGrpSpPr>
        <p:grpSpPr>
          <a:xfrm>
            <a:off x="1743407" y="3140125"/>
            <a:ext cx="9085012" cy="363694"/>
            <a:chOff x="492125" y="1993815"/>
            <a:chExt cx="9085012" cy="363694"/>
          </a:xfrm>
        </p:grpSpPr>
        <p:sp>
          <p:nvSpPr>
            <p:cNvPr id="3" name="TextBox 2">
              <a:extLst>
                <a:ext uri="{FF2B5EF4-FFF2-40B4-BE49-F238E27FC236}">
                  <a16:creationId xmlns:a16="http://schemas.microsoft.com/office/drawing/2014/main" id="{DC5F6E9D-4772-E338-3F56-1748E34873A7}"/>
                </a:ext>
              </a:extLst>
            </p:cNvPr>
            <p:cNvSpPr txBox="1"/>
            <p:nvPr/>
          </p:nvSpPr>
          <p:spPr>
            <a:xfrm>
              <a:off x="492125" y="1993815"/>
              <a:ext cx="9085012" cy="307777"/>
            </a:xfrm>
            <a:prstGeom prst="rect">
              <a:avLst/>
            </a:prstGeom>
            <a:noFill/>
          </p:spPr>
          <p:txBody>
            <a:bodyPr wrap="square">
              <a:spAutoFit/>
            </a:bodyPr>
            <a:lstStyle/>
            <a:p>
              <a:pPr marL="742950" lvl="1" indent="-285750" algn="just">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Contribute to the participatory urban data governance to foster meaningful citizen engagement</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7" name="AutoShape 2">
              <a:extLst>
                <a:ext uri="{FF2B5EF4-FFF2-40B4-BE49-F238E27FC236}">
                  <a16:creationId xmlns:a16="http://schemas.microsoft.com/office/drawing/2014/main" id="{832E7208-6C25-EB05-6166-A08B219F6C23}"/>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6" name="TextBox 15">
            <a:extLst>
              <a:ext uri="{FF2B5EF4-FFF2-40B4-BE49-F238E27FC236}">
                <a16:creationId xmlns:a16="http://schemas.microsoft.com/office/drawing/2014/main" id="{42CBB1C7-8A3A-0302-A195-63DE434AB22B}"/>
              </a:ext>
            </a:extLst>
          </p:cNvPr>
          <p:cNvSpPr txBox="1"/>
          <p:nvPr/>
        </p:nvSpPr>
        <p:spPr>
          <a:xfrm>
            <a:off x="4719948" y="2849928"/>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6" name="TextBox 5">
            <a:extLst>
              <a:ext uri="{FF2B5EF4-FFF2-40B4-BE49-F238E27FC236}">
                <a16:creationId xmlns:a16="http://schemas.microsoft.com/office/drawing/2014/main" id="{4C20565C-D43A-843B-50F6-E4BC1CA3FB9F}"/>
              </a:ext>
            </a:extLst>
          </p:cNvPr>
          <p:cNvSpPr txBox="1"/>
          <p:nvPr/>
        </p:nvSpPr>
        <p:spPr>
          <a:xfrm>
            <a:off x="854985" y="768781"/>
            <a:ext cx="6363961"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Citizens and civil society </a:t>
            </a:r>
            <a:r>
              <a:rPr lang="en-US" sz="3200" dirty="0" err="1">
                <a:solidFill>
                  <a:schemeClr val="bg1">
                    <a:lumMod val="65000"/>
                  </a:schemeClr>
                </a:solidFill>
                <a:latin typeface="Titillium Light" charset="0"/>
              </a:rPr>
              <a:t>organisations</a:t>
            </a:r>
            <a:endParaRPr lang="en-US" sz="3200" dirty="0">
              <a:solidFill>
                <a:schemeClr val="bg1">
                  <a:lumMod val="65000"/>
                </a:schemeClr>
              </a:solidFill>
              <a:latin typeface="Titillium Light" charset="0"/>
            </a:endParaRPr>
          </a:p>
        </p:txBody>
      </p:sp>
    </p:spTree>
    <p:extLst>
      <p:ext uri="{BB962C8B-B14F-4D97-AF65-F5344CB8AC3E}">
        <p14:creationId xmlns:p14="http://schemas.microsoft.com/office/powerpoint/2010/main" val="2674763536"/>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AutoShape 2">
            <a:extLst>
              <a:ext uri="{FF2B5EF4-FFF2-40B4-BE49-F238E27FC236}">
                <a16:creationId xmlns:a16="http://schemas.microsoft.com/office/drawing/2014/main" id="{CD5A6AA5-E1D5-EF74-7192-68FA58788617}"/>
              </a:ext>
            </a:extLst>
          </p:cNvPr>
          <p:cNvSpPr>
            <a:spLocks/>
          </p:cNvSpPr>
          <p:nvPr/>
        </p:nvSpPr>
        <p:spPr bwMode="auto">
          <a:xfrm>
            <a:off x="5287045" y="1714526"/>
            <a:ext cx="1602455" cy="172794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tri">
            <a:gradFill flip="none" rotWithShape="1">
              <a:gsLst>
                <a:gs pos="75000">
                  <a:srgbClr val="C3DB63">
                    <a:lumMod val="94000"/>
                    <a:lumOff val="6000"/>
                  </a:srgbClr>
                </a:gs>
                <a:gs pos="51000">
                  <a:srgbClr val="43C0BA"/>
                </a:gs>
                <a:gs pos="23000">
                  <a:srgbClr val="1759A9"/>
                </a:gs>
                <a:gs pos="0">
                  <a:srgbClr val="288EBF"/>
                </a:gs>
                <a:gs pos="92000">
                  <a:srgbClr val="F49222"/>
                </a:gs>
              </a:gsLst>
              <a:lin ang="2700000" scaled="1"/>
              <a:tileRect/>
            </a:gradFill>
          </a:ln>
        </p:spPr>
        <p:txBody>
          <a:bodyPr lIns="0" tIns="0" rIns="0" bIns="0"/>
          <a:lstStyle/>
          <a:p>
            <a:endParaRPr lang="en-US" dirty="0">
              <a:latin typeface="EC Square Sans Pro" panose="020B0506040000020004" pitchFamily="34" charset="0"/>
            </a:endParaRPr>
          </a:p>
        </p:txBody>
      </p:sp>
      <p:sp>
        <p:nvSpPr>
          <p:cNvPr id="17" name="AutoShape 2">
            <a:extLst>
              <a:ext uri="{FF2B5EF4-FFF2-40B4-BE49-F238E27FC236}">
                <a16:creationId xmlns:a16="http://schemas.microsoft.com/office/drawing/2014/main" id="{5C3682BC-1563-495A-B338-63F268A34F03}"/>
              </a:ext>
            </a:extLst>
          </p:cNvPr>
          <p:cNvSpPr>
            <a:spLocks/>
          </p:cNvSpPr>
          <p:nvPr/>
        </p:nvSpPr>
        <p:spPr bwMode="auto">
          <a:xfrm>
            <a:off x="5387694" y="1836425"/>
            <a:ext cx="1375829" cy="1483568"/>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tri">
            <a:gradFill flip="none" rotWithShape="1">
              <a:gsLst>
                <a:gs pos="75000">
                  <a:srgbClr val="C3DB63">
                    <a:lumMod val="94000"/>
                    <a:lumOff val="6000"/>
                  </a:srgbClr>
                </a:gs>
                <a:gs pos="51000">
                  <a:srgbClr val="43C0BA"/>
                </a:gs>
                <a:gs pos="23000">
                  <a:srgbClr val="1759A9"/>
                </a:gs>
                <a:gs pos="0">
                  <a:srgbClr val="288EBF"/>
                </a:gs>
                <a:gs pos="92000">
                  <a:srgbClr val="F49222"/>
                </a:gs>
              </a:gsLst>
              <a:lin ang="2700000" scaled="1"/>
              <a:tileRect/>
            </a:gradFill>
          </a:ln>
        </p:spPr>
        <p:txBody>
          <a:bodyPr lIns="0" tIns="0" rIns="0" bIns="0"/>
          <a:lstStyle/>
          <a:p>
            <a:endParaRPr lang="en-US" dirty="0">
              <a:latin typeface="EC Square Sans Pro" panose="020B0506040000020004" pitchFamily="34" charset="0"/>
            </a:endParaRPr>
          </a:p>
        </p:txBody>
      </p:sp>
      <p:sp>
        <p:nvSpPr>
          <p:cNvPr id="14" name="AutoShape 2">
            <a:extLst>
              <a:ext uri="{FF2B5EF4-FFF2-40B4-BE49-F238E27FC236}">
                <a16:creationId xmlns:a16="http://schemas.microsoft.com/office/drawing/2014/main" id="{2F827C82-53AC-11C8-CEFE-56623CC895F9}"/>
              </a:ext>
            </a:extLst>
          </p:cNvPr>
          <p:cNvSpPr>
            <a:spLocks/>
          </p:cNvSpPr>
          <p:nvPr/>
        </p:nvSpPr>
        <p:spPr bwMode="auto">
          <a:xfrm>
            <a:off x="5258558" y="4261689"/>
            <a:ext cx="1668723" cy="1835422"/>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pic>
        <p:nvPicPr>
          <p:cNvPr id="8" name="Picture Placeholder 7"/>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30599" r="30599"/>
          <a:stretch>
            <a:fillRect/>
          </a:stretch>
        </p:blipFill>
        <p:spPr>
          <a:xfrm>
            <a:off x="5496909" y="1948724"/>
            <a:ext cx="1177636" cy="1274505"/>
          </a:xfrm>
        </p:spPr>
      </p:pic>
      <p:pic>
        <p:nvPicPr>
          <p:cNvPr id="11" name="Picture Placeholder 10"/>
          <p:cNvPicPr>
            <a:picLocks noGrp="1" noChangeAspect="1"/>
          </p:cNvPicPr>
          <p:nvPr>
            <p:ph type="pic" sz="quarter" idx="17"/>
          </p:nvPr>
        </p:nvPicPr>
        <p:blipFill>
          <a:blip r:embed="rId4">
            <a:extLst>
              <a:ext uri="{28A0092B-C50C-407E-A947-70E740481C1C}">
                <a14:useLocalDpi xmlns:a14="http://schemas.microsoft.com/office/drawing/2010/main" val="0"/>
              </a:ext>
            </a:extLst>
          </a:blip>
          <a:srcRect l="24006" r="24006"/>
          <a:stretch>
            <a:fillRect/>
          </a:stretch>
        </p:blipFill>
        <p:spPr>
          <a:xfrm>
            <a:off x="5507182" y="4531874"/>
            <a:ext cx="1177636" cy="1274505"/>
          </a:xfrm>
        </p:spPr>
      </p:pic>
      <p:cxnSp>
        <p:nvCxnSpPr>
          <p:cNvPr id="7" name="Straight Connector 6"/>
          <p:cNvCxnSpPr/>
          <p:nvPr/>
        </p:nvCxnSpPr>
        <p:spPr>
          <a:xfrm>
            <a:off x="6096000" y="3674941"/>
            <a:ext cx="1" cy="382875"/>
          </a:xfrm>
          <a:prstGeom prst="line">
            <a:avLst/>
          </a:prstGeom>
          <a:ln w="6350">
            <a:solidFill>
              <a:schemeClr val="tx1">
                <a:alpha val="20000"/>
              </a:schemeClr>
            </a:solidFill>
            <a:headEnd type="oval" w="lg" len="lg"/>
            <a:tailEnd type="oval" w="lg" len="lg"/>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973667" y="1974125"/>
            <a:ext cx="4166353" cy="1305887"/>
            <a:chOff x="6256464" y="1015827"/>
            <a:chExt cx="4166353" cy="1305887"/>
          </a:xfrm>
        </p:grpSpPr>
        <p:sp>
          <p:nvSpPr>
            <p:cNvPr id="29" name="TextBox 28"/>
            <p:cNvSpPr txBox="1"/>
            <p:nvPr/>
          </p:nvSpPr>
          <p:spPr>
            <a:xfrm>
              <a:off x="7083667" y="1015827"/>
              <a:ext cx="3278776" cy="183127"/>
            </a:xfrm>
            <a:prstGeom prst="rect">
              <a:avLst/>
            </a:prstGeom>
            <a:noFill/>
          </p:spPr>
          <p:txBody>
            <a:bodyPr wrap="square" lIns="0" tIns="0" rIns="0" bIns="0" rtlCol="0">
              <a:spAutoFit/>
            </a:bodyPr>
            <a:lstStyle/>
            <a:p>
              <a:pPr algn="r">
                <a:lnSpc>
                  <a:spcPct val="80000"/>
                </a:lnSpc>
              </a:pPr>
              <a:r>
                <a:rPr lang="en-US" sz="1400" b="1" spc="200" dirty="0">
                  <a:latin typeface="EC Square Sans Cond Pro" panose="020B0506040000020004" pitchFamily="34" charset="0"/>
                  <a:ea typeface="Titillium" charset="0"/>
                  <a:cs typeface="Titillium" charset="0"/>
                </a:rPr>
                <a:t>DATA SPACES</a:t>
              </a:r>
            </a:p>
          </p:txBody>
        </p:sp>
        <p:sp>
          <p:nvSpPr>
            <p:cNvPr id="30" name="TextBox 29"/>
            <p:cNvSpPr txBox="1"/>
            <p:nvPr/>
          </p:nvSpPr>
          <p:spPr>
            <a:xfrm>
              <a:off x="6256464" y="1244496"/>
              <a:ext cx="4166353" cy="1077218"/>
            </a:xfrm>
            <a:prstGeom prst="rect">
              <a:avLst/>
            </a:prstGeom>
            <a:noFill/>
          </p:spPr>
          <p:txBody>
            <a:bodyPr wrap="square" lIns="0" tIns="0" rIns="91440" bIns="0" rtlCol="0">
              <a:spAutoFit/>
            </a:bodyPr>
            <a:lstStyle/>
            <a:p>
              <a:pPr algn="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are shared digital tools, infrastructures and common rules facilitating data pooling sharing at city or regional level. Leveraging this data, public and private organisations can build new and innovative services responding to citizens’ needs</a:t>
              </a:r>
              <a:r>
                <a:rPr lang="en-US" sz="1400" dirty="0">
                  <a:solidFill>
                    <a:schemeClr val="tx1">
                      <a:alpha val="60000"/>
                    </a:schemeClr>
                  </a:solidFill>
                  <a:latin typeface="Arial" panose="020B0604020202020204" pitchFamily="34" charset="0"/>
                  <a:ea typeface="Titillium" charset="0"/>
                  <a:cs typeface="Arial" panose="020B0604020202020204" pitchFamily="34" charset="0"/>
                </a:rPr>
                <a:t>. </a:t>
              </a:r>
            </a:p>
          </p:txBody>
        </p:sp>
      </p:grpSp>
      <p:grpSp>
        <p:nvGrpSpPr>
          <p:cNvPr id="31" name="Group 30"/>
          <p:cNvGrpSpPr/>
          <p:nvPr/>
        </p:nvGrpSpPr>
        <p:grpSpPr>
          <a:xfrm>
            <a:off x="7079492" y="4348747"/>
            <a:ext cx="4477508" cy="1736800"/>
            <a:chOff x="7079491" y="1015801"/>
            <a:chExt cx="4477508" cy="1736800"/>
          </a:xfrm>
        </p:grpSpPr>
        <p:sp>
          <p:nvSpPr>
            <p:cNvPr id="32" name="TextBox 31"/>
            <p:cNvSpPr txBox="1"/>
            <p:nvPr/>
          </p:nvSpPr>
          <p:spPr>
            <a:xfrm>
              <a:off x="7079491" y="1015801"/>
              <a:ext cx="3321808" cy="183127"/>
            </a:xfrm>
            <a:prstGeom prst="rect">
              <a:avLst/>
            </a:prstGeom>
            <a:noFill/>
          </p:spPr>
          <p:txBody>
            <a:bodyPr wrap="square" lIns="0" tIns="0" rIns="0" bIns="0" rtlCol="0">
              <a:spAutoFit/>
            </a:bodyPr>
            <a:lstStyle/>
            <a:p>
              <a:pPr>
                <a:lnSpc>
                  <a:spcPct val="80000"/>
                </a:lnSpc>
              </a:pPr>
              <a:r>
                <a:rPr lang="en-US" sz="1400" b="1" spc="200" dirty="0">
                  <a:latin typeface="EC Square Sans Cond Pro" panose="020B0506040000020004" pitchFamily="34" charset="0"/>
                  <a:ea typeface="Titillium" charset="0"/>
                  <a:cs typeface="Titillium" charset="0"/>
                </a:rPr>
                <a:t>LOCAL DIGITAL TWINS</a:t>
              </a:r>
            </a:p>
          </p:txBody>
        </p:sp>
        <p:sp>
          <p:nvSpPr>
            <p:cNvPr id="33" name="TextBox 32"/>
            <p:cNvSpPr txBox="1"/>
            <p:nvPr/>
          </p:nvSpPr>
          <p:spPr>
            <a:xfrm>
              <a:off x="7079491" y="1244496"/>
              <a:ext cx="4477508" cy="1508105"/>
            </a:xfrm>
            <a:prstGeom prst="rect">
              <a:avLst/>
            </a:prstGeom>
            <a:noFill/>
          </p:spPr>
          <p:txBody>
            <a:bodyPr wrap="square" lIns="0" tIns="0" rIns="91440" bIns="0" rtlCol="0">
              <a:spAutoFit/>
            </a:bodyPr>
            <a:lstStyle/>
            <a:p>
              <a:r>
                <a:rPr lang="en-GB" sz="1400" dirty="0">
                  <a:effectLst/>
                  <a:latin typeface="Arial" panose="020B0604020202020204" pitchFamily="34" charset="0"/>
                  <a:ea typeface="Times New Roman" panose="02020603050405020304" pitchFamily="18" charset="0"/>
                  <a:cs typeface="Times New Roman" panose="02020603050405020304" pitchFamily="18" charset="0"/>
                </a:rPr>
                <a:t>are virtual representations of urban or rural (local) physical assets, processes, and systems which are also connected to all the data related to them and the surrounding environment, as well as other assets in the same way as the physical assets, so that AI algorithms, data analytics and machine learning can be used to help the city operate more efficiently</a:t>
              </a:r>
              <a:r>
                <a:rPr lang="en-US" sz="1400" dirty="0">
                  <a:solidFill>
                    <a:schemeClr val="tx1">
                      <a:alpha val="60000"/>
                    </a:schemeClr>
                  </a:solidFill>
                  <a:latin typeface="Arial" panose="020B0604020202020204" pitchFamily="34" charset="0"/>
                  <a:ea typeface="Titillium" charset="0"/>
                  <a:cs typeface="Arial" panose="020B0604020202020204" pitchFamily="34" charset="0"/>
                </a:rPr>
                <a:t>.</a:t>
              </a:r>
            </a:p>
          </p:txBody>
        </p:sp>
      </p:grpSp>
      <p:sp>
        <p:nvSpPr>
          <p:cNvPr id="3" name="TextBox 2">
            <a:extLst>
              <a:ext uri="{FF2B5EF4-FFF2-40B4-BE49-F238E27FC236}">
                <a16:creationId xmlns:a16="http://schemas.microsoft.com/office/drawing/2014/main" id="{B83DD7AA-9E59-D65D-A1E6-5D8811F7ACED}"/>
              </a:ext>
            </a:extLst>
          </p:cNvPr>
          <p:cNvSpPr txBox="1"/>
          <p:nvPr/>
        </p:nvSpPr>
        <p:spPr>
          <a:xfrm>
            <a:off x="1444783" y="791196"/>
            <a:ext cx="9412023" cy="459678"/>
          </a:xfrm>
          <a:prstGeom prst="rect">
            <a:avLst/>
          </a:prstGeom>
          <a:noFill/>
        </p:spPr>
        <p:txBody>
          <a:bodyPr wrap="square" lIns="0" tIns="0" rIns="0" bIns="0" rtlCol="0">
            <a:spAutoFit/>
          </a:bodyPr>
          <a:lstStyle/>
          <a:p>
            <a:pPr algn="ctr">
              <a:lnSpc>
                <a:spcPct val="80000"/>
              </a:lnSpc>
            </a:pPr>
            <a:r>
              <a:rPr lang="en-US" sz="3600" dirty="0">
                <a:latin typeface="+mj-lt"/>
                <a:ea typeface="Titillium Light" charset="0"/>
                <a:cs typeface="Titillium Light" charset="0"/>
              </a:rPr>
              <a:t>What are local digital twins and data spaces?</a:t>
            </a:r>
          </a:p>
        </p:txBody>
      </p:sp>
      <p:cxnSp>
        <p:nvCxnSpPr>
          <p:cNvPr id="6" name="Straight Connector 5">
            <a:extLst>
              <a:ext uri="{FF2B5EF4-FFF2-40B4-BE49-F238E27FC236}">
                <a16:creationId xmlns:a16="http://schemas.microsoft.com/office/drawing/2014/main" id="{01B40934-9E1B-8A53-ACA8-7E38E8E123D7}"/>
              </a:ext>
            </a:extLst>
          </p:cNvPr>
          <p:cNvCxnSpPr>
            <a:cxnSpLocks/>
          </p:cNvCxnSpPr>
          <p:nvPr/>
        </p:nvCxnSpPr>
        <p:spPr>
          <a:xfrm>
            <a:off x="3860800" y="2149369"/>
            <a:ext cx="1159405"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cxnSp>
        <p:nvCxnSpPr>
          <p:cNvPr id="20" name="Straight Connector 19">
            <a:extLst>
              <a:ext uri="{FF2B5EF4-FFF2-40B4-BE49-F238E27FC236}">
                <a16:creationId xmlns:a16="http://schemas.microsoft.com/office/drawing/2014/main" id="{89F507A6-B1E6-060A-B315-406937FF8E5A}"/>
              </a:ext>
            </a:extLst>
          </p:cNvPr>
          <p:cNvCxnSpPr>
            <a:cxnSpLocks/>
          </p:cNvCxnSpPr>
          <p:nvPr/>
        </p:nvCxnSpPr>
        <p:spPr>
          <a:xfrm>
            <a:off x="7079492" y="4535106"/>
            <a:ext cx="1992888" cy="1"/>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sp>
        <p:nvSpPr>
          <p:cNvPr id="24" name="AutoShape 2">
            <a:extLst>
              <a:ext uri="{FF2B5EF4-FFF2-40B4-BE49-F238E27FC236}">
                <a16:creationId xmlns:a16="http://schemas.microsoft.com/office/drawing/2014/main" id="{B3357468-5BAC-DCF4-B3FF-FBA05F34436F}"/>
              </a:ext>
            </a:extLst>
          </p:cNvPr>
          <p:cNvSpPr>
            <a:spLocks/>
          </p:cNvSpPr>
          <p:nvPr/>
        </p:nvSpPr>
        <p:spPr bwMode="auto">
          <a:xfrm>
            <a:off x="5638801" y="4675191"/>
            <a:ext cx="911224" cy="98900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bg1"/>
          </a:soli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26" name="Shape 3619">
            <a:extLst>
              <a:ext uri="{FF2B5EF4-FFF2-40B4-BE49-F238E27FC236}">
                <a16:creationId xmlns:a16="http://schemas.microsoft.com/office/drawing/2014/main" id="{FDB34C47-B827-2351-DEA4-C52F8020235B}"/>
              </a:ext>
            </a:extLst>
          </p:cNvPr>
          <p:cNvSpPr/>
          <p:nvPr/>
        </p:nvSpPr>
        <p:spPr>
          <a:xfrm>
            <a:off x="5939454" y="2461162"/>
            <a:ext cx="280580" cy="229565"/>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grpSp>
        <p:nvGrpSpPr>
          <p:cNvPr id="37" name="Group 36">
            <a:extLst>
              <a:ext uri="{FF2B5EF4-FFF2-40B4-BE49-F238E27FC236}">
                <a16:creationId xmlns:a16="http://schemas.microsoft.com/office/drawing/2014/main" id="{26F3C999-487E-32DB-22CB-D49694074E8F}"/>
              </a:ext>
            </a:extLst>
          </p:cNvPr>
          <p:cNvGrpSpPr/>
          <p:nvPr/>
        </p:nvGrpSpPr>
        <p:grpSpPr>
          <a:xfrm>
            <a:off x="5900341" y="4899177"/>
            <a:ext cx="383930" cy="471079"/>
            <a:chOff x="5825577" y="4862921"/>
            <a:chExt cx="422323" cy="518187"/>
          </a:xfrm>
        </p:grpSpPr>
        <p:sp>
          <p:nvSpPr>
            <p:cNvPr id="35" name="Shape 3778">
              <a:extLst>
                <a:ext uri="{FF2B5EF4-FFF2-40B4-BE49-F238E27FC236}">
                  <a16:creationId xmlns:a16="http://schemas.microsoft.com/office/drawing/2014/main" id="{D20706B0-8BA5-5C53-8EA3-0698C7D888C2}"/>
                </a:ext>
              </a:extLst>
            </p:cNvPr>
            <p:cNvSpPr/>
            <p:nvPr/>
          </p:nvSpPr>
          <p:spPr>
            <a:xfrm>
              <a:off x="6043842" y="4862921"/>
              <a:ext cx="204058" cy="280580"/>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2"/>
                    <a:pt x="6750" y="7855"/>
                  </a:cubicBezTo>
                  <a:cubicBezTo>
                    <a:pt x="6750" y="6228"/>
                    <a:pt x="8563" y="4909"/>
                    <a:pt x="10800" y="4909"/>
                  </a:cubicBezTo>
                  <a:cubicBezTo>
                    <a:pt x="13037" y="4909"/>
                    <a:pt x="14850" y="6228"/>
                    <a:pt x="14850" y="7855"/>
                  </a:cubicBezTo>
                  <a:cubicBezTo>
                    <a:pt x="14850" y="9482"/>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6" name="Shape 3779">
              <a:extLst>
                <a:ext uri="{FF2B5EF4-FFF2-40B4-BE49-F238E27FC236}">
                  <a16:creationId xmlns:a16="http://schemas.microsoft.com/office/drawing/2014/main" id="{982C86EC-962D-2EE0-6729-4D2259078BA7}"/>
                </a:ext>
              </a:extLst>
            </p:cNvPr>
            <p:cNvSpPr/>
            <p:nvPr/>
          </p:nvSpPr>
          <p:spPr>
            <a:xfrm>
              <a:off x="5825577" y="5072648"/>
              <a:ext cx="308415" cy="308460"/>
            </a:xfrm>
            <a:custGeom>
              <a:avLst/>
              <a:gdLst/>
              <a:ahLst/>
              <a:cxnLst>
                <a:cxn ang="0">
                  <a:pos x="wd2" y="hd2"/>
                </a:cxn>
                <a:cxn ang="5400000">
                  <a:pos x="wd2" y="hd2"/>
                </a:cxn>
                <a:cxn ang="10800000">
                  <a:pos x="wd2" y="hd2"/>
                </a:cxn>
                <a:cxn ang="16200000">
                  <a:pos x="wd2" y="hd2"/>
                </a:cxn>
              </a:cxnLst>
              <a:rect l="0" t="0" r="r" b="b"/>
              <a:pathLst>
                <a:path w="21530" h="21600" extrusionOk="0">
                  <a:moveTo>
                    <a:pt x="6365" y="15409"/>
                  </a:moveTo>
                  <a:cubicBezTo>
                    <a:pt x="5782" y="14888"/>
                    <a:pt x="4858" y="14006"/>
                    <a:pt x="3935" y="12896"/>
                  </a:cubicBezTo>
                  <a:cubicBezTo>
                    <a:pt x="2587" y="11273"/>
                    <a:pt x="979" y="8836"/>
                    <a:pt x="979" y="6431"/>
                  </a:cubicBezTo>
                  <a:cubicBezTo>
                    <a:pt x="979" y="3427"/>
                    <a:pt x="3396" y="982"/>
                    <a:pt x="6366" y="982"/>
                  </a:cubicBezTo>
                  <a:cubicBezTo>
                    <a:pt x="9336" y="982"/>
                    <a:pt x="11752" y="3427"/>
                    <a:pt x="11752" y="6431"/>
                  </a:cubicBezTo>
                  <a:cubicBezTo>
                    <a:pt x="11752" y="10209"/>
                    <a:pt x="7888" y="14044"/>
                    <a:pt x="6365" y="15409"/>
                  </a:cubicBezTo>
                  <a:moveTo>
                    <a:pt x="6366" y="0"/>
                  </a:moveTo>
                  <a:cubicBezTo>
                    <a:pt x="2850" y="0"/>
                    <a:pt x="0" y="2879"/>
                    <a:pt x="0" y="6431"/>
                  </a:cubicBezTo>
                  <a:cubicBezTo>
                    <a:pt x="0" y="11655"/>
                    <a:pt x="6366" y="16701"/>
                    <a:pt x="6366" y="16701"/>
                  </a:cubicBezTo>
                  <a:cubicBezTo>
                    <a:pt x="6366" y="16701"/>
                    <a:pt x="12732" y="11655"/>
                    <a:pt x="12732" y="6431"/>
                  </a:cubicBezTo>
                  <a:cubicBezTo>
                    <a:pt x="12732" y="2879"/>
                    <a:pt x="9882" y="0"/>
                    <a:pt x="6366" y="0"/>
                  </a:cubicBezTo>
                  <a:moveTo>
                    <a:pt x="17357" y="19604"/>
                  </a:moveTo>
                  <a:cubicBezTo>
                    <a:pt x="17127" y="19764"/>
                    <a:pt x="16856" y="19909"/>
                    <a:pt x="16554" y="20033"/>
                  </a:cubicBezTo>
                  <a:cubicBezTo>
                    <a:pt x="16303" y="20137"/>
                    <a:pt x="16184" y="20424"/>
                    <a:pt x="16287" y="20675"/>
                  </a:cubicBezTo>
                  <a:cubicBezTo>
                    <a:pt x="16365" y="20865"/>
                    <a:pt x="16548" y="20979"/>
                    <a:pt x="16740" y="20979"/>
                  </a:cubicBezTo>
                  <a:cubicBezTo>
                    <a:pt x="16802" y="20979"/>
                    <a:pt x="16866" y="20968"/>
                    <a:pt x="16926" y="20943"/>
                  </a:cubicBezTo>
                  <a:cubicBezTo>
                    <a:pt x="17294" y="20790"/>
                    <a:pt x="17627" y="20611"/>
                    <a:pt x="17915" y="20411"/>
                  </a:cubicBezTo>
                  <a:cubicBezTo>
                    <a:pt x="18137" y="20256"/>
                    <a:pt x="18192" y="19950"/>
                    <a:pt x="18039" y="19727"/>
                  </a:cubicBezTo>
                  <a:cubicBezTo>
                    <a:pt x="17884" y="19505"/>
                    <a:pt x="17578" y="19449"/>
                    <a:pt x="17357" y="19604"/>
                  </a:cubicBezTo>
                  <a:moveTo>
                    <a:pt x="16249" y="13042"/>
                  </a:moveTo>
                  <a:cubicBezTo>
                    <a:pt x="16108" y="12790"/>
                    <a:pt x="16023" y="12529"/>
                    <a:pt x="15995" y="12265"/>
                  </a:cubicBezTo>
                  <a:cubicBezTo>
                    <a:pt x="15966" y="11996"/>
                    <a:pt x="15731" y="11801"/>
                    <a:pt x="15456" y="11830"/>
                  </a:cubicBezTo>
                  <a:cubicBezTo>
                    <a:pt x="15187" y="11859"/>
                    <a:pt x="14992" y="12100"/>
                    <a:pt x="15021" y="12371"/>
                  </a:cubicBezTo>
                  <a:cubicBezTo>
                    <a:pt x="15064" y="12767"/>
                    <a:pt x="15189" y="13155"/>
                    <a:pt x="15395" y="13522"/>
                  </a:cubicBezTo>
                  <a:cubicBezTo>
                    <a:pt x="15484" y="13682"/>
                    <a:pt x="15651" y="13774"/>
                    <a:pt x="15822" y="13774"/>
                  </a:cubicBezTo>
                  <a:cubicBezTo>
                    <a:pt x="15904" y="13774"/>
                    <a:pt x="15985" y="13753"/>
                    <a:pt x="16061" y="13710"/>
                  </a:cubicBezTo>
                  <a:cubicBezTo>
                    <a:pt x="16297" y="13578"/>
                    <a:pt x="16381" y="13279"/>
                    <a:pt x="16249" y="13042"/>
                  </a:cubicBezTo>
                  <a:moveTo>
                    <a:pt x="18249" y="15254"/>
                  </a:moveTo>
                  <a:cubicBezTo>
                    <a:pt x="18041" y="14981"/>
                    <a:pt x="17802" y="14708"/>
                    <a:pt x="17538" y="14439"/>
                  </a:cubicBezTo>
                  <a:cubicBezTo>
                    <a:pt x="17349" y="14246"/>
                    <a:pt x="17038" y="14244"/>
                    <a:pt x="16845" y="14434"/>
                  </a:cubicBezTo>
                  <a:cubicBezTo>
                    <a:pt x="16653" y="14624"/>
                    <a:pt x="16651" y="14935"/>
                    <a:pt x="16841" y="15129"/>
                  </a:cubicBezTo>
                  <a:cubicBezTo>
                    <a:pt x="17076" y="15368"/>
                    <a:pt x="17289" y="15612"/>
                    <a:pt x="17471" y="15851"/>
                  </a:cubicBezTo>
                  <a:cubicBezTo>
                    <a:pt x="17567" y="15977"/>
                    <a:pt x="17713" y="16043"/>
                    <a:pt x="17860" y="16043"/>
                  </a:cubicBezTo>
                  <a:cubicBezTo>
                    <a:pt x="17964" y="16043"/>
                    <a:pt x="18068" y="16011"/>
                    <a:pt x="18157" y="15943"/>
                  </a:cubicBezTo>
                  <a:cubicBezTo>
                    <a:pt x="18372" y="15777"/>
                    <a:pt x="18413" y="15469"/>
                    <a:pt x="18249" y="15254"/>
                  </a:cubicBezTo>
                  <a:moveTo>
                    <a:pt x="21476" y="5929"/>
                  </a:moveTo>
                  <a:cubicBezTo>
                    <a:pt x="21352" y="5687"/>
                    <a:pt x="21056" y="5592"/>
                    <a:pt x="20817" y="5717"/>
                  </a:cubicBezTo>
                  <a:cubicBezTo>
                    <a:pt x="20817" y="5717"/>
                    <a:pt x="20649" y="5803"/>
                    <a:pt x="20371" y="5962"/>
                  </a:cubicBezTo>
                  <a:cubicBezTo>
                    <a:pt x="20136" y="6097"/>
                    <a:pt x="20054" y="6396"/>
                    <a:pt x="20188" y="6632"/>
                  </a:cubicBezTo>
                  <a:cubicBezTo>
                    <a:pt x="20278" y="6791"/>
                    <a:pt x="20444" y="6880"/>
                    <a:pt x="20614" y="6880"/>
                  </a:cubicBezTo>
                  <a:cubicBezTo>
                    <a:pt x="20696" y="6880"/>
                    <a:pt x="20779" y="6859"/>
                    <a:pt x="20856" y="6815"/>
                  </a:cubicBezTo>
                  <a:cubicBezTo>
                    <a:pt x="21107" y="6672"/>
                    <a:pt x="21260" y="6593"/>
                    <a:pt x="21265" y="6590"/>
                  </a:cubicBezTo>
                  <a:cubicBezTo>
                    <a:pt x="21505" y="6466"/>
                    <a:pt x="21600" y="6170"/>
                    <a:pt x="21476" y="5929"/>
                  </a:cubicBezTo>
                  <a:moveTo>
                    <a:pt x="18659" y="16886"/>
                  </a:moveTo>
                  <a:cubicBezTo>
                    <a:pt x="18395" y="16941"/>
                    <a:pt x="18224" y="17201"/>
                    <a:pt x="18279" y="17467"/>
                  </a:cubicBezTo>
                  <a:cubicBezTo>
                    <a:pt x="18312" y="17625"/>
                    <a:pt x="18329" y="17782"/>
                    <a:pt x="18329" y="17929"/>
                  </a:cubicBezTo>
                  <a:cubicBezTo>
                    <a:pt x="18329" y="18050"/>
                    <a:pt x="18318" y="18171"/>
                    <a:pt x="18296" y="18287"/>
                  </a:cubicBezTo>
                  <a:cubicBezTo>
                    <a:pt x="18244" y="18554"/>
                    <a:pt x="18417" y="18811"/>
                    <a:pt x="18683" y="18862"/>
                  </a:cubicBezTo>
                  <a:cubicBezTo>
                    <a:pt x="18715" y="18869"/>
                    <a:pt x="18746" y="18872"/>
                    <a:pt x="18777" y="18872"/>
                  </a:cubicBezTo>
                  <a:cubicBezTo>
                    <a:pt x="19007" y="18872"/>
                    <a:pt x="19212" y="18708"/>
                    <a:pt x="19257" y="18473"/>
                  </a:cubicBezTo>
                  <a:cubicBezTo>
                    <a:pt x="19291" y="18296"/>
                    <a:pt x="19308" y="18114"/>
                    <a:pt x="19308" y="17929"/>
                  </a:cubicBezTo>
                  <a:cubicBezTo>
                    <a:pt x="19308" y="17715"/>
                    <a:pt x="19285" y="17492"/>
                    <a:pt x="19239" y="17268"/>
                  </a:cubicBezTo>
                  <a:cubicBezTo>
                    <a:pt x="19183" y="17001"/>
                    <a:pt x="18922" y="16832"/>
                    <a:pt x="18659" y="16886"/>
                  </a:cubicBezTo>
                  <a:moveTo>
                    <a:pt x="18590" y="7107"/>
                  </a:moveTo>
                  <a:cubicBezTo>
                    <a:pt x="18317" y="7304"/>
                    <a:pt x="18035" y="7518"/>
                    <a:pt x="17756" y="7745"/>
                  </a:cubicBezTo>
                  <a:cubicBezTo>
                    <a:pt x="17546" y="7917"/>
                    <a:pt x="17515" y="8227"/>
                    <a:pt x="17685" y="8437"/>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7"/>
                  </a:cubicBezTo>
                  <a:moveTo>
                    <a:pt x="14704" y="20512"/>
                  </a:moveTo>
                  <a:cubicBezTo>
                    <a:pt x="14393" y="20556"/>
                    <a:pt x="14064" y="20590"/>
                    <a:pt x="13729" y="20612"/>
                  </a:cubicBezTo>
                  <a:cubicBezTo>
                    <a:pt x="13459" y="20629"/>
                    <a:pt x="13254" y="20863"/>
                    <a:pt x="13272" y="21134"/>
                  </a:cubicBezTo>
                  <a:cubicBezTo>
                    <a:pt x="13289" y="21394"/>
                    <a:pt x="13504" y="21593"/>
                    <a:pt x="13760" y="21593"/>
                  </a:cubicBezTo>
                  <a:cubicBezTo>
                    <a:pt x="13770" y="21593"/>
                    <a:pt x="13781" y="21592"/>
                    <a:pt x="13792" y="21592"/>
                  </a:cubicBezTo>
                  <a:cubicBezTo>
                    <a:pt x="14152" y="21568"/>
                    <a:pt x="14506" y="21533"/>
                    <a:pt x="14842" y="21485"/>
                  </a:cubicBezTo>
                  <a:cubicBezTo>
                    <a:pt x="15110" y="21447"/>
                    <a:pt x="15295" y="21198"/>
                    <a:pt x="15258" y="20929"/>
                  </a:cubicBezTo>
                  <a:cubicBezTo>
                    <a:pt x="15220" y="20661"/>
                    <a:pt x="14973" y="20472"/>
                    <a:pt x="14704" y="20512"/>
                  </a:cubicBezTo>
                  <a:moveTo>
                    <a:pt x="8893" y="20109"/>
                  </a:moveTo>
                  <a:cubicBezTo>
                    <a:pt x="8581" y="19998"/>
                    <a:pt x="8298" y="19866"/>
                    <a:pt x="8052" y="19722"/>
                  </a:cubicBezTo>
                  <a:cubicBezTo>
                    <a:pt x="7818" y="19582"/>
                    <a:pt x="7519" y="19663"/>
                    <a:pt x="7382" y="19896"/>
                  </a:cubicBezTo>
                  <a:cubicBezTo>
                    <a:pt x="7244" y="20130"/>
                    <a:pt x="7323" y="20432"/>
                    <a:pt x="7556" y="20569"/>
                  </a:cubicBezTo>
                  <a:cubicBezTo>
                    <a:pt x="7855" y="20744"/>
                    <a:pt x="8194" y="20901"/>
                    <a:pt x="8562" y="21034"/>
                  </a:cubicBezTo>
                  <a:cubicBezTo>
                    <a:pt x="8617" y="21053"/>
                    <a:pt x="8672" y="21063"/>
                    <a:pt x="8728" y="21063"/>
                  </a:cubicBezTo>
                  <a:cubicBezTo>
                    <a:pt x="8929" y="21063"/>
                    <a:pt x="9116" y="20938"/>
                    <a:pt x="9189" y="20738"/>
                  </a:cubicBezTo>
                  <a:cubicBezTo>
                    <a:pt x="9280" y="20482"/>
                    <a:pt x="9148" y="20200"/>
                    <a:pt x="8893" y="20109"/>
                  </a:cubicBezTo>
                  <a:moveTo>
                    <a:pt x="11750" y="20618"/>
                  </a:moveTo>
                  <a:cubicBezTo>
                    <a:pt x="11411" y="20600"/>
                    <a:pt x="11082" y="20572"/>
                    <a:pt x="10771" y="20533"/>
                  </a:cubicBezTo>
                  <a:cubicBezTo>
                    <a:pt x="10502" y="20493"/>
                    <a:pt x="10258" y="20690"/>
                    <a:pt x="10224" y="20959"/>
                  </a:cubicBezTo>
                  <a:cubicBezTo>
                    <a:pt x="10191" y="21229"/>
                    <a:pt x="10382" y="21474"/>
                    <a:pt x="10650" y="21508"/>
                  </a:cubicBezTo>
                  <a:cubicBezTo>
                    <a:pt x="10984" y="21549"/>
                    <a:pt x="11337" y="21581"/>
                    <a:pt x="11699" y="21600"/>
                  </a:cubicBezTo>
                  <a:cubicBezTo>
                    <a:pt x="11708" y="21600"/>
                    <a:pt x="11716" y="21600"/>
                    <a:pt x="11725" y="21600"/>
                  </a:cubicBezTo>
                  <a:cubicBezTo>
                    <a:pt x="11983" y="21600"/>
                    <a:pt x="12200" y="21397"/>
                    <a:pt x="12214" y="21135"/>
                  </a:cubicBezTo>
                  <a:cubicBezTo>
                    <a:pt x="12228" y="20863"/>
                    <a:pt x="12021" y="20632"/>
                    <a:pt x="11750" y="20618"/>
                  </a:cubicBezTo>
                  <a:moveTo>
                    <a:pt x="6840" y="18180"/>
                  </a:moveTo>
                  <a:cubicBezTo>
                    <a:pt x="6836" y="17912"/>
                    <a:pt x="6619" y="17696"/>
                    <a:pt x="6351" y="17696"/>
                  </a:cubicBezTo>
                  <a:cubicBezTo>
                    <a:pt x="6080" y="17696"/>
                    <a:pt x="5861" y="17916"/>
                    <a:pt x="5861" y="18188"/>
                  </a:cubicBezTo>
                  <a:cubicBezTo>
                    <a:pt x="5861" y="18235"/>
                    <a:pt x="5867" y="18484"/>
                    <a:pt x="5997" y="18834"/>
                  </a:cubicBezTo>
                  <a:cubicBezTo>
                    <a:pt x="6070" y="19033"/>
                    <a:pt x="6256" y="19156"/>
                    <a:pt x="6456" y="19156"/>
                  </a:cubicBezTo>
                  <a:cubicBezTo>
                    <a:pt x="6512" y="19156"/>
                    <a:pt x="6570" y="19145"/>
                    <a:pt x="6626" y="19124"/>
                  </a:cubicBezTo>
                  <a:cubicBezTo>
                    <a:pt x="6879" y="19030"/>
                    <a:pt x="7009" y="18748"/>
                    <a:pt x="6915" y="18493"/>
                  </a:cubicBezTo>
                  <a:cubicBezTo>
                    <a:pt x="6848"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6" y="9169"/>
                  </a:cubicBezTo>
                  <a:cubicBezTo>
                    <a:pt x="16709" y="8994"/>
                    <a:pt x="16400" y="9022"/>
                    <a:pt x="16227" y="9230"/>
                  </a:cubicBezTo>
                  <a:cubicBezTo>
                    <a:pt x="15976" y="9529"/>
                    <a:pt x="15760" y="9832"/>
                    <a:pt x="15587" y="10125"/>
                  </a:cubicBezTo>
                  <a:cubicBezTo>
                    <a:pt x="15450" y="10359"/>
                    <a:pt x="15527" y="10659"/>
                    <a:pt x="15760" y="10798"/>
                  </a:cubicBezTo>
                  <a:moveTo>
                    <a:pt x="6366" y="8841"/>
                  </a:moveTo>
                  <a:cubicBezTo>
                    <a:pt x="5014" y="8841"/>
                    <a:pt x="3917" y="7741"/>
                    <a:pt x="3917" y="6385"/>
                  </a:cubicBezTo>
                  <a:cubicBezTo>
                    <a:pt x="3917" y="5027"/>
                    <a:pt x="5014" y="3927"/>
                    <a:pt x="6366" y="3927"/>
                  </a:cubicBezTo>
                  <a:cubicBezTo>
                    <a:pt x="7719" y="3927"/>
                    <a:pt x="8814" y="5027"/>
                    <a:pt x="8814" y="6385"/>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grpSp>
    </p:spTree>
    <p:extLst>
      <p:ext uri="{BB962C8B-B14F-4D97-AF65-F5344CB8AC3E}">
        <p14:creationId xmlns:p14="http://schemas.microsoft.com/office/powerpoint/2010/main" val="1601897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left)">
                                      <p:cBhvr>
                                        <p:cTn id="8" dur="500"/>
                                        <p:tgtEl>
                                          <p:spTgt spid="6"/>
                                        </p:tgtEl>
                                      </p:cBhvr>
                                    </p:animEffect>
                                  </p:childTnLst>
                                </p:cTn>
                              </p:par>
                              <p:par>
                                <p:cTn id="9" presetID="12" presetClass="entr" presetSubtype="2"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p:tgtEl>
                                          <p:spTgt spid="20"/>
                                        </p:tgtEl>
                                        <p:attrNameLst>
                                          <p:attrName>ppt_x</p:attrName>
                                        </p:attrNameLst>
                                      </p:cBhvr>
                                      <p:tavLst>
                                        <p:tav tm="0">
                                          <p:val>
                                            <p:strVal val="#ppt_x+#ppt_w*1.125000"/>
                                          </p:val>
                                        </p:tav>
                                        <p:tav tm="100000">
                                          <p:val>
                                            <p:strVal val="#ppt_x"/>
                                          </p:val>
                                        </p:tav>
                                      </p:tavLst>
                                    </p:anim>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ainbow colored circle in black background&#10;&#10;Description automatically generated">
            <a:extLst>
              <a:ext uri="{FF2B5EF4-FFF2-40B4-BE49-F238E27FC236}">
                <a16:creationId xmlns:a16="http://schemas.microsoft.com/office/drawing/2014/main" id="{71D4DF3E-330F-7FDC-9C33-F3BBD0BE795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8053572"/>
            <a:ext cx="18775681" cy="15622772"/>
          </a:xfrm>
          <a:prstGeom prst="rect">
            <a:avLst/>
          </a:prstGeom>
        </p:spPr>
      </p:pic>
      <p:sp>
        <p:nvSpPr>
          <p:cNvPr id="5" name="Rectangle: Rounded Corners 4">
            <a:extLst>
              <a:ext uri="{FF2B5EF4-FFF2-40B4-BE49-F238E27FC236}">
                <a16:creationId xmlns:a16="http://schemas.microsoft.com/office/drawing/2014/main" id="{7745561E-FA95-497A-2B12-ADAFB0444E63}"/>
              </a:ext>
            </a:extLst>
          </p:cNvPr>
          <p:cNvSpPr>
            <a:spLocks/>
          </p:cNvSpPr>
          <p:nvPr/>
        </p:nvSpPr>
        <p:spPr>
          <a:xfrm>
            <a:off x="8576511" y="655318"/>
            <a:ext cx="2078655"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implementation</a:t>
            </a:r>
          </a:p>
        </p:txBody>
      </p:sp>
      <p:grpSp>
        <p:nvGrpSpPr>
          <p:cNvPr id="27" name="Group 26">
            <a:extLst>
              <a:ext uri="{FF2B5EF4-FFF2-40B4-BE49-F238E27FC236}">
                <a16:creationId xmlns:a16="http://schemas.microsoft.com/office/drawing/2014/main" id="{ED2752EB-53C6-BDFF-74D4-789E5ECBAB9C}"/>
              </a:ext>
            </a:extLst>
          </p:cNvPr>
          <p:cNvGrpSpPr/>
          <p:nvPr/>
        </p:nvGrpSpPr>
        <p:grpSpPr>
          <a:xfrm>
            <a:off x="1366787" y="2469199"/>
            <a:ext cx="9288379" cy="1059926"/>
            <a:chOff x="1215929" y="1869230"/>
            <a:chExt cx="9288379" cy="1059926"/>
          </a:xfrm>
        </p:grpSpPr>
        <p:sp>
          <p:nvSpPr>
            <p:cNvPr id="28" name="TextBox 27">
              <a:extLst>
                <a:ext uri="{FF2B5EF4-FFF2-40B4-BE49-F238E27FC236}">
                  <a16:creationId xmlns:a16="http://schemas.microsoft.com/office/drawing/2014/main" id="{D72559AE-F1CF-E680-B303-D05EACC25EB5}"/>
                </a:ext>
              </a:extLst>
            </p:cNvPr>
            <p:cNvSpPr txBox="1"/>
            <p:nvPr/>
          </p:nvSpPr>
          <p:spPr>
            <a:xfrm>
              <a:off x="1215929" y="1869230"/>
              <a:ext cx="9288379" cy="1031051"/>
            </a:xfrm>
            <a:prstGeom prst="rect">
              <a:avLst/>
            </a:prstGeom>
            <a:noFill/>
          </p:spPr>
          <p:txBody>
            <a:bodyPr wrap="square">
              <a:spAutoFit/>
            </a:bodyPr>
            <a:lstStyle/>
            <a:p>
              <a:pPr marL="742950" lvl="1" indent="-285750" algn="just">
                <a:spcBef>
                  <a:spcPts val="600"/>
                </a:spcBef>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P</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articipate in user testing events for the development of adaptive interfaces of data spaces and local digital twins to increase user satisfaction and accessibility</a:t>
              </a:r>
            </a:p>
            <a:p>
              <a:pPr marL="742950" lvl="1" indent="-285750" algn="just">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lgn="just">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G</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et inform on data use and sharing in local digital twin and data space projects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9" name="AutoShape 2">
              <a:extLst>
                <a:ext uri="{FF2B5EF4-FFF2-40B4-BE49-F238E27FC236}">
                  <a16:creationId xmlns:a16="http://schemas.microsoft.com/office/drawing/2014/main" id="{1DF5B3E1-A06A-33A5-6C8B-C089B1C803EF}"/>
                </a:ext>
              </a:extLst>
            </p:cNvPr>
            <p:cNvSpPr>
              <a:spLocks/>
            </p:cNvSpPr>
            <p:nvPr/>
          </p:nvSpPr>
          <p:spPr bwMode="auto">
            <a:xfrm>
              <a:off x="1659957" y="1869230"/>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sp>
          <p:nvSpPr>
            <p:cNvPr id="30" name="AutoShape 2">
              <a:extLst>
                <a:ext uri="{FF2B5EF4-FFF2-40B4-BE49-F238E27FC236}">
                  <a16:creationId xmlns:a16="http://schemas.microsoft.com/office/drawing/2014/main" id="{006F8C72-9404-4B29-307F-FCD73F13988E}"/>
                </a:ext>
              </a:extLst>
            </p:cNvPr>
            <p:cNvSpPr>
              <a:spLocks/>
            </p:cNvSpPr>
            <p:nvPr/>
          </p:nvSpPr>
          <p:spPr bwMode="auto">
            <a:xfrm>
              <a:off x="1659957" y="2584496"/>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31" name="TextBox 30">
            <a:extLst>
              <a:ext uri="{FF2B5EF4-FFF2-40B4-BE49-F238E27FC236}">
                <a16:creationId xmlns:a16="http://schemas.microsoft.com/office/drawing/2014/main" id="{54A89023-8F1B-4D58-8F5E-3BC09B5C986A}"/>
              </a:ext>
            </a:extLst>
          </p:cNvPr>
          <p:cNvSpPr txBox="1"/>
          <p:nvPr/>
        </p:nvSpPr>
        <p:spPr>
          <a:xfrm>
            <a:off x="4809701" y="2095381"/>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9" name="TextBox 8">
            <a:extLst>
              <a:ext uri="{FF2B5EF4-FFF2-40B4-BE49-F238E27FC236}">
                <a16:creationId xmlns:a16="http://schemas.microsoft.com/office/drawing/2014/main" id="{3F8A176E-288D-49F5-F629-43CA2B58FA5D}"/>
              </a:ext>
            </a:extLst>
          </p:cNvPr>
          <p:cNvSpPr txBox="1"/>
          <p:nvPr/>
        </p:nvSpPr>
        <p:spPr>
          <a:xfrm>
            <a:off x="854985" y="768781"/>
            <a:ext cx="6363961"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Citizens and civil society </a:t>
            </a:r>
            <a:r>
              <a:rPr lang="en-US" sz="3200" dirty="0" err="1">
                <a:solidFill>
                  <a:schemeClr val="bg1">
                    <a:lumMod val="65000"/>
                  </a:schemeClr>
                </a:solidFill>
                <a:latin typeface="Titillium Light" charset="0"/>
              </a:rPr>
              <a:t>organisations</a:t>
            </a:r>
            <a:endParaRPr lang="en-US" sz="3200" dirty="0">
              <a:solidFill>
                <a:schemeClr val="bg1">
                  <a:lumMod val="65000"/>
                </a:schemeClr>
              </a:solidFill>
              <a:latin typeface="Titillium Light" charset="0"/>
            </a:endParaRPr>
          </a:p>
        </p:txBody>
      </p:sp>
    </p:spTree>
    <p:extLst>
      <p:ext uri="{BB962C8B-B14F-4D97-AF65-F5344CB8AC3E}">
        <p14:creationId xmlns:p14="http://schemas.microsoft.com/office/powerpoint/2010/main" val="401493249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A5E5D7B8-FF7C-9286-8277-83D18825B420}"/>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8053572"/>
            <a:ext cx="18775681" cy="15622772"/>
          </a:xfrm>
          <a:prstGeom prst="rect">
            <a:avLst/>
          </a:prstGeom>
        </p:spPr>
      </p:pic>
      <p:sp>
        <p:nvSpPr>
          <p:cNvPr id="40" name="Rectangle: Rounded Corners 39">
            <a:extLst>
              <a:ext uri="{FF2B5EF4-FFF2-40B4-BE49-F238E27FC236}">
                <a16:creationId xmlns:a16="http://schemas.microsoft.com/office/drawing/2014/main" id="{860C2350-6AD5-AC77-F341-765E359A2B4D}"/>
              </a:ext>
            </a:extLst>
          </p:cNvPr>
          <p:cNvSpPr>
            <a:spLocks/>
          </p:cNvSpPr>
          <p:nvPr/>
        </p:nvSpPr>
        <p:spPr>
          <a:xfrm>
            <a:off x="8066581" y="657414"/>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monitoring</a:t>
            </a:r>
          </a:p>
        </p:txBody>
      </p:sp>
      <p:cxnSp>
        <p:nvCxnSpPr>
          <p:cNvPr id="3" name="Straight Connector 2">
            <a:extLst>
              <a:ext uri="{FF2B5EF4-FFF2-40B4-BE49-F238E27FC236}">
                <a16:creationId xmlns:a16="http://schemas.microsoft.com/office/drawing/2014/main" id="{0552FF23-8D6A-0244-5409-64D6F6730F58}"/>
              </a:ext>
            </a:extLst>
          </p:cNvPr>
          <p:cNvCxnSpPr/>
          <p:nvPr/>
        </p:nvCxnSpPr>
        <p:spPr>
          <a:xfrm>
            <a:off x="6617895" y="1447915"/>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E5D482D-06B8-F778-261B-C9904D2D109E}"/>
              </a:ext>
            </a:extLst>
          </p:cNvPr>
          <p:cNvGrpSpPr/>
          <p:nvPr/>
        </p:nvGrpSpPr>
        <p:grpSpPr>
          <a:xfrm>
            <a:off x="492125" y="2796495"/>
            <a:ext cx="5808689" cy="523220"/>
            <a:chOff x="492125" y="1993815"/>
            <a:chExt cx="5808689" cy="523220"/>
          </a:xfrm>
        </p:grpSpPr>
        <p:sp>
          <p:nvSpPr>
            <p:cNvPr id="7" name="TextBox 6">
              <a:extLst>
                <a:ext uri="{FF2B5EF4-FFF2-40B4-BE49-F238E27FC236}">
                  <a16:creationId xmlns:a16="http://schemas.microsoft.com/office/drawing/2014/main" id="{A140C2A5-4142-0BA8-CDCB-EA9D0B24EA24}"/>
                </a:ext>
              </a:extLst>
            </p:cNvPr>
            <p:cNvSpPr txBox="1"/>
            <p:nvPr/>
          </p:nvSpPr>
          <p:spPr>
            <a:xfrm>
              <a:off x="492125" y="1993815"/>
              <a:ext cx="5808689" cy="523220"/>
            </a:xfrm>
            <a:prstGeom prst="rect">
              <a:avLst/>
            </a:prstGeom>
            <a:noFill/>
          </p:spPr>
          <p:txBody>
            <a:bodyPr wrap="square">
              <a:spAutoFit/>
            </a:bodyPr>
            <a:lstStyle/>
            <a:p>
              <a:pPr marL="742950" lvl="1" indent="-285750" algn="just">
                <a:spcBef>
                  <a:spcPts val="600"/>
                </a:spcBef>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Improve digital skills and literacy to reap the benefits of collaborative solutions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0" name="AutoShape 2">
              <a:extLst>
                <a:ext uri="{FF2B5EF4-FFF2-40B4-BE49-F238E27FC236}">
                  <a16:creationId xmlns:a16="http://schemas.microsoft.com/office/drawing/2014/main" id="{7D70C5C2-DC96-7D19-3F28-B420709CBADF}"/>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grpSp>
        <p:nvGrpSpPr>
          <p:cNvPr id="11" name="Group 10">
            <a:extLst>
              <a:ext uri="{FF2B5EF4-FFF2-40B4-BE49-F238E27FC236}">
                <a16:creationId xmlns:a16="http://schemas.microsoft.com/office/drawing/2014/main" id="{4C80C0EC-4E04-BC9B-9321-40C4AD3BB189}"/>
              </a:ext>
            </a:extLst>
          </p:cNvPr>
          <p:cNvGrpSpPr/>
          <p:nvPr/>
        </p:nvGrpSpPr>
        <p:grpSpPr>
          <a:xfrm>
            <a:off x="6759490" y="2883086"/>
            <a:ext cx="4503868" cy="738664"/>
            <a:chOff x="6608632" y="1869230"/>
            <a:chExt cx="4503868" cy="738664"/>
          </a:xfrm>
        </p:grpSpPr>
        <p:sp>
          <p:nvSpPr>
            <p:cNvPr id="12" name="TextBox 11">
              <a:extLst>
                <a:ext uri="{FF2B5EF4-FFF2-40B4-BE49-F238E27FC236}">
                  <a16:creationId xmlns:a16="http://schemas.microsoft.com/office/drawing/2014/main" id="{AE0CF2AF-730B-5827-CE73-3E1C76827D40}"/>
                </a:ext>
              </a:extLst>
            </p:cNvPr>
            <p:cNvSpPr txBox="1"/>
            <p:nvPr/>
          </p:nvSpPr>
          <p:spPr>
            <a:xfrm>
              <a:off x="6608632" y="1869230"/>
              <a:ext cx="4503868" cy="738664"/>
            </a:xfrm>
            <a:prstGeom prst="rect">
              <a:avLst/>
            </a:prstGeom>
            <a:noFill/>
          </p:spPr>
          <p:txBody>
            <a:bodyPr wrap="square">
              <a:spAutoFit/>
            </a:bodyPr>
            <a:lstStyle/>
            <a:p>
              <a:pPr marL="742950" lvl="1" indent="-285750" algn="just">
                <a:spcBef>
                  <a:spcPts val="600"/>
                </a:spcBef>
                <a:spcAft>
                  <a:spcPts val="600"/>
                </a:spcAft>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S</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hare feedback on the services developed through local digital twins and data space projects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3" name="AutoShape 2">
              <a:extLst>
                <a:ext uri="{FF2B5EF4-FFF2-40B4-BE49-F238E27FC236}">
                  <a16:creationId xmlns:a16="http://schemas.microsoft.com/office/drawing/2014/main" id="{99BC3DBC-F21A-ED4B-8EF4-F3DECFE3195E}"/>
                </a:ext>
              </a:extLst>
            </p:cNvPr>
            <p:cNvSpPr>
              <a:spLocks/>
            </p:cNvSpPr>
            <p:nvPr/>
          </p:nvSpPr>
          <p:spPr bwMode="auto">
            <a:xfrm>
              <a:off x="7059730" y="1915349"/>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sz="1400" dirty="0">
                <a:solidFill>
                  <a:schemeClr val="tx1"/>
                </a:solidFill>
                <a:latin typeface="EC Square Sans Pro" panose="020B0506040000020004" pitchFamily="34" charset="0"/>
              </a:endParaRPr>
            </a:p>
          </p:txBody>
        </p:sp>
      </p:grpSp>
      <p:sp>
        <p:nvSpPr>
          <p:cNvPr id="15" name="TextBox 14">
            <a:extLst>
              <a:ext uri="{FF2B5EF4-FFF2-40B4-BE49-F238E27FC236}">
                <a16:creationId xmlns:a16="http://schemas.microsoft.com/office/drawing/2014/main" id="{0CB826AF-3353-3A96-5E50-0A0A14249674}"/>
              </a:ext>
            </a:extLst>
          </p:cNvPr>
          <p:cNvSpPr txBox="1"/>
          <p:nvPr/>
        </p:nvSpPr>
        <p:spPr>
          <a:xfrm>
            <a:off x="2104765" y="2488784"/>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6" name="TextBox 15">
            <a:extLst>
              <a:ext uri="{FF2B5EF4-FFF2-40B4-BE49-F238E27FC236}">
                <a16:creationId xmlns:a16="http://schemas.microsoft.com/office/drawing/2014/main" id="{A06F85DD-39C6-DBEE-612C-489806A3AD51}"/>
              </a:ext>
            </a:extLst>
          </p:cNvPr>
          <p:cNvSpPr txBox="1"/>
          <p:nvPr/>
        </p:nvSpPr>
        <p:spPr>
          <a:xfrm>
            <a:off x="7622953" y="2488783"/>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
        <p:nvSpPr>
          <p:cNvPr id="5" name="TextBox 4">
            <a:extLst>
              <a:ext uri="{FF2B5EF4-FFF2-40B4-BE49-F238E27FC236}">
                <a16:creationId xmlns:a16="http://schemas.microsoft.com/office/drawing/2014/main" id="{0AD45284-1D48-7D35-17BA-4704452DFE50}"/>
              </a:ext>
            </a:extLst>
          </p:cNvPr>
          <p:cNvSpPr txBox="1"/>
          <p:nvPr/>
        </p:nvSpPr>
        <p:spPr>
          <a:xfrm>
            <a:off x="854985" y="768781"/>
            <a:ext cx="6363961"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Citizens and civil society </a:t>
            </a:r>
            <a:r>
              <a:rPr lang="en-US" sz="3200" dirty="0" err="1">
                <a:solidFill>
                  <a:schemeClr val="bg1">
                    <a:lumMod val="65000"/>
                  </a:schemeClr>
                </a:solidFill>
                <a:latin typeface="Titillium Light" charset="0"/>
              </a:rPr>
              <a:t>organisations</a:t>
            </a:r>
            <a:endParaRPr lang="en-US" sz="3200" dirty="0">
              <a:solidFill>
                <a:schemeClr val="bg1">
                  <a:lumMod val="65000"/>
                </a:schemeClr>
              </a:solidFill>
              <a:latin typeface="Titillium Light" charset="0"/>
            </a:endParaRPr>
          </a:p>
        </p:txBody>
      </p:sp>
    </p:spTree>
    <p:extLst>
      <p:ext uri="{BB962C8B-B14F-4D97-AF65-F5344CB8AC3E}">
        <p14:creationId xmlns:p14="http://schemas.microsoft.com/office/powerpoint/2010/main" val="672000489"/>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746457F-6EFE-B3CB-4A49-D9C28577A9D5}"/>
              </a:ext>
            </a:extLst>
          </p:cNvPr>
          <p:cNvGrpSpPr/>
          <p:nvPr/>
        </p:nvGrpSpPr>
        <p:grpSpPr>
          <a:xfrm>
            <a:off x="2959572" y="0"/>
            <a:ext cx="6298725" cy="6858000"/>
            <a:chOff x="2959572" y="0"/>
            <a:chExt cx="6298725" cy="6858000"/>
          </a:xfrm>
        </p:grpSpPr>
        <p:sp>
          <p:nvSpPr>
            <p:cNvPr id="17" name="AutoShape 2">
              <a:extLst>
                <a:ext uri="{FF2B5EF4-FFF2-40B4-BE49-F238E27FC236}">
                  <a16:creationId xmlns:a16="http://schemas.microsoft.com/office/drawing/2014/main" id="{E015318F-C552-A3E3-7595-BEEE11A96C53}"/>
                </a:ext>
              </a:extLst>
            </p:cNvPr>
            <p:cNvSpPr>
              <a:spLocks/>
            </p:cNvSpPr>
            <p:nvPr/>
          </p:nvSpPr>
          <p:spPr bwMode="auto">
            <a:xfrm>
              <a:off x="2959572" y="0"/>
              <a:ext cx="6298725" cy="6858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05823659">
                    <a:custGeom>
                      <a:avLst/>
                      <a:gdLst>
                        <a:gd name="connsiteX0" fmla="*/ 0 w 4156354"/>
                        <a:gd name="connsiteY0" fmla="*/ 1575844 h 4481835"/>
                        <a:gd name="connsiteX1" fmla="*/ 464126 w 4156354"/>
                        <a:gd name="connsiteY1" fmla="*/ 774002 h 4481835"/>
                        <a:gd name="connsiteX2" fmla="*/ 824496 w 4156354"/>
                        <a:gd name="connsiteY2" fmla="*/ 566042 h 4481835"/>
                        <a:gd name="connsiteX3" fmla="*/ 1230871 w 4156354"/>
                        <a:gd name="connsiteY3" fmla="*/ 331534 h 4481835"/>
                        <a:gd name="connsiteX4" fmla="*/ 1614243 w 4156354"/>
                        <a:gd name="connsiteY4" fmla="*/ 110300 h 4481835"/>
                        <a:gd name="connsiteX5" fmla="*/ 2542110 w 4156354"/>
                        <a:gd name="connsiteY5" fmla="*/ 110300 h 4481835"/>
                        <a:gd name="connsiteX6" fmla="*/ 2913981 w 4156354"/>
                        <a:gd name="connsiteY6" fmla="*/ 324897 h 4481835"/>
                        <a:gd name="connsiteX7" fmla="*/ 3320356 w 4156354"/>
                        <a:gd name="connsiteY7" fmla="*/ 559405 h 4481835"/>
                        <a:gd name="connsiteX8" fmla="*/ 3692227 w 4156354"/>
                        <a:gd name="connsiteY8" fmla="*/ 774002 h 4481835"/>
                        <a:gd name="connsiteX9" fmla="*/ 4156354 w 4156354"/>
                        <a:gd name="connsiteY9" fmla="*/ 1575844 h 4481835"/>
                        <a:gd name="connsiteX10" fmla="*/ 4156354 w 4156354"/>
                        <a:gd name="connsiteY10" fmla="*/ 2005856 h 4481835"/>
                        <a:gd name="connsiteX11" fmla="*/ 4156354 w 4156354"/>
                        <a:gd name="connsiteY11" fmla="*/ 2435869 h 4481835"/>
                        <a:gd name="connsiteX12" fmla="*/ 4156354 w 4156354"/>
                        <a:gd name="connsiteY12" fmla="*/ 2905779 h 4481835"/>
                        <a:gd name="connsiteX13" fmla="*/ 3692227 w 4156354"/>
                        <a:gd name="connsiteY13" fmla="*/ 3707621 h 4481835"/>
                        <a:gd name="connsiteX14" fmla="*/ 3308855 w 4156354"/>
                        <a:gd name="connsiteY14" fmla="*/ 3928855 h 4481835"/>
                        <a:gd name="connsiteX15" fmla="*/ 2913981 w 4156354"/>
                        <a:gd name="connsiteY15" fmla="*/ 4156726 h 4481835"/>
                        <a:gd name="connsiteX16" fmla="*/ 2542110 w 4156354"/>
                        <a:gd name="connsiteY16" fmla="*/ 4371323 h 4481835"/>
                        <a:gd name="connsiteX17" fmla="*/ 1614243 w 4156354"/>
                        <a:gd name="connsiteY17" fmla="*/ 4371323 h 4481835"/>
                        <a:gd name="connsiteX18" fmla="*/ 1265374 w 4156354"/>
                        <a:gd name="connsiteY18" fmla="*/ 4170000 h 4481835"/>
                        <a:gd name="connsiteX19" fmla="*/ 905004 w 4156354"/>
                        <a:gd name="connsiteY19" fmla="*/ 3962040 h 4481835"/>
                        <a:gd name="connsiteX20" fmla="*/ 464126 w 4156354"/>
                        <a:gd name="connsiteY20" fmla="*/ 3707621 h 4481835"/>
                        <a:gd name="connsiteX21" fmla="*/ 0 w 4156354"/>
                        <a:gd name="connsiteY21" fmla="*/ 2905779 h 4481835"/>
                        <a:gd name="connsiteX22" fmla="*/ 0 w 4156354"/>
                        <a:gd name="connsiteY22" fmla="*/ 2489066 h 4481835"/>
                        <a:gd name="connsiteX23" fmla="*/ 0 w 4156354"/>
                        <a:gd name="connsiteY23" fmla="*/ 2085652 h 4481835"/>
                        <a:gd name="connsiteX24" fmla="*/ 0 w 4156354"/>
                        <a:gd name="connsiteY24" fmla="*/ 1575844 h 4481835"/>
                        <a:gd name="connsiteX25" fmla="*/ 0 w 4156354"/>
                        <a:gd name="connsiteY25" fmla="*/ 1575844 h 448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156354" h="4481835" extrusionOk="0">
                          <a:moveTo>
                            <a:pt x="0" y="1575844"/>
                          </a:moveTo>
                          <a:cubicBezTo>
                            <a:pt x="11259" y="1282430"/>
                            <a:pt x="138170" y="892262"/>
                            <a:pt x="464126" y="774002"/>
                          </a:cubicBezTo>
                          <a:cubicBezTo>
                            <a:pt x="525224" y="704521"/>
                            <a:pt x="726470" y="622993"/>
                            <a:pt x="824496" y="566042"/>
                          </a:cubicBezTo>
                          <a:cubicBezTo>
                            <a:pt x="922522" y="509092"/>
                            <a:pt x="1136958" y="392236"/>
                            <a:pt x="1230871" y="331534"/>
                          </a:cubicBezTo>
                          <a:cubicBezTo>
                            <a:pt x="1324784" y="270832"/>
                            <a:pt x="1437582" y="235725"/>
                            <a:pt x="1614243" y="110300"/>
                          </a:cubicBezTo>
                          <a:cubicBezTo>
                            <a:pt x="1823792" y="-81079"/>
                            <a:pt x="2300148" y="-38228"/>
                            <a:pt x="2542110" y="110300"/>
                          </a:cubicBezTo>
                          <a:cubicBezTo>
                            <a:pt x="2634873" y="156734"/>
                            <a:pt x="2787259" y="280286"/>
                            <a:pt x="2913981" y="324897"/>
                          </a:cubicBezTo>
                          <a:cubicBezTo>
                            <a:pt x="3040703" y="369508"/>
                            <a:pt x="3179406" y="482941"/>
                            <a:pt x="3320356" y="559405"/>
                          </a:cubicBezTo>
                          <a:cubicBezTo>
                            <a:pt x="3461306" y="635869"/>
                            <a:pt x="3595410" y="763569"/>
                            <a:pt x="3692227" y="774002"/>
                          </a:cubicBezTo>
                          <a:cubicBezTo>
                            <a:pt x="3862391" y="938351"/>
                            <a:pt x="4163818" y="1296692"/>
                            <a:pt x="4156354" y="1575844"/>
                          </a:cubicBezTo>
                          <a:cubicBezTo>
                            <a:pt x="4163287" y="1737868"/>
                            <a:pt x="4124718" y="1825073"/>
                            <a:pt x="4156354" y="2005856"/>
                          </a:cubicBezTo>
                          <a:cubicBezTo>
                            <a:pt x="4187990" y="2186639"/>
                            <a:pt x="4150691" y="2238995"/>
                            <a:pt x="4156354" y="2435869"/>
                          </a:cubicBezTo>
                          <a:cubicBezTo>
                            <a:pt x="4162017" y="2632743"/>
                            <a:pt x="4133597" y="2753161"/>
                            <a:pt x="4156354" y="2905779"/>
                          </a:cubicBezTo>
                          <a:cubicBezTo>
                            <a:pt x="4127271" y="3248923"/>
                            <a:pt x="3913114" y="3526990"/>
                            <a:pt x="3692227" y="3707621"/>
                          </a:cubicBezTo>
                          <a:cubicBezTo>
                            <a:pt x="3512451" y="3836508"/>
                            <a:pt x="3469854" y="3797948"/>
                            <a:pt x="3308855" y="3928855"/>
                          </a:cubicBezTo>
                          <a:cubicBezTo>
                            <a:pt x="3147856" y="4059762"/>
                            <a:pt x="2973271" y="4063063"/>
                            <a:pt x="2913981" y="4156726"/>
                          </a:cubicBezTo>
                          <a:cubicBezTo>
                            <a:pt x="2854691" y="4250389"/>
                            <a:pt x="2699678" y="4279833"/>
                            <a:pt x="2542110" y="4371323"/>
                          </a:cubicBezTo>
                          <a:cubicBezTo>
                            <a:pt x="2262557" y="4585702"/>
                            <a:pt x="1881062" y="4551153"/>
                            <a:pt x="1614243" y="4371323"/>
                          </a:cubicBezTo>
                          <a:cubicBezTo>
                            <a:pt x="1487452" y="4341421"/>
                            <a:pt x="1444754" y="4225696"/>
                            <a:pt x="1265374" y="4170000"/>
                          </a:cubicBezTo>
                          <a:cubicBezTo>
                            <a:pt x="1085994" y="4114304"/>
                            <a:pt x="1018041" y="3998858"/>
                            <a:pt x="905004" y="3962040"/>
                          </a:cubicBezTo>
                          <a:cubicBezTo>
                            <a:pt x="791967" y="3925222"/>
                            <a:pt x="616553" y="3751500"/>
                            <a:pt x="464126" y="3707621"/>
                          </a:cubicBezTo>
                          <a:cubicBezTo>
                            <a:pt x="230156" y="3535555"/>
                            <a:pt x="-10157" y="3193967"/>
                            <a:pt x="0" y="2905779"/>
                          </a:cubicBezTo>
                          <a:cubicBezTo>
                            <a:pt x="-31177" y="2782900"/>
                            <a:pt x="43513" y="2581812"/>
                            <a:pt x="0" y="2489066"/>
                          </a:cubicBezTo>
                          <a:cubicBezTo>
                            <a:pt x="-43513" y="2396320"/>
                            <a:pt x="20543" y="2203741"/>
                            <a:pt x="0" y="2085652"/>
                          </a:cubicBezTo>
                          <a:cubicBezTo>
                            <a:pt x="-20543" y="1967563"/>
                            <a:pt x="34626" y="1717304"/>
                            <a:pt x="0" y="1575844"/>
                          </a:cubicBezTo>
                          <a:close/>
                          <a:moveTo>
                            <a:pt x="0" y="1575844"/>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8" name="AutoShape 2">
              <a:extLst>
                <a:ext uri="{FF2B5EF4-FFF2-40B4-BE49-F238E27FC236}">
                  <a16:creationId xmlns:a16="http://schemas.microsoft.com/office/drawing/2014/main" id="{B9D6DB39-3516-12FA-67D9-F048146F225F}"/>
                </a:ext>
              </a:extLst>
            </p:cNvPr>
            <p:cNvSpPr>
              <a:spLocks/>
            </p:cNvSpPr>
            <p:nvPr/>
          </p:nvSpPr>
          <p:spPr bwMode="auto">
            <a:xfrm>
              <a:off x="3494588" y="595116"/>
              <a:ext cx="5205558" cy="566776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19" name="AutoShape 2">
              <a:extLst>
                <a:ext uri="{FF2B5EF4-FFF2-40B4-BE49-F238E27FC236}">
                  <a16:creationId xmlns:a16="http://schemas.microsoft.com/office/drawing/2014/main" id="{648CE936-B1C0-E91B-1C02-E9207E74903A}"/>
                </a:ext>
              </a:extLst>
            </p:cNvPr>
            <p:cNvSpPr>
              <a:spLocks/>
            </p:cNvSpPr>
            <p:nvPr/>
          </p:nvSpPr>
          <p:spPr bwMode="auto">
            <a:xfrm rot="1834359">
              <a:off x="3218178" y="275813"/>
              <a:ext cx="5726113" cy="62889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2214188587">
                    <a:custGeom>
                      <a:avLst/>
                      <a:gdLst>
                        <a:gd name="connsiteX0" fmla="*/ 0 w 3778504"/>
                        <a:gd name="connsiteY0" fmla="*/ 1445075 h 4109916"/>
                        <a:gd name="connsiteX1" fmla="*/ 421932 w 3778504"/>
                        <a:gd name="connsiteY1" fmla="*/ 709773 h 4109916"/>
                        <a:gd name="connsiteX2" fmla="*/ 749541 w 3778504"/>
                        <a:gd name="connsiteY2" fmla="*/ 519070 h 4109916"/>
                        <a:gd name="connsiteX3" fmla="*/ 1087606 w 3778504"/>
                        <a:gd name="connsiteY3" fmla="*/ 322281 h 4109916"/>
                        <a:gd name="connsiteX4" fmla="*/ 1467493 w 3778504"/>
                        <a:gd name="connsiteY4" fmla="*/ 101147 h 4109916"/>
                        <a:gd name="connsiteX5" fmla="*/ 2311010 w 3778504"/>
                        <a:gd name="connsiteY5" fmla="*/ 101147 h 4109916"/>
                        <a:gd name="connsiteX6" fmla="*/ 2628164 w 3778504"/>
                        <a:gd name="connsiteY6" fmla="*/ 285764 h 4109916"/>
                        <a:gd name="connsiteX7" fmla="*/ 2966228 w 3778504"/>
                        <a:gd name="connsiteY7" fmla="*/ 482553 h 4109916"/>
                        <a:gd name="connsiteX8" fmla="*/ 3356571 w 3778504"/>
                        <a:gd name="connsiteY8" fmla="*/ 709773 h 4109916"/>
                        <a:gd name="connsiteX9" fmla="*/ 3778504 w 3778504"/>
                        <a:gd name="connsiteY9" fmla="*/ 1445075 h 4109916"/>
                        <a:gd name="connsiteX10" fmla="*/ 3778504 w 3778504"/>
                        <a:gd name="connsiteY10" fmla="*/ 1875990 h 4109916"/>
                        <a:gd name="connsiteX11" fmla="*/ 3778504 w 3778504"/>
                        <a:gd name="connsiteY11" fmla="*/ 2258123 h 4109916"/>
                        <a:gd name="connsiteX12" fmla="*/ 3778504 w 3778504"/>
                        <a:gd name="connsiteY12" fmla="*/ 2664647 h 4109916"/>
                        <a:gd name="connsiteX13" fmla="*/ 3356571 w 3778504"/>
                        <a:gd name="connsiteY13" fmla="*/ 3399949 h 4109916"/>
                        <a:gd name="connsiteX14" fmla="*/ 2987139 w 3778504"/>
                        <a:gd name="connsiteY14" fmla="*/ 3614997 h 4109916"/>
                        <a:gd name="connsiteX15" fmla="*/ 2617708 w 3778504"/>
                        <a:gd name="connsiteY15" fmla="*/ 3830045 h 4109916"/>
                        <a:gd name="connsiteX16" fmla="*/ 2311010 w 3778504"/>
                        <a:gd name="connsiteY16" fmla="*/ 4008575 h 4109916"/>
                        <a:gd name="connsiteX17" fmla="*/ 1467493 w 3778504"/>
                        <a:gd name="connsiteY17" fmla="*/ 4008575 h 4109916"/>
                        <a:gd name="connsiteX18" fmla="*/ 1139884 w 3778504"/>
                        <a:gd name="connsiteY18" fmla="*/ 3817872 h 4109916"/>
                        <a:gd name="connsiteX19" fmla="*/ 791364 w 3778504"/>
                        <a:gd name="connsiteY19" fmla="*/ 3614997 h 4109916"/>
                        <a:gd name="connsiteX20" fmla="*/ 421932 w 3778504"/>
                        <a:gd name="connsiteY20" fmla="*/ 3399949 h 4109916"/>
                        <a:gd name="connsiteX21" fmla="*/ 0 w 3778504"/>
                        <a:gd name="connsiteY21" fmla="*/ 2664647 h 4109916"/>
                        <a:gd name="connsiteX22" fmla="*/ 0 w 3778504"/>
                        <a:gd name="connsiteY22" fmla="*/ 2282514 h 4109916"/>
                        <a:gd name="connsiteX23" fmla="*/ 0 w 3778504"/>
                        <a:gd name="connsiteY23" fmla="*/ 1875990 h 4109916"/>
                        <a:gd name="connsiteX24" fmla="*/ 0 w 3778504"/>
                        <a:gd name="connsiteY24" fmla="*/ 1445075 h 4109916"/>
                        <a:gd name="connsiteX25" fmla="*/ 0 w 3778504"/>
                        <a:gd name="connsiteY25" fmla="*/ 1445075 h 410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8504" h="4109916" extrusionOk="0">
                          <a:moveTo>
                            <a:pt x="0" y="1445075"/>
                          </a:moveTo>
                          <a:cubicBezTo>
                            <a:pt x="68605" y="1183817"/>
                            <a:pt x="156250" y="799627"/>
                            <a:pt x="421932" y="709773"/>
                          </a:cubicBezTo>
                          <a:cubicBezTo>
                            <a:pt x="492221" y="622870"/>
                            <a:pt x="618770" y="620370"/>
                            <a:pt x="749541" y="519070"/>
                          </a:cubicBezTo>
                          <a:cubicBezTo>
                            <a:pt x="880312" y="417771"/>
                            <a:pt x="956759" y="451177"/>
                            <a:pt x="1087606" y="322281"/>
                          </a:cubicBezTo>
                          <a:cubicBezTo>
                            <a:pt x="1218453" y="193385"/>
                            <a:pt x="1313768" y="233817"/>
                            <a:pt x="1467493" y="101147"/>
                          </a:cubicBezTo>
                          <a:cubicBezTo>
                            <a:pt x="1702609" y="-24241"/>
                            <a:pt x="2080657" y="13744"/>
                            <a:pt x="2311010" y="101147"/>
                          </a:cubicBezTo>
                          <a:cubicBezTo>
                            <a:pt x="2414334" y="121494"/>
                            <a:pt x="2514222" y="268944"/>
                            <a:pt x="2628164" y="285764"/>
                          </a:cubicBezTo>
                          <a:cubicBezTo>
                            <a:pt x="2742106" y="302584"/>
                            <a:pt x="2867487" y="426503"/>
                            <a:pt x="2966228" y="482553"/>
                          </a:cubicBezTo>
                          <a:cubicBezTo>
                            <a:pt x="3064969" y="538603"/>
                            <a:pt x="3235392" y="668769"/>
                            <a:pt x="3356571" y="709773"/>
                          </a:cubicBezTo>
                          <a:cubicBezTo>
                            <a:pt x="3639417" y="903347"/>
                            <a:pt x="3792600" y="1158134"/>
                            <a:pt x="3778504" y="1445075"/>
                          </a:cubicBezTo>
                          <a:cubicBezTo>
                            <a:pt x="3786410" y="1582864"/>
                            <a:pt x="3739744" y="1725468"/>
                            <a:pt x="3778504" y="1875990"/>
                          </a:cubicBezTo>
                          <a:cubicBezTo>
                            <a:pt x="3817264" y="2026512"/>
                            <a:pt x="3738031" y="2120045"/>
                            <a:pt x="3778504" y="2258123"/>
                          </a:cubicBezTo>
                          <a:cubicBezTo>
                            <a:pt x="3818977" y="2396201"/>
                            <a:pt x="3743836" y="2547225"/>
                            <a:pt x="3778504" y="2664647"/>
                          </a:cubicBezTo>
                          <a:cubicBezTo>
                            <a:pt x="3801308" y="2966816"/>
                            <a:pt x="3537269" y="3290790"/>
                            <a:pt x="3356571" y="3399949"/>
                          </a:cubicBezTo>
                          <a:cubicBezTo>
                            <a:pt x="3217879" y="3523871"/>
                            <a:pt x="3113477" y="3494796"/>
                            <a:pt x="2987139" y="3614997"/>
                          </a:cubicBezTo>
                          <a:cubicBezTo>
                            <a:pt x="2860801" y="3735198"/>
                            <a:pt x="2750814" y="3694054"/>
                            <a:pt x="2617708" y="3830045"/>
                          </a:cubicBezTo>
                          <a:cubicBezTo>
                            <a:pt x="2484602" y="3966035"/>
                            <a:pt x="2428700" y="3928593"/>
                            <a:pt x="2311010" y="4008575"/>
                          </a:cubicBezTo>
                          <a:cubicBezTo>
                            <a:pt x="2042600" y="4180115"/>
                            <a:pt x="1712224" y="4140026"/>
                            <a:pt x="1467493" y="4008575"/>
                          </a:cubicBezTo>
                          <a:cubicBezTo>
                            <a:pt x="1328113" y="3958947"/>
                            <a:pt x="1287874" y="3900803"/>
                            <a:pt x="1139884" y="3817872"/>
                          </a:cubicBezTo>
                          <a:cubicBezTo>
                            <a:pt x="991894" y="3734941"/>
                            <a:pt x="938818" y="3663297"/>
                            <a:pt x="791364" y="3614997"/>
                          </a:cubicBezTo>
                          <a:cubicBezTo>
                            <a:pt x="643910" y="3566697"/>
                            <a:pt x="597089" y="3472198"/>
                            <a:pt x="421932" y="3399949"/>
                          </a:cubicBezTo>
                          <a:cubicBezTo>
                            <a:pt x="184543" y="3246430"/>
                            <a:pt x="-1214" y="2862976"/>
                            <a:pt x="0" y="2664647"/>
                          </a:cubicBezTo>
                          <a:cubicBezTo>
                            <a:pt x="-39351" y="2531894"/>
                            <a:pt x="18099" y="2389918"/>
                            <a:pt x="0" y="2282514"/>
                          </a:cubicBezTo>
                          <a:cubicBezTo>
                            <a:pt x="-18099" y="2175110"/>
                            <a:pt x="2090" y="1988517"/>
                            <a:pt x="0" y="1875990"/>
                          </a:cubicBezTo>
                          <a:cubicBezTo>
                            <a:pt x="-2090" y="1763463"/>
                            <a:pt x="25262" y="1620395"/>
                            <a:pt x="0" y="1445075"/>
                          </a:cubicBezTo>
                          <a:close/>
                          <a:moveTo>
                            <a:pt x="0" y="1445075"/>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grpSp>
      <p:sp>
        <p:nvSpPr>
          <p:cNvPr id="4" name="AutoShape 2">
            <a:extLst>
              <a:ext uri="{FF2B5EF4-FFF2-40B4-BE49-F238E27FC236}">
                <a16:creationId xmlns:a16="http://schemas.microsoft.com/office/drawing/2014/main" id="{A0D18F55-AED0-64D3-2399-B8BE3E581E7B}"/>
              </a:ext>
            </a:extLst>
          </p:cNvPr>
          <p:cNvSpPr>
            <a:spLocks/>
          </p:cNvSpPr>
          <p:nvPr/>
        </p:nvSpPr>
        <p:spPr bwMode="auto">
          <a:xfrm>
            <a:off x="3493221" y="595115"/>
            <a:ext cx="5205558" cy="5667769"/>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cap="rnd" cmpd="sng">
            <a:gradFill flip="none" rotWithShape="1">
              <a:gsLst>
                <a:gs pos="75000">
                  <a:srgbClr val="C3DB63">
                    <a:lumMod val="95000"/>
                    <a:lumOff val="5000"/>
                  </a:srgbClr>
                </a:gs>
                <a:gs pos="51000">
                  <a:srgbClr val="43C0BA"/>
                </a:gs>
                <a:gs pos="23000">
                  <a:srgbClr val="1759A9"/>
                </a:gs>
                <a:gs pos="0">
                  <a:srgbClr val="288EBF"/>
                </a:gs>
                <a:gs pos="92000">
                  <a:srgbClr val="F49222"/>
                </a:gs>
              </a:gsLst>
              <a:lin ang="2700000" scaled="1"/>
              <a:tileRect/>
            </a:gradFill>
            <a:extLst>
              <a:ext uri="{C807C97D-BFC1-408E-A445-0C87EB9F89A2}">
                <ask:lineSketchStyleProps xmlns:ask="http://schemas.microsoft.com/office/drawing/2018/sketchyshapes" sd="1219033472">
                  <a:custGeom>
                    <a:avLst/>
                    <a:gdLst>
                      <a:gd name="connsiteX0" fmla="*/ 0 w 3435004"/>
                      <a:gd name="connsiteY0" fmla="*/ 1302350 h 3703995"/>
                      <a:gd name="connsiteX1" fmla="*/ 383575 w 3435004"/>
                      <a:gd name="connsiteY1" fmla="*/ 639671 h 3703995"/>
                      <a:gd name="connsiteX2" fmla="*/ 877840 w 3435004"/>
                      <a:gd name="connsiteY2" fmla="*/ 354444 h 3703995"/>
                      <a:gd name="connsiteX3" fmla="*/ 1334085 w 3435004"/>
                      <a:gd name="connsiteY3" fmla="*/ 91157 h 3703995"/>
                      <a:gd name="connsiteX4" fmla="*/ 2100918 w 3435004"/>
                      <a:gd name="connsiteY4" fmla="*/ 91157 h 3703995"/>
                      <a:gd name="connsiteX5" fmla="*/ 2557163 w 3435004"/>
                      <a:gd name="connsiteY5" fmla="*/ 354444 h 3703995"/>
                      <a:gd name="connsiteX6" fmla="*/ 3051428 w 3435004"/>
                      <a:gd name="connsiteY6" fmla="*/ 639671 h 3703995"/>
                      <a:gd name="connsiteX7" fmla="*/ 3435004 w 3435004"/>
                      <a:gd name="connsiteY7" fmla="*/ 1302350 h 3703995"/>
                      <a:gd name="connsiteX8" fmla="*/ 3435004 w 3435004"/>
                      <a:gd name="connsiteY8" fmla="*/ 1829928 h 3703995"/>
                      <a:gd name="connsiteX9" fmla="*/ 3435004 w 3435004"/>
                      <a:gd name="connsiteY9" fmla="*/ 2401470 h 3703995"/>
                      <a:gd name="connsiteX10" fmla="*/ 3051428 w 3435004"/>
                      <a:gd name="connsiteY10" fmla="*/ 3064149 h 3703995"/>
                      <a:gd name="connsiteX11" fmla="*/ 2604688 w 3435004"/>
                      <a:gd name="connsiteY11" fmla="*/ 3321951 h 3703995"/>
                      <a:gd name="connsiteX12" fmla="*/ 2100918 w 3435004"/>
                      <a:gd name="connsiteY12" fmla="*/ 3612663 h 3703995"/>
                      <a:gd name="connsiteX13" fmla="*/ 1334085 w 3435004"/>
                      <a:gd name="connsiteY13" fmla="*/ 3612663 h 3703995"/>
                      <a:gd name="connsiteX14" fmla="*/ 849325 w 3435004"/>
                      <a:gd name="connsiteY14" fmla="*/ 3332921 h 3703995"/>
                      <a:gd name="connsiteX15" fmla="*/ 383575 w 3435004"/>
                      <a:gd name="connsiteY15" fmla="*/ 3064149 h 3703995"/>
                      <a:gd name="connsiteX16" fmla="*/ 0 w 3435004"/>
                      <a:gd name="connsiteY16" fmla="*/ 2401470 h 3703995"/>
                      <a:gd name="connsiteX17" fmla="*/ 0 w 3435004"/>
                      <a:gd name="connsiteY17" fmla="*/ 1873892 h 3703995"/>
                      <a:gd name="connsiteX18" fmla="*/ 0 w 3435004"/>
                      <a:gd name="connsiteY18" fmla="*/ 1302350 h 3703995"/>
                      <a:gd name="connsiteX19" fmla="*/ 0 w 3435004"/>
                      <a:gd name="connsiteY19" fmla="*/ 1302350 h 370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35004" h="3703995" extrusionOk="0">
                        <a:moveTo>
                          <a:pt x="0" y="1302350"/>
                        </a:moveTo>
                        <a:cubicBezTo>
                          <a:pt x="-17265" y="1048905"/>
                          <a:pt x="148879" y="770213"/>
                          <a:pt x="383575" y="639671"/>
                        </a:cubicBezTo>
                        <a:cubicBezTo>
                          <a:pt x="514768" y="497892"/>
                          <a:pt x="753438" y="438695"/>
                          <a:pt x="877840" y="354444"/>
                        </a:cubicBezTo>
                        <a:cubicBezTo>
                          <a:pt x="1002242" y="270193"/>
                          <a:pt x="1135893" y="270008"/>
                          <a:pt x="1334085" y="91157"/>
                        </a:cubicBezTo>
                        <a:cubicBezTo>
                          <a:pt x="1492777" y="-59051"/>
                          <a:pt x="1908941" y="-21475"/>
                          <a:pt x="2100918" y="91157"/>
                        </a:cubicBezTo>
                        <a:cubicBezTo>
                          <a:pt x="2264186" y="119900"/>
                          <a:pt x="2363586" y="262541"/>
                          <a:pt x="2557163" y="354444"/>
                        </a:cubicBezTo>
                        <a:cubicBezTo>
                          <a:pt x="2750741" y="446347"/>
                          <a:pt x="2811392" y="550974"/>
                          <a:pt x="3051428" y="639671"/>
                        </a:cubicBezTo>
                        <a:cubicBezTo>
                          <a:pt x="3259444" y="732588"/>
                          <a:pt x="3398058" y="1110898"/>
                          <a:pt x="3435004" y="1302350"/>
                        </a:cubicBezTo>
                        <a:cubicBezTo>
                          <a:pt x="3437504" y="1455995"/>
                          <a:pt x="3407543" y="1602228"/>
                          <a:pt x="3435004" y="1829928"/>
                        </a:cubicBezTo>
                        <a:cubicBezTo>
                          <a:pt x="3462465" y="2057628"/>
                          <a:pt x="3418717" y="2190998"/>
                          <a:pt x="3435004" y="2401470"/>
                        </a:cubicBezTo>
                        <a:cubicBezTo>
                          <a:pt x="3463995" y="2687422"/>
                          <a:pt x="3263768" y="2956055"/>
                          <a:pt x="3051428" y="3064149"/>
                        </a:cubicBezTo>
                        <a:cubicBezTo>
                          <a:pt x="2849536" y="3182250"/>
                          <a:pt x="2702548" y="3207155"/>
                          <a:pt x="2604688" y="3321951"/>
                        </a:cubicBezTo>
                        <a:cubicBezTo>
                          <a:pt x="2506828" y="3436747"/>
                          <a:pt x="2244521" y="3462542"/>
                          <a:pt x="2100918" y="3612663"/>
                        </a:cubicBezTo>
                        <a:cubicBezTo>
                          <a:pt x="1858681" y="3739473"/>
                          <a:pt x="1518232" y="3715883"/>
                          <a:pt x="1334085" y="3612663"/>
                        </a:cubicBezTo>
                        <a:cubicBezTo>
                          <a:pt x="1115698" y="3518389"/>
                          <a:pt x="1043245" y="3417189"/>
                          <a:pt x="849325" y="3332921"/>
                        </a:cubicBezTo>
                        <a:cubicBezTo>
                          <a:pt x="655405" y="3248653"/>
                          <a:pt x="521688" y="3117613"/>
                          <a:pt x="383575" y="3064149"/>
                        </a:cubicBezTo>
                        <a:cubicBezTo>
                          <a:pt x="137009" y="3006028"/>
                          <a:pt x="51866" y="2682806"/>
                          <a:pt x="0" y="2401470"/>
                        </a:cubicBezTo>
                        <a:cubicBezTo>
                          <a:pt x="-31378" y="2258654"/>
                          <a:pt x="49388" y="2032661"/>
                          <a:pt x="0" y="1873892"/>
                        </a:cubicBezTo>
                        <a:cubicBezTo>
                          <a:pt x="-49388" y="1715123"/>
                          <a:pt x="50285" y="1428772"/>
                          <a:pt x="0" y="1302350"/>
                        </a:cubicBezTo>
                        <a:close/>
                        <a:moveTo>
                          <a:pt x="0" y="1302350"/>
                        </a:moveTo>
                      </a:path>
                    </a:pathLst>
                  </a:custGeom>
                  <ask:type>
                    <ask:lineSketchNone/>
                  </ask:type>
                </ask:lineSketchStyleProps>
              </a:ext>
            </a:extLst>
          </a:ln>
        </p:spPr>
        <p:txBody>
          <a:bodyPr lIns="0" tIns="0" rIns="0" bIns="0"/>
          <a:lstStyle/>
          <a:p>
            <a:endParaRPr lang="en-US" dirty="0">
              <a:latin typeface="EC Square Sans Pro" panose="020B0506040000020004" pitchFamily="34" charset="0"/>
            </a:endParaRPr>
          </a:p>
        </p:txBody>
      </p:sp>
      <p:sp>
        <p:nvSpPr>
          <p:cNvPr id="2" name="TextBox 1">
            <a:extLst>
              <a:ext uri="{FF2B5EF4-FFF2-40B4-BE49-F238E27FC236}">
                <a16:creationId xmlns:a16="http://schemas.microsoft.com/office/drawing/2014/main" id="{8F31508D-2CA2-47DA-2E2A-C0C01AA5024F}"/>
              </a:ext>
            </a:extLst>
          </p:cNvPr>
          <p:cNvSpPr txBox="1"/>
          <p:nvPr/>
        </p:nvSpPr>
        <p:spPr>
          <a:xfrm>
            <a:off x="985656" y="522155"/>
            <a:ext cx="3286588" cy="403828"/>
          </a:xfrm>
          <a:prstGeom prst="rect">
            <a:avLst/>
          </a:prstGeom>
          <a:noFill/>
        </p:spPr>
        <p:txBody>
          <a:bodyPr wrap="square" lIns="0" tIns="0" rIns="0" bIns="0" rtlCol="0">
            <a:spAutoFit/>
          </a:bodyPr>
          <a:lstStyle/>
          <a:p>
            <a:pPr>
              <a:lnSpc>
                <a:spcPct val="80000"/>
              </a:lnSpc>
            </a:pPr>
            <a:r>
              <a:rPr lang="en-US" sz="3200" dirty="0">
                <a:solidFill>
                  <a:schemeClr val="bg1">
                    <a:lumMod val="65000"/>
                  </a:schemeClr>
                </a:solidFill>
                <a:latin typeface="Titillium Light" charset="0"/>
              </a:rPr>
              <a:t>Further resources</a:t>
            </a:r>
          </a:p>
        </p:txBody>
      </p:sp>
      <p:sp>
        <p:nvSpPr>
          <p:cNvPr id="14" name="TextBox 13">
            <a:extLst>
              <a:ext uri="{FF2B5EF4-FFF2-40B4-BE49-F238E27FC236}">
                <a16:creationId xmlns:a16="http://schemas.microsoft.com/office/drawing/2014/main" id="{3F6966BA-92EA-E642-03F5-5FF1A60F0338}"/>
              </a:ext>
            </a:extLst>
          </p:cNvPr>
          <p:cNvSpPr txBox="1"/>
          <p:nvPr/>
        </p:nvSpPr>
        <p:spPr>
          <a:xfrm>
            <a:off x="3678516" y="2085518"/>
            <a:ext cx="4812710" cy="3123932"/>
          </a:xfrm>
          <a:prstGeom prst="rect">
            <a:avLst/>
          </a:prstGeom>
          <a:noFill/>
        </p:spPr>
        <p:txBody>
          <a:bodyPr wrap="square" rtlCol="0">
            <a:spAutoFit/>
          </a:bodyPr>
          <a:lstStyle/>
          <a:p>
            <a:pPr algn="ctr">
              <a:spcBef>
                <a:spcPts val="600"/>
              </a:spcBef>
              <a:spcAft>
                <a:spcPts val="600"/>
              </a:spcAft>
              <a:tabLst>
                <a:tab pos="3886200" algn="l"/>
              </a:tabLs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Developing testing environments: Living Labs </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just">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Urban Living Labs are open innovation ecosystems in real-life environments using iterative feedback processes throughout a lifecycle approach of an innovation to create sustainable impact. They focus on co-creation, prototyping, testing and scaling-up innovation and they can provide (different types of) joint-value to the involved stakeholders. In this context, Living Labs operate as intermediaries/orchestrators among citizens, research organisations, companies, and government agencies/levels.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algn="ctr"/>
            <a:r>
              <a:rPr lang="en-GB" sz="1400" dirty="0">
                <a:effectLst/>
                <a:latin typeface="Arial" panose="020B0604020202020204" pitchFamily="34" charset="0"/>
                <a:ea typeface="Times New Roman" panose="02020603050405020304" pitchFamily="18" charset="0"/>
                <a:cs typeface="Times New Roman" panose="02020603050405020304" pitchFamily="18" charset="0"/>
              </a:rPr>
              <a:t>More information on the European Network of Living Labs (</a:t>
            </a:r>
            <a:r>
              <a:rPr lang="en-GB" sz="1400" dirty="0" err="1">
                <a:effectLst/>
                <a:latin typeface="Arial" panose="020B0604020202020204" pitchFamily="34" charset="0"/>
                <a:ea typeface="Times New Roman" panose="02020603050405020304" pitchFamily="18" charset="0"/>
                <a:cs typeface="Times New Roman" panose="02020603050405020304" pitchFamily="18" charset="0"/>
              </a:rPr>
              <a:t>ENoLL</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r>
              <a:rPr lang="en-GB" sz="1400" u="sng" dirty="0">
                <a:solidFill>
                  <a:srgbClr val="023A79"/>
                </a:solidFill>
                <a:effectLst/>
                <a:latin typeface="Arial" panose="020B0604020202020204" pitchFamily="34" charset="0"/>
                <a:ea typeface="Times New Roman" panose="02020603050405020304" pitchFamily="18" charset="0"/>
                <a:cs typeface="Arial" panose="020B0604020202020204" pitchFamily="34" charset="0"/>
                <a:hlinkClick r:id="rId2"/>
              </a:rPr>
              <a:t>here</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GB" sz="1400" dirty="0">
              <a:solidFill>
                <a:schemeClr val="tx2"/>
              </a:solidFill>
            </a:endParaRPr>
          </a:p>
        </p:txBody>
      </p:sp>
      <p:pic>
        <p:nvPicPr>
          <p:cNvPr id="21" name="Graphic 20" descr="Lights On with solid fill">
            <a:extLst>
              <a:ext uri="{FF2B5EF4-FFF2-40B4-BE49-F238E27FC236}">
                <a16:creationId xmlns:a16="http://schemas.microsoft.com/office/drawing/2014/main" id="{136D5BCA-0A21-681A-B831-21392DFCE8F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03346" y="1299737"/>
            <a:ext cx="585308" cy="585308"/>
          </a:xfrm>
          <a:prstGeom prst="rect">
            <a:avLst/>
          </a:prstGeom>
        </p:spPr>
      </p:pic>
      <p:sp>
        <p:nvSpPr>
          <p:cNvPr id="7" name="AutoShape 2">
            <a:extLst>
              <a:ext uri="{FF2B5EF4-FFF2-40B4-BE49-F238E27FC236}">
                <a16:creationId xmlns:a16="http://schemas.microsoft.com/office/drawing/2014/main" id="{50A2E3F0-8F7F-DA66-2267-AB51F06C4A78}"/>
              </a:ext>
            </a:extLst>
          </p:cNvPr>
          <p:cNvSpPr>
            <a:spLocks/>
          </p:cNvSpPr>
          <p:nvPr/>
        </p:nvSpPr>
        <p:spPr bwMode="auto">
          <a:xfrm>
            <a:off x="9004364" y="1592391"/>
            <a:ext cx="2808093"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AutoShape 2">
            <a:extLst>
              <a:ext uri="{FF2B5EF4-FFF2-40B4-BE49-F238E27FC236}">
                <a16:creationId xmlns:a16="http://schemas.microsoft.com/office/drawing/2014/main" id="{221EE07D-114D-17F9-3927-15ABE2D143F6}"/>
              </a:ext>
            </a:extLst>
          </p:cNvPr>
          <p:cNvSpPr>
            <a:spLocks/>
          </p:cNvSpPr>
          <p:nvPr/>
        </p:nvSpPr>
        <p:spPr bwMode="auto">
          <a:xfrm>
            <a:off x="1275392" y="5619552"/>
            <a:ext cx="3204577" cy="34074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1" name="AutoShape 2">
            <a:extLst>
              <a:ext uri="{FF2B5EF4-FFF2-40B4-BE49-F238E27FC236}">
                <a16:creationId xmlns:a16="http://schemas.microsoft.com/office/drawing/2014/main" id="{C9AC7947-331E-6D02-D2A8-6ABB7C215CE9}"/>
              </a:ext>
            </a:extLst>
          </p:cNvPr>
          <p:cNvSpPr>
            <a:spLocks/>
          </p:cNvSpPr>
          <p:nvPr/>
        </p:nvSpPr>
        <p:spPr bwMode="auto">
          <a:xfrm>
            <a:off x="1454868" y="5876373"/>
            <a:ext cx="2844727" cy="292843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2" name="AutoShape 2">
            <a:extLst>
              <a:ext uri="{FF2B5EF4-FFF2-40B4-BE49-F238E27FC236}">
                <a16:creationId xmlns:a16="http://schemas.microsoft.com/office/drawing/2014/main" id="{D503A095-40EA-A9FE-24DA-A9A0EEB3D2D5}"/>
              </a:ext>
            </a:extLst>
          </p:cNvPr>
          <p:cNvSpPr>
            <a:spLocks/>
          </p:cNvSpPr>
          <p:nvPr/>
        </p:nvSpPr>
        <p:spPr bwMode="auto">
          <a:xfrm>
            <a:off x="9274372" y="1933529"/>
            <a:ext cx="2260166" cy="2326673"/>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3" name="AutoShape 2">
            <a:extLst>
              <a:ext uri="{FF2B5EF4-FFF2-40B4-BE49-F238E27FC236}">
                <a16:creationId xmlns:a16="http://schemas.microsoft.com/office/drawing/2014/main" id="{678F6EDF-8D83-20FA-F61F-7F4D3AF02E5A}"/>
              </a:ext>
            </a:extLst>
          </p:cNvPr>
          <p:cNvSpPr>
            <a:spLocks/>
          </p:cNvSpPr>
          <p:nvPr/>
        </p:nvSpPr>
        <p:spPr bwMode="auto">
          <a:xfrm>
            <a:off x="756641" y="2117207"/>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5" name="AutoShape 2">
            <a:extLst>
              <a:ext uri="{FF2B5EF4-FFF2-40B4-BE49-F238E27FC236}">
                <a16:creationId xmlns:a16="http://schemas.microsoft.com/office/drawing/2014/main" id="{D3AE11F7-5C8E-98AB-7A91-EEE18F017F7A}"/>
              </a:ext>
            </a:extLst>
          </p:cNvPr>
          <p:cNvSpPr>
            <a:spLocks/>
          </p:cNvSpPr>
          <p:nvPr/>
        </p:nvSpPr>
        <p:spPr bwMode="auto">
          <a:xfrm>
            <a:off x="904890" y="2332456"/>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2">
            <a:extLst>
              <a:ext uri="{FF2B5EF4-FFF2-40B4-BE49-F238E27FC236}">
                <a16:creationId xmlns:a16="http://schemas.microsoft.com/office/drawing/2014/main" id="{2734FEA9-8BEE-C3C9-8F56-73A50DAA9949}"/>
              </a:ext>
            </a:extLst>
          </p:cNvPr>
          <p:cNvSpPr>
            <a:spLocks/>
          </p:cNvSpPr>
          <p:nvPr/>
        </p:nvSpPr>
        <p:spPr bwMode="auto">
          <a:xfrm>
            <a:off x="627931" y="4659129"/>
            <a:ext cx="1456777" cy="1570855"/>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
        <p:nvSpPr>
          <p:cNvPr id="20" name="AutoShape 2">
            <a:extLst>
              <a:ext uri="{FF2B5EF4-FFF2-40B4-BE49-F238E27FC236}">
                <a16:creationId xmlns:a16="http://schemas.microsoft.com/office/drawing/2014/main" id="{449A48F4-DE64-4669-23FB-CBA1B29E63C0}"/>
              </a:ext>
            </a:extLst>
          </p:cNvPr>
          <p:cNvSpPr>
            <a:spLocks/>
          </p:cNvSpPr>
          <p:nvPr/>
        </p:nvSpPr>
        <p:spPr bwMode="auto">
          <a:xfrm>
            <a:off x="7695932" y="-830231"/>
            <a:ext cx="2648411" cy="2816111"/>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2" name="AutoShape 2">
            <a:extLst>
              <a:ext uri="{FF2B5EF4-FFF2-40B4-BE49-F238E27FC236}">
                <a16:creationId xmlns:a16="http://schemas.microsoft.com/office/drawing/2014/main" id="{AE1E8641-B4D9-0148-2FC9-1CF1FF8F248F}"/>
              </a:ext>
            </a:extLst>
          </p:cNvPr>
          <p:cNvSpPr>
            <a:spLocks/>
          </p:cNvSpPr>
          <p:nvPr/>
        </p:nvSpPr>
        <p:spPr bwMode="auto">
          <a:xfrm>
            <a:off x="7844181" y="-614982"/>
            <a:ext cx="2351014" cy="242019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20000"/>
                </a:srgbClr>
              </a:gs>
              <a:gs pos="24000">
                <a:srgbClr val="1759A9">
                  <a:alpha val="20000"/>
                </a:srgbClr>
              </a:gs>
              <a:gs pos="0">
                <a:srgbClr val="288EBF">
                  <a:alpha val="20000"/>
                </a:srgbClr>
              </a:gs>
              <a:gs pos="89000">
                <a:srgbClr val="F49222">
                  <a:alpha val="20000"/>
                </a:srgbClr>
              </a:gs>
              <a:gs pos="68000">
                <a:srgbClr val="C3DB63">
                  <a:alpha val="20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95F798-2C43-F621-21B7-134ACBD7F1CD}"/>
              </a:ext>
            </a:extLst>
          </p:cNvPr>
          <p:cNvSpPr>
            <a:spLocks/>
          </p:cNvSpPr>
          <p:nvPr/>
        </p:nvSpPr>
        <p:spPr bwMode="auto">
          <a:xfrm>
            <a:off x="9919541" y="401127"/>
            <a:ext cx="911943" cy="983357"/>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Tree>
    <p:extLst>
      <p:ext uri="{BB962C8B-B14F-4D97-AF65-F5344CB8AC3E}">
        <p14:creationId xmlns:p14="http://schemas.microsoft.com/office/powerpoint/2010/main" val="162090055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4844" b="14844"/>
          <a:stretch>
            <a:fillRect/>
          </a:stretch>
        </p:blipFill>
        <p:spPr/>
      </p:pic>
      <p:sp>
        <p:nvSpPr>
          <p:cNvPr id="6" name="Title 1"/>
          <p:cNvSpPr txBox="1">
            <a:spLocks/>
          </p:cNvSpPr>
          <p:nvPr/>
        </p:nvSpPr>
        <p:spPr>
          <a:xfrm>
            <a:off x="4015154" y="2677241"/>
            <a:ext cx="4161692" cy="150351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rPr>
              <a:t>Interested in local data spaces and digital Twins?</a:t>
            </a:r>
          </a:p>
          <a:p>
            <a:endParaRPr lang="en-US" sz="2400" dirty="0">
              <a:solidFill>
                <a:schemeClr val="bg1"/>
              </a:solidFill>
            </a:endParaRPr>
          </a:p>
          <a:p>
            <a:r>
              <a:rPr lang="en-US" sz="2400" dirty="0">
                <a:solidFill>
                  <a:schemeClr val="bg1"/>
                </a:solidFill>
              </a:rPr>
              <a:t>Join the </a:t>
            </a:r>
            <a:r>
              <a:rPr lang="en-US" sz="2400" dirty="0">
                <a:solidFill>
                  <a:schemeClr val="bg1"/>
                </a:solidFill>
                <a:hlinkClick r:id="rId3">
                  <a:extLst>
                    <a:ext uri="{A12FA001-AC4F-418D-AE19-62706E023703}">
                      <ahyp:hlinkClr xmlns:ahyp="http://schemas.microsoft.com/office/drawing/2018/hyperlinkcolor" val="tx"/>
                    </a:ext>
                  </a:extLst>
                </a:hlinkClick>
              </a:rPr>
              <a:t>Living-in.eu movement</a:t>
            </a:r>
            <a:r>
              <a:rPr lang="en-US" sz="2400" dirty="0">
                <a:solidFill>
                  <a:schemeClr val="bg1"/>
                </a:solidFill>
              </a:rPr>
              <a:t>!</a:t>
            </a:r>
          </a:p>
        </p:txBody>
      </p:sp>
    </p:spTree>
    <p:extLst>
      <p:ext uri="{BB962C8B-B14F-4D97-AF65-F5344CB8AC3E}">
        <p14:creationId xmlns:p14="http://schemas.microsoft.com/office/powerpoint/2010/main" val="307788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flip="none" rotWithShape="1">
            <a:gsLst>
              <a:gs pos="48000">
                <a:srgbClr val="43C0BA"/>
              </a:gs>
              <a:gs pos="24000">
                <a:srgbClr val="1759A9"/>
              </a:gs>
              <a:gs pos="0">
                <a:srgbClr val="288EBF"/>
              </a:gs>
              <a:gs pos="89000">
                <a:srgbClr val="F49222"/>
              </a:gs>
              <a:gs pos="68000">
                <a:srgbClr val="C3DB63"/>
              </a:gs>
            </a:gsLst>
            <a:path path="circle">
              <a:fillToRect l="100000" t="100000"/>
            </a:path>
            <a:tileRect r="-100000" b="-100000"/>
          </a:gradFill>
          <a:ln w="25400" cap="flat">
            <a:noFill/>
            <a:miter lim="800000"/>
            <a:headEnd type="none" w="med" len="med"/>
            <a:tailEnd type="none" w="med" len="med"/>
          </a:ln>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198" y="2541239"/>
            <a:ext cx="6061717" cy="2159962"/>
          </a:xfrm>
          <a:prstGeom prst="rect">
            <a:avLst/>
          </a:prstGeom>
        </p:spPr>
      </p:pic>
      <p:sp>
        <p:nvSpPr>
          <p:cNvPr id="19" name="Rectangle 18"/>
          <p:cNvSpPr/>
          <p:nvPr/>
        </p:nvSpPr>
        <p:spPr>
          <a:xfrm>
            <a:off x="4293787" y="4747473"/>
            <a:ext cx="1449786" cy="369332"/>
          </a:xfrm>
          <a:prstGeom prst="rect">
            <a:avLst/>
          </a:prstGeom>
        </p:spPr>
        <p:txBody>
          <a:bodyPr wrap="square">
            <a:spAutoFit/>
          </a:bodyPr>
          <a:lstStyle/>
          <a:p>
            <a:r>
              <a:rPr lang="en-GB" altLang="en-US" dirty="0">
                <a:solidFill>
                  <a:srgbClr val="288EBF"/>
                </a:solidFill>
                <a:latin typeface="EC Square Sans Pro" charset="0"/>
                <a:ea typeface="EC Square Sans Pro" charset="0"/>
                <a:cs typeface="EC Square Sans Pro" charset="0"/>
              </a:rPr>
              <a:t>Stay in touch </a:t>
            </a:r>
            <a:endParaRPr lang="en-GB" dirty="0">
              <a:latin typeface="EC Square Sans Pro" panose="020B0506040000020004" pitchFamily="34" charset="0"/>
            </a:endParaRPr>
          </a:p>
        </p:txBody>
      </p:sp>
      <p:cxnSp>
        <p:nvCxnSpPr>
          <p:cNvPr id="20" name="Straight Connector 19"/>
          <p:cNvCxnSpPr/>
          <p:nvPr/>
        </p:nvCxnSpPr>
        <p:spPr>
          <a:xfrm>
            <a:off x="4397829" y="5116805"/>
            <a:ext cx="1236889"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sp>
        <p:nvSpPr>
          <p:cNvPr id="21" name="Rectangle 20"/>
          <p:cNvSpPr/>
          <p:nvPr/>
        </p:nvSpPr>
        <p:spPr>
          <a:xfrm>
            <a:off x="5634718" y="6669157"/>
            <a:ext cx="696508" cy="188843"/>
          </a:xfrm>
          <a:prstGeom prst="rect">
            <a:avLst/>
          </a:prstGeom>
          <a:solidFill>
            <a:srgbClr val="034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Rectangle 22"/>
          <p:cNvSpPr/>
          <p:nvPr/>
        </p:nvSpPr>
        <p:spPr>
          <a:xfrm>
            <a:off x="7442075" y="4752581"/>
            <a:ext cx="4264372" cy="461665"/>
          </a:xfrm>
          <a:prstGeom prst="rect">
            <a:avLst/>
          </a:prstGeom>
        </p:spPr>
        <p:txBody>
          <a:bodyPr wrap="square">
            <a:spAutoFit/>
          </a:bodyPr>
          <a:lstStyle/>
          <a:p>
            <a:pPr fontAlgn="auto">
              <a:spcBef>
                <a:spcPct val="0"/>
              </a:spcBef>
              <a:spcAft>
                <a:spcPts val="0"/>
              </a:spcAft>
              <a:buClrTx/>
              <a:buFontTx/>
              <a:buNone/>
            </a:pPr>
            <a:r>
              <a:rPr lang="en-US" sz="1200" u="sng" dirty="0">
                <a:hlinkClick r:id="rId5"/>
              </a:rPr>
              <a:t>https://joinup.ec.europa.eu/collection/interoperable-europe/interoperable-europe</a:t>
            </a:r>
            <a:r>
              <a:rPr lang="en-US" sz="1200" dirty="0"/>
              <a:t> </a:t>
            </a:r>
            <a:endParaRPr lang="en-GB" sz="1200" u="sng" dirty="0">
              <a:solidFill>
                <a:schemeClr val="bg1"/>
              </a:solidFill>
              <a:latin typeface="EC Square Sans Pro Light" charset="0"/>
              <a:ea typeface="EC Square Sans Pro Light" charset="0"/>
              <a:cs typeface="EC Square Sans Pro Light" charset="0"/>
            </a:endParaRPr>
          </a:p>
        </p:txBody>
      </p:sp>
      <p:sp>
        <p:nvSpPr>
          <p:cNvPr id="24" name="TextBox 23"/>
          <p:cNvSpPr txBox="1"/>
          <p:nvPr/>
        </p:nvSpPr>
        <p:spPr>
          <a:xfrm>
            <a:off x="7442076" y="2966025"/>
            <a:ext cx="3235754" cy="400110"/>
          </a:xfrm>
          <a:prstGeom prst="rect">
            <a:avLst/>
          </a:prstGeom>
          <a:noFill/>
        </p:spPr>
        <p:txBody>
          <a:bodyPr wrap="square" rtlCol="0">
            <a:spAutoFit/>
          </a:bodyPr>
          <a:lstStyle/>
          <a:p>
            <a:r>
              <a:rPr lang="en-IE" sz="2000" dirty="0">
                <a:hlinkClick r:id="rId6"/>
              </a:rPr>
              <a:t>(@</a:t>
            </a:r>
            <a:r>
              <a:rPr lang="en-IE" sz="2000" dirty="0" err="1">
                <a:hlinkClick r:id="rId6"/>
              </a:rPr>
              <a:t>InteroperableEU</a:t>
            </a:r>
            <a:r>
              <a:rPr lang="en-IE" sz="2000" dirty="0">
                <a:hlinkClick r:id="rId6"/>
              </a:rPr>
              <a:t>) / Twitter</a:t>
            </a:r>
            <a:endParaRPr lang="en-GB" altLang="en-US" sz="2000" dirty="0">
              <a:solidFill>
                <a:schemeClr val="bg1"/>
              </a:solidFill>
              <a:latin typeface="EC Square Sans Pro Light" charset="0"/>
              <a:ea typeface="EC Square Sans Pro Light" charset="0"/>
              <a:cs typeface="EC Square Sans Pro Light" charset="0"/>
            </a:endParaRPr>
          </a:p>
        </p:txBody>
      </p:sp>
      <p:sp>
        <p:nvSpPr>
          <p:cNvPr id="25" name="TextBox 24"/>
          <p:cNvSpPr txBox="1"/>
          <p:nvPr/>
        </p:nvSpPr>
        <p:spPr>
          <a:xfrm>
            <a:off x="7442077" y="4312964"/>
            <a:ext cx="4370696" cy="335756"/>
          </a:xfrm>
          <a:prstGeom prst="rect">
            <a:avLst/>
          </a:prstGeom>
          <a:noFill/>
        </p:spPr>
        <p:txBody>
          <a:bodyPr wrap="square" rtlCol="0">
            <a:spAutoFit/>
          </a:bodyPr>
          <a:lstStyle/>
          <a:p>
            <a:pPr fontAlgn="auto">
              <a:spcBef>
                <a:spcPts val="0"/>
              </a:spcBef>
              <a:spcAft>
                <a:spcPts val="0"/>
              </a:spcAft>
            </a:pPr>
            <a:r>
              <a:rPr lang="en-US" u="sng" dirty="0">
                <a:hlinkClick r:id="rId7" tooltip="mailto:digit-interoperability@ec.europa.eu"/>
              </a:rPr>
              <a:t>DIGIT-INTEROPERABILITY@ec.europa.eu</a:t>
            </a:r>
            <a:r>
              <a:rPr lang="en-US" dirty="0"/>
              <a:t> </a:t>
            </a:r>
            <a:endParaRPr lang="en-US" sz="2000" dirty="0">
              <a:solidFill>
                <a:srgbClr val="075CA8"/>
              </a:solidFill>
              <a:latin typeface="EC Square Sans Pro Light" charset="0"/>
              <a:ea typeface="EC Square Sans Pro Light" charset="0"/>
              <a:cs typeface="EC Square Sans Pro Light" charset="0"/>
            </a:endParaRPr>
          </a:p>
        </p:txBody>
      </p:sp>
      <p:sp>
        <p:nvSpPr>
          <p:cNvPr id="26" name="Shape 3870"/>
          <p:cNvSpPr/>
          <p:nvPr/>
        </p:nvSpPr>
        <p:spPr>
          <a:xfrm>
            <a:off x="6912481" y="4398223"/>
            <a:ext cx="385926" cy="280673"/>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3"/>
                  <a:pt x="19964" y="1433"/>
                </a:cubicBezTo>
                <a:lnTo>
                  <a:pt x="11465" y="13118"/>
                </a:lnTo>
                <a:cubicBezTo>
                  <a:pt x="11288" y="13363"/>
                  <a:pt x="11051" y="13497"/>
                  <a:pt x="10800" y="13497"/>
                </a:cubicBezTo>
                <a:cubicBezTo>
                  <a:pt x="10549" y="13497"/>
                  <a:pt x="10312" y="13363"/>
                  <a:pt x="10134" y="13118"/>
                </a:cubicBezTo>
                <a:lnTo>
                  <a:pt x="1637" y="1433"/>
                </a:lnTo>
                <a:cubicBezTo>
                  <a:pt x="1739" y="1383"/>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bg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27" name="Shape 3893"/>
          <p:cNvSpPr/>
          <p:nvPr/>
        </p:nvSpPr>
        <p:spPr>
          <a:xfrm>
            <a:off x="6863053" y="2947650"/>
            <a:ext cx="424518" cy="42451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bg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2" name="Shape 3895"/>
          <p:cNvSpPr/>
          <p:nvPr/>
        </p:nvSpPr>
        <p:spPr>
          <a:xfrm>
            <a:off x="6863053" y="3409906"/>
            <a:ext cx="424518" cy="424518"/>
          </a:xfrm>
          <a:custGeom>
            <a:avLst/>
            <a:gdLst/>
            <a:ahLst/>
            <a:cxnLst>
              <a:cxn ang="0">
                <a:pos x="wd2" y="hd2"/>
              </a:cxn>
              <a:cxn ang="5400000">
                <a:pos x="wd2" y="hd2"/>
              </a:cxn>
              <a:cxn ang="10800000">
                <a:pos x="wd2" y="hd2"/>
              </a:cxn>
              <a:cxn ang="16200000">
                <a:pos x="wd2" y="hd2"/>
              </a:cxn>
            </a:cxnLst>
            <a:rect l="0" t="0" r="r" b="b"/>
            <a:pathLst>
              <a:path w="21600" h="21600" extrusionOk="0">
                <a:moveTo>
                  <a:pt x="14324" y="12091"/>
                </a:moveTo>
                <a:cubicBezTo>
                  <a:pt x="14020" y="12091"/>
                  <a:pt x="14020" y="12428"/>
                  <a:pt x="14020" y="12428"/>
                </a:cubicBezTo>
                <a:lnTo>
                  <a:pt x="14020" y="12863"/>
                </a:lnTo>
                <a:lnTo>
                  <a:pt x="14629" y="12863"/>
                </a:lnTo>
                <a:lnTo>
                  <a:pt x="14629" y="12428"/>
                </a:lnTo>
                <a:cubicBezTo>
                  <a:pt x="14629" y="12428"/>
                  <a:pt x="14629" y="12091"/>
                  <a:pt x="14324" y="12091"/>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3"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2"/>
                </a:cubicBezTo>
                <a:lnTo>
                  <a:pt x="11687" y="14895"/>
                </a:lnTo>
                <a:lnTo>
                  <a:pt x="11028" y="14895"/>
                </a:lnTo>
                <a:lnTo>
                  <a:pt x="11028" y="10446"/>
                </a:lnTo>
                <a:lnTo>
                  <a:pt x="11687" y="10446"/>
                </a:lnTo>
                <a:lnTo>
                  <a:pt x="11687" y="11888"/>
                </a:lnTo>
                <a:cubicBezTo>
                  <a:pt x="11789" y="11782"/>
                  <a:pt x="12036" y="11558"/>
                  <a:pt x="12347" y="11558"/>
                </a:cubicBezTo>
                <a:cubicBezTo>
                  <a:pt x="12752" y="11558"/>
                  <a:pt x="12904" y="11897"/>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7"/>
                  <a:pt x="8696" y="14557"/>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4" y="9431"/>
                  <a:pt x="7074"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4"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1"/>
                  <a:pt x="14527" y="943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1"/>
                </a:moveTo>
                <a:cubicBezTo>
                  <a:pt x="11860" y="12091"/>
                  <a:pt x="11757" y="12168"/>
                  <a:pt x="11687" y="12243"/>
                </a:cubicBezTo>
                <a:lnTo>
                  <a:pt x="11687" y="14277"/>
                </a:lnTo>
                <a:cubicBezTo>
                  <a:pt x="11751" y="14345"/>
                  <a:pt x="11847" y="14411"/>
                  <a:pt x="11992" y="14411"/>
                </a:cubicBezTo>
                <a:cubicBezTo>
                  <a:pt x="12296" y="14411"/>
                  <a:pt x="12296" y="14072"/>
                  <a:pt x="12296" y="14072"/>
                </a:cubicBezTo>
                <a:lnTo>
                  <a:pt x="12296" y="12428"/>
                </a:lnTo>
                <a:cubicBezTo>
                  <a:pt x="12296" y="12428"/>
                  <a:pt x="12245" y="12091"/>
                  <a:pt x="11992" y="12091"/>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2"/>
                </a:moveTo>
                <a:cubicBezTo>
                  <a:pt x="12802" y="8802"/>
                  <a:pt x="13158" y="8449"/>
                  <a:pt x="13158" y="8449"/>
                </a:cubicBezTo>
                <a:lnTo>
                  <a:pt x="13158" y="8751"/>
                </a:lnTo>
                <a:lnTo>
                  <a:pt x="13766" y="8751"/>
                </a:lnTo>
                <a:lnTo>
                  <a:pt x="13766" y="5878"/>
                </a:lnTo>
                <a:lnTo>
                  <a:pt x="13158" y="5878"/>
                </a:lnTo>
                <a:lnTo>
                  <a:pt x="13158" y="8096"/>
                </a:lnTo>
                <a:cubicBezTo>
                  <a:pt x="13158" y="8096"/>
                  <a:pt x="12954" y="8348"/>
                  <a:pt x="12752" y="8348"/>
                </a:cubicBezTo>
                <a:cubicBezTo>
                  <a:pt x="12549" y="8348"/>
                  <a:pt x="12549" y="8197"/>
                  <a:pt x="12549" y="8197"/>
                </a:cubicBezTo>
                <a:lnTo>
                  <a:pt x="12549" y="5878"/>
                </a:lnTo>
                <a:lnTo>
                  <a:pt x="11941" y="5878"/>
                </a:lnTo>
                <a:lnTo>
                  <a:pt x="11941" y="8398"/>
                </a:lnTo>
                <a:cubicBezTo>
                  <a:pt x="11941" y="8398"/>
                  <a:pt x="11992" y="8802"/>
                  <a:pt x="12397" y="8802"/>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8"/>
                  <a:pt x="10572" y="5878"/>
                </a:cubicBezTo>
                <a:lnTo>
                  <a:pt x="10369" y="5878"/>
                </a:lnTo>
                <a:cubicBezTo>
                  <a:pt x="9921" y="5878"/>
                  <a:pt x="9558" y="6239"/>
                  <a:pt x="9558" y="6685"/>
                </a:cubicBezTo>
                <a:lnTo>
                  <a:pt x="9558" y="7995"/>
                </a:lnTo>
                <a:cubicBezTo>
                  <a:pt x="9558" y="8440"/>
                  <a:pt x="9921" y="8802"/>
                  <a:pt x="10369" y="8802"/>
                </a:cubicBezTo>
              </a:path>
            </a:pathLst>
          </a:custGeom>
          <a:solidFill>
            <a:schemeClr val="bg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5" name="Shape 3899"/>
          <p:cNvSpPr/>
          <p:nvPr/>
        </p:nvSpPr>
        <p:spPr>
          <a:xfrm>
            <a:off x="6887037" y="3869417"/>
            <a:ext cx="424518" cy="42451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bg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6" name="Shape 3788"/>
          <p:cNvSpPr/>
          <p:nvPr/>
        </p:nvSpPr>
        <p:spPr>
          <a:xfrm>
            <a:off x="6887037" y="4784789"/>
            <a:ext cx="424518" cy="424518"/>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69" y="17122"/>
                  <a:pt x="16604" y="16682"/>
                  <a:pt x="15855" y="16325"/>
                </a:cubicBezTo>
                <a:cubicBezTo>
                  <a:pt x="15868" y="16284"/>
                  <a:pt x="15882" y="16244"/>
                  <a:pt x="15895" y="16203"/>
                </a:cubicBezTo>
                <a:cubicBezTo>
                  <a:pt x="16131" y="15457"/>
                  <a:pt x="16320" y="14656"/>
                  <a:pt x="16454" y="13812"/>
                </a:cubicBezTo>
                <a:cubicBezTo>
                  <a:pt x="16470" y="13704"/>
                  <a:pt x="16484" y="13596"/>
                  <a:pt x="16499" y="13488"/>
                </a:cubicBezTo>
                <a:cubicBezTo>
                  <a:pt x="16544" y="13166"/>
                  <a:pt x="16581" y="12839"/>
                  <a:pt x="16610" y="12507"/>
                </a:cubicBezTo>
                <a:cubicBezTo>
                  <a:pt x="16621" y="12383"/>
                  <a:pt x="16632" y="12260"/>
                  <a:pt x="16641" y="12135"/>
                </a:cubicBezTo>
                <a:cubicBezTo>
                  <a:pt x="16660" y="11859"/>
                  <a:pt x="16664" y="11574"/>
                  <a:pt x="16673" y="11291"/>
                </a:cubicBezTo>
                <a:lnTo>
                  <a:pt x="20598" y="11291"/>
                </a:lnTo>
                <a:cubicBezTo>
                  <a:pt x="20476" y="13747"/>
                  <a:pt x="19450" y="15962"/>
                  <a:pt x="17850" y="17620"/>
                </a:cubicBezTo>
                <a:moveTo>
                  <a:pt x="13714" y="20178"/>
                </a:moveTo>
                <a:cubicBezTo>
                  <a:pt x="13925" y="19958"/>
                  <a:pt x="14127" y="19710"/>
                  <a:pt x="14321" y="19444"/>
                </a:cubicBezTo>
                <a:cubicBezTo>
                  <a:pt x="14339" y="19419"/>
                  <a:pt x="14357" y="19395"/>
                  <a:pt x="14375" y="19369"/>
                </a:cubicBezTo>
                <a:cubicBezTo>
                  <a:pt x="14764" y="18822"/>
                  <a:pt x="15116" y="18192"/>
                  <a:pt x="15420" y="17488"/>
                </a:cubicBezTo>
                <a:cubicBezTo>
                  <a:pt x="15436" y="17450"/>
                  <a:pt x="15451" y="17410"/>
                  <a:pt x="15467" y="17372"/>
                </a:cubicBezTo>
                <a:cubicBezTo>
                  <a:pt x="15485" y="17329"/>
                  <a:pt x="15499" y="17282"/>
                  <a:pt x="15516" y="17239"/>
                </a:cubicBezTo>
                <a:cubicBezTo>
                  <a:pt x="16123" y="17536"/>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4" y="12996"/>
                  <a:pt x="15392" y="14581"/>
                  <a:pt x="14970" y="15948"/>
                </a:cubicBezTo>
                <a:cubicBezTo>
                  <a:pt x="13855" y="15534"/>
                  <a:pt x="12608" y="15291"/>
                  <a:pt x="11291" y="15240"/>
                </a:cubicBezTo>
                <a:cubicBezTo>
                  <a:pt x="11291" y="15240"/>
                  <a:pt x="11291" y="11291"/>
                  <a:pt x="11291" y="11291"/>
                </a:cubicBezTo>
                <a:close/>
                <a:moveTo>
                  <a:pt x="11291" y="6361"/>
                </a:moveTo>
                <a:cubicBezTo>
                  <a:pt x="12608" y="6309"/>
                  <a:pt x="13855" y="6066"/>
                  <a:pt x="14970" y="5652"/>
                </a:cubicBezTo>
                <a:cubicBezTo>
                  <a:pt x="15392" y="7019"/>
                  <a:pt x="15654" y="8605"/>
                  <a:pt x="15697" y="10309"/>
                </a:cubicBezTo>
                <a:lnTo>
                  <a:pt x="11291" y="10309"/>
                </a:lnTo>
                <a:cubicBezTo>
                  <a:pt x="11291" y="10309"/>
                  <a:pt x="11291" y="6361"/>
                  <a:pt x="11291" y="6361"/>
                </a:cubicBezTo>
                <a:close/>
                <a:moveTo>
                  <a:pt x="11291" y="1032"/>
                </a:moveTo>
                <a:cubicBezTo>
                  <a:pt x="12654" y="1302"/>
                  <a:pt x="13850" y="2691"/>
                  <a:pt x="14652" y="4731"/>
                </a:cubicBezTo>
                <a:cubicBezTo>
                  <a:pt x="13638" y="5107"/>
                  <a:pt x="12498" y="5329"/>
                  <a:pt x="11291" y="5379"/>
                </a:cubicBezTo>
                <a:cubicBezTo>
                  <a:pt x="11291" y="5379"/>
                  <a:pt x="11291" y="1032"/>
                  <a:pt x="11291" y="1032"/>
                </a:cubicBezTo>
                <a:close/>
                <a:moveTo>
                  <a:pt x="17142" y="3315"/>
                </a:moveTo>
                <a:cubicBezTo>
                  <a:pt x="16665" y="3711"/>
                  <a:pt x="16123" y="4065"/>
                  <a:pt x="15516"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1"/>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5"/>
                  <a:pt x="16499" y="8112"/>
                </a:cubicBezTo>
                <a:cubicBezTo>
                  <a:pt x="16484" y="8005"/>
                  <a:pt x="16470" y="7896"/>
                  <a:pt x="16454" y="7789"/>
                </a:cubicBezTo>
                <a:cubicBezTo>
                  <a:pt x="16320" y="6944"/>
                  <a:pt x="16131" y="6144"/>
                  <a:pt x="15895" y="5397"/>
                </a:cubicBezTo>
                <a:cubicBezTo>
                  <a:pt x="15882" y="5357"/>
                  <a:pt x="15868" y="5317"/>
                  <a:pt x="15855" y="5276"/>
                </a:cubicBezTo>
                <a:cubicBezTo>
                  <a:pt x="16604" y="4918"/>
                  <a:pt x="17269" y="4478"/>
                  <a:pt x="17850" y="3981"/>
                </a:cubicBezTo>
                <a:cubicBezTo>
                  <a:pt x="19450" y="5638"/>
                  <a:pt x="20476" y="7853"/>
                  <a:pt x="20598" y="10309"/>
                </a:cubicBezTo>
                <a:moveTo>
                  <a:pt x="10309" y="5379"/>
                </a:moveTo>
                <a:cubicBezTo>
                  <a:pt x="9101" y="5329"/>
                  <a:pt x="7961" y="5107"/>
                  <a:pt x="6947" y="4731"/>
                </a:cubicBezTo>
                <a:cubicBezTo>
                  <a:pt x="7749" y="2691"/>
                  <a:pt x="8945" y="1302"/>
                  <a:pt x="10309" y="1032"/>
                </a:cubicBezTo>
                <a:cubicBezTo>
                  <a:pt x="10309" y="1032"/>
                  <a:pt x="10309" y="5379"/>
                  <a:pt x="10309" y="5379"/>
                </a:cubicBezTo>
                <a:close/>
                <a:moveTo>
                  <a:pt x="10309" y="10309"/>
                </a:moveTo>
                <a:lnTo>
                  <a:pt x="5902" y="10309"/>
                </a:lnTo>
                <a:cubicBezTo>
                  <a:pt x="5945" y="8605"/>
                  <a:pt x="6207" y="7019"/>
                  <a:pt x="6629" y="5652"/>
                </a:cubicBezTo>
                <a:cubicBezTo>
                  <a:pt x="7744" y="6066"/>
                  <a:pt x="8991" y="6309"/>
                  <a:pt x="10309" y="6361"/>
                </a:cubicBezTo>
                <a:cubicBezTo>
                  <a:pt x="10309" y="6361"/>
                  <a:pt x="10309" y="10309"/>
                  <a:pt x="10309" y="10309"/>
                </a:cubicBezTo>
                <a:close/>
                <a:moveTo>
                  <a:pt x="10309" y="15240"/>
                </a:moveTo>
                <a:cubicBezTo>
                  <a:pt x="8991" y="15291"/>
                  <a:pt x="7744" y="15534"/>
                  <a:pt x="6629" y="15948"/>
                </a:cubicBezTo>
                <a:cubicBezTo>
                  <a:pt x="6207" y="14581"/>
                  <a:pt x="5945" y="12996"/>
                  <a:pt x="5902"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6"/>
                  <a:pt x="6083" y="17239"/>
                </a:cubicBezTo>
                <a:cubicBezTo>
                  <a:pt x="6100" y="17282"/>
                  <a:pt x="6114" y="17329"/>
                  <a:pt x="6132" y="17372"/>
                </a:cubicBezTo>
                <a:cubicBezTo>
                  <a:pt x="6148" y="17410"/>
                  <a:pt x="6163" y="17450"/>
                  <a:pt x="6180" y="17488"/>
                </a:cubicBezTo>
                <a:cubicBezTo>
                  <a:pt x="6483" y="18192"/>
                  <a:pt x="6834" y="18822"/>
                  <a:pt x="7224" y="19369"/>
                </a:cubicBezTo>
                <a:cubicBezTo>
                  <a:pt x="7242" y="19395"/>
                  <a:pt x="7260" y="19419"/>
                  <a:pt x="7278" y="19444"/>
                </a:cubicBezTo>
                <a:cubicBezTo>
                  <a:pt x="7472" y="19710"/>
                  <a:pt x="7674" y="19958"/>
                  <a:pt x="7886" y="20178"/>
                </a:cubicBezTo>
                <a:cubicBezTo>
                  <a:pt x="6610" y="19782"/>
                  <a:pt x="5451" y="19129"/>
                  <a:pt x="4458" y="18285"/>
                </a:cubicBezTo>
                <a:moveTo>
                  <a:pt x="1002" y="11291"/>
                </a:moveTo>
                <a:lnTo>
                  <a:pt x="4927" y="11291"/>
                </a:lnTo>
                <a:cubicBezTo>
                  <a:pt x="4935" y="11574"/>
                  <a:pt x="4940" y="11859"/>
                  <a:pt x="4958" y="12135"/>
                </a:cubicBezTo>
                <a:cubicBezTo>
                  <a:pt x="4967" y="12260"/>
                  <a:pt x="4978" y="12383"/>
                  <a:pt x="4989" y="12507"/>
                </a:cubicBezTo>
                <a:cubicBezTo>
                  <a:pt x="5018" y="12839"/>
                  <a:pt x="5055" y="13166"/>
                  <a:pt x="5100" y="13488"/>
                </a:cubicBezTo>
                <a:cubicBezTo>
                  <a:pt x="5115" y="13596"/>
                  <a:pt x="5129" y="13704"/>
                  <a:pt x="5145" y="13812"/>
                </a:cubicBezTo>
                <a:cubicBezTo>
                  <a:pt x="5279" y="14656"/>
                  <a:pt x="5468" y="15457"/>
                  <a:pt x="5704" y="16203"/>
                </a:cubicBezTo>
                <a:cubicBezTo>
                  <a:pt x="5717" y="16244"/>
                  <a:pt x="5731" y="16284"/>
                  <a:pt x="5744" y="16325"/>
                </a:cubicBezTo>
                <a:cubicBezTo>
                  <a:pt x="4995" y="16682"/>
                  <a:pt x="4329" y="17122"/>
                  <a:pt x="3749" y="17620"/>
                </a:cubicBezTo>
                <a:cubicBezTo>
                  <a:pt x="2150" y="15962"/>
                  <a:pt x="1123" y="13747"/>
                  <a:pt x="1002" y="11291"/>
                </a:cubicBezTo>
                <a:moveTo>
                  <a:pt x="3749" y="3981"/>
                </a:moveTo>
                <a:cubicBezTo>
                  <a:pt x="4329" y="4478"/>
                  <a:pt x="4995" y="4918"/>
                  <a:pt x="5744" y="5276"/>
                </a:cubicBezTo>
                <a:cubicBezTo>
                  <a:pt x="5731" y="5317"/>
                  <a:pt x="5717" y="5357"/>
                  <a:pt x="5704" y="5397"/>
                </a:cubicBezTo>
                <a:cubicBezTo>
                  <a:pt x="5468" y="6144"/>
                  <a:pt x="5279" y="6944"/>
                  <a:pt x="5145" y="7789"/>
                </a:cubicBezTo>
                <a:cubicBezTo>
                  <a:pt x="5129" y="7896"/>
                  <a:pt x="5115" y="8005"/>
                  <a:pt x="5100" y="8112"/>
                </a:cubicBezTo>
                <a:cubicBezTo>
                  <a:pt x="5055" y="8435"/>
                  <a:pt x="5018" y="8761"/>
                  <a:pt x="4989" y="9093"/>
                </a:cubicBezTo>
                <a:cubicBezTo>
                  <a:pt x="4978"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1"/>
                  <a:pt x="7278" y="2156"/>
                </a:cubicBezTo>
                <a:cubicBezTo>
                  <a:pt x="7260" y="2181"/>
                  <a:pt x="7242" y="2206"/>
                  <a:pt x="7224" y="2231"/>
                </a:cubicBezTo>
                <a:cubicBezTo>
                  <a:pt x="6834" y="2778"/>
                  <a:pt x="6483" y="3408"/>
                  <a:pt x="6180" y="4112"/>
                </a:cubicBezTo>
                <a:cubicBezTo>
                  <a:pt x="6163" y="4151"/>
                  <a:pt x="6148" y="4190"/>
                  <a:pt x="6132" y="4229"/>
                </a:cubicBezTo>
                <a:cubicBezTo>
                  <a:pt x="6114"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7" name="TextBox 36"/>
          <p:cNvSpPr txBox="1"/>
          <p:nvPr/>
        </p:nvSpPr>
        <p:spPr>
          <a:xfrm>
            <a:off x="7442077" y="3843423"/>
            <a:ext cx="3727367" cy="400110"/>
          </a:xfrm>
          <a:prstGeom prst="rect">
            <a:avLst/>
          </a:prstGeom>
          <a:noFill/>
        </p:spPr>
        <p:txBody>
          <a:bodyPr wrap="square" rtlCol="0">
            <a:spAutoFit/>
          </a:bodyPr>
          <a:lstStyle/>
          <a:p>
            <a:pPr fontAlgn="auto">
              <a:spcBef>
                <a:spcPts val="0"/>
              </a:spcBef>
              <a:spcAft>
                <a:spcPts val="0"/>
              </a:spcAft>
            </a:pPr>
            <a:r>
              <a:rPr lang="en-IE" sz="2000" dirty="0">
                <a:hlinkClick r:id="rId8"/>
              </a:rPr>
              <a:t>Interoperable Europe | LinkedIn</a:t>
            </a:r>
            <a:endParaRPr lang="en-US" sz="2000" dirty="0">
              <a:solidFill>
                <a:schemeClr val="bg1"/>
              </a:solidFill>
              <a:latin typeface="EC Square Sans Pro Light" charset="0"/>
              <a:ea typeface="EC Square Sans Pro Light" charset="0"/>
              <a:cs typeface="EC Square Sans Pro Light" charset="0"/>
            </a:endParaRPr>
          </a:p>
        </p:txBody>
      </p:sp>
      <p:sp>
        <p:nvSpPr>
          <p:cNvPr id="40" name="TextBox 39"/>
          <p:cNvSpPr txBox="1"/>
          <p:nvPr/>
        </p:nvSpPr>
        <p:spPr>
          <a:xfrm>
            <a:off x="7442077" y="3390126"/>
            <a:ext cx="3812075" cy="400110"/>
          </a:xfrm>
          <a:prstGeom prst="rect">
            <a:avLst/>
          </a:prstGeom>
          <a:noFill/>
        </p:spPr>
        <p:txBody>
          <a:bodyPr wrap="square" rtlCol="0">
            <a:spAutoFit/>
          </a:bodyPr>
          <a:lstStyle/>
          <a:p>
            <a:r>
              <a:rPr lang="en-IE" sz="2000" dirty="0">
                <a:hlinkClick r:id="rId9"/>
              </a:rPr>
              <a:t>Interoperable Europe - YouTube</a:t>
            </a:r>
            <a:endParaRPr lang="en-GB" altLang="en-US" sz="2000" dirty="0">
              <a:solidFill>
                <a:schemeClr val="bg1"/>
              </a:solidFill>
              <a:latin typeface="EC Square Sans Pro Light" charset="0"/>
              <a:ea typeface="EC Square Sans Pro Light" charset="0"/>
              <a:cs typeface="EC Square Sans Pro Light" charset="0"/>
            </a:endParaRPr>
          </a:p>
        </p:txBody>
      </p:sp>
    </p:spTree>
    <p:extLst>
      <p:ext uri="{BB962C8B-B14F-4D97-AF65-F5344CB8AC3E}">
        <p14:creationId xmlns:p14="http://schemas.microsoft.com/office/powerpoint/2010/main" val="4529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p:tgtEl>
                                          <p:spTgt spid="20"/>
                                        </p:tgtEl>
                                        <p:attrNameLst>
                                          <p:attrName>ppt_x</p:attrName>
                                        </p:attrNameLst>
                                      </p:cBhvr>
                                      <p:tavLst>
                                        <p:tav tm="0">
                                          <p:val>
                                            <p:strVal val="#ppt_x+#ppt_w*1.125000"/>
                                          </p:val>
                                        </p:tav>
                                        <p:tav tm="100000">
                                          <p:val>
                                            <p:strVal val="#ppt_x"/>
                                          </p:val>
                                        </p:tav>
                                      </p:tavLst>
                                    </p:anim>
                                    <p:animEffect transition="in" filter="wipe(left)">
                                      <p:cBhvr>
                                        <p:cTn id="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4166743-930A-0228-2563-00CC6CD20110}"/>
              </a:ext>
            </a:extLst>
          </p:cNvPr>
          <p:cNvGraphicFramePr>
            <a:graphicFrameLocks noChangeAspect="1"/>
          </p:cNvGraphicFramePr>
          <p:nvPr>
            <p:custDataLst>
              <p:tags r:id="rId1"/>
            </p:custDataLst>
            <p:extLst>
              <p:ext uri="{D42A27DB-BD31-4B8C-83A1-F6EECF244321}">
                <p14:modId xmlns:p14="http://schemas.microsoft.com/office/powerpoint/2010/main" val="2315629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6" imgH="416" progId="TCLayout.ActiveDocument.1">
                  <p:embed/>
                </p:oleObj>
              </mc:Choice>
              <mc:Fallback>
                <p:oleObj name="think-cell Slide" r:id="rId3" imgW="416" imgH="416" progId="TCLayout.ActiveDocument.1">
                  <p:embed/>
                  <p:pic>
                    <p:nvPicPr>
                      <p:cNvPr id="9" name="Object 8" hidden="1">
                        <a:extLst>
                          <a:ext uri="{FF2B5EF4-FFF2-40B4-BE49-F238E27FC236}">
                            <a16:creationId xmlns:a16="http://schemas.microsoft.com/office/drawing/2014/main" id="{14166743-930A-0228-2563-00CC6CD2011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5D600CCD-1756-82DA-8DA8-BC7EE2D17C49}"/>
              </a:ext>
            </a:extLst>
          </p:cNvPr>
          <p:cNvSpPr txBox="1"/>
          <p:nvPr/>
        </p:nvSpPr>
        <p:spPr>
          <a:xfrm>
            <a:off x="913074" y="3532865"/>
            <a:ext cx="3798626" cy="861774"/>
          </a:xfrm>
          <a:prstGeom prst="rect">
            <a:avLst/>
          </a:prstGeom>
          <a:noFill/>
        </p:spPr>
        <p:txBody>
          <a:bodyPr wrap="square" lIns="0" tIns="0" rIns="91440" bIns="0" rtlCol="0">
            <a:spAutoFit/>
          </a:bodyPr>
          <a:lstStyle/>
          <a:p>
            <a:pPr>
              <a:spcBef>
                <a:spcPts val="600"/>
              </a:spcBef>
              <a:spcAft>
                <a:spcPts val="600"/>
              </a:spcAft>
            </a:pPr>
            <a:r>
              <a:rPr lang="en-GB" sz="1400" dirty="0">
                <a:solidFill>
                  <a:schemeClr val="tx1">
                    <a:alpha val="60000"/>
                  </a:schemeClr>
                </a:solidFill>
                <a:latin typeface="Arial" panose="020B0604020202020204" pitchFamily="34" charset="0"/>
                <a:cs typeface="Arial" panose="020B0604020202020204" pitchFamily="34" charset="0"/>
              </a:rPr>
              <a:t>The establishment of data spaces and local digital twins, require the active contribution of numerous stakeholders (e.g. data suppliers, data users, or end-users):</a:t>
            </a:r>
            <a:endParaRPr lang="en-IE" sz="1400" dirty="0">
              <a:solidFill>
                <a:schemeClr val="tx1">
                  <a:alpha val="60000"/>
                </a:schemeClr>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E98FCFB-9EFE-2243-A6B0-155AA67E5C04}"/>
              </a:ext>
            </a:extLst>
          </p:cNvPr>
          <p:cNvSpPr txBox="1"/>
          <p:nvPr/>
        </p:nvSpPr>
        <p:spPr>
          <a:xfrm>
            <a:off x="913074" y="2358234"/>
            <a:ext cx="3684814" cy="902876"/>
          </a:xfrm>
          <a:prstGeom prst="rect">
            <a:avLst/>
          </a:prstGeom>
          <a:noFill/>
        </p:spPr>
        <p:txBody>
          <a:bodyPr wrap="square" lIns="0" tIns="0" rIns="0" bIns="0" rtlCol="0">
            <a:spAutoFit/>
          </a:bodyPr>
          <a:lstStyle/>
          <a:p>
            <a:pPr>
              <a:lnSpc>
                <a:spcPct val="80000"/>
              </a:lnSpc>
            </a:pPr>
            <a:r>
              <a:rPr lang="en-US" sz="3600" dirty="0">
                <a:latin typeface="+mj-lt"/>
                <a:ea typeface="Titillium Light" charset="0"/>
                <a:cs typeface="Titillium Light" charset="0"/>
              </a:rPr>
              <a:t>Who contributes </a:t>
            </a:r>
          </a:p>
          <a:p>
            <a:pPr>
              <a:lnSpc>
                <a:spcPct val="80000"/>
              </a:lnSpc>
            </a:pPr>
            <a:r>
              <a:rPr lang="en-US" sz="3600" dirty="0">
                <a:latin typeface="+mj-lt"/>
                <a:ea typeface="Titillium Light" charset="0"/>
                <a:cs typeface="Titillium Light" charset="0"/>
              </a:rPr>
              <a:t>to these projects?</a:t>
            </a:r>
          </a:p>
        </p:txBody>
      </p:sp>
      <p:cxnSp>
        <p:nvCxnSpPr>
          <p:cNvPr id="8" name="Straight Connector 7">
            <a:extLst>
              <a:ext uri="{FF2B5EF4-FFF2-40B4-BE49-F238E27FC236}">
                <a16:creationId xmlns:a16="http://schemas.microsoft.com/office/drawing/2014/main" id="{5552FCF7-4454-903B-A3E2-E017AEF66D29}"/>
              </a:ext>
            </a:extLst>
          </p:cNvPr>
          <p:cNvCxnSpPr>
            <a:cxnSpLocks/>
          </p:cNvCxnSpPr>
          <p:nvPr/>
        </p:nvCxnSpPr>
        <p:spPr>
          <a:xfrm>
            <a:off x="913074" y="2767542"/>
            <a:ext cx="699969"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sp>
        <p:nvSpPr>
          <p:cNvPr id="11" name="TextBox 10">
            <a:extLst>
              <a:ext uri="{FF2B5EF4-FFF2-40B4-BE49-F238E27FC236}">
                <a16:creationId xmlns:a16="http://schemas.microsoft.com/office/drawing/2014/main" id="{402C3B5C-E2D2-5DEF-6D5E-79F05D5FE6A3}"/>
              </a:ext>
            </a:extLst>
          </p:cNvPr>
          <p:cNvSpPr txBox="1"/>
          <p:nvPr/>
        </p:nvSpPr>
        <p:spPr>
          <a:xfrm>
            <a:off x="6265088" y="1333879"/>
            <a:ext cx="5419829" cy="4370427"/>
          </a:xfrm>
          <a:prstGeom prst="rect">
            <a:avLst/>
          </a:prstGeom>
          <a:noFill/>
        </p:spPr>
        <p:txBody>
          <a:bodyPr wrap="square">
            <a:spAutoFit/>
          </a:bodyPr>
          <a:lstStyle/>
          <a:p>
            <a:pPr lvl="0">
              <a:spcBef>
                <a:spcPts val="600"/>
              </a:spcBef>
              <a:spcAft>
                <a:spcPts val="600"/>
              </a:spcAft>
            </a:pPr>
            <a:r>
              <a:rPr lang="en-GB" sz="1400" b="1" dirty="0">
                <a:solidFill>
                  <a:schemeClr val="tx1">
                    <a:alpha val="60000"/>
                  </a:schemeClr>
                </a:solidFill>
                <a:latin typeface="Arial" panose="020B0604020202020204" pitchFamily="34" charset="0"/>
                <a:cs typeface="Arial" panose="020B0604020202020204" pitchFamily="34" charset="0"/>
              </a:rPr>
              <a:t>Political leaders </a:t>
            </a:r>
            <a:r>
              <a:rPr lang="en-GB" sz="1400" dirty="0">
                <a:solidFill>
                  <a:schemeClr val="tx1">
                    <a:alpha val="60000"/>
                  </a:schemeClr>
                </a:solidFill>
                <a:latin typeface="Arial" panose="020B0604020202020204" pitchFamily="34" charset="0"/>
                <a:cs typeface="Arial" panose="020B0604020202020204" pitchFamily="34" charset="0"/>
              </a:rPr>
              <a:t>initiate smart city projects and steer the key steps of their development (e.g. mayor, elected official, smart city projects leaders); </a:t>
            </a:r>
            <a:endParaRPr lang="en-IE" sz="1400" dirty="0">
              <a:solidFill>
                <a:schemeClr val="tx1">
                  <a:alpha val="60000"/>
                </a:schemeClr>
              </a:solidFill>
              <a:latin typeface="Arial" panose="020B0604020202020204" pitchFamily="34" charset="0"/>
              <a:cs typeface="Arial" panose="020B0604020202020204" pitchFamily="34" charset="0"/>
            </a:endParaRPr>
          </a:p>
          <a:p>
            <a:pPr lvl="0">
              <a:spcBef>
                <a:spcPts val="600"/>
              </a:spcBef>
              <a:spcAft>
                <a:spcPts val="600"/>
              </a:spcAft>
            </a:pPr>
            <a:r>
              <a:rPr lang="en-GB" sz="1400" b="1" dirty="0">
                <a:solidFill>
                  <a:schemeClr val="tx1">
                    <a:alpha val="60000"/>
                  </a:schemeClr>
                </a:solidFill>
                <a:latin typeface="Arial" panose="020B0604020202020204" pitchFamily="34" charset="0"/>
                <a:cs typeface="Arial" panose="020B0604020202020204" pitchFamily="34" charset="0"/>
              </a:rPr>
              <a:t>Public administrations </a:t>
            </a:r>
            <a:r>
              <a:rPr lang="en-GB" sz="1400" dirty="0">
                <a:solidFill>
                  <a:schemeClr val="tx1">
                    <a:alpha val="60000"/>
                  </a:schemeClr>
                </a:solidFill>
                <a:latin typeface="Arial" panose="020B0604020202020204" pitchFamily="34" charset="0"/>
                <a:cs typeface="Arial" panose="020B0604020202020204" pitchFamily="34" charset="0"/>
              </a:rPr>
              <a:t>lead all development phases of the project (inception, planning, implementation, maintenance and monitoring) and ensure the project’s budgetary management, while liaising with other public administrations to collect citizens’ needs and public data;</a:t>
            </a:r>
            <a:endParaRPr lang="en-IE" sz="1400" dirty="0">
              <a:solidFill>
                <a:schemeClr val="tx1">
                  <a:alpha val="60000"/>
                </a:schemeClr>
              </a:solidFill>
              <a:latin typeface="Arial" panose="020B0604020202020204" pitchFamily="34" charset="0"/>
              <a:cs typeface="Arial" panose="020B0604020202020204" pitchFamily="34" charset="0"/>
            </a:endParaRPr>
          </a:p>
          <a:p>
            <a:pPr lvl="0">
              <a:spcBef>
                <a:spcPts val="600"/>
              </a:spcBef>
              <a:spcAft>
                <a:spcPts val="600"/>
              </a:spcAft>
            </a:pPr>
            <a:r>
              <a:rPr lang="en-GB" sz="1400" b="1" dirty="0">
                <a:solidFill>
                  <a:schemeClr val="tx1">
                    <a:alpha val="60000"/>
                  </a:schemeClr>
                </a:solidFill>
                <a:latin typeface="Arial" panose="020B0604020202020204" pitchFamily="34" charset="0"/>
                <a:cs typeface="Arial" panose="020B0604020202020204" pitchFamily="34" charset="0"/>
              </a:rPr>
              <a:t>Private companies </a:t>
            </a:r>
            <a:r>
              <a:rPr lang="en-GB" sz="1400" dirty="0">
                <a:solidFill>
                  <a:schemeClr val="tx1">
                    <a:alpha val="60000"/>
                  </a:schemeClr>
                </a:solidFill>
                <a:latin typeface="Arial" panose="020B0604020202020204" pitchFamily="34" charset="0"/>
                <a:cs typeface="Arial" panose="020B0604020202020204" pitchFamily="34" charset="0"/>
              </a:rPr>
              <a:t>support the design and implementation of the smart city projects, share data, and develop solutions and services;</a:t>
            </a:r>
            <a:endParaRPr lang="en-IE" sz="1400" dirty="0">
              <a:solidFill>
                <a:schemeClr val="tx1">
                  <a:alpha val="60000"/>
                </a:schemeClr>
              </a:solidFill>
              <a:latin typeface="Arial" panose="020B0604020202020204" pitchFamily="34" charset="0"/>
              <a:cs typeface="Arial" panose="020B0604020202020204" pitchFamily="34" charset="0"/>
            </a:endParaRPr>
          </a:p>
          <a:p>
            <a:pPr lvl="0">
              <a:spcBef>
                <a:spcPts val="600"/>
              </a:spcBef>
              <a:spcAft>
                <a:spcPts val="600"/>
              </a:spcAft>
            </a:pPr>
            <a:r>
              <a:rPr lang="en-GB" sz="1400" b="1" dirty="0">
                <a:solidFill>
                  <a:schemeClr val="tx1">
                    <a:alpha val="60000"/>
                  </a:schemeClr>
                </a:solidFill>
                <a:latin typeface="Arial" panose="020B0604020202020204" pitchFamily="34" charset="0"/>
                <a:cs typeface="Arial" panose="020B0604020202020204" pitchFamily="34" charset="0"/>
              </a:rPr>
              <a:t>Academia</a:t>
            </a:r>
            <a:r>
              <a:rPr lang="en-GB" sz="1400" dirty="0">
                <a:solidFill>
                  <a:schemeClr val="tx1">
                    <a:alpha val="60000"/>
                  </a:schemeClr>
                </a:solidFill>
                <a:latin typeface="Arial" panose="020B0604020202020204" pitchFamily="34" charset="0"/>
                <a:cs typeface="Arial" panose="020B0604020202020204" pitchFamily="34" charset="0"/>
              </a:rPr>
              <a:t> provides expertise and research throughout the smart city project lifecycle to ensure its fitness-for-purpose and feasibility;</a:t>
            </a:r>
            <a:endParaRPr lang="en-IE" sz="1400" dirty="0">
              <a:solidFill>
                <a:schemeClr val="tx1">
                  <a:alpha val="60000"/>
                </a:schemeClr>
              </a:solidFill>
              <a:latin typeface="Arial" panose="020B0604020202020204" pitchFamily="34" charset="0"/>
              <a:cs typeface="Arial" panose="020B0604020202020204" pitchFamily="34" charset="0"/>
            </a:endParaRPr>
          </a:p>
          <a:p>
            <a:pPr lvl="0">
              <a:spcBef>
                <a:spcPts val="600"/>
              </a:spcBef>
              <a:spcAft>
                <a:spcPts val="600"/>
              </a:spcAft>
            </a:pPr>
            <a:r>
              <a:rPr lang="en-GB" sz="1400" b="1" dirty="0">
                <a:solidFill>
                  <a:schemeClr val="tx1">
                    <a:alpha val="60000"/>
                  </a:schemeClr>
                </a:solidFill>
                <a:latin typeface="Arial" panose="020B0604020202020204" pitchFamily="34" charset="0"/>
                <a:cs typeface="Arial" panose="020B0604020202020204" pitchFamily="34" charset="0"/>
              </a:rPr>
              <a:t>Citizens and civil society organisations </a:t>
            </a:r>
            <a:r>
              <a:rPr lang="en-GB" sz="1400" dirty="0">
                <a:solidFill>
                  <a:schemeClr val="tx1">
                    <a:alpha val="60000"/>
                  </a:schemeClr>
                </a:solidFill>
                <a:latin typeface="Arial" panose="020B0604020202020204" pitchFamily="34" charset="0"/>
                <a:cs typeface="Arial" panose="020B0604020202020204" pitchFamily="34" charset="0"/>
              </a:rPr>
              <a:t>are end-users of the public services and solutions developed thanks to local digital twins and data spaces.</a:t>
            </a:r>
            <a:endParaRPr lang="en-IE" sz="1400" dirty="0">
              <a:solidFill>
                <a:schemeClr val="tx1">
                  <a:alpha val="60000"/>
                </a:schemeClr>
              </a:solidFill>
              <a:latin typeface="Arial" panose="020B0604020202020204" pitchFamily="34" charset="0"/>
              <a:cs typeface="Arial" panose="020B0604020202020204" pitchFamily="34" charset="0"/>
            </a:endParaRPr>
          </a:p>
        </p:txBody>
      </p:sp>
      <p:sp>
        <p:nvSpPr>
          <p:cNvPr id="2" name="Shape 3697">
            <a:extLst>
              <a:ext uri="{FF2B5EF4-FFF2-40B4-BE49-F238E27FC236}">
                <a16:creationId xmlns:a16="http://schemas.microsoft.com/office/drawing/2014/main" id="{79138D3B-9F3A-3779-722C-49C55E0FD73F}"/>
              </a:ext>
            </a:extLst>
          </p:cNvPr>
          <p:cNvSpPr/>
          <p:nvPr/>
        </p:nvSpPr>
        <p:spPr>
          <a:xfrm>
            <a:off x="5876915" y="2166364"/>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7"/>
                </a:moveTo>
                <a:lnTo>
                  <a:pt x="19261" y="5891"/>
                </a:lnTo>
                <a:lnTo>
                  <a:pt x="2339" y="5891"/>
                </a:lnTo>
                <a:cubicBezTo>
                  <a:pt x="2339" y="5891"/>
                  <a:pt x="10800" y="1057"/>
                  <a:pt x="10800" y="1057"/>
                </a:cubicBezTo>
                <a:close/>
                <a:moveTo>
                  <a:pt x="21109" y="8836"/>
                </a:moveTo>
                <a:cubicBezTo>
                  <a:pt x="21380" y="8836"/>
                  <a:pt x="21600" y="8617"/>
                  <a:pt x="21600" y="8345"/>
                </a:cubicBezTo>
                <a:lnTo>
                  <a:pt x="21600" y="6383"/>
                </a:lnTo>
                <a:cubicBezTo>
                  <a:pt x="21600" y="6200"/>
                  <a:pt x="21496" y="6047"/>
                  <a:pt x="21349" y="5963"/>
                </a:cubicBezTo>
                <a:lnTo>
                  <a:pt x="21353" y="5956"/>
                </a:lnTo>
                <a:lnTo>
                  <a:pt x="11044" y="65"/>
                </a:lnTo>
                <a:lnTo>
                  <a:pt x="11040" y="72"/>
                </a:lnTo>
                <a:cubicBezTo>
                  <a:pt x="10968" y="31"/>
                  <a:pt x="10889" y="0"/>
                  <a:pt x="10800" y="0"/>
                </a:cubicBezTo>
                <a:cubicBezTo>
                  <a:pt x="10711" y="0"/>
                  <a:pt x="10632" y="31"/>
                  <a:pt x="10560" y="72"/>
                </a:cubicBezTo>
                <a:lnTo>
                  <a:pt x="10556" y="65"/>
                </a:lnTo>
                <a:lnTo>
                  <a:pt x="247" y="5956"/>
                </a:lnTo>
                <a:lnTo>
                  <a:pt x="251" y="5963"/>
                </a:lnTo>
                <a:cubicBezTo>
                  <a:pt x="104" y="6047"/>
                  <a:pt x="0" y="6200"/>
                  <a:pt x="0" y="6383"/>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8"/>
                </a:lnTo>
                <a:lnTo>
                  <a:pt x="25" y="20954"/>
                </a:lnTo>
                <a:lnTo>
                  <a:pt x="31" y="20956"/>
                </a:lnTo>
                <a:cubicBezTo>
                  <a:pt x="14" y="21005"/>
                  <a:pt x="0" y="21055"/>
                  <a:pt x="0" y="21109"/>
                </a:cubicBezTo>
                <a:cubicBezTo>
                  <a:pt x="0" y="21380"/>
                  <a:pt x="220" y="21600"/>
                  <a:pt x="491" y="21600"/>
                </a:cubicBezTo>
                <a:lnTo>
                  <a:pt x="21109" y="21600"/>
                </a:lnTo>
                <a:cubicBezTo>
                  <a:pt x="21380" y="21600"/>
                  <a:pt x="21600" y="21380"/>
                  <a:pt x="21600" y="21109"/>
                </a:cubicBezTo>
                <a:cubicBezTo>
                  <a:pt x="21600" y="21055"/>
                  <a:pt x="21586" y="21005"/>
                  <a:pt x="21569" y="20956"/>
                </a:cubicBezTo>
                <a:lnTo>
                  <a:pt x="21575" y="20954"/>
                </a:lnTo>
                <a:lnTo>
                  <a:pt x="20593" y="18008"/>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 name="Shape 3864">
            <a:extLst>
              <a:ext uri="{FF2B5EF4-FFF2-40B4-BE49-F238E27FC236}">
                <a16:creationId xmlns:a16="http://schemas.microsoft.com/office/drawing/2014/main" id="{3C022B92-D1BF-48CA-324D-CB54A13ED4D7}"/>
              </a:ext>
            </a:extLst>
          </p:cNvPr>
          <p:cNvSpPr/>
          <p:nvPr/>
        </p:nvSpPr>
        <p:spPr>
          <a:xfrm>
            <a:off x="5841564" y="3377645"/>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7"/>
                  <a:pt x="9987" y="13745"/>
                  <a:pt x="10800" y="13745"/>
                </a:cubicBezTo>
                <a:cubicBezTo>
                  <a:pt x="11613" y="13745"/>
                  <a:pt x="12273" y="13087"/>
                  <a:pt x="12273" y="12273"/>
                </a:cubicBezTo>
                <a:cubicBezTo>
                  <a:pt x="12273" y="11460"/>
                  <a:pt x="11613" y="10800"/>
                  <a:pt x="10800" y="10800"/>
                </a:cubicBezTo>
                <a:moveTo>
                  <a:pt x="20469" y="11563"/>
                </a:moveTo>
                <a:lnTo>
                  <a:pt x="19745" y="13687"/>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1"/>
                </a:moveTo>
                <a:cubicBezTo>
                  <a:pt x="17636" y="19861"/>
                  <a:pt x="17438" y="20618"/>
                  <a:pt x="16691" y="20618"/>
                </a:cubicBezTo>
                <a:lnTo>
                  <a:pt x="4909" y="20618"/>
                </a:lnTo>
                <a:cubicBezTo>
                  <a:pt x="4169" y="20618"/>
                  <a:pt x="3960" y="19861"/>
                  <a:pt x="3960" y="19861"/>
                </a:cubicBezTo>
                <a:lnTo>
                  <a:pt x="2196" y="14687"/>
                </a:lnTo>
                <a:cubicBezTo>
                  <a:pt x="4567" y="15928"/>
                  <a:pt x="7651" y="16691"/>
                  <a:pt x="11045" y="16691"/>
                </a:cubicBezTo>
                <a:cubicBezTo>
                  <a:pt x="14163" y="16691"/>
                  <a:pt x="17019" y="16047"/>
                  <a:pt x="19304" y="14981"/>
                </a:cubicBezTo>
                <a:cubicBezTo>
                  <a:pt x="19304" y="14981"/>
                  <a:pt x="17640" y="19861"/>
                  <a:pt x="17640" y="19861"/>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5"/>
                  <a:pt x="21600" y="11126"/>
                  <a:pt x="21600" y="10800"/>
                </a:cubicBezTo>
                <a:cubicBezTo>
                  <a:pt x="21600" y="9174"/>
                  <a:pt x="20281" y="7855"/>
                  <a:pt x="18655" y="7855"/>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5" name="Shape 3690">
            <a:extLst>
              <a:ext uri="{FF2B5EF4-FFF2-40B4-BE49-F238E27FC236}">
                <a16:creationId xmlns:a16="http://schemas.microsoft.com/office/drawing/2014/main" id="{946F50CF-3F43-A3D3-C00D-12FA4E4EAC6C}"/>
              </a:ext>
            </a:extLst>
          </p:cNvPr>
          <p:cNvSpPr/>
          <p:nvPr/>
        </p:nvSpPr>
        <p:spPr>
          <a:xfrm>
            <a:off x="5871884" y="5082907"/>
            <a:ext cx="280580" cy="22959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6" name="Shape 3603">
            <a:extLst>
              <a:ext uri="{FF2B5EF4-FFF2-40B4-BE49-F238E27FC236}">
                <a16:creationId xmlns:a16="http://schemas.microsoft.com/office/drawing/2014/main" id="{BB6ADBA6-FB9C-208F-817A-E7975795092B}"/>
              </a:ext>
            </a:extLst>
          </p:cNvPr>
          <p:cNvSpPr/>
          <p:nvPr/>
        </p:nvSpPr>
        <p:spPr>
          <a:xfrm>
            <a:off x="5866297" y="4229649"/>
            <a:ext cx="229565" cy="280590"/>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10" name="Shape 3759">
            <a:extLst>
              <a:ext uri="{FF2B5EF4-FFF2-40B4-BE49-F238E27FC236}">
                <a16:creationId xmlns:a16="http://schemas.microsoft.com/office/drawing/2014/main" id="{2AEC797F-2F6C-5D58-DA39-C2522C221277}"/>
              </a:ext>
            </a:extLst>
          </p:cNvPr>
          <p:cNvSpPr/>
          <p:nvPr/>
        </p:nvSpPr>
        <p:spPr>
          <a:xfrm>
            <a:off x="5883154" y="1405213"/>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9" y="11291"/>
                  <a:pt x="19636" y="11291"/>
                </a:cubicBezTo>
                <a:lnTo>
                  <a:pt x="19636" y="7364"/>
                </a:lnTo>
                <a:cubicBezTo>
                  <a:pt x="20179"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60"/>
                  <a:pt x="18977" y="0"/>
                  <a:pt x="18164" y="0"/>
                </a:cubicBezTo>
                <a:cubicBezTo>
                  <a:pt x="17350" y="0"/>
                  <a:pt x="16691" y="660"/>
                  <a:pt x="16691" y="1473"/>
                </a:cubicBezTo>
                <a:lnTo>
                  <a:pt x="16691" y="1844"/>
                </a:lnTo>
                <a:lnTo>
                  <a:pt x="2459" y="6030"/>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80" y="21433"/>
                  <a:pt x="5166" y="21600"/>
                  <a:pt x="5400" y="21600"/>
                </a:cubicBezTo>
                <a:lnTo>
                  <a:pt x="9327" y="21600"/>
                </a:lnTo>
                <a:cubicBezTo>
                  <a:pt x="9598" y="21600"/>
                  <a:pt x="9818" y="21380"/>
                  <a:pt x="9818" y="21109"/>
                </a:cubicBezTo>
                <a:cubicBezTo>
                  <a:pt x="9818" y="21073"/>
                  <a:pt x="9805" y="21039"/>
                  <a:pt x="9797" y="21005"/>
                </a:cubicBezTo>
                <a:lnTo>
                  <a:pt x="9806" y="21003"/>
                </a:lnTo>
                <a:lnTo>
                  <a:pt x="8249" y="14329"/>
                </a:lnTo>
                <a:lnTo>
                  <a:pt x="16691" y="16812"/>
                </a:lnTo>
                <a:lnTo>
                  <a:pt x="16691" y="17182"/>
                </a:lnTo>
                <a:cubicBezTo>
                  <a:pt x="16691" y="17996"/>
                  <a:pt x="17350" y="18655"/>
                  <a:pt x="18164" y="18655"/>
                </a:cubicBezTo>
                <a:cubicBezTo>
                  <a:pt x="18977" y="18655"/>
                  <a:pt x="19636" y="17996"/>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16" name="AutoShape 1">
            <a:extLst>
              <a:ext uri="{FF2B5EF4-FFF2-40B4-BE49-F238E27FC236}">
                <a16:creationId xmlns:a16="http://schemas.microsoft.com/office/drawing/2014/main" id="{4597474F-D1BC-D006-52CE-75BC21FD09D6}"/>
              </a:ext>
            </a:extLst>
          </p:cNvPr>
          <p:cNvSpPr>
            <a:spLocks/>
          </p:cNvSpPr>
          <p:nvPr/>
        </p:nvSpPr>
        <p:spPr bwMode="auto">
          <a:xfrm rot="17342550">
            <a:off x="-766488" y="418969"/>
            <a:ext cx="6105370" cy="5419832"/>
          </a:xfrm>
          <a:custGeom>
            <a:avLst/>
            <a:gdLst/>
            <a:ahLst/>
            <a:cxnLst/>
            <a:rect l="0" t="0" r="r" b="b"/>
            <a:pathLst>
              <a:path w="21600" h="21600">
                <a:moveTo>
                  <a:pt x="21600" y="14990"/>
                </a:moveTo>
                <a:cubicBezTo>
                  <a:pt x="21600" y="15126"/>
                  <a:pt x="21600" y="15263"/>
                  <a:pt x="21600" y="15399"/>
                </a:cubicBezTo>
                <a:cubicBezTo>
                  <a:pt x="21594" y="15445"/>
                  <a:pt x="21584" y="15490"/>
                  <a:pt x="21584" y="15536"/>
                </a:cubicBezTo>
                <a:cubicBezTo>
                  <a:pt x="21583" y="15866"/>
                  <a:pt x="21538" y="16191"/>
                  <a:pt x="21471" y="16513"/>
                </a:cubicBezTo>
                <a:cubicBezTo>
                  <a:pt x="21274" y="17469"/>
                  <a:pt x="20847" y="18299"/>
                  <a:pt x="20177" y="18995"/>
                </a:cubicBezTo>
                <a:cubicBezTo>
                  <a:pt x="19694" y="19496"/>
                  <a:pt x="19133" y="19885"/>
                  <a:pt x="18522" y="20201"/>
                </a:cubicBezTo>
                <a:cubicBezTo>
                  <a:pt x="17784" y="20582"/>
                  <a:pt x="17006" y="20844"/>
                  <a:pt x="16205" y="21041"/>
                </a:cubicBezTo>
                <a:cubicBezTo>
                  <a:pt x="15549" y="21201"/>
                  <a:pt x="14886" y="21315"/>
                  <a:pt x="14217" y="21398"/>
                </a:cubicBezTo>
                <a:cubicBezTo>
                  <a:pt x="13683" y="21465"/>
                  <a:pt x="13147" y="21516"/>
                  <a:pt x="12611" y="21540"/>
                </a:cubicBezTo>
                <a:cubicBezTo>
                  <a:pt x="12079" y="21565"/>
                  <a:pt x="11548" y="21574"/>
                  <a:pt x="11017" y="21590"/>
                </a:cubicBezTo>
                <a:cubicBezTo>
                  <a:pt x="10990" y="21591"/>
                  <a:pt x="10963" y="21597"/>
                  <a:pt x="10936" y="21600"/>
                </a:cubicBezTo>
                <a:cubicBezTo>
                  <a:pt x="10845" y="21600"/>
                  <a:pt x="10755" y="21600"/>
                  <a:pt x="10664" y="21600"/>
                </a:cubicBezTo>
                <a:cubicBezTo>
                  <a:pt x="10625" y="21597"/>
                  <a:pt x="10586" y="21591"/>
                  <a:pt x="10547" y="21590"/>
                </a:cubicBezTo>
                <a:cubicBezTo>
                  <a:pt x="9871" y="21583"/>
                  <a:pt x="9194" y="21560"/>
                  <a:pt x="8519" y="21510"/>
                </a:cubicBezTo>
                <a:cubicBezTo>
                  <a:pt x="7699" y="21448"/>
                  <a:pt x="6883" y="21349"/>
                  <a:pt x="6076" y="21190"/>
                </a:cubicBezTo>
                <a:cubicBezTo>
                  <a:pt x="5309" y="21038"/>
                  <a:pt x="4557" y="20834"/>
                  <a:pt x="3829" y="20540"/>
                </a:cubicBezTo>
                <a:cubicBezTo>
                  <a:pt x="3154" y="20267"/>
                  <a:pt x="2517" y="19924"/>
                  <a:pt x="1944" y="19461"/>
                </a:cubicBezTo>
                <a:cubicBezTo>
                  <a:pt x="1121" y="18795"/>
                  <a:pt x="541" y="17957"/>
                  <a:pt x="245" y="16918"/>
                </a:cubicBezTo>
                <a:cubicBezTo>
                  <a:pt x="130" y="16515"/>
                  <a:pt x="62" y="16103"/>
                  <a:pt x="34" y="15684"/>
                </a:cubicBezTo>
                <a:cubicBezTo>
                  <a:pt x="28" y="15595"/>
                  <a:pt x="12" y="15507"/>
                  <a:pt x="0" y="15418"/>
                </a:cubicBezTo>
                <a:cubicBezTo>
                  <a:pt x="0" y="15275"/>
                  <a:pt x="0" y="15132"/>
                  <a:pt x="0" y="14990"/>
                </a:cubicBezTo>
                <a:cubicBezTo>
                  <a:pt x="9" y="14932"/>
                  <a:pt x="24" y="14875"/>
                  <a:pt x="27" y="14816"/>
                </a:cubicBezTo>
                <a:cubicBezTo>
                  <a:pt x="62" y="14139"/>
                  <a:pt x="174" y="13473"/>
                  <a:pt x="337" y="12816"/>
                </a:cubicBezTo>
                <a:cubicBezTo>
                  <a:pt x="559" y="11922"/>
                  <a:pt x="866" y="11057"/>
                  <a:pt x="1225" y="10212"/>
                </a:cubicBezTo>
                <a:cubicBezTo>
                  <a:pt x="1746" y="8981"/>
                  <a:pt x="2363" y="7801"/>
                  <a:pt x="3036" y="6651"/>
                </a:cubicBezTo>
                <a:cubicBezTo>
                  <a:pt x="3688" y="5538"/>
                  <a:pt x="4394" y="4464"/>
                  <a:pt x="5204" y="3465"/>
                </a:cubicBezTo>
                <a:cubicBezTo>
                  <a:pt x="5753" y="2789"/>
                  <a:pt x="6344" y="2155"/>
                  <a:pt x="7010" y="1599"/>
                </a:cubicBezTo>
                <a:cubicBezTo>
                  <a:pt x="7544" y="1152"/>
                  <a:pt x="8116" y="766"/>
                  <a:pt x="8747" y="479"/>
                </a:cubicBezTo>
                <a:cubicBezTo>
                  <a:pt x="9265" y="244"/>
                  <a:pt x="9803" y="87"/>
                  <a:pt x="10368" y="32"/>
                </a:cubicBezTo>
                <a:cubicBezTo>
                  <a:pt x="10461" y="23"/>
                  <a:pt x="10553" y="11"/>
                  <a:pt x="10646" y="0"/>
                </a:cubicBezTo>
                <a:cubicBezTo>
                  <a:pt x="10755" y="0"/>
                  <a:pt x="10863" y="0"/>
                  <a:pt x="10972" y="0"/>
                </a:cubicBezTo>
                <a:cubicBezTo>
                  <a:pt x="10999" y="5"/>
                  <a:pt x="11025" y="13"/>
                  <a:pt x="11052" y="15"/>
                </a:cubicBezTo>
                <a:cubicBezTo>
                  <a:pt x="11211" y="33"/>
                  <a:pt x="11371" y="43"/>
                  <a:pt x="11529" y="68"/>
                </a:cubicBezTo>
                <a:cubicBezTo>
                  <a:pt x="12160" y="165"/>
                  <a:pt x="12750" y="387"/>
                  <a:pt x="13311" y="696"/>
                </a:cubicBezTo>
                <a:cubicBezTo>
                  <a:pt x="14032" y="1093"/>
                  <a:pt x="14670" y="1607"/>
                  <a:pt x="15261" y="2185"/>
                </a:cubicBezTo>
                <a:cubicBezTo>
                  <a:pt x="15902" y="2811"/>
                  <a:pt x="16477" y="3498"/>
                  <a:pt x="17005" y="4225"/>
                </a:cubicBezTo>
                <a:cubicBezTo>
                  <a:pt x="18227" y="5906"/>
                  <a:pt x="19254" y="7707"/>
                  <a:pt x="20128" y="9601"/>
                </a:cubicBezTo>
                <a:cubicBezTo>
                  <a:pt x="20596" y="10615"/>
                  <a:pt x="20991" y="11657"/>
                  <a:pt x="21264" y="12744"/>
                </a:cubicBezTo>
                <a:cubicBezTo>
                  <a:pt x="21441" y="13445"/>
                  <a:pt x="21573" y="14154"/>
                  <a:pt x="21585" y="14881"/>
                </a:cubicBezTo>
                <a:cubicBezTo>
                  <a:pt x="21586" y="14918"/>
                  <a:pt x="21595" y="14954"/>
                  <a:pt x="21600" y="14990"/>
                </a:cubicBezTo>
                <a:close/>
                <a:moveTo>
                  <a:pt x="21600" y="14990"/>
                </a:moveTo>
              </a:path>
            </a:pathLst>
          </a:custGeom>
          <a:noFill/>
          <a:ln w="76200">
            <a:gradFill>
              <a:gsLst>
                <a:gs pos="75000">
                  <a:srgbClr val="C3DB63">
                    <a:alpha val="20000"/>
                  </a:srgbClr>
                </a:gs>
                <a:gs pos="51000">
                  <a:srgbClr val="43C0BA">
                    <a:alpha val="20000"/>
                  </a:srgbClr>
                </a:gs>
                <a:gs pos="23000">
                  <a:srgbClr val="1759A9">
                    <a:alpha val="20000"/>
                  </a:srgbClr>
                </a:gs>
                <a:gs pos="0">
                  <a:srgbClr val="288EBF">
                    <a:alpha val="19000"/>
                  </a:srgbClr>
                </a:gs>
                <a:gs pos="92000">
                  <a:srgbClr val="F49222">
                    <a:alpha val="19000"/>
                  </a:srgbClr>
                </a:gs>
              </a:gsLst>
              <a:lin ang="2700000" scaled="0"/>
            </a:gradFill>
          </a:ln>
        </p:spPr>
        <p:txBody>
          <a:bodyPr lIns="0" tIns="0" rIns="0" bIns="0"/>
          <a:lstStyle/>
          <a:p>
            <a:endParaRPr lang="en-US" dirty="0">
              <a:latin typeface="EC Square Sans Pro" panose="020B0506040000020004" pitchFamily="34" charset="0"/>
            </a:endParaRPr>
          </a:p>
        </p:txBody>
      </p:sp>
    </p:spTree>
    <p:extLst>
      <p:ext uri="{BB962C8B-B14F-4D97-AF65-F5344CB8AC3E}">
        <p14:creationId xmlns:p14="http://schemas.microsoft.com/office/powerpoint/2010/main" val="9698546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left)">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6670" r="16670"/>
          <a:stretch>
            <a:fillRect/>
          </a:stretch>
        </p:blipFill>
        <p:spPr/>
      </p:pic>
      <p:pic>
        <p:nvPicPr>
          <p:cNvPr id="11" name="Picture Placeholder 10"/>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8991" r="8991"/>
          <a:stretch>
            <a:fillRect/>
          </a:stretch>
        </p:blipFill>
        <p:spPr/>
      </p:pic>
      <p:pic>
        <p:nvPicPr>
          <p:cNvPr id="16" name="Picture Placeholder 15"/>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9982" r="9982"/>
          <a:stretch>
            <a:fillRect/>
          </a:stretch>
        </p:blipFill>
        <p:spPr/>
      </p:pic>
      <p:pic>
        <p:nvPicPr>
          <p:cNvPr id="17" name="Picture Placeholder 16"/>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10098" r="10098"/>
          <a:stretch>
            <a:fillRect/>
          </a:stretch>
        </p:blipFill>
        <p:spPr>
          <a:xfrm>
            <a:off x="11291464" y="3867453"/>
            <a:ext cx="2821627" cy="2821625"/>
          </a:xfrm>
        </p:spPr>
      </p:pic>
      <p:pic>
        <p:nvPicPr>
          <p:cNvPr id="18" name="Picture Placeholder 17"/>
          <p:cNvPicPr>
            <a:picLocks noGrp="1" noChangeAspect="1"/>
          </p:cNvPicPr>
          <p:nvPr>
            <p:ph type="pic" sz="quarter" idx="21"/>
          </p:nvPr>
        </p:nvPicPr>
        <p:blipFill>
          <a:blip r:embed="rId6">
            <a:extLst>
              <a:ext uri="{28A0092B-C50C-407E-A947-70E740481C1C}">
                <a14:useLocalDpi xmlns:a14="http://schemas.microsoft.com/office/drawing/2010/main" val="0"/>
              </a:ext>
            </a:extLst>
          </a:blip>
          <a:srcRect l="9911" r="9911"/>
          <a:stretch>
            <a:fillRect/>
          </a:stretch>
        </p:blipFill>
        <p:spPr/>
      </p:pic>
      <p:pic>
        <p:nvPicPr>
          <p:cNvPr id="31" name="Picture Placeholder 30"/>
          <p:cNvPicPr>
            <a:picLocks noGrp="1" noChangeAspect="1"/>
          </p:cNvPicPr>
          <p:nvPr>
            <p:ph type="pic" sz="quarter" idx="22"/>
          </p:nvPr>
        </p:nvPicPr>
        <p:blipFill>
          <a:blip r:embed="rId7">
            <a:extLst>
              <a:ext uri="{28A0092B-C50C-407E-A947-70E740481C1C}">
                <a14:useLocalDpi xmlns:a14="http://schemas.microsoft.com/office/drawing/2010/main" val="0"/>
              </a:ext>
            </a:extLst>
          </a:blip>
          <a:srcRect l="16243" r="16243"/>
          <a:stretch>
            <a:fillRect/>
          </a:stretch>
        </p:blipFill>
        <p:spPr/>
      </p:pic>
      <p:pic>
        <p:nvPicPr>
          <p:cNvPr id="33" name="Picture Placeholder 32"/>
          <p:cNvPicPr>
            <a:picLocks noGrp="1" noChangeAspect="1"/>
          </p:cNvPicPr>
          <p:nvPr>
            <p:ph type="pic" sz="quarter" idx="23"/>
          </p:nvPr>
        </p:nvPicPr>
        <p:blipFill>
          <a:blip r:embed="rId8">
            <a:extLst>
              <a:ext uri="{28A0092B-C50C-407E-A947-70E740481C1C}">
                <a14:useLocalDpi xmlns:a14="http://schemas.microsoft.com/office/drawing/2010/main" val="0"/>
              </a:ext>
            </a:extLst>
          </a:blip>
          <a:srcRect l="21779" r="21779"/>
          <a:stretch>
            <a:fillRect/>
          </a:stretch>
        </p:blipFill>
        <p:spPr/>
      </p:pic>
      <p:sp>
        <p:nvSpPr>
          <p:cNvPr id="10" name="Flowchart: Document 18"/>
          <p:cNvSpPr/>
          <p:nvPr/>
        </p:nvSpPr>
        <p:spPr>
          <a:xfrm rot="10800000">
            <a:off x="9223192" y="6232949"/>
            <a:ext cx="3719865" cy="9410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34127"/>
              <a:gd name="connsiteY0" fmla="*/ 0 h 21324"/>
              <a:gd name="connsiteX1" fmla="*/ 34127 w 34127"/>
              <a:gd name="connsiteY1" fmla="*/ 0 h 21324"/>
              <a:gd name="connsiteX2" fmla="*/ 21600 w 34127"/>
              <a:gd name="connsiteY2" fmla="*/ 17322 h 21324"/>
              <a:gd name="connsiteX3" fmla="*/ 0 w 34127"/>
              <a:gd name="connsiteY3" fmla="*/ 20172 h 21324"/>
              <a:gd name="connsiteX4" fmla="*/ 0 w 34127"/>
              <a:gd name="connsiteY4" fmla="*/ 0 h 21324"/>
              <a:gd name="connsiteX0" fmla="*/ 0 w 34127"/>
              <a:gd name="connsiteY0" fmla="*/ 0 h 20746"/>
              <a:gd name="connsiteX1" fmla="*/ 34127 w 34127"/>
              <a:gd name="connsiteY1" fmla="*/ 0 h 20746"/>
              <a:gd name="connsiteX2" fmla="*/ 28813 w 34127"/>
              <a:gd name="connsiteY2" fmla="*/ 8087 h 20746"/>
              <a:gd name="connsiteX3" fmla="*/ 0 w 34127"/>
              <a:gd name="connsiteY3" fmla="*/ 20172 h 20746"/>
              <a:gd name="connsiteX4" fmla="*/ 0 w 34127"/>
              <a:gd name="connsiteY4" fmla="*/ 0 h 20746"/>
              <a:gd name="connsiteX0" fmla="*/ 0 w 45263"/>
              <a:gd name="connsiteY0" fmla="*/ 13852 h 20746"/>
              <a:gd name="connsiteX1" fmla="*/ 45263 w 45263"/>
              <a:gd name="connsiteY1" fmla="*/ 0 h 20746"/>
              <a:gd name="connsiteX2" fmla="*/ 39949 w 45263"/>
              <a:gd name="connsiteY2" fmla="*/ 8087 h 20746"/>
              <a:gd name="connsiteX3" fmla="*/ 11136 w 45263"/>
              <a:gd name="connsiteY3" fmla="*/ 20172 h 20746"/>
              <a:gd name="connsiteX4" fmla="*/ 0 w 45263"/>
              <a:gd name="connsiteY4" fmla="*/ 13852 h 20746"/>
              <a:gd name="connsiteX0" fmla="*/ 0 w 39949"/>
              <a:gd name="connsiteY0" fmla="*/ 13250 h 20144"/>
              <a:gd name="connsiteX1" fmla="*/ 11224 w 39949"/>
              <a:gd name="connsiteY1" fmla="*/ 0 h 20144"/>
              <a:gd name="connsiteX2" fmla="*/ 39949 w 39949"/>
              <a:gd name="connsiteY2" fmla="*/ 7485 h 20144"/>
              <a:gd name="connsiteX3" fmla="*/ 11136 w 39949"/>
              <a:gd name="connsiteY3" fmla="*/ 19570 h 20144"/>
              <a:gd name="connsiteX4" fmla="*/ 0 w 39949"/>
              <a:gd name="connsiteY4" fmla="*/ 13250 h 20144"/>
              <a:gd name="connsiteX0" fmla="*/ 0 w 37039"/>
              <a:gd name="connsiteY0" fmla="*/ 15258 h 20144"/>
              <a:gd name="connsiteX1" fmla="*/ 8314 w 37039"/>
              <a:gd name="connsiteY1" fmla="*/ 0 h 20144"/>
              <a:gd name="connsiteX2" fmla="*/ 37039 w 37039"/>
              <a:gd name="connsiteY2" fmla="*/ 7485 h 20144"/>
              <a:gd name="connsiteX3" fmla="*/ 8226 w 37039"/>
              <a:gd name="connsiteY3" fmla="*/ 19570 h 20144"/>
              <a:gd name="connsiteX4" fmla="*/ 0 w 37039"/>
              <a:gd name="connsiteY4" fmla="*/ 15258 h 20144"/>
              <a:gd name="connsiteX0" fmla="*/ 0 w 37039"/>
              <a:gd name="connsiteY0" fmla="*/ 13250 h 18136"/>
              <a:gd name="connsiteX1" fmla="*/ 89 w 37039"/>
              <a:gd name="connsiteY1" fmla="*/ 0 h 18136"/>
              <a:gd name="connsiteX2" fmla="*/ 37039 w 37039"/>
              <a:gd name="connsiteY2" fmla="*/ 5477 h 18136"/>
              <a:gd name="connsiteX3" fmla="*/ 8226 w 37039"/>
              <a:gd name="connsiteY3" fmla="*/ 17562 h 18136"/>
              <a:gd name="connsiteX4" fmla="*/ 0 w 37039"/>
              <a:gd name="connsiteY4" fmla="*/ 13250 h 18136"/>
              <a:gd name="connsiteX0" fmla="*/ 0 w 37039"/>
              <a:gd name="connsiteY0" fmla="*/ 12447 h 17333"/>
              <a:gd name="connsiteX1" fmla="*/ 89 w 37039"/>
              <a:gd name="connsiteY1" fmla="*/ 0 h 17333"/>
              <a:gd name="connsiteX2" fmla="*/ 37039 w 37039"/>
              <a:gd name="connsiteY2" fmla="*/ 4674 h 17333"/>
              <a:gd name="connsiteX3" fmla="*/ 8226 w 37039"/>
              <a:gd name="connsiteY3" fmla="*/ 16759 h 17333"/>
              <a:gd name="connsiteX4" fmla="*/ 0 w 37039"/>
              <a:gd name="connsiteY4" fmla="*/ 12447 h 17333"/>
              <a:gd name="connsiteX0" fmla="*/ 0 w 37039"/>
              <a:gd name="connsiteY0" fmla="*/ 12447 h 16556"/>
              <a:gd name="connsiteX1" fmla="*/ 89 w 37039"/>
              <a:gd name="connsiteY1" fmla="*/ 0 h 16556"/>
              <a:gd name="connsiteX2" fmla="*/ 37039 w 37039"/>
              <a:gd name="connsiteY2" fmla="*/ 4674 h 16556"/>
              <a:gd name="connsiteX3" fmla="*/ 13035 w 37039"/>
              <a:gd name="connsiteY3" fmla="*/ 15956 h 16556"/>
              <a:gd name="connsiteX4" fmla="*/ 0 w 37039"/>
              <a:gd name="connsiteY4" fmla="*/ 12447 h 16556"/>
              <a:gd name="connsiteX0" fmla="*/ 0 w 37039"/>
              <a:gd name="connsiteY0" fmla="*/ 12447 h 16007"/>
              <a:gd name="connsiteX1" fmla="*/ 89 w 37039"/>
              <a:gd name="connsiteY1" fmla="*/ 0 h 16007"/>
              <a:gd name="connsiteX2" fmla="*/ 37039 w 37039"/>
              <a:gd name="connsiteY2" fmla="*/ 4674 h 16007"/>
              <a:gd name="connsiteX3" fmla="*/ 13035 w 37039"/>
              <a:gd name="connsiteY3" fmla="*/ 15956 h 16007"/>
              <a:gd name="connsiteX4" fmla="*/ 0 w 37039"/>
              <a:gd name="connsiteY4" fmla="*/ 12447 h 16007"/>
              <a:gd name="connsiteX0" fmla="*/ 44 w 36956"/>
              <a:gd name="connsiteY0" fmla="*/ 14856 h 16007"/>
              <a:gd name="connsiteX1" fmla="*/ 6 w 36956"/>
              <a:gd name="connsiteY1" fmla="*/ 0 h 16007"/>
              <a:gd name="connsiteX2" fmla="*/ 36956 w 36956"/>
              <a:gd name="connsiteY2" fmla="*/ 4674 h 16007"/>
              <a:gd name="connsiteX3" fmla="*/ 12952 w 36956"/>
              <a:gd name="connsiteY3" fmla="*/ 15956 h 16007"/>
              <a:gd name="connsiteX4" fmla="*/ 44 w 36956"/>
              <a:gd name="connsiteY4" fmla="*/ 14856 h 16007"/>
              <a:gd name="connsiteX0" fmla="*/ 44 w 36956"/>
              <a:gd name="connsiteY0" fmla="*/ 14856 h 15375"/>
              <a:gd name="connsiteX1" fmla="*/ 6 w 36956"/>
              <a:gd name="connsiteY1" fmla="*/ 0 h 15375"/>
              <a:gd name="connsiteX2" fmla="*/ 36956 w 36956"/>
              <a:gd name="connsiteY2" fmla="*/ 4674 h 15375"/>
              <a:gd name="connsiteX3" fmla="*/ 16719 w 36956"/>
              <a:gd name="connsiteY3" fmla="*/ 15321 h 15375"/>
              <a:gd name="connsiteX4" fmla="*/ 44 w 36956"/>
              <a:gd name="connsiteY4" fmla="*/ 14856 h 15375"/>
              <a:gd name="connsiteX0" fmla="*/ 44 w 36956"/>
              <a:gd name="connsiteY0" fmla="*/ 14856 h 15338"/>
              <a:gd name="connsiteX1" fmla="*/ 6 w 36956"/>
              <a:gd name="connsiteY1" fmla="*/ 0 h 15338"/>
              <a:gd name="connsiteX2" fmla="*/ 36956 w 36956"/>
              <a:gd name="connsiteY2" fmla="*/ 4674 h 15338"/>
              <a:gd name="connsiteX3" fmla="*/ 15424 w 36956"/>
              <a:gd name="connsiteY3" fmla="*/ 15284 h 15338"/>
              <a:gd name="connsiteX4" fmla="*/ 44 w 36956"/>
              <a:gd name="connsiteY4" fmla="*/ 14856 h 15338"/>
              <a:gd name="connsiteX0" fmla="*/ 44 w 36956"/>
              <a:gd name="connsiteY0" fmla="*/ 14856 h 15602"/>
              <a:gd name="connsiteX1" fmla="*/ 6 w 36956"/>
              <a:gd name="connsiteY1" fmla="*/ 0 h 15602"/>
              <a:gd name="connsiteX2" fmla="*/ 36956 w 36956"/>
              <a:gd name="connsiteY2" fmla="*/ 4674 h 15602"/>
              <a:gd name="connsiteX3" fmla="*/ 15424 w 36956"/>
              <a:gd name="connsiteY3" fmla="*/ 15284 h 15602"/>
              <a:gd name="connsiteX4" fmla="*/ 44 w 36956"/>
              <a:gd name="connsiteY4" fmla="*/ 14856 h 15602"/>
              <a:gd name="connsiteX0" fmla="*/ 44 w 36956"/>
              <a:gd name="connsiteY0" fmla="*/ 14856 h 15602"/>
              <a:gd name="connsiteX1" fmla="*/ 6 w 36956"/>
              <a:gd name="connsiteY1" fmla="*/ 0 h 15602"/>
              <a:gd name="connsiteX2" fmla="*/ 36956 w 36956"/>
              <a:gd name="connsiteY2" fmla="*/ 4674 h 15602"/>
              <a:gd name="connsiteX3" fmla="*/ 15424 w 36956"/>
              <a:gd name="connsiteY3" fmla="*/ 15284 h 15602"/>
              <a:gd name="connsiteX4" fmla="*/ 44 w 36956"/>
              <a:gd name="connsiteY4" fmla="*/ 14856 h 15602"/>
              <a:gd name="connsiteX0" fmla="*/ 44 w 36956"/>
              <a:gd name="connsiteY0" fmla="*/ 14856 h 14981"/>
              <a:gd name="connsiteX1" fmla="*/ 6 w 36956"/>
              <a:gd name="connsiteY1" fmla="*/ 0 h 14981"/>
              <a:gd name="connsiteX2" fmla="*/ 36956 w 36956"/>
              <a:gd name="connsiteY2" fmla="*/ 4674 h 14981"/>
              <a:gd name="connsiteX3" fmla="*/ 16837 w 36956"/>
              <a:gd name="connsiteY3" fmla="*/ 14649 h 14981"/>
              <a:gd name="connsiteX4" fmla="*/ 44 w 36956"/>
              <a:gd name="connsiteY4" fmla="*/ 14856 h 14981"/>
              <a:gd name="connsiteX0" fmla="*/ 44 w 36956"/>
              <a:gd name="connsiteY0" fmla="*/ 14856 h 15200"/>
              <a:gd name="connsiteX1" fmla="*/ 6 w 36956"/>
              <a:gd name="connsiteY1" fmla="*/ 0 h 15200"/>
              <a:gd name="connsiteX2" fmla="*/ 36956 w 36956"/>
              <a:gd name="connsiteY2" fmla="*/ 4674 h 15200"/>
              <a:gd name="connsiteX3" fmla="*/ 16107 w 36956"/>
              <a:gd name="connsiteY3" fmla="*/ 14873 h 15200"/>
              <a:gd name="connsiteX4" fmla="*/ 44 w 36956"/>
              <a:gd name="connsiteY4" fmla="*/ 14856 h 15200"/>
              <a:gd name="connsiteX0" fmla="*/ 44 w 36956"/>
              <a:gd name="connsiteY0" fmla="*/ 14856 h 14875"/>
              <a:gd name="connsiteX1" fmla="*/ 6 w 36956"/>
              <a:gd name="connsiteY1" fmla="*/ 0 h 14875"/>
              <a:gd name="connsiteX2" fmla="*/ 36956 w 36956"/>
              <a:gd name="connsiteY2" fmla="*/ 4674 h 14875"/>
              <a:gd name="connsiteX3" fmla="*/ 16107 w 36956"/>
              <a:gd name="connsiteY3" fmla="*/ 14873 h 14875"/>
              <a:gd name="connsiteX4" fmla="*/ 44 w 36956"/>
              <a:gd name="connsiteY4" fmla="*/ 1485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4" h="14875">
                <a:moveTo>
                  <a:pt x="0" y="12206"/>
                </a:moveTo>
                <a:cubicBezTo>
                  <a:pt x="30" y="7789"/>
                  <a:pt x="84" y="4417"/>
                  <a:pt x="114" y="0"/>
                </a:cubicBezTo>
                <a:cubicBezTo>
                  <a:pt x="114" y="5774"/>
                  <a:pt x="37064" y="-1100"/>
                  <a:pt x="37064" y="4674"/>
                </a:cubicBezTo>
                <a:cubicBezTo>
                  <a:pt x="28542" y="4915"/>
                  <a:pt x="29419" y="15052"/>
                  <a:pt x="16215" y="14873"/>
                </a:cubicBezTo>
                <a:cubicBezTo>
                  <a:pt x="4653" y="14108"/>
                  <a:pt x="3457" y="10582"/>
                  <a:pt x="0" y="122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5233" y="6313020"/>
            <a:ext cx="1432463" cy="376058"/>
          </a:xfrm>
          <a:prstGeom prst="rect">
            <a:avLst/>
          </a:prstGeom>
        </p:spPr>
      </p:pic>
      <p:sp>
        <p:nvSpPr>
          <p:cNvPr id="4" name="Title 1">
            <a:extLst>
              <a:ext uri="{FF2B5EF4-FFF2-40B4-BE49-F238E27FC236}">
                <a16:creationId xmlns:a16="http://schemas.microsoft.com/office/drawing/2014/main" id="{DD0219FA-79FF-31B0-5014-FDEB17F25E4D}"/>
              </a:ext>
            </a:extLst>
          </p:cNvPr>
          <p:cNvSpPr txBox="1">
            <a:spLocks/>
          </p:cNvSpPr>
          <p:nvPr/>
        </p:nvSpPr>
        <p:spPr>
          <a:xfrm>
            <a:off x="3342589" y="2520494"/>
            <a:ext cx="5663608" cy="1179316"/>
          </a:xfrm>
          <a:prstGeom prst="rect">
            <a:avLst/>
          </a:prstGeom>
        </p:spPr>
        <p:txBody>
          <a:bodyPr vert="horz" lIns="91440" tIns="45720" rIns="91440" bIns="0" rtlCol="0"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457200">
              <a:lnSpc>
                <a:spcPct val="80000"/>
              </a:lnSpc>
            </a:pPr>
            <a:r>
              <a:rPr lang="en-US" sz="3600" dirty="0"/>
              <a:t>Smart cities and interoperability</a:t>
            </a:r>
            <a:endParaRPr lang="en-BE" sz="3600" dirty="0"/>
          </a:p>
        </p:txBody>
      </p:sp>
    </p:spTree>
    <p:extLst>
      <p:ext uri="{BB962C8B-B14F-4D97-AF65-F5344CB8AC3E}">
        <p14:creationId xmlns:p14="http://schemas.microsoft.com/office/powerpoint/2010/main" val="150336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17828" b="17828"/>
          <a:stretch>
            <a:fillRect/>
          </a:stretch>
        </p:blipFill>
        <p:spPr>
          <a:xfrm>
            <a:off x="8266442" y="-87522"/>
            <a:ext cx="2369876" cy="2369875"/>
          </a:xfrm>
        </p:spPr>
      </p:pic>
      <p:pic>
        <p:nvPicPr>
          <p:cNvPr id="9" name="Picture Placeholder 8"/>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t="39532" b="39532"/>
          <a:stretch>
            <a:fillRect/>
          </a:stretch>
        </p:blipFill>
        <p:spPr>
          <a:xfrm>
            <a:off x="9880620" y="1465757"/>
            <a:ext cx="2369876" cy="2369875"/>
          </a:xfrm>
        </p:spPr>
      </p:pic>
      <p:pic>
        <p:nvPicPr>
          <p:cNvPr id="11" name="Picture Placeholder 10"/>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t="39532" b="39532"/>
          <a:stretch>
            <a:fillRect/>
          </a:stretch>
        </p:blipFill>
        <p:spPr>
          <a:xfrm>
            <a:off x="6706245" y="-1709134"/>
            <a:ext cx="2369876" cy="2369875"/>
          </a:xfrm>
        </p:spPr>
      </p:pic>
      <p:pic>
        <p:nvPicPr>
          <p:cNvPr id="8" name="Picture Placeholder 7"/>
          <p:cNvPicPr>
            <a:picLocks noGrp="1" noChangeAspect="1"/>
          </p:cNvPicPr>
          <p:nvPr>
            <p:ph type="pic" sz="quarter" idx="20"/>
          </p:nvPr>
        </p:nvPicPr>
        <p:blipFill>
          <a:blip r:embed="rId5">
            <a:extLst>
              <a:ext uri="{28A0092B-C50C-407E-A947-70E740481C1C}">
                <a14:useLocalDpi xmlns:a14="http://schemas.microsoft.com/office/drawing/2010/main" val="0"/>
              </a:ext>
            </a:extLst>
          </a:blip>
          <a:srcRect l="17792" r="17792"/>
          <a:stretch>
            <a:fillRect/>
          </a:stretch>
        </p:blipFill>
        <p:spPr>
          <a:xfrm>
            <a:off x="11468112" y="-129380"/>
            <a:ext cx="2369876" cy="2369875"/>
          </a:xfrm>
        </p:spPr>
      </p:pic>
      <p:pic>
        <p:nvPicPr>
          <p:cNvPr id="10" name="Picture Placeholder 9"/>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39532" b="39532"/>
          <a:stretch>
            <a:fillRect/>
          </a:stretch>
        </p:blipFill>
        <p:spPr>
          <a:xfrm>
            <a:off x="9822124" y="-1635781"/>
            <a:ext cx="2369876" cy="2369875"/>
          </a:xfrm>
        </p:spPr>
      </p:pic>
      <p:sp>
        <p:nvSpPr>
          <p:cNvPr id="15" name="AutoShape 3"/>
          <p:cNvSpPr>
            <a:spLocks/>
          </p:cNvSpPr>
          <p:nvPr/>
        </p:nvSpPr>
        <p:spPr bwMode="auto">
          <a:xfrm>
            <a:off x="11558741" y="2981246"/>
            <a:ext cx="2606862" cy="260686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gs>
              <a:gs pos="24000">
                <a:srgbClr val="1759A9"/>
              </a:gs>
              <a:gs pos="0">
                <a:srgbClr val="288EBF"/>
              </a:gs>
              <a:gs pos="89000">
                <a:srgbClr val="F49222"/>
              </a:gs>
              <a:gs pos="68000">
                <a:srgbClr val="C3DB63"/>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6" name="AutoShape 3"/>
          <p:cNvSpPr>
            <a:spLocks/>
          </p:cNvSpPr>
          <p:nvPr/>
        </p:nvSpPr>
        <p:spPr bwMode="auto">
          <a:xfrm>
            <a:off x="8266443" y="-1796740"/>
            <a:ext cx="2369875" cy="2369875"/>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17" name="AutoShape 3"/>
          <p:cNvSpPr>
            <a:spLocks/>
          </p:cNvSpPr>
          <p:nvPr/>
        </p:nvSpPr>
        <p:spPr bwMode="auto">
          <a:xfrm rot="10800000">
            <a:off x="11468113" y="1332415"/>
            <a:ext cx="2369875" cy="2369875"/>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34" name="AutoShape 3"/>
          <p:cNvSpPr>
            <a:spLocks/>
          </p:cNvSpPr>
          <p:nvPr/>
        </p:nvSpPr>
        <p:spPr bwMode="auto">
          <a:xfrm>
            <a:off x="10045575" y="-200261"/>
            <a:ext cx="2154432" cy="2154432"/>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25400">
            <a:gradFill>
              <a:gsLst>
                <a:gs pos="75000">
                  <a:srgbClr val="C3DB63"/>
                </a:gs>
                <a:gs pos="51000">
                  <a:srgbClr val="43C0BA"/>
                </a:gs>
                <a:gs pos="23000">
                  <a:srgbClr val="1759A9"/>
                </a:gs>
                <a:gs pos="0">
                  <a:srgbClr val="288EBF"/>
                </a:gs>
                <a:gs pos="92000">
                  <a:srgbClr val="F49222"/>
                </a:gs>
              </a:gsLst>
              <a:lin ang="2700000" scaled="0"/>
            </a:gradFill>
          </a:ln>
        </p:spPr>
        <p:txBody>
          <a:bodyPr lIns="0" tIns="0" rIns="0" bIns="0"/>
          <a:lstStyle/>
          <a:p>
            <a:endParaRPr lang="en-US" dirty="0">
              <a:latin typeface="EC Square Sans Pro" panose="020B0506040000020004" pitchFamily="34" charset="0"/>
            </a:endParaRPr>
          </a:p>
        </p:txBody>
      </p:sp>
      <p:sp>
        <p:nvSpPr>
          <p:cNvPr id="26" name="Flowchart: Document 18"/>
          <p:cNvSpPr/>
          <p:nvPr/>
        </p:nvSpPr>
        <p:spPr>
          <a:xfrm rot="10800000">
            <a:off x="9223192" y="6232949"/>
            <a:ext cx="3719865" cy="94102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34127"/>
              <a:gd name="connsiteY0" fmla="*/ 0 h 21324"/>
              <a:gd name="connsiteX1" fmla="*/ 34127 w 34127"/>
              <a:gd name="connsiteY1" fmla="*/ 0 h 21324"/>
              <a:gd name="connsiteX2" fmla="*/ 21600 w 34127"/>
              <a:gd name="connsiteY2" fmla="*/ 17322 h 21324"/>
              <a:gd name="connsiteX3" fmla="*/ 0 w 34127"/>
              <a:gd name="connsiteY3" fmla="*/ 20172 h 21324"/>
              <a:gd name="connsiteX4" fmla="*/ 0 w 34127"/>
              <a:gd name="connsiteY4" fmla="*/ 0 h 21324"/>
              <a:gd name="connsiteX0" fmla="*/ 0 w 34127"/>
              <a:gd name="connsiteY0" fmla="*/ 0 h 20746"/>
              <a:gd name="connsiteX1" fmla="*/ 34127 w 34127"/>
              <a:gd name="connsiteY1" fmla="*/ 0 h 20746"/>
              <a:gd name="connsiteX2" fmla="*/ 28813 w 34127"/>
              <a:gd name="connsiteY2" fmla="*/ 8087 h 20746"/>
              <a:gd name="connsiteX3" fmla="*/ 0 w 34127"/>
              <a:gd name="connsiteY3" fmla="*/ 20172 h 20746"/>
              <a:gd name="connsiteX4" fmla="*/ 0 w 34127"/>
              <a:gd name="connsiteY4" fmla="*/ 0 h 20746"/>
              <a:gd name="connsiteX0" fmla="*/ 0 w 45263"/>
              <a:gd name="connsiteY0" fmla="*/ 13852 h 20746"/>
              <a:gd name="connsiteX1" fmla="*/ 45263 w 45263"/>
              <a:gd name="connsiteY1" fmla="*/ 0 h 20746"/>
              <a:gd name="connsiteX2" fmla="*/ 39949 w 45263"/>
              <a:gd name="connsiteY2" fmla="*/ 8087 h 20746"/>
              <a:gd name="connsiteX3" fmla="*/ 11136 w 45263"/>
              <a:gd name="connsiteY3" fmla="*/ 20172 h 20746"/>
              <a:gd name="connsiteX4" fmla="*/ 0 w 45263"/>
              <a:gd name="connsiteY4" fmla="*/ 13852 h 20746"/>
              <a:gd name="connsiteX0" fmla="*/ 0 w 39949"/>
              <a:gd name="connsiteY0" fmla="*/ 13250 h 20144"/>
              <a:gd name="connsiteX1" fmla="*/ 11224 w 39949"/>
              <a:gd name="connsiteY1" fmla="*/ 0 h 20144"/>
              <a:gd name="connsiteX2" fmla="*/ 39949 w 39949"/>
              <a:gd name="connsiteY2" fmla="*/ 7485 h 20144"/>
              <a:gd name="connsiteX3" fmla="*/ 11136 w 39949"/>
              <a:gd name="connsiteY3" fmla="*/ 19570 h 20144"/>
              <a:gd name="connsiteX4" fmla="*/ 0 w 39949"/>
              <a:gd name="connsiteY4" fmla="*/ 13250 h 20144"/>
              <a:gd name="connsiteX0" fmla="*/ 0 w 37039"/>
              <a:gd name="connsiteY0" fmla="*/ 15258 h 20144"/>
              <a:gd name="connsiteX1" fmla="*/ 8314 w 37039"/>
              <a:gd name="connsiteY1" fmla="*/ 0 h 20144"/>
              <a:gd name="connsiteX2" fmla="*/ 37039 w 37039"/>
              <a:gd name="connsiteY2" fmla="*/ 7485 h 20144"/>
              <a:gd name="connsiteX3" fmla="*/ 8226 w 37039"/>
              <a:gd name="connsiteY3" fmla="*/ 19570 h 20144"/>
              <a:gd name="connsiteX4" fmla="*/ 0 w 37039"/>
              <a:gd name="connsiteY4" fmla="*/ 15258 h 20144"/>
              <a:gd name="connsiteX0" fmla="*/ 0 w 37039"/>
              <a:gd name="connsiteY0" fmla="*/ 13250 h 18136"/>
              <a:gd name="connsiteX1" fmla="*/ 89 w 37039"/>
              <a:gd name="connsiteY1" fmla="*/ 0 h 18136"/>
              <a:gd name="connsiteX2" fmla="*/ 37039 w 37039"/>
              <a:gd name="connsiteY2" fmla="*/ 5477 h 18136"/>
              <a:gd name="connsiteX3" fmla="*/ 8226 w 37039"/>
              <a:gd name="connsiteY3" fmla="*/ 17562 h 18136"/>
              <a:gd name="connsiteX4" fmla="*/ 0 w 37039"/>
              <a:gd name="connsiteY4" fmla="*/ 13250 h 18136"/>
              <a:gd name="connsiteX0" fmla="*/ 0 w 37039"/>
              <a:gd name="connsiteY0" fmla="*/ 12447 h 17333"/>
              <a:gd name="connsiteX1" fmla="*/ 89 w 37039"/>
              <a:gd name="connsiteY1" fmla="*/ 0 h 17333"/>
              <a:gd name="connsiteX2" fmla="*/ 37039 w 37039"/>
              <a:gd name="connsiteY2" fmla="*/ 4674 h 17333"/>
              <a:gd name="connsiteX3" fmla="*/ 8226 w 37039"/>
              <a:gd name="connsiteY3" fmla="*/ 16759 h 17333"/>
              <a:gd name="connsiteX4" fmla="*/ 0 w 37039"/>
              <a:gd name="connsiteY4" fmla="*/ 12447 h 17333"/>
              <a:gd name="connsiteX0" fmla="*/ 0 w 37039"/>
              <a:gd name="connsiteY0" fmla="*/ 12447 h 16556"/>
              <a:gd name="connsiteX1" fmla="*/ 89 w 37039"/>
              <a:gd name="connsiteY1" fmla="*/ 0 h 16556"/>
              <a:gd name="connsiteX2" fmla="*/ 37039 w 37039"/>
              <a:gd name="connsiteY2" fmla="*/ 4674 h 16556"/>
              <a:gd name="connsiteX3" fmla="*/ 13035 w 37039"/>
              <a:gd name="connsiteY3" fmla="*/ 15956 h 16556"/>
              <a:gd name="connsiteX4" fmla="*/ 0 w 37039"/>
              <a:gd name="connsiteY4" fmla="*/ 12447 h 16556"/>
              <a:gd name="connsiteX0" fmla="*/ 0 w 37039"/>
              <a:gd name="connsiteY0" fmla="*/ 12447 h 16007"/>
              <a:gd name="connsiteX1" fmla="*/ 89 w 37039"/>
              <a:gd name="connsiteY1" fmla="*/ 0 h 16007"/>
              <a:gd name="connsiteX2" fmla="*/ 37039 w 37039"/>
              <a:gd name="connsiteY2" fmla="*/ 4674 h 16007"/>
              <a:gd name="connsiteX3" fmla="*/ 13035 w 37039"/>
              <a:gd name="connsiteY3" fmla="*/ 15956 h 16007"/>
              <a:gd name="connsiteX4" fmla="*/ 0 w 37039"/>
              <a:gd name="connsiteY4" fmla="*/ 12447 h 16007"/>
              <a:gd name="connsiteX0" fmla="*/ 44 w 36956"/>
              <a:gd name="connsiteY0" fmla="*/ 14856 h 16007"/>
              <a:gd name="connsiteX1" fmla="*/ 6 w 36956"/>
              <a:gd name="connsiteY1" fmla="*/ 0 h 16007"/>
              <a:gd name="connsiteX2" fmla="*/ 36956 w 36956"/>
              <a:gd name="connsiteY2" fmla="*/ 4674 h 16007"/>
              <a:gd name="connsiteX3" fmla="*/ 12952 w 36956"/>
              <a:gd name="connsiteY3" fmla="*/ 15956 h 16007"/>
              <a:gd name="connsiteX4" fmla="*/ 44 w 36956"/>
              <a:gd name="connsiteY4" fmla="*/ 14856 h 16007"/>
              <a:gd name="connsiteX0" fmla="*/ 44 w 36956"/>
              <a:gd name="connsiteY0" fmla="*/ 14856 h 15375"/>
              <a:gd name="connsiteX1" fmla="*/ 6 w 36956"/>
              <a:gd name="connsiteY1" fmla="*/ 0 h 15375"/>
              <a:gd name="connsiteX2" fmla="*/ 36956 w 36956"/>
              <a:gd name="connsiteY2" fmla="*/ 4674 h 15375"/>
              <a:gd name="connsiteX3" fmla="*/ 16719 w 36956"/>
              <a:gd name="connsiteY3" fmla="*/ 15321 h 15375"/>
              <a:gd name="connsiteX4" fmla="*/ 44 w 36956"/>
              <a:gd name="connsiteY4" fmla="*/ 14856 h 15375"/>
              <a:gd name="connsiteX0" fmla="*/ 44 w 36956"/>
              <a:gd name="connsiteY0" fmla="*/ 14856 h 15338"/>
              <a:gd name="connsiteX1" fmla="*/ 6 w 36956"/>
              <a:gd name="connsiteY1" fmla="*/ 0 h 15338"/>
              <a:gd name="connsiteX2" fmla="*/ 36956 w 36956"/>
              <a:gd name="connsiteY2" fmla="*/ 4674 h 15338"/>
              <a:gd name="connsiteX3" fmla="*/ 15424 w 36956"/>
              <a:gd name="connsiteY3" fmla="*/ 15284 h 15338"/>
              <a:gd name="connsiteX4" fmla="*/ 44 w 36956"/>
              <a:gd name="connsiteY4" fmla="*/ 14856 h 15338"/>
              <a:gd name="connsiteX0" fmla="*/ 44 w 36956"/>
              <a:gd name="connsiteY0" fmla="*/ 14856 h 15602"/>
              <a:gd name="connsiteX1" fmla="*/ 6 w 36956"/>
              <a:gd name="connsiteY1" fmla="*/ 0 h 15602"/>
              <a:gd name="connsiteX2" fmla="*/ 36956 w 36956"/>
              <a:gd name="connsiteY2" fmla="*/ 4674 h 15602"/>
              <a:gd name="connsiteX3" fmla="*/ 15424 w 36956"/>
              <a:gd name="connsiteY3" fmla="*/ 15284 h 15602"/>
              <a:gd name="connsiteX4" fmla="*/ 44 w 36956"/>
              <a:gd name="connsiteY4" fmla="*/ 14856 h 15602"/>
              <a:gd name="connsiteX0" fmla="*/ 44 w 36956"/>
              <a:gd name="connsiteY0" fmla="*/ 14856 h 15602"/>
              <a:gd name="connsiteX1" fmla="*/ 6 w 36956"/>
              <a:gd name="connsiteY1" fmla="*/ 0 h 15602"/>
              <a:gd name="connsiteX2" fmla="*/ 36956 w 36956"/>
              <a:gd name="connsiteY2" fmla="*/ 4674 h 15602"/>
              <a:gd name="connsiteX3" fmla="*/ 15424 w 36956"/>
              <a:gd name="connsiteY3" fmla="*/ 15284 h 15602"/>
              <a:gd name="connsiteX4" fmla="*/ 44 w 36956"/>
              <a:gd name="connsiteY4" fmla="*/ 14856 h 15602"/>
              <a:gd name="connsiteX0" fmla="*/ 44 w 36956"/>
              <a:gd name="connsiteY0" fmla="*/ 14856 h 14981"/>
              <a:gd name="connsiteX1" fmla="*/ 6 w 36956"/>
              <a:gd name="connsiteY1" fmla="*/ 0 h 14981"/>
              <a:gd name="connsiteX2" fmla="*/ 36956 w 36956"/>
              <a:gd name="connsiteY2" fmla="*/ 4674 h 14981"/>
              <a:gd name="connsiteX3" fmla="*/ 16837 w 36956"/>
              <a:gd name="connsiteY3" fmla="*/ 14649 h 14981"/>
              <a:gd name="connsiteX4" fmla="*/ 44 w 36956"/>
              <a:gd name="connsiteY4" fmla="*/ 14856 h 14981"/>
              <a:gd name="connsiteX0" fmla="*/ 44 w 36956"/>
              <a:gd name="connsiteY0" fmla="*/ 14856 h 15200"/>
              <a:gd name="connsiteX1" fmla="*/ 6 w 36956"/>
              <a:gd name="connsiteY1" fmla="*/ 0 h 15200"/>
              <a:gd name="connsiteX2" fmla="*/ 36956 w 36956"/>
              <a:gd name="connsiteY2" fmla="*/ 4674 h 15200"/>
              <a:gd name="connsiteX3" fmla="*/ 16107 w 36956"/>
              <a:gd name="connsiteY3" fmla="*/ 14873 h 15200"/>
              <a:gd name="connsiteX4" fmla="*/ 44 w 36956"/>
              <a:gd name="connsiteY4" fmla="*/ 14856 h 15200"/>
              <a:gd name="connsiteX0" fmla="*/ 44 w 36956"/>
              <a:gd name="connsiteY0" fmla="*/ 14856 h 14875"/>
              <a:gd name="connsiteX1" fmla="*/ 6 w 36956"/>
              <a:gd name="connsiteY1" fmla="*/ 0 h 14875"/>
              <a:gd name="connsiteX2" fmla="*/ 36956 w 36956"/>
              <a:gd name="connsiteY2" fmla="*/ 4674 h 14875"/>
              <a:gd name="connsiteX3" fmla="*/ 16107 w 36956"/>
              <a:gd name="connsiteY3" fmla="*/ 14873 h 14875"/>
              <a:gd name="connsiteX4" fmla="*/ 44 w 36956"/>
              <a:gd name="connsiteY4" fmla="*/ 1485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 name="connsiteX0" fmla="*/ 0 w 37064"/>
              <a:gd name="connsiteY0" fmla="*/ 12206 h 14875"/>
              <a:gd name="connsiteX1" fmla="*/ 114 w 37064"/>
              <a:gd name="connsiteY1" fmla="*/ 0 h 14875"/>
              <a:gd name="connsiteX2" fmla="*/ 37064 w 37064"/>
              <a:gd name="connsiteY2" fmla="*/ 4674 h 14875"/>
              <a:gd name="connsiteX3" fmla="*/ 16215 w 37064"/>
              <a:gd name="connsiteY3" fmla="*/ 14873 h 14875"/>
              <a:gd name="connsiteX4" fmla="*/ 0 w 37064"/>
              <a:gd name="connsiteY4" fmla="*/ 12206 h 14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64" h="14875">
                <a:moveTo>
                  <a:pt x="0" y="12206"/>
                </a:moveTo>
                <a:cubicBezTo>
                  <a:pt x="30" y="7789"/>
                  <a:pt x="84" y="4417"/>
                  <a:pt x="114" y="0"/>
                </a:cubicBezTo>
                <a:cubicBezTo>
                  <a:pt x="114" y="5774"/>
                  <a:pt x="37064" y="-1100"/>
                  <a:pt x="37064" y="4674"/>
                </a:cubicBezTo>
                <a:cubicBezTo>
                  <a:pt x="28542" y="4915"/>
                  <a:pt x="29419" y="15052"/>
                  <a:pt x="16215" y="14873"/>
                </a:cubicBezTo>
                <a:cubicBezTo>
                  <a:pt x="4653" y="14108"/>
                  <a:pt x="3457" y="10582"/>
                  <a:pt x="0" y="122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5233" y="6313020"/>
            <a:ext cx="1432463" cy="376058"/>
          </a:xfrm>
          <a:prstGeom prst="rect">
            <a:avLst/>
          </a:prstGeom>
        </p:spPr>
      </p:pic>
      <p:cxnSp>
        <p:nvCxnSpPr>
          <p:cNvPr id="12" name="Straight Connector 11">
            <a:extLst>
              <a:ext uri="{FF2B5EF4-FFF2-40B4-BE49-F238E27FC236}">
                <a16:creationId xmlns:a16="http://schemas.microsoft.com/office/drawing/2014/main" id="{7B3FFDED-F9AF-4222-E067-42A3350F2F9B}"/>
              </a:ext>
            </a:extLst>
          </p:cNvPr>
          <p:cNvCxnSpPr>
            <a:cxnSpLocks/>
          </p:cNvCxnSpPr>
          <p:nvPr/>
        </p:nvCxnSpPr>
        <p:spPr>
          <a:xfrm>
            <a:off x="2897153" y="2670859"/>
            <a:ext cx="2195547" cy="0"/>
          </a:xfrm>
          <a:prstGeom prst="line">
            <a:avLst/>
          </a:prstGeom>
          <a:noFill/>
          <a:ln w="25400">
            <a:gradFill>
              <a:gsLst>
                <a:gs pos="75000">
                  <a:srgbClr val="C3DB63"/>
                </a:gs>
                <a:gs pos="51000">
                  <a:srgbClr val="43C0BA"/>
                </a:gs>
                <a:gs pos="23000">
                  <a:srgbClr val="1759A9"/>
                </a:gs>
                <a:gs pos="0">
                  <a:srgbClr val="288EBF"/>
                </a:gs>
                <a:gs pos="92000">
                  <a:srgbClr val="F49222"/>
                </a:gs>
              </a:gsLst>
              <a:lin ang="2700000" scaled="0"/>
            </a:gradFill>
          </a:ln>
        </p:spPr>
      </p:cxnSp>
      <p:sp>
        <p:nvSpPr>
          <p:cNvPr id="14" name="Title 1">
            <a:extLst>
              <a:ext uri="{FF2B5EF4-FFF2-40B4-BE49-F238E27FC236}">
                <a16:creationId xmlns:a16="http://schemas.microsoft.com/office/drawing/2014/main" id="{ABC9DEDB-5C94-D7A6-44E7-4982BBEBD56C}"/>
              </a:ext>
            </a:extLst>
          </p:cNvPr>
          <p:cNvSpPr txBox="1">
            <a:spLocks/>
          </p:cNvSpPr>
          <p:nvPr/>
        </p:nvSpPr>
        <p:spPr>
          <a:xfrm>
            <a:off x="905691" y="1465757"/>
            <a:ext cx="4613097" cy="1222139"/>
          </a:xfrm>
          <a:prstGeom prst="rect">
            <a:avLst/>
          </a:prstGeom>
        </p:spPr>
        <p:txBody>
          <a:bodyPr vert="horz" lIns="91440" tIns="45720" rIns="91440" bIns="0" rtlCol="0" anchor="b" anchorCtr="0">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80000"/>
              </a:lnSpc>
            </a:pPr>
            <a:r>
              <a:rPr lang="en-US" sz="3600" dirty="0"/>
              <a:t>What is organizational </a:t>
            </a:r>
          </a:p>
          <a:p>
            <a:pPr defTabSz="457200">
              <a:lnSpc>
                <a:spcPct val="80000"/>
              </a:lnSpc>
            </a:pPr>
            <a:r>
              <a:rPr lang="en-US" sz="3600" dirty="0"/>
              <a:t>and cultural interoperability?</a:t>
            </a:r>
            <a:endParaRPr lang="en-BE" sz="3600" dirty="0"/>
          </a:p>
        </p:txBody>
      </p:sp>
      <p:sp>
        <p:nvSpPr>
          <p:cNvPr id="24" name="TextBox 23">
            <a:extLst>
              <a:ext uri="{FF2B5EF4-FFF2-40B4-BE49-F238E27FC236}">
                <a16:creationId xmlns:a16="http://schemas.microsoft.com/office/drawing/2014/main" id="{F8FCBF2D-3E66-AE36-BBD6-AE3B3F9C25B5}"/>
              </a:ext>
            </a:extLst>
          </p:cNvPr>
          <p:cNvSpPr txBox="1">
            <a:spLocks/>
          </p:cNvSpPr>
          <p:nvPr/>
        </p:nvSpPr>
        <p:spPr>
          <a:xfrm>
            <a:off x="905691" y="4323626"/>
            <a:ext cx="4711310" cy="1231106"/>
          </a:xfrm>
          <a:prstGeom prst="rect">
            <a:avLst/>
          </a:prstGeom>
          <a:noFill/>
        </p:spPr>
        <p:txBody>
          <a:bodyPr wrap="square" lIns="0" tIns="0" rIns="91440" bIns="0" rtlCol="0">
            <a:spAutoFit/>
          </a:bodyPr>
          <a:lstStyle/>
          <a:p>
            <a:pPr>
              <a:spcBef>
                <a:spcPts val="600"/>
              </a:spcBef>
              <a:spcAft>
                <a:spcPts val="600"/>
              </a:spcAft>
            </a:pPr>
            <a:r>
              <a:rPr lang="en-GB" sz="1600" b="1" dirty="0">
                <a:solidFill>
                  <a:schemeClr val="tx2">
                    <a:alpha val="60000"/>
                  </a:schemeClr>
                </a:solidFill>
                <a:latin typeface="Arial" panose="020B0604020202020204" pitchFamily="34" charset="0"/>
                <a:cs typeface="Arial" panose="020B0604020202020204" pitchFamily="34" charset="0"/>
              </a:rPr>
              <a:t>Organisational interoperability </a:t>
            </a:r>
            <a:r>
              <a:rPr lang="en-GB" sz="1600" dirty="0">
                <a:solidFill>
                  <a:schemeClr val="tx2">
                    <a:alpha val="60000"/>
                  </a:schemeClr>
                </a:solidFill>
                <a:latin typeface="Arial" panose="020B0604020202020204" pitchFamily="34" charset="0"/>
                <a:cs typeface="Arial" panose="020B0604020202020204" pitchFamily="34" charset="0"/>
              </a:rPr>
              <a:t>refers to the way in which public administrations align their business processes, responsibilities, and expectations to achieve commonly agreed and mutually beneficial goals, while keeping users in focus.</a:t>
            </a:r>
            <a:endParaRPr lang="en-IE" sz="1600" dirty="0">
              <a:solidFill>
                <a:schemeClr val="tx2">
                  <a:alpha val="60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A453881A-F511-13EF-595F-E235074CDE31}"/>
              </a:ext>
            </a:extLst>
          </p:cNvPr>
          <p:cNvSpPr txBox="1">
            <a:spLocks/>
          </p:cNvSpPr>
          <p:nvPr/>
        </p:nvSpPr>
        <p:spPr>
          <a:xfrm>
            <a:off x="5832072" y="4323626"/>
            <a:ext cx="4475578" cy="1231106"/>
          </a:xfrm>
          <a:prstGeom prst="rect">
            <a:avLst/>
          </a:prstGeom>
          <a:noFill/>
        </p:spPr>
        <p:txBody>
          <a:bodyPr wrap="square" lIns="0" tIns="0" rIns="91440" bIns="0" rtlCol="0">
            <a:spAutoFit/>
          </a:bodyPr>
          <a:lstStyle/>
          <a:p>
            <a:pPr>
              <a:spcBef>
                <a:spcPts val="600"/>
              </a:spcBef>
              <a:spcAft>
                <a:spcPts val="600"/>
              </a:spcAft>
            </a:pPr>
            <a:r>
              <a:rPr lang="en-GB" sz="1600" b="1" dirty="0">
                <a:solidFill>
                  <a:schemeClr val="tx1">
                    <a:alpha val="60000"/>
                  </a:schemeClr>
                </a:solidFill>
                <a:latin typeface="Arial" panose="020B0604020202020204" pitchFamily="34" charset="0"/>
                <a:cs typeface="Arial" panose="020B0604020202020204" pitchFamily="34" charset="0"/>
              </a:rPr>
              <a:t>Cultural interoperability </a:t>
            </a:r>
            <a:r>
              <a:rPr lang="en-GB" sz="1600" dirty="0">
                <a:solidFill>
                  <a:schemeClr val="tx1">
                    <a:alpha val="60000"/>
                  </a:schemeClr>
                </a:solidFill>
                <a:latin typeface="Arial" panose="020B0604020202020204" pitchFamily="34" charset="0"/>
                <a:cs typeface="Arial" panose="020B0604020202020204" pitchFamily="34" charset="0"/>
              </a:rPr>
              <a:t>refers to the approach taken by individuals and organisations to take into consideration their social and cultural differences and, if applicable, any organisational cultural difference</a:t>
            </a:r>
            <a:r>
              <a:rPr lang="en-GB" sz="1600" b="1" dirty="0">
                <a:solidFill>
                  <a:schemeClr val="tx1">
                    <a:alpha val="60000"/>
                  </a:schemeClr>
                </a:solidFill>
                <a:latin typeface="Arial" panose="020B0604020202020204" pitchFamily="34" charset="0"/>
                <a:cs typeface="Arial" panose="020B0604020202020204" pitchFamily="34" charset="0"/>
              </a:rPr>
              <a:t>.</a:t>
            </a:r>
            <a:endParaRPr lang="en-IE" sz="1600" b="1" dirty="0">
              <a:solidFill>
                <a:schemeClr val="tx1">
                  <a:alpha val="60000"/>
                </a:schemeClr>
              </a:solidFill>
              <a:latin typeface="Arial" panose="020B0604020202020204" pitchFamily="34" charset="0"/>
              <a:cs typeface="Arial" panose="020B0604020202020204" pitchFamily="34" charset="0"/>
            </a:endParaRPr>
          </a:p>
        </p:txBody>
      </p:sp>
      <p:grpSp>
        <p:nvGrpSpPr>
          <p:cNvPr id="38" name="Group 37">
            <a:extLst>
              <a:ext uri="{FF2B5EF4-FFF2-40B4-BE49-F238E27FC236}">
                <a16:creationId xmlns:a16="http://schemas.microsoft.com/office/drawing/2014/main" id="{3C455E7D-A4F1-96C4-C321-79B0EE1E3A2F}"/>
              </a:ext>
            </a:extLst>
          </p:cNvPr>
          <p:cNvGrpSpPr/>
          <p:nvPr/>
        </p:nvGrpSpPr>
        <p:grpSpPr>
          <a:xfrm>
            <a:off x="7434168" y="3540466"/>
            <a:ext cx="1062690" cy="481635"/>
            <a:chOff x="6478541" y="3052675"/>
            <a:chExt cx="1062690" cy="481635"/>
          </a:xfrm>
        </p:grpSpPr>
        <p:sp>
          <p:nvSpPr>
            <p:cNvPr id="36" name="Shape 3689">
              <a:extLst>
                <a:ext uri="{FF2B5EF4-FFF2-40B4-BE49-F238E27FC236}">
                  <a16:creationId xmlns:a16="http://schemas.microsoft.com/office/drawing/2014/main" id="{609B07D6-8E5F-F9ED-A1B9-B4F410C097BE}"/>
                </a:ext>
              </a:extLst>
            </p:cNvPr>
            <p:cNvSpPr/>
            <p:nvPr/>
          </p:nvSpPr>
          <p:spPr>
            <a:xfrm>
              <a:off x="6909865" y="3052675"/>
              <a:ext cx="631366" cy="481635"/>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2"/>
                    <a:pt x="4191" y="17361"/>
                  </a:cubicBezTo>
                  <a:cubicBezTo>
                    <a:pt x="5156" y="17087"/>
                    <a:pt x="6884" y="15971"/>
                    <a:pt x="6884" y="13567"/>
                  </a:cubicBezTo>
                  <a:cubicBezTo>
                    <a:pt x="6884" y="11509"/>
                    <a:pt x="6113" y="10507"/>
                    <a:pt x="5698" y="9969"/>
                  </a:cubicBezTo>
                  <a:cubicBezTo>
                    <a:pt x="5646" y="9901"/>
                    <a:pt x="5599" y="9842"/>
                    <a:pt x="5562" y="9785"/>
                  </a:cubicBezTo>
                  <a:cubicBezTo>
                    <a:pt x="5550" y="9768"/>
                    <a:pt x="5538" y="9751"/>
                    <a:pt x="5526" y="9734"/>
                  </a:cubicBezTo>
                  <a:cubicBezTo>
                    <a:pt x="5491" y="9662"/>
                    <a:pt x="5297" y="9177"/>
                    <a:pt x="5553" y="8011"/>
                  </a:cubicBezTo>
                  <a:cubicBezTo>
                    <a:pt x="5604" y="7777"/>
                    <a:pt x="5583" y="7531"/>
                    <a:pt x="5493" y="7311"/>
                  </a:cubicBezTo>
                  <a:cubicBezTo>
                    <a:pt x="5249" y="6721"/>
                    <a:pt x="4603" y="5151"/>
                    <a:pt x="5035" y="3987"/>
                  </a:cubicBezTo>
                  <a:cubicBezTo>
                    <a:pt x="5619" y="2410"/>
                    <a:pt x="6140" y="2098"/>
                    <a:pt x="7085" y="1642"/>
                  </a:cubicBezTo>
                  <a:cubicBezTo>
                    <a:pt x="7132" y="1619"/>
                    <a:pt x="7177" y="1592"/>
                    <a:pt x="7220" y="1562"/>
                  </a:cubicBezTo>
                  <a:cubicBezTo>
                    <a:pt x="7458" y="1393"/>
                    <a:pt x="8233" y="1080"/>
                    <a:pt x="9029" y="1080"/>
                  </a:cubicBezTo>
                  <a:cubicBezTo>
                    <a:pt x="9467" y="1080"/>
                    <a:pt x="9840" y="1171"/>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3"/>
                    <a:pt x="11247" y="9602"/>
                    <a:pt x="11210" y="9679"/>
                  </a:cubicBezTo>
                  <a:cubicBezTo>
                    <a:pt x="11181" y="9712"/>
                    <a:pt x="11153" y="9748"/>
                    <a:pt x="11129" y="9785"/>
                  </a:cubicBezTo>
                  <a:cubicBezTo>
                    <a:pt x="11091" y="9842"/>
                    <a:pt x="11044" y="9901"/>
                    <a:pt x="10992" y="9969"/>
                  </a:cubicBezTo>
                  <a:cubicBezTo>
                    <a:pt x="10578" y="10507"/>
                    <a:pt x="9806" y="11509"/>
                    <a:pt x="9806" y="13567"/>
                  </a:cubicBezTo>
                  <a:cubicBezTo>
                    <a:pt x="9806" y="15971"/>
                    <a:pt x="11535" y="17087"/>
                    <a:pt x="12500" y="17361"/>
                  </a:cubicBezTo>
                  <a:cubicBezTo>
                    <a:pt x="13925" y="17915"/>
                    <a:pt x="15432" y="18664"/>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39"/>
                    <a:pt x="12999" y="4821"/>
                    <a:pt x="12211" y="2789"/>
                  </a:cubicBezTo>
                  <a:cubicBezTo>
                    <a:pt x="11716" y="1513"/>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6"/>
                    <a:pt x="0" y="17821"/>
                    <a:pt x="0" y="21060"/>
                  </a:cubicBezTo>
                  <a:cubicBezTo>
                    <a:pt x="0" y="21060"/>
                    <a:pt x="0" y="21600"/>
                    <a:pt x="491" y="21600"/>
                  </a:cubicBezTo>
                  <a:lnTo>
                    <a:pt x="16200" y="21600"/>
                  </a:lnTo>
                  <a:cubicBezTo>
                    <a:pt x="16691" y="21600"/>
                    <a:pt x="16691" y="21060"/>
                    <a:pt x="16691" y="21060"/>
                  </a:cubicBezTo>
                  <a:cubicBezTo>
                    <a:pt x="16691" y="17821"/>
                    <a:pt x="14048" y="16816"/>
                    <a:pt x="12782" y="16326"/>
                  </a:cubicBezTo>
                  <a:moveTo>
                    <a:pt x="18035" y="15773"/>
                  </a:moveTo>
                  <a:cubicBezTo>
                    <a:pt x="18035" y="15773"/>
                    <a:pt x="16217" y="15311"/>
                    <a:pt x="16217" y="13290"/>
                  </a:cubicBezTo>
                  <a:cubicBezTo>
                    <a:pt x="16217" y="11514"/>
                    <a:pt x="17087" y="10889"/>
                    <a:pt x="17376" y="10458"/>
                  </a:cubicBezTo>
                  <a:cubicBezTo>
                    <a:pt x="17376" y="10458"/>
                    <a:pt x="17968" y="9905"/>
                    <a:pt x="17572" y="8122"/>
                  </a:cubicBezTo>
                  <a:cubicBezTo>
                    <a:pt x="18232" y="7145"/>
                    <a:pt x="18387" y="5419"/>
                    <a:pt x="17669" y="3589"/>
                  </a:cubicBezTo>
                  <a:cubicBezTo>
                    <a:pt x="17218" y="2442"/>
                    <a:pt x="16666" y="1814"/>
                    <a:pt x="16059" y="1448"/>
                  </a:cubicBezTo>
                  <a:cubicBezTo>
                    <a:pt x="15612" y="1179"/>
                    <a:pt x="15107" y="1081"/>
                    <a:pt x="14614" y="1081"/>
                  </a:cubicBezTo>
                  <a:cubicBezTo>
                    <a:pt x="13880" y="1081"/>
                    <a:pt x="13182" y="1301"/>
                    <a:pt x="12753" y="1513"/>
                  </a:cubicBezTo>
                  <a:cubicBezTo>
                    <a:pt x="12878" y="1781"/>
                    <a:pt x="12997" y="2064"/>
                    <a:pt x="13115" y="2365"/>
                  </a:cubicBezTo>
                  <a:cubicBezTo>
                    <a:pt x="13131" y="2408"/>
                    <a:pt x="13143" y="2453"/>
                    <a:pt x="13159" y="2496"/>
                  </a:cubicBezTo>
                  <a:cubicBezTo>
                    <a:pt x="13436" y="2360"/>
                    <a:pt x="13994" y="2159"/>
                    <a:pt x="14614" y="2159"/>
                  </a:cubicBezTo>
                  <a:cubicBezTo>
                    <a:pt x="15001" y="2159"/>
                    <a:pt x="15328" y="2239"/>
                    <a:pt x="15588" y="2396"/>
                  </a:cubicBezTo>
                  <a:cubicBezTo>
                    <a:pt x="15893" y="2579"/>
                    <a:pt x="16347" y="2947"/>
                    <a:pt x="16767" y="4018"/>
                  </a:cubicBezTo>
                  <a:cubicBezTo>
                    <a:pt x="17366" y="5540"/>
                    <a:pt x="17207" y="6853"/>
                    <a:pt x="16784" y="7478"/>
                  </a:cubicBezTo>
                  <a:cubicBezTo>
                    <a:pt x="16610" y="7736"/>
                    <a:pt x="16549" y="8066"/>
                    <a:pt x="16618" y="8379"/>
                  </a:cubicBezTo>
                  <a:cubicBezTo>
                    <a:pt x="16817" y="9273"/>
                    <a:pt x="16689" y="9648"/>
                    <a:pt x="16656" y="9723"/>
                  </a:cubicBezTo>
                  <a:cubicBezTo>
                    <a:pt x="16631" y="9753"/>
                    <a:pt x="16607" y="9785"/>
                    <a:pt x="16584" y="9819"/>
                  </a:cubicBezTo>
                  <a:cubicBezTo>
                    <a:pt x="16565" y="9848"/>
                    <a:pt x="16497" y="9929"/>
                    <a:pt x="16447" y="9988"/>
                  </a:cubicBezTo>
                  <a:cubicBezTo>
                    <a:pt x="16023" y="10487"/>
                    <a:pt x="15236" y="11418"/>
                    <a:pt x="15236" y="13290"/>
                  </a:cubicBezTo>
                  <a:cubicBezTo>
                    <a:pt x="15236" y="15520"/>
                    <a:pt x="16851" y="16555"/>
                    <a:pt x="17757" y="16810"/>
                  </a:cubicBezTo>
                  <a:cubicBezTo>
                    <a:pt x="19050" y="17306"/>
                    <a:pt x="20311" y="17925"/>
                    <a:pt x="20570" y="19439"/>
                  </a:cubicBezTo>
                  <a:lnTo>
                    <a:pt x="17464" y="19439"/>
                  </a:lnTo>
                  <a:cubicBezTo>
                    <a:pt x="17553" y="19773"/>
                    <a:pt x="17615" y="20131"/>
                    <a:pt x="17645" y="20519"/>
                  </a:cubicBezTo>
                  <a:lnTo>
                    <a:pt x="21152" y="20519"/>
                  </a:lnTo>
                  <a:cubicBezTo>
                    <a:pt x="21600" y="20519"/>
                    <a:pt x="21600" y="20034"/>
                    <a:pt x="21600" y="20034"/>
                  </a:cubicBezTo>
                  <a:cubicBezTo>
                    <a:pt x="21600" y="17119"/>
                    <a:pt x="19191" y="16215"/>
                    <a:pt x="18035" y="15773"/>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37" name="Shape 3690">
              <a:extLst>
                <a:ext uri="{FF2B5EF4-FFF2-40B4-BE49-F238E27FC236}">
                  <a16:creationId xmlns:a16="http://schemas.microsoft.com/office/drawing/2014/main" id="{6AA4035A-4CB2-748E-CAEF-4D525BC152F3}"/>
                </a:ext>
              </a:extLst>
            </p:cNvPr>
            <p:cNvSpPr/>
            <p:nvPr/>
          </p:nvSpPr>
          <p:spPr>
            <a:xfrm>
              <a:off x="6478541" y="3086783"/>
              <a:ext cx="631366" cy="433410"/>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grpSp>
      <p:grpSp>
        <p:nvGrpSpPr>
          <p:cNvPr id="43" name="Group 42">
            <a:extLst>
              <a:ext uri="{FF2B5EF4-FFF2-40B4-BE49-F238E27FC236}">
                <a16:creationId xmlns:a16="http://schemas.microsoft.com/office/drawing/2014/main" id="{3F4A9662-3D77-64C8-FFF3-1572ED2BA000}"/>
              </a:ext>
            </a:extLst>
          </p:cNvPr>
          <p:cNvGrpSpPr/>
          <p:nvPr/>
        </p:nvGrpSpPr>
        <p:grpSpPr>
          <a:xfrm>
            <a:off x="2533313" y="3384487"/>
            <a:ext cx="1047519" cy="813583"/>
            <a:chOff x="3124318" y="2863949"/>
            <a:chExt cx="1047519" cy="813583"/>
          </a:xfrm>
        </p:grpSpPr>
        <p:sp>
          <p:nvSpPr>
            <p:cNvPr id="39" name="Shape 3664">
              <a:extLst>
                <a:ext uri="{FF2B5EF4-FFF2-40B4-BE49-F238E27FC236}">
                  <a16:creationId xmlns:a16="http://schemas.microsoft.com/office/drawing/2014/main" id="{5C2C2698-33DB-FD5D-E7AB-ADBFDFA743D0}"/>
                </a:ext>
              </a:extLst>
            </p:cNvPr>
            <p:cNvSpPr/>
            <p:nvPr/>
          </p:nvSpPr>
          <p:spPr>
            <a:xfrm>
              <a:off x="3761040" y="2863949"/>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40" name="Shape 3665">
              <a:extLst>
                <a:ext uri="{FF2B5EF4-FFF2-40B4-BE49-F238E27FC236}">
                  <a16:creationId xmlns:a16="http://schemas.microsoft.com/office/drawing/2014/main" id="{2B7C6491-274C-0A4F-77B8-69A8589BB3BD}"/>
                </a:ext>
              </a:extLst>
            </p:cNvPr>
            <p:cNvSpPr/>
            <p:nvPr/>
          </p:nvSpPr>
          <p:spPr>
            <a:xfrm>
              <a:off x="3488158" y="3180467"/>
              <a:ext cx="497065" cy="497065"/>
            </a:xfrm>
            <a:custGeom>
              <a:avLst/>
              <a:gdLst/>
              <a:ahLst/>
              <a:cxnLst>
                <a:cxn ang="0">
                  <a:pos x="wd2" y="hd2"/>
                </a:cxn>
                <a:cxn ang="5400000">
                  <a:pos x="wd2" y="hd2"/>
                </a:cxn>
                <a:cxn ang="10800000">
                  <a:pos x="wd2" y="hd2"/>
                </a:cxn>
                <a:cxn ang="16200000">
                  <a:pos x="wd2" y="hd2"/>
                </a:cxn>
              </a:cxnLst>
              <a:rect l="0" t="0" r="r" b="b"/>
              <a:pathLst>
                <a:path w="21600" h="21600" extrusionOk="0">
                  <a:moveTo>
                    <a:pt x="20618" y="12013"/>
                  </a:moveTo>
                  <a:cubicBezTo>
                    <a:pt x="20614" y="12014"/>
                    <a:pt x="20611" y="12016"/>
                    <a:pt x="20607" y="12017"/>
                  </a:cubicBezTo>
                  <a:lnTo>
                    <a:pt x="19602" y="12269"/>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9"/>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5"/>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5"/>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moveTo>
                    <a:pt x="15709" y="10800"/>
                  </a:moveTo>
                  <a:cubicBezTo>
                    <a:pt x="15709" y="13346"/>
                    <a:pt x="13771" y="15439"/>
                    <a:pt x="11291" y="15685"/>
                  </a:cubicBezTo>
                  <a:lnTo>
                    <a:pt x="11291" y="12695"/>
                  </a:lnTo>
                  <a:cubicBezTo>
                    <a:pt x="12137" y="12476"/>
                    <a:pt x="12764" y="11715"/>
                    <a:pt x="12764" y="10800"/>
                  </a:cubicBezTo>
                  <a:cubicBezTo>
                    <a:pt x="12764" y="10630"/>
                    <a:pt x="12735" y="10467"/>
                    <a:pt x="12694" y="10310"/>
                  </a:cubicBezTo>
                  <a:lnTo>
                    <a:pt x="15308" y="8857"/>
                  </a:lnTo>
                  <a:cubicBezTo>
                    <a:pt x="15565" y="9454"/>
                    <a:pt x="15709" y="10110"/>
                    <a:pt x="15709" y="10800"/>
                  </a:cubicBezTo>
                  <a:moveTo>
                    <a:pt x="9818" y="10800"/>
                  </a:moveTo>
                  <a:cubicBezTo>
                    <a:pt x="9818" y="10258"/>
                    <a:pt x="10258" y="9818"/>
                    <a:pt x="10800" y="9818"/>
                  </a:cubicBezTo>
                  <a:cubicBezTo>
                    <a:pt x="11342" y="9818"/>
                    <a:pt x="11782" y="10258"/>
                    <a:pt x="11782" y="10800"/>
                  </a:cubicBezTo>
                  <a:cubicBezTo>
                    <a:pt x="11782" y="11343"/>
                    <a:pt x="11342" y="11782"/>
                    <a:pt x="10800" y="11782"/>
                  </a:cubicBezTo>
                  <a:cubicBezTo>
                    <a:pt x="10258" y="11782"/>
                    <a:pt x="9818" y="11343"/>
                    <a:pt x="9818" y="10800"/>
                  </a:cubicBezTo>
                  <a:moveTo>
                    <a:pt x="10309" y="15685"/>
                  </a:moveTo>
                  <a:cubicBezTo>
                    <a:pt x="7829" y="15439"/>
                    <a:pt x="5891" y="13346"/>
                    <a:pt x="5891" y="10800"/>
                  </a:cubicBezTo>
                  <a:cubicBezTo>
                    <a:pt x="5891" y="10110"/>
                    <a:pt x="6035" y="9454"/>
                    <a:pt x="6292" y="8857"/>
                  </a:cubicBezTo>
                  <a:lnTo>
                    <a:pt x="8906" y="10310"/>
                  </a:lnTo>
                  <a:cubicBezTo>
                    <a:pt x="8865" y="10467"/>
                    <a:pt x="8836" y="10630"/>
                    <a:pt x="8836" y="10800"/>
                  </a:cubicBezTo>
                  <a:cubicBezTo>
                    <a:pt x="8836" y="11715"/>
                    <a:pt x="9463" y="12476"/>
                    <a:pt x="10309" y="12695"/>
                  </a:cubicBezTo>
                  <a:cubicBezTo>
                    <a:pt x="10309" y="12695"/>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sp>
          <p:nvSpPr>
            <p:cNvPr id="41" name="Shape 3664">
              <a:extLst>
                <a:ext uri="{FF2B5EF4-FFF2-40B4-BE49-F238E27FC236}">
                  <a16:creationId xmlns:a16="http://schemas.microsoft.com/office/drawing/2014/main" id="{289C6AA5-637B-B4DA-84CB-7E7222EA68F0}"/>
                </a:ext>
              </a:extLst>
            </p:cNvPr>
            <p:cNvSpPr/>
            <p:nvPr/>
          </p:nvSpPr>
          <p:spPr>
            <a:xfrm>
              <a:off x="3124318" y="3126103"/>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7"/>
                  </a:cubicBezTo>
                  <a:lnTo>
                    <a:pt x="19602" y="12268"/>
                  </a:lnTo>
                  <a:cubicBezTo>
                    <a:pt x="19256" y="12354"/>
                    <a:pt x="18984" y="12622"/>
                    <a:pt x="18892" y="12966"/>
                  </a:cubicBezTo>
                  <a:cubicBezTo>
                    <a:pt x="18703" y="13673"/>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8"/>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3"/>
                  </a:lnTo>
                  <a:cubicBezTo>
                    <a:pt x="3724" y="15677"/>
                    <a:pt x="3727" y="15295"/>
                    <a:pt x="3548" y="14986"/>
                  </a:cubicBezTo>
                  <a:cubicBezTo>
                    <a:pt x="3179" y="14351"/>
                    <a:pt x="2897" y="13672"/>
                    <a:pt x="2708" y="12966"/>
                  </a:cubicBezTo>
                  <a:cubicBezTo>
                    <a:pt x="2616" y="12622"/>
                    <a:pt x="2343" y="12354"/>
                    <a:pt x="1998" y="12268"/>
                  </a:cubicBezTo>
                  <a:lnTo>
                    <a:pt x="993" y="12017"/>
                  </a:lnTo>
                  <a:cubicBezTo>
                    <a:pt x="989" y="12016"/>
                    <a:pt x="986" y="12014"/>
                    <a:pt x="982" y="12013"/>
                  </a:cubicBezTo>
                  <a:lnTo>
                    <a:pt x="982" y="9587"/>
                  </a:lnTo>
                  <a:lnTo>
                    <a:pt x="1998" y="9333"/>
                  </a:lnTo>
                  <a:cubicBezTo>
                    <a:pt x="2343" y="9247"/>
                    <a:pt x="2616" y="8979"/>
                    <a:pt x="2708" y="8634"/>
                  </a:cubicBezTo>
                  <a:cubicBezTo>
                    <a:pt x="2897" y="7928"/>
                    <a:pt x="3179" y="7250"/>
                    <a:pt x="3548" y="6615"/>
                  </a:cubicBezTo>
                  <a:cubicBezTo>
                    <a:pt x="3727" y="6305"/>
                    <a:pt x="3724" y="5924"/>
                    <a:pt x="3540" y="5617"/>
                  </a:cubicBezTo>
                  <a:lnTo>
                    <a:pt x="3005" y="4725"/>
                  </a:lnTo>
                  <a:cubicBezTo>
                    <a:pt x="3004" y="4722"/>
                    <a:pt x="3002" y="4718"/>
                    <a:pt x="3000" y="4714"/>
                  </a:cubicBezTo>
                  <a:lnTo>
                    <a:pt x="4715" y="3000"/>
                  </a:lnTo>
                  <a:lnTo>
                    <a:pt x="5621" y="3544"/>
                  </a:lnTo>
                  <a:cubicBezTo>
                    <a:pt x="5777" y="3637"/>
                    <a:pt x="5951" y="3683"/>
                    <a:pt x="6127" y="3683"/>
                  </a:cubicBezTo>
                  <a:cubicBezTo>
                    <a:pt x="6296" y="3683"/>
                    <a:pt x="6465" y="3640"/>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40"/>
                    <a:pt x="15304" y="3683"/>
                    <a:pt x="15473" y="3683"/>
                  </a:cubicBezTo>
                  <a:cubicBezTo>
                    <a:pt x="15648" y="3683"/>
                    <a:pt x="15822" y="3637"/>
                    <a:pt x="15978" y="3544"/>
                  </a:cubicBezTo>
                  <a:lnTo>
                    <a:pt x="16884" y="3000"/>
                  </a:lnTo>
                  <a:lnTo>
                    <a:pt x="18600" y="4714"/>
                  </a:lnTo>
                  <a:cubicBezTo>
                    <a:pt x="18598" y="4718"/>
                    <a:pt x="18597" y="4722"/>
                    <a:pt x="18595" y="4726"/>
                  </a:cubicBezTo>
                  <a:lnTo>
                    <a:pt x="18060" y="5617"/>
                  </a:lnTo>
                  <a:cubicBezTo>
                    <a:pt x="17876" y="5924"/>
                    <a:pt x="17873" y="6305"/>
                    <a:pt x="18053" y="6615"/>
                  </a:cubicBezTo>
                  <a:cubicBezTo>
                    <a:pt x="18421" y="7249"/>
                    <a:pt x="18703" y="7928"/>
                    <a:pt x="18892" y="8634"/>
                  </a:cubicBezTo>
                  <a:cubicBezTo>
                    <a:pt x="18984" y="8979"/>
                    <a:pt x="19256" y="9247"/>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1"/>
                  </a:lnTo>
                  <a:cubicBezTo>
                    <a:pt x="19625" y="4871"/>
                    <a:pt x="19736" y="4463"/>
                    <a:pt x="19455" y="4182"/>
                  </a:cubicBezTo>
                  <a:lnTo>
                    <a:pt x="17419" y="2146"/>
                  </a:lnTo>
                  <a:cubicBezTo>
                    <a:pt x="17292" y="2018"/>
                    <a:pt x="17136" y="1968"/>
                    <a:pt x="16975" y="1968"/>
                  </a:cubicBezTo>
                  <a:cubicBezTo>
                    <a:pt x="16778" y="1968"/>
                    <a:pt x="16572" y="2043"/>
                    <a:pt x="16400" y="2146"/>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6"/>
                  </a:lnTo>
                  <a:cubicBezTo>
                    <a:pt x="5028" y="2043"/>
                    <a:pt x="4822" y="1968"/>
                    <a:pt x="4625" y="1968"/>
                  </a:cubicBezTo>
                  <a:cubicBezTo>
                    <a:pt x="4464" y="1968"/>
                    <a:pt x="4308" y="2018"/>
                    <a:pt x="4181" y="2146"/>
                  </a:cubicBezTo>
                  <a:lnTo>
                    <a:pt x="2145" y="4182"/>
                  </a:lnTo>
                  <a:cubicBezTo>
                    <a:pt x="1864" y="4463"/>
                    <a:pt x="1975" y="4871"/>
                    <a:pt x="2145" y="5201"/>
                  </a:cubicBezTo>
                  <a:lnTo>
                    <a:pt x="2698" y="6122"/>
                  </a:lnTo>
                  <a:cubicBezTo>
                    <a:pt x="2292" y="6822"/>
                    <a:pt x="1973" y="7580"/>
                    <a:pt x="1759" y="8380"/>
                  </a:cubicBezTo>
                  <a:lnTo>
                    <a:pt x="720" y="8641"/>
                  </a:lnTo>
                  <a:cubicBezTo>
                    <a:pt x="367" y="8730"/>
                    <a:pt x="0" y="8963"/>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4"/>
                    <a:pt x="1864" y="17138"/>
                    <a:pt x="2145" y="17419"/>
                  </a:cubicBezTo>
                  <a:lnTo>
                    <a:pt x="4181" y="19455"/>
                  </a:lnTo>
                  <a:cubicBezTo>
                    <a:pt x="4305" y="19579"/>
                    <a:pt x="4454" y="19627"/>
                    <a:pt x="4610" y="19627"/>
                  </a:cubicBezTo>
                  <a:cubicBezTo>
                    <a:pt x="4807" y="19627"/>
                    <a:pt x="5016" y="19550"/>
                    <a:pt x="5200" y="19455"/>
                  </a:cubicBezTo>
                  <a:lnTo>
                    <a:pt x="6127" y="18899"/>
                  </a:lnTo>
                  <a:cubicBezTo>
                    <a:pt x="6825" y="19303"/>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3"/>
                    <a:pt x="15473" y="18899"/>
                  </a:cubicBezTo>
                  <a:lnTo>
                    <a:pt x="16400" y="19455"/>
                  </a:lnTo>
                  <a:cubicBezTo>
                    <a:pt x="16584" y="19550"/>
                    <a:pt x="16793" y="19627"/>
                    <a:pt x="16990" y="19627"/>
                  </a:cubicBezTo>
                  <a:cubicBezTo>
                    <a:pt x="17146" y="19627"/>
                    <a:pt x="17294" y="19579"/>
                    <a:pt x="17419" y="19455"/>
                  </a:cubicBezTo>
                  <a:lnTo>
                    <a:pt x="19455" y="17419"/>
                  </a:lnTo>
                  <a:cubicBezTo>
                    <a:pt x="19736" y="17138"/>
                    <a:pt x="19641" y="16714"/>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3"/>
                    <a:pt x="21233" y="8730"/>
                    <a:pt x="20880" y="8641"/>
                  </a:cubicBezTo>
                </a:path>
              </a:pathLst>
            </a:custGeom>
            <a:solidFill>
              <a:schemeClr val="tx1"/>
            </a:solidFill>
            <a:ln w="12700">
              <a:miter lim="400000"/>
            </a:ln>
          </p:spPr>
          <p:txBody>
            <a:bodyPr lIns="38100" tIns="38100" rIns="38100" bIns="38100" anchor="ctr"/>
            <a:lstStyle/>
            <a:p>
              <a:endParaRPr dirty="0">
                <a:solidFill>
                  <a:prstClr val="black"/>
                </a:solidFill>
                <a:latin typeface="EC Square Sans Pro" panose="020B0506040000020004" pitchFamily="34" charset="0"/>
              </a:endParaRPr>
            </a:p>
          </p:txBody>
        </p:sp>
      </p:grpSp>
    </p:spTree>
    <p:extLst>
      <p:ext uri="{BB962C8B-B14F-4D97-AF65-F5344CB8AC3E}">
        <p14:creationId xmlns:p14="http://schemas.microsoft.com/office/powerpoint/2010/main" val="9088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left)">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3"/>
          <p:cNvSpPr>
            <a:spLocks/>
          </p:cNvSpPr>
          <p:nvPr/>
        </p:nvSpPr>
        <p:spPr bwMode="auto">
          <a:xfrm>
            <a:off x="-1516838" y="1855497"/>
            <a:ext cx="2867548" cy="286754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noFill/>
          <a:ln w="25400">
            <a:gradFill>
              <a:gsLst>
                <a:gs pos="75000">
                  <a:srgbClr val="C3DB63"/>
                </a:gs>
                <a:gs pos="51000">
                  <a:srgbClr val="43C0BA"/>
                </a:gs>
                <a:gs pos="23000">
                  <a:srgbClr val="1759A9"/>
                </a:gs>
                <a:gs pos="0">
                  <a:srgbClr val="288EBF"/>
                </a:gs>
                <a:gs pos="92000">
                  <a:srgbClr val="F49222"/>
                </a:gs>
              </a:gsLst>
              <a:lin ang="2700000" scaled="0"/>
            </a:gradFill>
          </a:ln>
        </p:spPr>
        <p:txBody>
          <a:bodyPr lIns="0" tIns="0" rIns="0" bIns="0"/>
          <a:lstStyle/>
          <a:p>
            <a:endParaRPr lang="en-US" dirty="0">
              <a:latin typeface="EC Square Sans Pro" panose="020B0506040000020004" pitchFamily="34" charset="0"/>
            </a:endParaRPr>
          </a:p>
        </p:txBody>
      </p:sp>
      <p:pic>
        <p:nvPicPr>
          <p:cNvPr id="14" name="Picture Placeholder 6"/>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17810" b="17810"/>
          <a:stretch>
            <a:fillRect/>
          </a:stretch>
        </p:blipFill>
        <p:spPr/>
      </p:pic>
      <p:pic>
        <p:nvPicPr>
          <p:cNvPr id="18" name="Picture Placeholder 8"/>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t="39532" b="39532"/>
          <a:stretch>
            <a:fillRect/>
          </a:stretch>
        </p:blipFill>
        <p:spPr/>
      </p:pic>
      <p:pic>
        <p:nvPicPr>
          <p:cNvPr id="21" name="Picture Placeholder 6"/>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17841" b="17841"/>
          <a:stretch>
            <a:fillRect/>
          </a:stretch>
        </p:blipFill>
        <p:spPr/>
      </p:pic>
      <p:pic>
        <p:nvPicPr>
          <p:cNvPr id="19" name="Picture Placeholder 7"/>
          <p:cNvPicPr>
            <a:picLocks noGrp="1" noChangeAspect="1"/>
          </p:cNvPicPr>
          <p:nvPr>
            <p:ph type="pic" sz="quarter" idx="18"/>
          </p:nvPr>
        </p:nvPicPr>
        <p:blipFill>
          <a:blip r:embed="rId4">
            <a:extLst>
              <a:ext uri="{28A0092B-C50C-407E-A947-70E740481C1C}">
                <a14:useLocalDpi xmlns:a14="http://schemas.microsoft.com/office/drawing/2010/main" val="0"/>
              </a:ext>
            </a:extLst>
          </a:blip>
          <a:srcRect l="17779" r="17779"/>
          <a:stretch>
            <a:fillRect/>
          </a:stretch>
        </p:blipFill>
        <p:spPr/>
      </p:pic>
      <p:sp>
        <p:nvSpPr>
          <p:cNvPr id="23" name="AutoShape 3"/>
          <p:cNvSpPr>
            <a:spLocks/>
          </p:cNvSpPr>
          <p:nvPr/>
        </p:nvSpPr>
        <p:spPr bwMode="auto">
          <a:xfrm>
            <a:off x="1328237" y="-1164099"/>
            <a:ext cx="2328198" cy="232819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24" name="AutoShape 3"/>
          <p:cNvSpPr>
            <a:spLocks/>
          </p:cNvSpPr>
          <p:nvPr/>
        </p:nvSpPr>
        <p:spPr bwMode="auto">
          <a:xfrm>
            <a:off x="2362224" y="4315562"/>
            <a:ext cx="2328198" cy="2328198"/>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sp>
        <p:nvSpPr>
          <p:cNvPr id="2" name="TextBox 1">
            <a:extLst>
              <a:ext uri="{FF2B5EF4-FFF2-40B4-BE49-F238E27FC236}">
                <a16:creationId xmlns:a16="http://schemas.microsoft.com/office/drawing/2014/main" id="{D5CF5AA9-170F-FD1E-5A02-146D708C6EC6}"/>
              </a:ext>
            </a:extLst>
          </p:cNvPr>
          <p:cNvSpPr txBox="1">
            <a:spLocks/>
          </p:cNvSpPr>
          <p:nvPr/>
        </p:nvSpPr>
        <p:spPr>
          <a:xfrm>
            <a:off x="2362224" y="2767281"/>
            <a:ext cx="5367755" cy="1323439"/>
          </a:xfrm>
          <a:prstGeom prst="rect">
            <a:avLst/>
          </a:prstGeom>
          <a:noFill/>
        </p:spPr>
        <p:txBody>
          <a:bodyPr wrap="square">
            <a:spAutoFit/>
          </a:bodyPr>
          <a:lstStyle/>
          <a:p>
            <a:pPr algn="just">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In this document, each stakeholder involved in data spaces and local digital twins will find recommendations to foster organisational and cultural interoperability. </a:t>
            </a:r>
          </a:p>
          <a:p>
            <a:pPr algn="just">
              <a:spcBef>
                <a:spcPts val="600"/>
              </a:spcBef>
              <a:spcAft>
                <a:spcPts val="600"/>
              </a:spcAft>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These recommendations provide practical guidance to tackle challenges at each step of a project lifecycle.</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pic>
        <p:nvPicPr>
          <p:cNvPr id="3" name="Picture Placeholder 7">
            <a:extLst>
              <a:ext uri="{FF2B5EF4-FFF2-40B4-BE49-F238E27FC236}">
                <a16:creationId xmlns:a16="http://schemas.microsoft.com/office/drawing/2014/main" id="{7E52E0F2-73D0-A07A-14A4-1122D79416D9}"/>
              </a:ext>
            </a:extLst>
          </p:cNvPr>
          <p:cNvPicPr>
            <a:picLocks noChangeAspect="1"/>
          </p:cNvPicPr>
          <p:nvPr/>
        </p:nvPicPr>
        <p:blipFill>
          <a:blip r:embed="rId4">
            <a:extLst>
              <a:ext uri="{28A0092B-C50C-407E-A947-70E740481C1C}">
                <a14:useLocalDpi xmlns:a14="http://schemas.microsoft.com/office/drawing/2010/main" val="0"/>
              </a:ext>
            </a:extLst>
          </a:blip>
          <a:srcRect l="17779" r="17779"/>
          <a:stretch>
            <a:fillRect/>
          </a:stretch>
        </p:blipFill>
        <p:spPr>
          <a:xfrm rot="10800000">
            <a:off x="-307714" y="2460060"/>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pic>
      <p:sp>
        <p:nvSpPr>
          <p:cNvPr id="4" name="AutoShape 3">
            <a:extLst>
              <a:ext uri="{FF2B5EF4-FFF2-40B4-BE49-F238E27FC236}">
                <a16:creationId xmlns:a16="http://schemas.microsoft.com/office/drawing/2014/main" id="{CB64AB49-FECC-A11C-187E-7B425EA54739}"/>
              </a:ext>
            </a:extLst>
          </p:cNvPr>
          <p:cNvSpPr>
            <a:spLocks/>
          </p:cNvSpPr>
          <p:nvPr/>
        </p:nvSpPr>
        <p:spPr bwMode="auto">
          <a:xfrm>
            <a:off x="-285400" y="2236571"/>
            <a:ext cx="2116544" cy="2116544"/>
          </a:xfrm>
          <a:custGeom>
            <a:avLst/>
            <a:gdLst/>
            <a:ahLst/>
            <a:cxnLst/>
            <a:rect l="0" t="0" r="r" b="b"/>
            <a:pathLst>
              <a:path w="20465" h="20465">
                <a:moveTo>
                  <a:pt x="18764" y="6107"/>
                </a:moveTo>
                <a:cubicBezTo>
                  <a:pt x="21033" y="8376"/>
                  <a:pt x="21033" y="12090"/>
                  <a:pt x="18764" y="14359"/>
                </a:cubicBezTo>
                <a:lnTo>
                  <a:pt x="14359" y="18764"/>
                </a:lnTo>
                <a:cubicBezTo>
                  <a:pt x="12090" y="21033"/>
                  <a:pt x="8376" y="21033"/>
                  <a:pt x="6107" y="18764"/>
                </a:cubicBezTo>
                <a:lnTo>
                  <a:pt x="1702" y="14359"/>
                </a:lnTo>
                <a:cubicBezTo>
                  <a:pt x="-567" y="12090"/>
                  <a:pt x="-567" y="8376"/>
                  <a:pt x="1702" y="6107"/>
                </a:cubicBezTo>
                <a:lnTo>
                  <a:pt x="6107" y="1702"/>
                </a:lnTo>
                <a:cubicBezTo>
                  <a:pt x="8376" y="-567"/>
                  <a:pt x="12090" y="-567"/>
                  <a:pt x="14359" y="1702"/>
                </a:cubicBezTo>
                <a:lnTo>
                  <a:pt x="18764" y="6107"/>
                </a:lnTo>
                <a:close/>
                <a:moveTo>
                  <a:pt x="18764" y="6107"/>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latin typeface="EC Square Sans Pro" panose="020B0506040000020004" pitchFamily="34" charset="0"/>
            </a:endParaRPr>
          </a:p>
        </p:txBody>
      </p:sp>
      <p:pic>
        <p:nvPicPr>
          <p:cNvPr id="6" name="Picture 5" descr="A rainbow colored circle in black background&#10;&#10;Description automatically generated">
            <a:extLst>
              <a:ext uri="{FF2B5EF4-FFF2-40B4-BE49-F238E27FC236}">
                <a16:creationId xmlns:a16="http://schemas.microsoft.com/office/drawing/2014/main" id="{9C005FA7-D26C-7A1F-B12A-813F3676AC26}"/>
              </a:ext>
            </a:extLst>
          </p:cNvPr>
          <p:cNvPicPr/>
          <p:nvPr/>
        </p:nvPicPr>
        <p:blipFill>
          <a:blip r:embed="rId5">
            <a:alphaModFix amt="42000"/>
          </a:blip>
          <a:stretch>
            <a:fillRect/>
          </a:stretch>
        </p:blipFill>
        <p:spPr>
          <a:xfrm rot="1784776">
            <a:off x="8766749" y="1494552"/>
            <a:ext cx="2517315" cy="3868894"/>
          </a:xfrm>
          <a:prstGeom prst="rect">
            <a:avLst/>
          </a:prstGeom>
        </p:spPr>
      </p:pic>
      <p:sp>
        <p:nvSpPr>
          <p:cNvPr id="7" name="Rectangle: Rounded Corners 6">
            <a:extLst>
              <a:ext uri="{FF2B5EF4-FFF2-40B4-BE49-F238E27FC236}">
                <a16:creationId xmlns:a16="http://schemas.microsoft.com/office/drawing/2014/main" id="{8B3B6B25-167F-D71C-1384-4F466C35CCD3}"/>
              </a:ext>
            </a:extLst>
          </p:cNvPr>
          <p:cNvSpPr>
            <a:spLocks/>
          </p:cNvSpPr>
          <p:nvPr/>
        </p:nvSpPr>
        <p:spPr>
          <a:xfrm>
            <a:off x="8413654" y="2738037"/>
            <a:ext cx="1193130" cy="380301"/>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sz="1100" b="1" dirty="0">
                <a:solidFill>
                  <a:srgbClr val="5F5F5F"/>
                </a:solidFill>
              </a:rPr>
              <a:t>inception</a:t>
            </a:r>
          </a:p>
        </p:txBody>
      </p:sp>
      <p:sp>
        <p:nvSpPr>
          <p:cNvPr id="8" name="Rectangle: Rounded Corners 7">
            <a:extLst>
              <a:ext uri="{FF2B5EF4-FFF2-40B4-BE49-F238E27FC236}">
                <a16:creationId xmlns:a16="http://schemas.microsoft.com/office/drawing/2014/main" id="{C1E02D1C-4E87-F008-515D-4A29ECD10B01}"/>
              </a:ext>
            </a:extLst>
          </p:cNvPr>
          <p:cNvSpPr>
            <a:spLocks/>
          </p:cNvSpPr>
          <p:nvPr/>
        </p:nvSpPr>
        <p:spPr>
          <a:xfrm>
            <a:off x="9829776" y="2460060"/>
            <a:ext cx="2934008" cy="380301"/>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sz="1100" b="1" dirty="0">
                <a:solidFill>
                  <a:srgbClr val="5F5F5F"/>
                </a:solidFill>
              </a:rPr>
              <a:t>planning</a:t>
            </a:r>
          </a:p>
        </p:txBody>
      </p:sp>
      <p:sp>
        <p:nvSpPr>
          <p:cNvPr id="9" name="Rectangle: Rounded Corners 8">
            <a:extLst>
              <a:ext uri="{FF2B5EF4-FFF2-40B4-BE49-F238E27FC236}">
                <a16:creationId xmlns:a16="http://schemas.microsoft.com/office/drawing/2014/main" id="{9BE1F3B8-117A-8B7A-6D78-CD4CCF60A1F5}"/>
              </a:ext>
            </a:extLst>
          </p:cNvPr>
          <p:cNvSpPr>
            <a:spLocks/>
          </p:cNvSpPr>
          <p:nvPr/>
        </p:nvSpPr>
        <p:spPr>
          <a:xfrm>
            <a:off x="9781445" y="3540410"/>
            <a:ext cx="1889686" cy="272712"/>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sz="1100" b="1" dirty="0">
                <a:solidFill>
                  <a:srgbClr val="5F5F5F"/>
                </a:solidFill>
              </a:rPr>
              <a:t>implementation</a:t>
            </a:r>
          </a:p>
        </p:txBody>
      </p:sp>
      <p:sp>
        <p:nvSpPr>
          <p:cNvPr id="10" name="Rectangle: Rounded Corners 9">
            <a:extLst>
              <a:ext uri="{FF2B5EF4-FFF2-40B4-BE49-F238E27FC236}">
                <a16:creationId xmlns:a16="http://schemas.microsoft.com/office/drawing/2014/main" id="{90F2C93D-634F-6333-23DA-8D5B9BC1BAEF}"/>
              </a:ext>
            </a:extLst>
          </p:cNvPr>
          <p:cNvSpPr>
            <a:spLocks/>
          </p:cNvSpPr>
          <p:nvPr/>
        </p:nvSpPr>
        <p:spPr>
          <a:xfrm>
            <a:off x="7690137" y="3929304"/>
            <a:ext cx="1889686" cy="322831"/>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sz="1100" b="1" dirty="0">
                <a:solidFill>
                  <a:srgbClr val="5F5F5F"/>
                </a:solidFill>
              </a:rPr>
              <a:t>monitoring</a:t>
            </a:r>
          </a:p>
        </p:txBody>
      </p:sp>
    </p:spTree>
    <p:extLst>
      <p:ext uri="{BB962C8B-B14F-4D97-AF65-F5344CB8AC3E}">
        <p14:creationId xmlns:p14="http://schemas.microsoft.com/office/powerpoint/2010/main" val="124825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ainbow colored circle in black background&#10;&#10;Description automatically generated">
            <a:extLst>
              <a:ext uri="{FF2B5EF4-FFF2-40B4-BE49-F238E27FC236}">
                <a16:creationId xmlns:a16="http://schemas.microsoft.com/office/drawing/2014/main" id="{7844BD7C-2FB3-7B17-A185-5A474BC02A44}"/>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2804159" y="-1195572"/>
            <a:ext cx="18775681" cy="15622772"/>
          </a:xfrm>
          <a:prstGeom prst="rect">
            <a:avLst/>
          </a:prstGeom>
        </p:spPr>
      </p:pic>
      <p:cxnSp>
        <p:nvCxnSpPr>
          <p:cNvPr id="12" name="Straight Connector 11">
            <a:extLst>
              <a:ext uri="{FF2B5EF4-FFF2-40B4-BE49-F238E27FC236}">
                <a16:creationId xmlns:a16="http://schemas.microsoft.com/office/drawing/2014/main" id="{0CEF994A-80B8-74CA-D34E-C8DD68BE77FD}"/>
              </a:ext>
            </a:extLst>
          </p:cNvPr>
          <p:cNvCxnSpPr/>
          <p:nvPr/>
        </p:nvCxnSpPr>
        <p:spPr>
          <a:xfrm>
            <a:off x="6617895" y="1947988"/>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F0C7306-D8DE-29FF-3B7B-BCC622027D89}"/>
              </a:ext>
            </a:extLst>
          </p:cNvPr>
          <p:cNvSpPr txBox="1"/>
          <p:nvPr/>
        </p:nvSpPr>
        <p:spPr>
          <a:xfrm>
            <a:off x="854986" y="740205"/>
            <a:ext cx="3286588" cy="454292"/>
          </a:xfrm>
          <a:prstGeom prst="rect">
            <a:avLst/>
          </a:prstGeom>
          <a:noFill/>
        </p:spPr>
        <p:txBody>
          <a:bodyPr wrap="square" lIns="0" tIns="0" rIns="0" bIns="0" rtlCol="0">
            <a:spAutoFit/>
          </a:bodyPr>
          <a:lstStyle/>
          <a:p>
            <a:pPr algn="ctr">
              <a:lnSpc>
                <a:spcPct val="80000"/>
              </a:lnSpc>
            </a:pPr>
            <a:r>
              <a:rPr lang="en-US" sz="3600" dirty="0">
                <a:latin typeface="Titillium Light" charset="0"/>
                <a:ea typeface="Titillium Light" charset="0"/>
                <a:cs typeface="Titillium Light" charset="0"/>
              </a:rPr>
              <a:t>Political leaders</a:t>
            </a:r>
          </a:p>
        </p:txBody>
      </p:sp>
      <p:sp>
        <p:nvSpPr>
          <p:cNvPr id="16" name="TextBox 15">
            <a:extLst>
              <a:ext uri="{FF2B5EF4-FFF2-40B4-BE49-F238E27FC236}">
                <a16:creationId xmlns:a16="http://schemas.microsoft.com/office/drawing/2014/main" id="{758F3B85-4E0D-FF51-A883-D782D655A810}"/>
              </a:ext>
            </a:extLst>
          </p:cNvPr>
          <p:cNvSpPr txBox="1"/>
          <p:nvPr/>
        </p:nvSpPr>
        <p:spPr>
          <a:xfrm>
            <a:off x="977002" y="1177517"/>
            <a:ext cx="5007630" cy="523220"/>
          </a:xfrm>
          <a:prstGeom prst="rect">
            <a:avLst/>
          </a:prstGeom>
          <a:noFill/>
        </p:spPr>
        <p:txBody>
          <a:bodyPr wrap="square">
            <a:spAutoFit/>
          </a:bodyPr>
          <a:lstStyle/>
          <a:p>
            <a:pPr>
              <a:spcBef>
                <a:spcPts val="600"/>
              </a:spcBef>
              <a:spcAft>
                <a:spcPts val="600"/>
              </a:spcAft>
            </a:pPr>
            <a:r>
              <a:rPr lang="en-GB" sz="1400" i="1" dirty="0">
                <a:effectLst/>
                <a:latin typeface="Arial" panose="020B0604020202020204" pitchFamily="34" charset="0"/>
                <a:ea typeface="Times New Roman" panose="02020603050405020304" pitchFamily="18" charset="0"/>
                <a:cs typeface="Times New Roman" panose="02020603050405020304" pitchFamily="18" charset="0"/>
              </a:rPr>
              <a:t>Political leaders can actively foster the organisational and cultural interoperability of local digital twins and data spaces.</a:t>
            </a:r>
            <a:endParaRPr lang="en-IE" sz="1400" i="1"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BD8B5D21-CB33-094F-862D-5307CAA3D12E}"/>
              </a:ext>
            </a:extLst>
          </p:cNvPr>
          <p:cNvSpPr>
            <a:spLocks/>
          </p:cNvSpPr>
          <p:nvPr/>
        </p:nvSpPr>
        <p:spPr>
          <a:xfrm>
            <a:off x="4728209" y="580991"/>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inception</a:t>
            </a:r>
          </a:p>
        </p:txBody>
      </p:sp>
      <p:grpSp>
        <p:nvGrpSpPr>
          <p:cNvPr id="6" name="Group 5">
            <a:extLst>
              <a:ext uri="{FF2B5EF4-FFF2-40B4-BE49-F238E27FC236}">
                <a16:creationId xmlns:a16="http://schemas.microsoft.com/office/drawing/2014/main" id="{18303ED9-D3C3-2856-950D-8B334C643A66}"/>
              </a:ext>
            </a:extLst>
          </p:cNvPr>
          <p:cNvGrpSpPr/>
          <p:nvPr/>
        </p:nvGrpSpPr>
        <p:grpSpPr>
          <a:xfrm>
            <a:off x="492125" y="2285915"/>
            <a:ext cx="5808689" cy="4047263"/>
            <a:chOff x="492125" y="1993815"/>
            <a:chExt cx="5808689" cy="4047262"/>
          </a:xfrm>
        </p:grpSpPr>
        <p:sp>
          <p:nvSpPr>
            <p:cNvPr id="10" name="TextBox 9">
              <a:extLst>
                <a:ext uri="{FF2B5EF4-FFF2-40B4-BE49-F238E27FC236}">
                  <a16:creationId xmlns:a16="http://schemas.microsoft.com/office/drawing/2014/main" id="{95EFF060-E531-0F9D-916A-0D02701C9B88}"/>
                </a:ext>
              </a:extLst>
            </p:cNvPr>
            <p:cNvSpPr txBox="1"/>
            <p:nvPr/>
          </p:nvSpPr>
          <p:spPr>
            <a:xfrm>
              <a:off x="492125" y="1993815"/>
              <a:ext cx="5808689" cy="4047262"/>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Establish a strategic and cross-sectoral political agenda defining citizen-centric and inclusive objectives</a:t>
              </a:r>
            </a:p>
            <a:p>
              <a:pPr marL="742950" lvl="1" indent="-285750">
                <a:spcBef>
                  <a:spcPts val="600"/>
                </a:spcBef>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Adopt a legislative framework enabling data sharing and transparency and facilitating the implementation of projects by providing the necessary resources and legal basis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Promote interoperability , including through the enforcement of interoperability standards and the</a:t>
              </a:r>
              <a:r>
                <a:rPr lang="en-GB" sz="14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EIF4SCC</a:t>
              </a:r>
              <a:endParaRPr lang="en-GB" sz="1400" b="1"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Advocate for data-driven decision-making processes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Steer an efficient in-house data governance to generate trust with external stakeholders (e.g. academia, organisations, compagnies and citizens)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Prioritise interoperability and allocate budget for research and development of innovative technologies</a:t>
              </a: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7" name="AutoShape 2">
              <a:extLst>
                <a:ext uri="{FF2B5EF4-FFF2-40B4-BE49-F238E27FC236}">
                  <a16:creationId xmlns:a16="http://schemas.microsoft.com/office/drawing/2014/main" id="{9F842967-C661-01CF-9ACA-A181621B4F3B}"/>
                </a:ext>
              </a:extLst>
            </p:cNvPr>
            <p:cNvSpPr>
              <a:spLocks/>
            </p:cNvSpPr>
            <p:nvPr/>
          </p:nvSpPr>
          <p:spPr bwMode="auto">
            <a:xfrm>
              <a:off x="938101" y="2724049"/>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7" name="AutoShape 2">
              <a:extLst>
                <a:ext uri="{FF2B5EF4-FFF2-40B4-BE49-F238E27FC236}">
                  <a16:creationId xmlns:a16="http://schemas.microsoft.com/office/drawing/2014/main" id="{89AF5630-AC01-3F2F-9CD8-6DC5B4BB07B7}"/>
                </a:ext>
              </a:extLst>
            </p:cNvPr>
            <p:cNvSpPr>
              <a:spLocks/>
            </p:cNvSpPr>
            <p:nvPr/>
          </p:nvSpPr>
          <p:spPr bwMode="auto">
            <a:xfrm>
              <a:off x="943301" y="4232789"/>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8" name="AutoShape 2">
              <a:extLst>
                <a:ext uri="{FF2B5EF4-FFF2-40B4-BE49-F238E27FC236}">
                  <a16:creationId xmlns:a16="http://schemas.microsoft.com/office/drawing/2014/main" id="{552A00B2-9E6A-572D-D45B-960EE4D12D0D}"/>
                </a:ext>
              </a:extLst>
            </p:cNvPr>
            <p:cNvSpPr>
              <a:spLocks/>
            </p:cNvSpPr>
            <p:nvPr/>
          </p:nvSpPr>
          <p:spPr bwMode="auto">
            <a:xfrm>
              <a:off x="937273" y="5491653"/>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19" name="AutoShape 2">
              <a:extLst>
                <a:ext uri="{FF2B5EF4-FFF2-40B4-BE49-F238E27FC236}">
                  <a16:creationId xmlns:a16="http://schemas.microsoft.com/office/drawing/2014/main" id="{8A714018-40C2-9102-6FB3-3CF382315CFB}"/>
                </a:ext>
              </a:extLst>
            </p:cNvPr>
            <p:cNvSpPr>
              <a:spLocks/>
            </p:cNvSpPr>
            <p:nvPr/>
          </p:nvSpPr>
          <p:spPr bwMode="auto">
            <a:xfrm>
              <a:off x="950801" y="2012849"/>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0" name="AutoShape 2">
              <a:extLst>
                <a:ext uri="{FF2B5EF4-FFF2-40B4-BE49-F238E27FC236}">
                  <a16:creationId xmlns:a16="http://schemas.microsoft.com/office/drawing/2014/main" id="{0F10D18F-E293-CFBF-903E-C76BC574890F}"/>
                </a:ext>
              </a:extLst>
            </p:cNvPr>
            <p:cNvSpPr>
              <a:spLocks/>
            </p:cNvSpPr>
            <p:nvPr/>
          </p:nvSpPr>
          <p:spPr bwMode="auto">
            <a:xfrm>
              <a:off x="930601" y="3585089"/>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1" name="AutoShape 2">
              <a:extLst>
                <a:ext uri="{FF2B5EF4-FFF2-40B4-BE49-F238E27FC236}">
                  <a16:creationId xmlns:a16="http://schemas.microsoft.com/office/drawing/2014/main" id="{D0CD8D8D-B0A4-3687-AF5D-01816F3CA61E}"/>
                </a:ext>
              </a:extLst>
            </p:cNvPr>
            <p:cNvSpPr>
              <a:spLocks/>
            </p:cNvSpPr>
            <p:nvPr/>
          </p:nvSpPr>
          <p:spPr bwMode="auto">
            <a:xfrm>
              <a:off x="937273" y="4640753"/>
              <a:ext cx="319631" cy="34466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grpSp>
        <p:nvGrpSpPr>
          <p:cNvPr id="7" name="Group 6">
            <a:extLst>
              <a:ext uri="{FF2B5EF4-FFF2-40B4-BE49-F238E27FC236}">
                <a16:creationId xmlns:a16="http://schemas.microsoft.com/office/drawing/2014/main" id="{D105ADAA-F3A1-E0D8-6303-455A086E665D}"/>
              </a:ext>
            </a:extLst>
          </p:cNvPr>
          <p:cNvGrpSpPr/>
          <p:nvPr/>
        </p:nvGrpSpPr>
        <p:grpSpPr>
          <a:xfrm>
            <a:off x="6759490" y="2372505"/>
            <a:ext cx="4503868" cy="1815882"/>
            <a:chOff x="6608632" y="1869230"/>
            <a:chExt cx="4503868" cy="1815882"/>
          </a:xfrm>
        </p:grpSpPr>
        <p:sp>
          <p:nvSpPr>
            <p:cNvPr id="8" name="TextBox 7">
              <a:extLst>
                <a:ext uri="{FF2B5EF4-FFF2-40B4-BE49-F238E27FC236}">
                  <a16:creationId xmlns:a16="http://schemas.microsoft.com/office/drawing/2014/main" id="{D1CF6099-4399-4B8E-C3CA-9CE8F5EAB9F8}"/>
                </a:ext>
              </a:extLst>
            </p:cNvPr>
            <p:cNvSpPr txBox="1"/>
            <p:nvPr/>
          </p:nvSpPr>
          <p:spPr>
            <a:xfrm>
              <a:off x="6608632" y="1869230"/>
              <a:ext cx="4503868" cy="1815882"/>
            </a:xfrm>
            <a:prstGeom prst="rect">
              <a:avLst/>
            </a:prstGeom>
            <a:noFill/>
          </p:spPr>
          <p:txBody>
            <a:bodyPr wrap="square">
              <a:spAutoFit/>
            </a:bodyPr>
            <a:lstStyle/>
            <a:p>
              <a:pPr marL="742950" lvl="1" indent="-285750">
                <a:lnSpc>
                  <a:spcPct val="150000"/>
                </a:lnSpc>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V</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alidate the definition of KPIs/monitoring</a:t>
              </a:r>
            </a:p>
            <a:p>
              <a:pPr marL="742950" lvl="1" indent="-285750">
                <a:lnSpc>
                  <a:spcPct val="150000"/>
                </a:lnSpc>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P</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romote and prioritise dialogue with external stakeholders</a:t>
              </a:r>
            </a:p>
            <a:p>
              <a:pPr marL="742950" lvl="1" indent="-285750">
                <a:buFont typeface="Courier New" panose="02070309020205020404" pitchFamily="49" charset="0"/>
                <a:buChar char="o"/>
              </a:pP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solidFill>
                    <a:schemeClr val="tx2"/>
                  </a:solidFill>
                  <a:latin typeface="Arial" panose="020B0604020202020204" pitchFamily="34" charset="0"/>
                  <a:ea typeface="Times New Roman" panose="02020603050405020304" pitchFamily="18" charset="0"/>
                  <a:cs typeface="Times New Roman" panose="02020603050405020304" pitchFamily="18" charset="0"/>
                </a:rPr>
                <a:t>E</a:t>
              </a:r>
              <a:r>
                <a:rPr lang="en-GB"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rPr>
                <a:t>nsure users participation in project objective definition and validate them</a:t>
              </a:r>
              <a:endParaRPr lang="en-IE" sz="1400" dirty="0">
                <a:solidFill>
                  <a:schemeClr val="tx2"/>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AutoShape 2">
              <a:extLst>
                <a:ext uri="{FF2B5EF4-FFF2-40B4-BE49-F238E27FC236}">
                  <a16:creationId xmlns:a16="http://schemas.microsoft.com/office/drawing/2014/main" id="{E0BFBA8D-9092-E1CC-F6DE-88345094A17C}"/>
                </a:ext>
              </a:extLst>
            </p:cNvPr>
            <p:cNvSpPr>
              <a:spLocks/>
            </p:cNvSpPr>
            <p:nvPr/>
          </p:nvSpPr>
          <p:spPr bwMode="auto">
            <a:xfrm>
              <a:off x="7059730" y="1958213"/>
              <a:ext cx="319631" cy="344660"/>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23" name="AutoShape 2">
              <a:extLst>
                <a:ext uri="{FF2B5EF4-FFF2-40B4-BE49-F238E27FC236}">
                  <a16:creationId xmlns:a16="http://schemas.microsoft.com/office/drawing/2014/main" id="{57311D42-0DBC-BA0D-9B4C-310EBCCD9739}"/>
                </a:ext>
              </a:extLst>
            </p:cNvPr>
            <p:cNvSpPr>
              <a:spLocks/>
            </p:cNvSpPr>
            <p:nvPr/>
          </p:nvSpPr>
          <p:spPr bwMode="auto">
            <a:xfrm>
              <a:off x="7053702" y="3157741"/>
              <a:ext cx="319631" cy="344660"/>
            </a:xfrm>
            <a:prstGeom prst="plaqu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9" name="AutoShape 2">
              <a:extLst>
                <a:ext uri="{FF2B5EF4-FFF2-40B4-BE49-F238E27FC236}">
                  <a16:creationId xmlns:a16="http://schemas.microsoft.com/office/drawing/2014/main" id="{9235D2DE-138F-E4AE-4836-C5CC23C9C12C}"/>
                </a:ext>
              </a:extLst>
            </p:cNvPr>
            <p:cNvSpPr>
              <a:spLocks/>
            </p:cNvSpPr>
            <p:nvPr/>
          </p:nvSpPr>
          <p:spPr bwMode="auto">
            <a:xfrm>
              <a:off x="7053702" y="2504772"/>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grpSp>
      <p:sp>
        <p:nvSpPr>
          <p:cNvPr id="9" name="TextBox 8">
            <a:extLst>
              <a:ext uri="{FF2B5EF4-FFF2-40B4-BE49-F238E27FC236}">
                <a16:creationId xmlns:a16="http://schemas.microsoft.com/office/drawing/2014/main" id="{44AE317C-8E76-93F9-2327-12BC1421D551}"/>
              </a:ext>
            </a:extLst>
          </p:cNvPr>
          <p:cNvSpPr txBox="1"/>
          <p:nvPr/>
        </p:nvSpPr>
        <p:spPr>
          <a:xfrm>
            <a:off x="2104765" y="1978203"/>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14" name="TextBox 13">
            <a:extLst>
              <a:ext uri="{FF2B5EF4-FFF2-40B4-BE49-F238E27FC236}">
                <a16:creationId xmlns:a16="http://schemas.microsoft.com/office/drawing/2014/main" id="{2B5B2C1A-1627-9FC5-BF92-A291A971B766}"/>
              </a:ext>
            </a:extLst>
          </p:cNvPr>
          <p:cNvSpPr txBox="1"/>
          <p:nvPr/>
        </p:nvSpPr>
        <p:spPr>
          <a:xfrm>
            <a:off x="7622953" y="1978202"/>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424338843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42000"/>
          </a:schemeClr>
        </a:solidFill>
        <a:effectLst/>
      </p:bgPr>
    </p:bg>
    <p:spTree>
      <p:nvGrpSpPr>
        <p:cNvPr id="1" name=""/>
        <p:cNvGrpSpPr/>
        <p:nvPr/>
      </p:nvGrpSpPr>
      <p:grpSpPr>
        <a:xfrm>
          <a:off x="0" y="0"/>
          <a:ext cx="0" cy="0"/>
          <a:chOff x="0" y="0"/>
          <a:chExt cx="0" cy="0"/>
        </a:xfrm>
      </p:grpSpPr>
      <p:pic>
        <p:nvPicPr>
          <p:cNvPr id="5" name="Picture 4" descr="A rainbow colored circle in black background&#10;&#10;Description automatically generated">
            <a:extLst>
              <a:ext uri="{FF2B5EF4-FFF2-40B4-BE49-F238E27FC236}">
                <a16:creationId xmlns:a16="http://schemas.microsoft.com/office/drawing/2014/main" id="{33F67561-E66E-F603-D9E9-CA580273B751}"/>
              </a:ext>
            </a:extLst>
          </p:cNvPr>
          <p:cNvPicPr>
            <a:picLocks noGrp="1" noRot="1" noChangeAspect="1" noMove="1" noResize="1" noEditPoints="1" noAdjustHandles="1" noChangeArrowheads="1" noChangeShapeType="1" noCrop="1"/>
          </p:cNvPicPr>
          <p:nvPr/>
        </p:nvPicPr>
        <p:blipFill>
          <a:blip r:embed="rId2">
            <a:alphaModFix amt="42000"/>
          </a:blip>
          <a:stretch>
            <a:fillRect/>
          </a:stretch>
        </p:blipFill>
        <p:spPr>
          <a:xfrm>
            <a:off x="-9387841" y="-1195572"/>
            <a:ext cx="18775681" cy="15622772"/>
          </a:xfrm>
          <a:prstGeom prst="rect">
            <a:avLst/>
          </a:prstGeom>
        </p:spPr>
      </p:pic>
      <p:sp>
        <p:nvSpPr>
          <p:cNvPr id="9" name="Rectangle: Rounded Corners 8">
            <a:extLst>
              <a:ext uri="{FF2B5EF4-FFF2-40B4-BE49-F238E27FC236}">
                <a16:creationId xmlns:a16="http://schemas.microsoft.com/office/drawing/2014/main" id="{05C0FA7F-4F1E-C9A0-99D7-C55952FE9C8C}"/>
              </a:ext>
            </a:extLst>
          </p:cNvPr>
          <p:cNvSpPr>
            <a:spLocks/>
          </p:cNvSpPr>
          <p:nvPr/>
        </p:nvSpPr>
        <p:spPr>
          <a:xfrm>
            <a:off x="4767623" y="376269"/>
            <a:ext cx="1889686" cy="585226"/>
          </a:xfrm>
          <a:prstGeom prst="roundRect">
            <a:avLst/>
          </a:prstGeom>
          <a:no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GB" b="1" dirty="0">
                <a:solidFill>
                  <a:srgbClr val="5F5F5F"/>
                </a:solidFill>
              </a:rPr>
              <a:t>planning</a:t>
            </a:r>
          </a:p>
        </p:txBody>
      </p:sp>
      <p:sp>
        <p:nvSpPr>
          <p:cNvPr id="3" name="TextBox 2">
            <a:extLst>
              <a:ext uri="{FF2B5EF4-FFF2-40B4-BE49-F238E27FC236}">
                <a16:creationId xmlns:a16="http://schemas.microsoft.com/office/drawing/2014/main" id="{06F7DC8E-039F-B6DF-E12D-6309D373A007}"/>
              </a:ext>
            </a:extLst>
          </p:cNvPr>
          <p:cNvSpPr txBox="1"/>
          <p:nvPr/>
        </p:nvSpPr>
        <p:spPr>
          <a:xfrm>
            <a:off x="1360516" y="522155"/>
            <a:ext cx="3286588" cy="403828"/>
          </a:xfrm>
          <a:prstGeom prst="rect">
            <a:avLst/>
          </a:prstGeom>
          <a:noFill/>
        </p:spPr>
        <p:txBody>
          <a:bodyPr wrap="square" lIns="0" tIns="0" rIns="0" bIns="0" rtlCol="0">
            <a:spAutoFit/>
          </a:bodyPr>
          <a:lstStyle/>
          <a:p>
            <a:pPr algn="ctr">
              <a:lnSpc>
                <a:spcPct val="80000"/>
              </a:lnSpc>
            </a:pPr>
            <a:r>
              <a:rPr lang="en-US" sz="3200" dirty="0">
                <a:solidFill>
                  <a:schemeClr val="bg1">
                    <a:lumMod val="65000"/>
                  </a:schemeClr>
                </a:solidFill>
                <a:latin typeface="Titillium Light" charset="0"/>
                <a:ea typeface="Titillium Light" charset="0"/>
                <a:cs typeface="Titillium Light" charset="0"/>
              </a:rPr>
              <a:t>Political leaders</a:t>
            </a:r>
          </a:p>
        </p:txBody>
      </p:sp>
      <p:sp>
        <p:nvSpPr>
          <p:cNvPr id="4" name="TextBox 3">
            <a:extLst>
              <a:ext uri="{FF2B5EF4-FFF2-40B4-BE49-F238E27FC236}">
                <a16:creationId xmlns:a16="http://schemas.microsoft.com/office/drawing/2014/main" id="{70AAC9AE-F7C3-F9DB-37C7-417D07F1C6AA}"/>
              </a:ext>
            </a:extLst>
          </p:cNvPr>
          <p:cNvSpPr txBox="1"/>
          <p:nvPr/>
        </p:nvSpPr>
        <p:spPr>
          <a:xfrm>
            <a:off x="492125" y="2526083"/>
            <a:ext cx="5808689" cy="2539157"/>
          </a:xfrm>
          <a:prstGeom prst="rect">
            <a:avLst/>
          </a:prstGeom>
          <a:noFill/>
        </p:spPr>
        <p:txBody>
          <a:bodyPr wrap="square">
            <a:spAutoFit/>
          </a:bodyPr>
          <a:lstStyle/>
          <a:p>
            <a:pPr marL="742950" lvl="1" indent="-285750">
              <a:spcBef>
                <a:spcPts val="600"/>
              </a:spcBef>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Designate or create the unit in charge of the management of data processes, simulation models and predictive services (e.g., smart city office and/or chief data and chief information officer)</a:t>
            </a:r>
          </a:p>
          <a:p>
            <a:pPr marL="742950" lvl="1" indent="-285750">
              <a:spcBef>
                <a:spcPts val="600"/>
              </a:spcBef>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Raise awareness on the benefits of local digital twins and data space among the various stakeholders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Foster dialogue with external stakeholders and lay the foundation of the collaboration with active external participants (e.g., academia, private companies, NGOs)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AutoShape 2">
            <a:extLst>
              <a:ext uri="{FF2B5EF4-FFF2-40B4-BE49-F238E27FC236}">
                <a16:creationId xmlns:a16="http://schemas.microsoft.com/office/drawing/2014/main" id="{81FF19B3-EB08-AF49-A31B-C2D0F64C1F62}"/>
              </a:ext>
            </a:extLst>
          </p:cNvPr>
          <p:cNvSpPr>
            <a:spLocks/>
          </p:cNvSpPr>
          <p:nvPr/>
        </p:nvSpPr>
        <p:spPr bwMode="auto">
          <a:xfrm>
            <a:off x="938101" y="3611163"/>
            <a:ext cx="319631" cy="344660"/>
          </a:xfrm>
          <a:prstGeom prst="chor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8" name="TextBox 7">
            <a:extLst>
              <a:ext uri="{FF2B5EF4-FFF2-40B4-BE49-F238E27FC236}">
                <a16:creationId xmlns:a16="http://schemas.microsoft.com/office/drawing/2014/main" id="{B96B2BF3-6717-6159-3E2F-80EF2B193484}"/>
              </a:ext>
            </a:extLst>
          </p:cNvPr>
          <p:cNvSpPr txBox="1"/>
          <p:nvPr/>
        </p:nvSpPr>
        <p:spPr>
          <a:xfrm>
            <a:off x="6608631" y="2469738"/>
            <a:ext cx="4759951" cy="2677656"/>
          </a:xfrm>
          <a:prstGeom prst="rect">
            <a:avLst/>
          </a:prstGeom>
          <a:noFill/>
        </p:spPr>
        <p:txBody>
          <a:bodyPr wrap="square">
            <a:spAutoFit/>
          </a:bodyPr>
          <a:lstStyle/>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S</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teer and validate the definition of reporting mechanisms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S</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teer the organisational set up of projects by assigning and delegating clear responsibilities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o"/>
            </a:pPr>
            <a:r>
              <a:rPr lang="en-GB" sz="1400" dirty="0">
                <a:latin typeface="Arial" panose="020B0604020202020204" pitchFamily="34" charset="0"/>
                <a:ea typeface="Times New Roman" panose="02020603050405020304" pitchFamily="18" charset="0"/>
                <a:cs typeface="Times New Roman" panose="02020603050405020304" pitchFamily="18" charset="0"/>
              </a:rPr>
              <a:t>D</a:t>
            </a:r>
            <a:r>
              <a:rPr lang="en-GB" sz="1400" dirty="0">
                <a:effectLst/>
                <a:latin typeface="Arial" panose="020B0604020202020204" pitchFamily="34" charset="0"/>
                <a:ea typeface="Times New Roman" panose="02020603050405020304" pitchFamily="18" charset="0"/>
                <a:cs typeface="Times New Roman" panose="02020603050405020304" pitchFamily="18" charset="0"/>
              </a:rPr>
              <a:t>efine accountability for project risks (responsibility assigned for the use of algorithms, data, formatting data sources, accountability for malfunctions)</a:t>
            </a:r>
          </a:p>
          <a:p>
            <a:pPr marL="742950" lvl="1" indent="-285750">
              <a:buFont typeface="Courier New" panose="02070309020205020404" pitchFamily="49" charset="0"/>
              <a:buChar char="o"/>
            </a:pP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a:p>
            <a:pPr marL="742950" lvl="1" indent="-285750">
              <a:spcAft>
                <a:spcPts val="600"/>
              </a:spcAft>
              <a:buFont typeface="Courier New" panose="02070309020205020404" pitchFamily="49" charset="0"/>
              <a:buChar char="o"/>
            </a:pPr>
            <a:r>
              <a:rPr lang="en-GB" sz="1400" dirty="0">
                <a:effectLst/>
                <a:latin typeface="Arial" panose="020B0604020202020204" pitchFamily="34" charset="0"/>
                <a:ea typeface="Times New Roman" panose="02020603050405020304" pitchFamily="18" charset="0"/>
                <a:cs typeface="Times New Roman" panose="02020603050405020304" pitchFamily="18" charset="0"/>
              </a:rPr>
              <a:t>Plan budgetary resources</a:t>
            </a:r>
            <a:endParaRPr lang="en-IE" sz="1400" dirty="0">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012DDBA5-F064-DF65-CCB3-6EDEE0F12FB8}"/>
              </a:ext>
            </a:extLst>
          </p:cNvPr>
          <p:cNvCxnSpPr/>
          <p:nvPr/>
        </p:nvCxnSpPr>
        <p:spPr>
          <a:xfrm>
            <a:off x="6608632" y="2055156"/>
            <a:ext cx="0" cy="4200603"/>
          </a:xfrm>
          <a:prstGeom prst="line">
            <a:avLst/>
          </a:prstGeom>
          <a:ln w="6350">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sp>
        <p:nvSpPr>
          <p:cNvPr id="30" name="AutoShape 2">
            <a:extLst>
              <a:ext uri="{FF2B5EF4-FFF2-40B4-BE49-F238E27FC236}">
                <a16:creationId xmlns:a16="http://schemas.microsoft.com/office/drawing/2014/main" id="{E3B764B3-3155-846E-DD25-14003F5475A7}"/>
              </a:ext>
            </a:extLst>
          </p:cNvPr>
          <p:cNvSpPr>
            <a:spLocks/>
          </p:cNvSpPr>
          <p:nvPr/>
        </p:nvSpPr>
        <p:spPr bwMode="auto">
          <a:xfrm>
            <a:off x="950801" y="2504173"/>
            <a:ext cx="319631" cy="344660"/>
          </a:xfrm>
          <a:prstGeom prst="rtTriangl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1" name="AutoShape 2">
            <a:extLst>
              <a:ext uri="{FF2B5EF4-FFF2-40B4-BE49-F238E27FC236}">
                <a16:creationId xmlns:a16="http://schemas.microsoft.com/office/drawing/2014/main" id="{2504EB2E-3FC9-AAA1-79A2-B09524E377AF}"/>
              </a:ext>
            </a:extLst>
          </p:cNvPr>
          <p:cNvSpPr>
            <a:spLocks/>
          </p:cNvSpPr>
          <p:nvPr/>
        </p:nvSpPr>
        <p:spPr bwMode="auto">
          <a:xfrm>
            <a:off x="930601" y="4253837"/>
            <a:ext cx="319631" cy="344660"/>
          </a:xfrm>
          <a:prstGeom prst="trapezoi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5" name="AutoShape 2">
            <a:extLst>
              <a:ext uri="{FF2B5EF4-FFF2-40B4-BE49-F238E27FC236}">
                <a16:creationId xmlns:a16="http://schemas.microsoft.com/office/drawing/2014/main" id="{EE9D14EF-86CE-55DF-AE51-35E900215B65}"/>
              </a:ext>
            </a:extLst>
          </p:cNvPr>
          <p:cNvSpPr>
            <a:spLocks/>
          </p:cNvSpPr>
          <p:nvPr/>
        </p:nvSpPr>
        <p:spPr bwMode="auto">
          <a:xfrm>
            <a:off x="7059730" y="2534038"/>
            <a:ext cx="319631" cy="284843"/>
          </a:xfrm>
          <a:prstGeom prst="parallelogram">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6" name="AutoShape 2">
            <a:extLst>
              <a:ext uri="{FF2B5EF4-FFF2-40B4-BE49-F238E27FC236}">
                <a16:creationId xmlns:a16="http://schemas.microsoft.com/office/drawing/2014/main" id="{96746FAD-5A02-29DB-A473-2D103500A786}"/>
              </a:ext>
            </a:extLst>
          </p:cNvPr>
          <p:cNvSpPr>
            <a:spLocks/>
          </p:cNvSpPr>
          <p:nvPr/>
        </p:nvSpPr>
        <p:spPr bwMode="auto">
          <a:xfrm>
            <a:off x="7053702" y="3758249"/>
            <a:ext cx="319631" cy="344660"/>
          </a:xfrm>
          <a:prstGeom prst="plaque">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7" name="AutoShape 2">
            <a:extLst>
              <a:ext uri="{FF2B5EF4-FFF2-40B4-BE49-F238E27FC236}">
                <a16:creationId xmlns:a16="http://schemas.microsoft.com/office/drawing/2014/main" id="{3E586802-013D-446B-CE2F-A6AE79374C4A}"/>
              </a:ext>
            </a:extLst>
          </p:cNvPr>
          <p:cNvSpPr>
            <a:spLocks/>
          </p:cNvSpPr>
          <p:nvPr/>
        </p:nvSpPr>
        <p:spPr bwMode="auto">
          <a:xfrm>
            <a:off x="7053702" y="3105280"/>
            <a:ext cx="319631" cy="344660"/>
          </a:xfrm>
          <a:prstGeom prst="plus">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8" name="AutoShape 2">
            <a:extLst>
              <a:ext uri="{FF2B5EF4-FFF2-40B4-BE49-F238E27FC236}">
                <a16:creationId xmlns:a16="http://schemas.microsoft.com/office/drawing/2014/main" id="{FBBE9A0E-AFCF-34F7-08D9-CDB160EA8B1D}"/>
              </a:ext>
            </a:extLst>
          </p:cNvPr>
          <p:cNvSpPr>
            <a:spLocks/>
          </p:cNvSpPr>
          <p:nvPr/>
        </p:nvSpPr>
        <p:spPr bwMode="auto">
          <a:xfrm>
            <a:off x="7053702" y="4838318"/>
            <a:ext cx="319631" cy="344660"/>
          </a:xfrm>
          <a:prstGeom prst="diamond">
            <a:avLst/>
          </a:prstGeom>
          <a:gradFill flip="none" rotWithShape="1">
            <a:gsLst>
              <a:gs pos="48000">
                <a:srgbClr val="43C0BA">
                  <a:alpha val="62000"/>
                </a:srgbClr>
              </a:gs>
              <a:gs pos="24000">
                <a:srgbClr val="1759A9">
                  <a:alpha val="62000"/>
                </a:srgbClr>
              </a:gs>
              <a:gs pos="0">
                <a:srgbClr val="288EBF">
                  <a:alpha val="62000"/>
                </a:srgbClr>
              </a:gs>
              <a:gs pos="89000">
                <a:srgbClr val="F49222">
                  <a:alpha val="61000"/>
                </a:srgbClr>
              </a:gs>
              <a:gs pos="68000">
                <a:srgbClr val="C3DB63">
                  <a:alpha val="62000"/>
                </a:srgbClr>
              </a:gs>
            </a:gsLst>
            <a:path path="circle">
              <a:fillToRect l="100000" t="100000"/>
            </a:path>
            <a:tileRect r="-100000" b="-100000"/>
          </a:gradFill>
          <a:ln w="25400" cap="flat">
            <a:noFill/>
            <a:miter lim="800000"/>
            <a:headEnd type="none" w="med" len="med"/>
            <a:tailEnd type="none" w="med" len="med"/>
          </a:ln>
        </p:spPr>
        <p:txBody>
          <a:bodyPr lIns="0" tIns="0" rIns="0" bIns="0"/>
          <a:lstStyle/>
          <a:p>
            <a:endParaRPr lang="en-US" dirty="0">
              <a:solidFill>
                <a:schemeClr val="tx1"/>
              </a:solidFill>
              <a:latin typeface="EC Square Sans Pro" panose="020B0506040000020004" pitchFamily="34" charset="0"/>
            </a:endParaRPr>
          </a:p>
        </p:txBody>
      </p:sp>
      <p:sp>
        <p:nvSpPr>
          <p:cNvPr id="39" name="TextBox 38">
            <a:extLst>
              <a:ext uri="{FF2B5EF4-FFF2-40B4-BE49-F238E27FC236}">
                <a16:creationId xmlns:a16="http://schemas.microsoft.com/office/drawing/2014/main" id="{5866DD9B-A55B-D676-E172-7CCA01607B7E}"/>
              </a:ext>
            </a:extLst>
          </p:cNvPr>
          <p:cNvSpPr txBox="1"/>
          <p:nvPr/>
        </p:nvSpPr>
        <p:spPr>
          <a:xfrm>
            <a:off x="2104765" y="2060091"/>
            <a:ext cx="2752104"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General recommendations</a:t>
            </a:r>
          </a:p>
        </p:txBody>
      </p:sp>
      <p:sp>
        <p:nvSpPr>
          <p:cNvPr id="40" name="TextBox 39">
            <a:extLst>
              <a:ext uri="{FF2B5EF4-FFF2-40B4-BE49-F238E27FC236}">
                <a16:creationId xmlns:a16="http://schemas.microsoft.com/office/drawing/2014/main" id="{C6038591-BCA1-D986-26F4-D27B7BC7C7E5}"/>
              </a:ext>
            </a:extLst>
          </p:cNvPr>
          <p:cNvSpPr txBox="1"/>
          <p:nvPr/>
        </p:nvSpPr>
        <p:spPr>
          <a:xfrm>
            <a:off x="7622953" y="2060091"/>
            <a:ext cx="3159603" cy="183127"/>
          </a:xfrm>
          <a:prstGeom prst="rect">
            <a:avLst/>
          </a:prstGeom>
          <a:noFill/>
        </p:spPr>
        <p:txBody>
          <a:bodyPr wrap="square" lIns="0" tIns="0" rIns="0" bIns="0" rtlCol="0">
            <a:spAutoFit/>
          </a:bodyPr>
          <a:lstStyle/>
          <a:p>
            <a:pPr algn="ctr">
              <a:lnSpc>
                <a:spcPct val="80000"/>
              </a:lnSpc>
            </a:pPr>
            <a:r>
              <a:rPr lang="en-US" sz="1400" b="1" spc="200" dirty="0">
                <a:latin typeface="EC Square Sans Cond Pro" panose="020B0506040000020004" pitchFamily="34" charset="0"/>
                <a:ea typeface="Titillium" charset="0"/>
                <a:cs typeface="Titillium" charset="0"/>
              </a:rPr>
              <a:t>Operational recommendations</a:t>
            </a:r>
          </a:p>
        </p:txBody>
      </p:sp>
    </p:spTree>
    <p:extLst>
      <p:ext uri="{BB962C8B-B14F-4D97-AF65-F5344CB8AC3E}">
        <p14:creationId xmlns:p14="http://schemas.microsoft.com/office/powerpoint/2010/main" val="2554809421"/>
      </p:ext>
    </p:extLst>
  </p:cSld>
  <p:clrMapOvr>
    <a:masterClrMapping/>
  </p:clrMapOvr>
  <p:transition spd="slow">
    <p:push/>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
      <a:dk1>
        <a:srgbClr val="011D30"/>
      </a:dk1>
      <a:lt1>
        <a:srgbClr val="FFFFFF"/>
      </a:lt1>
      <a:dk2>
        <a:srgbClr val="011D30"/>
      </a:dk2>
      <a:lt2>
        <a:srgbClr val="FFFFFF"/>
      </a:lt2>
      <a:accent1>
        <a:srgbClr val="1758A9"/>
      </a:accent1>
      <a:accent2>
        <a:srgbClr val="288EBE"/>
      </a:accent2>
      <a:accent3>
        <a:srgbClr val="43BFBA"/>
      </a:accent3>
      <a:accent4>
        <a:srgbClr val="C2DA63"/>
      </a:accent4>
      <a:accent5>
        <a:srgbClr val="F39222"/>
      </a:accent5>
      <a:accent6>
        <a:srgbClr val="011D30"/>
      </a:accent6>
      <a:hlink>
        <a:srgbClr val="0563C1"/>
      </a:hlink>
      <a:folHlink>
        <a:srgbClr val="F39222"/>
      </a:folHlink>
    </a:clrScheme>
    <a:fontScheme name="Custom 1">
      <a:majorFont>
        <a:latin typeface="EC Square Sans Cond Pro"/>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93438999241D4F87FC5E8DE2D84203" ma:contentTypeVersion="14" ma:contentTypeDescription="Crée un document." ma:contentTypeScope="" ma:versionID="3d28c55ced40aec84c5bf3f399aa630e">
  <xsd:schema xmlns:xsd="http://www.w3.org/2001/XMLSchema" xmlns:xs="http://www.w3.org/2001/XMLSchema" xmlns:p="http://schemas.microsoft.com/office/2006/metadata/properties" xmlns:ns2="b6775bef-df63-411f-a67c-614df09c452d" xmlns:ns3="d3547ddf-0108-4433-b559-4c482a0027b3" targetNamespace="http://schemas.microsoft.com/office/2006/metadata/properties" ma:root="true" ma:fieldsID="1288a943aa4498ee1ed2751ca1bc2c3f" ns2:_="" ns3:_="">
    <xsd:import namespace="b6775bef-df63-411f-a67c-614df09c452d"/>
    <xsd:import namespace="d3547ddf-0108-4433-b559-4c482a0027b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ObjectDetectorVersion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775bef-df63-411f-a67c-614df09c45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alises d’images" ma:readOnly="false" ma:fieldId="{5cf76f15-5ced-4ddc-b409-7134ff3c332f}" ma:taxonomyMulti="true" ma:sspId="f9efb03f-e9de-4143-b61f-0d56fef76e3e"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547ddf-0108-4433-b559-4c482a0027b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37d8f8d9-998d-4250-aa08-aefdfcff79a6}" ma:internalName="TaxCatchAll" ma:showField="CatchAllData" ma:web="d3547ddf-0108-4433-b559-4c482a0027b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3547ddf-0108-4433-b559-4c482a0027b3" xsi:nil="true"/>
    <lcf76f155ced4ddcb4097134ff3c332f xmlns="b6775bef-df63-411f-a67c-614df09c452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6B5B0DE-06AC-4692-B3EE-33FB0C1192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775bef-df63-411f-a67c-614df09c452d"/>
    <ds:schemaRef ds:uri="d3547ddf-0108-4433-b559-4c482a0027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81A0D79-D4C5-4877-ABA8-28A466BEBEED}">
  <ds:schemaRefs>
    <ds:schemaRef ds:uri="http://schemas.microsoft.com/sharepoint/v3/contenttype/forms"/>
  </ds:schemaRefs>
</ds:datastoreItem>
</file>

<file path=customXml/itemProps3.xml><?xml version="1.0" encoding="utf-8"?>
<ds:datastoreItem xmlns:ds="http://schemas.openxmlformats.org/officeDocument/2006/customXml" ds:itemID="{2CA8D850-9783-41C7-9955-795DE17B2119}">
  <ds:schemaRefs>
    <ds:schemaRef ds:uri="http://schemas.openxmlformats.org/package/2006/metadata/core-properties"/>
    <ds:schemaRef ds:uri="http://schemas.microsoft.com/office/2006/documentManagement/types"/>
    <ds:schemaRef ds:uri="http://purl.org/dc/terms/"/>
    <ds:schemaRef ds:uri="http://purl.org/dc/elements/1.1/"/>
    <ds:schemaRef ds:uri="b6775bef-df63-411f-a67c-614df09c452d"/>
    <ds:schemaRef ds:uri="http://schemas.microsoft.com/office/infopath/2007/PartnerControls"/>
    <ds:schemaRef ds:uri="d3547ddf-0108-4433-b559-4c482a0027b3"/>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3648</TotalTime>
  <Words>3028</Words>
  <Application>Microsoft Office PowerPoint</Application>
  <PresentationFormat>Widescreen</PresentationFormat>
  <Paragraphs>313</Paragraphs>
  <Slides>34</Slides>
  <Notes>4</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44" baseType="lpstr">
      <vt:lpstr>Arial</vt:lpstr>
      <vt:lpstr>Calibri</vt:lpstr>
      <vt:lpstr>Courier New</vt:lpstr>
      <vt:lpstr>EC Square Sans Cond Pro</vt:lpstr>
      <vt:lpstr>EC Square Sans Pro</vt:lpstr>
      <vt:lpstr>EC Square Sans Pro Light</vt:lpstr>
      <vt:lpstr>Times New Roman</vt:lpstr>
      <vt:lpstr>Titillium Light</vt:lpstr>
      <vt:lpstr>Office Theme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CUSTERS Noémie</cp:lastModifiedBy>
  <cp:revision>156</cp:revision>
  <cp:lastPrinted>2021-11-17T13:52:44Z</cp:lastPrinted>
  <dcterms:created xsi:type="dcterms:W3CDTF">2016-09-29T04:17:56Z</dcterms:created>
  <dcterms:modified xsi:type="dcterms:W3CDTF">2023-10-05T08:59:41Z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0x0101008F93438999241D4F87FC5E8DE2D84203</vt:lpwstr>
  </property>
  <property fmtid="{D5CDD505-2E9C-101B-9397-08002B2CF9AE}" pid="4" name="MSIP_Label_6bd9ddd1-4d20-43f6-abfa-fc3c07406f94_Enabled">
    <vt:lpwstr>true</vt:lpwstr>
  </property>
  <property fmtid="{D5CDD505-2E9C-101B-9397-08002B2CF9AE}" pid="5" name="MSIP_Label_6bd9ddd1-4d20-43f6-abfa-fc3c07406f94_SetDate">
    <vt:lpwstr>2023-07-04T14:17:19Z</vt:lpwstr>
  </property>
  <property fmtid="{D5CDD505-2E9C-101B-9397-08002B2CF9AE}" pid="6" name="MSIP_Label_6bd9ddd1-4d20-43f6-abfa-fc3c07406f94_Method">
    <vt:lpwstr>Standard</vt:lpwstr>
  </property>
  <property fmtid="{D5CDD505-2E9C-101B-9397-08002B2CF9AE}" pid="7" name="MSIP_Label_6bd9ddd1-4d20-43f6-abfa-fc3c07406f94_Name">
    <vt:lpwstr>Commission Use</vt:lpwstr>
  </property>
  <property fmtid="{D5CDD505-2E9C-101B-9397-08002B2CF9AE}" pid="8" name="MSIP_Label_6bd9ddd1-4d20-43f6-abfa-fc3c07406f94_SiteId">
    <vt:lpwstr>b24c8b06-522c-46fe-9080-70926f8dddb1</vt:lpwstr>
  </property>
  <property fmtid="{D5CDD505-2E9C-101B-9397-08002B2CF9AE}" pid="9" name="MSIP_Label_6bd9ddd1-4d20-43f6-abfa-fc3c07406f94_ActionId">
    <vt:lpwstr>033c86ec-b68b-47b4-bf45-f2fc042878a9</vt:lpwstr>
  </property>
  <property fmtid="{D5CDD505-2E9C-101B-9397-08002B2CF9AE}" pid="10" name="MSIP_Label_6bd9ddd1-4d20-43f6-abfa-fc3c07406f94_ContentBits">
    <vt:lpwstr>0</vt:lpwstr>
  </property>
</Properties>
</file>