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44"/>
  </p:notesMasterIdLst>
  <p:handoutMasterIdLst>
    <p:handoutMasterId r:id="rId45"/>
  </p:handoutMasterIdLst>
  <p:sldIdLst>
    <p:sldId id="445" r:id="rId2"/>
    <p:sldId id="489" r:id="rId3"/>
    <p:sldId id="448" r:id="rId4"/>
    <p:sldId id="496" r:id="rId5"/>
    <p:sldId id="457" r:id="rId6"/>
    <p:sldId id="450" r:id="rId7"/>
    <p:sldId id="501" r:id="rId8"/>
    <p:sldId id="492" r:id="rId9"/>
    <p:sldId id="452" r:id="rId10"/>
    <p:sldId id="458" r:id="rId11"/>
    <p:sldId id="456" r:id="rId12"/>
    <p:sldId id="459" r:id="rId13"/>
    <p:sldId id="502" r:id="rId14"/>
    <p:sldId id="460" r:id="rId15"/>
    <p:sldId id="461" r:id="rId16"/>
    <p:sldId id="462" r:id="rId17"/>
    <p:sldId id="463" r:id="rId18"/>
    <p:sldId id="464" r:id="rId19"/>
    <p:sldId id="466" r:id="rId20"/>
    <p:sldId id="470" r:id="rId21"/>
    <p:sldId id="472" r:id="rId22"/>
    <p:sldId id="473" r:id="rId23"/>
    <p:sldId id="474" r:id="rId24"/>
    <p:sldId id="476" r:id="rId25"/>
    <p:sldId id="478" r:id="rId26"/>
    <p:sldId id="477" r:id="rId27"/>
    <p:sldId id="467" r:id="rId28"/>
    <p:sldId id="498" r:id="rId29"/>
    <p:sldId id="499" r:id="rId30"/>
    <p:sldId id="500" r:id="rId31"/>
    <p:sldId id="480" r:id="rId32"/>
    <p:sldId id="481" r:id="rId33"/>
    <p:sldId id="482" r:id="rId34"/>
    <p:sldId id="494" r:id="rId35"/>
    <p:sldId id="493" r:id="rId36"/>
    <p:sldId id="490" r:id="rId37"/>
    <p:sldId id="497" r:id="rId38"/>
    <p:sldId id="491" r:id="rId39"/>
    <p:sldId id="453" r:id="rId40"/>
    <p:sldId id="454" r:id="rId41"/>
    <p:sldId id="487" r:id="rId42"/>
    <p:sldId id="495" r:id="rId4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0E226D-1CD3-47CF-9C5B-2C12C6033831}">
          <p14:sldIdLst>
            <p14:sldId id="445"/>
            <p14:sldId id="489"/>
            <p14:sldId id="448"/>
            <p14:sldId id="496"/>
            <p14:sldId id="457"/>
            <p14:sldId id="450"/>
          </p14:sldIdLst>
        </p14:section>
        <p14:section name="Untitled Section" id="{F34DEDDB-B333-49E0-B8D9-CC14F077C547}">
          <p14:sldIdLst>
            <p14:sldId id="501"/>
            <p14:sldId id="492"/>
            <p14:sldId id="452"/>
            <p14:sldId id="458"/>
            <p14:sldId id="456"/>
            <p14:sldId id="459"/>
            <p14:sldId id="502"/>
            <p14:sldId id="460"/>
            <p14:sldId id="461"/>
            <p14:sldId id="462"/>
            <p14:sldId id="463"/>
            <p14:sldId id="464"/>
            <p14:sldId id="466"/>
            <p14:sldId id="470"/>
            <p14:sldId id="472"/>
            <p14:sldId id="473"/>
            <p14:sldId id="474"/>
            <p14:sldId id="476"/>
            <p14:sldId id="478"/>
            <p14:sldId id="477"/>
            <p14:sldId id="467"/>
            <p14:sldId id="498"/>
            <p14:sldId id="499"/>
            <p14:sldId id="500"/>
            <p14:sldId id="480"/>
            <p14:sldId id="481"/>
            <p14:sldId id="482"/>
            <p14:sldId id="494"/>
            <p14:sldId id="493"/>
            <p14:sldId id="490"/>
            <p14:sldId id="497"/>
            <p14:sldId id="491"/>
            <p14:sldId id="453"/>
            <p14:sldId id="454"/>
            <p14:sldId id="487"/>
            <p14:sldId id="4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7" autoAdjust="0"/>
    <p:restoredTop sz="91773" autoAdjust="0"/>
  </p:normalViewPr>
  <p:slideViewPr>
    <p:cSldViewPr>
      <p:cViewPr varScale="1">
        <p:scale>
          <a:sx n="80" d="100"/>
          <a:sy n="80" d="100"/>
        </p:scale>
        <p:origin x="-1470" y="-9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28/04/2014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28/04/2014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389130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411466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40671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26572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2034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251037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a:t>
            </a:r>
            <a:r>
              <a:rPr lang="nl-BE" dirty="0" err="1" smtClean="0"/>
              <a:t>replaced</a:t>
            </a:r>
            <a:r>
              <a:rPr lang="nl-BE" dirty="0" smtClean="0"/>
              <a:t> “infect” </a:t>
            </a:r>
            <a:r>
              <a:rPr lang="nl-BE" dirty="0" err="1" smtClean="0"/>
              <a:t>by</a:t>
            </a:r>
            <a:r>
              <a:rPr lang="nl-BE" dirty="0" smtClean="0"/>
              <a:t> “</a:t>
            </a:r>
            <a:r>
              <a:rPr lang="nl-BE" dirty="0" err="1" smtClean="0"/>
              <a:t>affects</a:t>
            </a:r>
            <a:r>
              <a:rPr lang="nl-BE" dirty="0" smtClean="0"/>
              <a:t>”</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218124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smtClean="0">
              <a:latin typeface="Georgia" pitchFamily="18" charset="0"/>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dirty="0" smtClean="0"/>
              <a:t>Slide </a:t>
            </a:r>
            <a:fld id="{C65BB6A6-903A-4B60-A0CF-B2137834975A}"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joinup.ec.europa.eu/asset/dcat_application_profile/description" TargetMode="External"/><Relationship Id="rId3" Type="http://schemas.openxmlformats.org/officeDocument/2006/relationships/hyperlink" Target="http://dublincore.org/documents/dcmi-terms/" TargetMode="External"/><Relationship Id="rId7" Type="http://schemas.openxmlformats.org/officeDocument/2006/relationships/hyperlink" Target="http://www.w3.org/TR/vocab-dca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w3.org/TR/vocab-adms/" TargetMode="External"/><Relationship Id="rId5" Type="http://schemas.openxmlformats.org/officeDocument/2006/relationships/hyperlink" Target="http://www.w3.org/TR/skos-reference" TargetMode="External"/><Relationship Id="rId4" Type="http://schemas.openxmlformats.org/officeDocument/2006/relationships/hyperlink" Target="http://xmlns.com/foaf/spe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lideshare.net/OpenDataSupport/licence-your-data-metadat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open-data-qua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oinup.ec.europa.eu/asset/dcat_application_profile/home" TargetMode="External"/><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lideshare.net/OpenDataSupport/promoting-the-re-use-of-open-data-through-od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joinup.ec.europa.eu/community/ods/document/tm14-introduction-metadata-management-e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dublincore.org/2012/06/14/dcterms.rdf" TargetMode="External"/><Relationship Id="rId3" Type="http://schemas.openxmlformats.org/officeDocument/2006/relationships/hyperlink" Target="http://www.niso.org/publications/press/UnderstandingMetadata.pdf" TargetMode="External"/><Relationship Id="rId7" Type="http://schemas.openxmlformats.org/officeDocument/2006/relationships/hyperlink" Target="http://dublincore.org/schemas/xmls/qdc/dc.xs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gondolin.rutgers.edu/MIC/text/how/catalog_glossary.htm" TargetMode="External"/><Relationship Id="rId11" Type="http://schemas.openxmlformats.org/officeDocument/2006/relationships/hyperlink" Target="http://open-data.europa.eu/en/data/dataset/2nM4aG8LdHG6RBMumfkNzQ" TargetMode="External"/><Relationship Id="rId5" Type="http://schemas.openxmlformats.org/officeDocument/2006/relationships/hyperlink" Target="http://www.w3.org/TR/rdf-primer/" TargetMode="External"/><Relationship Id="rId10" Type="http://schemas.openxmlformats.org/officeDocument/2006/relationships/hyperlink" Target="http://www.listpoint.co.uk/CodeList/details/ObjectInCrimeClass/1.2/1" TargetMode="External"/><Relationship Id="rId4" Type="http://schemas.openxmlformats.org/officeDocument/2006/relationships/hyperlink" Target="http://wiki.eeng.dcu.ie/ee557/g2/326-EE.html" TargetMode="External"/><Relationship Id="rId9" Type="http://schemas.openxmlformats.org/officeDocument/2006/relationships/hyperlink" Target="https://joinup.ec.europa.eu/asset/dcat_application_profile/asset_release/dcat-application-profile-data-portals-europe-final-dra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unity.informatica.com/mpresources/Communities/IW2012/Docs/bos_30.pdf" TargetMode="External"/><Relationship Id="rId7" Type="http://schemas.openxmlformats.org/officeDocument/2006/relationships/image" Target="../media/image31.png"/><Relationship Id="rId2" Type="http://schemas.openxmlformats.org/officeDocument/2006/relationships/hyperlink" Target="http://www.niso.org/publications/press/UnderstandingMetadata.pdf"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metaintegration.net/Publications/2006-Wilshire-DAMA-MetaIntegrationBestPractices.pdf"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libraries.mit.edu/guides/subjects/data-management/why.html" TargetMode="External"/><Relationship Id="rId7" Type="http://schemas.openxmlformats.org/officeDocument/2006/relationships/image" Target="../media/image32.png"/><Relationship Id="rId2" Type="http://schemas.openxmlformats.org/officeDocument/2006/relationships/hyperlink" Target="http://managemetadata.com/screencasts/msa/" TargetMode="External"/><Relationship Id="rId1" Type="http://schemas.openxmlformats.org/officeDocument/2006/relationships/slideLayout" Target="../slideLayouts/slideLayout2.xml"/><Relationship Id="rId6" Type="http://schemas.openxmlformats.org/officeDocument/2006/relationships/hyperlink" Target="http://dublincore.org/" TargetMode="External"/><Relationship Id="rId11" Type="http://schemas.openxmlformats.org/officeDocument/2006/relationships/image" Target="../media/image36.png"/><Relationship Id="rId5" Type="http://schemas.openxmlformats.org/officeDocument/2006/relationships/hyperlink" Target="https://joinup.ec.europa.eu/asset/adms/document/generate-adms-asset-descriptions-spreadsheet-refine-rdf" TargetMode="External"/><Relationship Id="rId10" Type="http://schemas.openxmlformats.org/officeDocument/2006/relationships/image" Target="../media/image35.jpeg"/><Relationship Id="rId4" Type="http://schemas.openxmlformats.org/officeDocument/2006/relationships/hyperlink" Target="https://joinup.ec.europa.eu/asset/dcat_application_profile/description" TargetMode="External"/><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joinup.ec.europa.eu/" TargetMode="External"/><Relationship Id="rId3" Type="http://schemas.openxmlformats.org/officeDocument/2006/relationships/image" Target="../media/image37.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40.gif"/><Relationship Id="rId5" Type="http://schemas.openxmlformats.org/officeDocument/2006/relationships/image" Target="../media/image38.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niso.org/publications/press/UnderstandingMetadat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95475" y="980728"/>
            <a:ext cx="5343525" cy="914401"/>
          </a:xfrm>
        </p:spPr>
        <p:txBody>
          <a:bodyPr/>
          <a:lstStyle/>
          <a:p>
            <a:r>
              <a:rPr lang="en-GB" sz="1600" dirty="0" smtClean="0">
                <a:latin typeface="+mj-lt"/>
                <a:ea typeface="+mj-ea"/>
                <a:cs typeface="+mj-cs"/>
              </a:rPr>
              <a:t>Training Module 1.4</a:t>
            </a:r>
          </a:p>
          <a:p>
            <a:endParaRPr lang="en-GB" dirty="0" smtClean="0"/>
          </a:p>
          <a:p>
            <a:r>
              <a:rPr lang="en-GB" dirty="0" smtClean="0"/>
              <a:t>Introduction to metadata management</a:t>
            </a:r>
            <a:endParaRPr lang="en-GB" dirty="0"/>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Managing the metadata of your datasets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management is important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needs to be managed to ensure ...</a:t>
            </a:r>
          </a:p>
          <a:p>
            <a:pPr lvl="1"/>
            <a:r>
              <a:rPr lang="en-GB" sz="1800" b="1" dirty="0" smtClean="0"/>
              <a:t>Availability</a:t>
            </a:r>
            <a:r>
              <a:rPr lang="en-GB" sz="1800" dirty="0" smtClean="0"/>
              <a:t>: metadata needs to be stored where it can be accessed and indexed so it can be found.</a:t>
            </a:r>
          </a:p>
          <a:p>
            <a:pPr lvl="1"/>
            <a:r>
              <a:rPr lang="en-GB" sz="1800" b="1" dirty="0" smtClean="0"/>
              <a:t>Quality</a:t>
            </a:r>
            <a:r>
              <a:rPr lang="en-GB" sz="1800" dirty="0" smtClean="0"/>
              <a:t>: metadata needs to be of consistent quality so users know that it can be trusted.</a:t>
            </a:r>
          </a:p>
          <a:p>
            <a:pPr lvl="1"/>
            <a:r>
              <a:rPr lang="en-GB" sz="1800" b="1" dirty="0" smtClean="0"/>
              <a:t>Persistence</a:t>
            </a:r>
            <a:r>
              <a:rPr lang="en-GB" sz="1800" dirty="0" smtClean="0"/>
              <a:t>: metadata needs to be kept over time.</a:t>
            </a:r>
          </a:p>
          <a:p>
            <a:pPr lvl="1"/>
            <a:r>
              <a:rPr lang="en-GB" sz="1800" b="1" dirty="0" smtClean="0"/>
              <a:t>Open License: </a:t>
            </a:r>
            <a:r>
              <a:rPr lang="en-GB" sz="1800" dirty="0" smtClean="0"/>
              <a:t>metadata should be available under a public domain license to enable its reuse.</a:t>
            </a:r>
          </a:p>
          <a:p>
            <a:r>
              <a:rPr lang="en-GB" i="1" dirty="0" smtClean="0">
                <a:solidFill>
                  <a:schemeClr val="accent1"/>
                </a:solidFill>
              </a:rPr>
              <a:t>The metadata lifecycle is </a:t>
            </a:r>
            <a:r>
              <a:rPr lang="en-GB" b="1" i="1" dirty="0" smtClean="0">
                <a:solidFill>
                  <a:schemeClr val="accent1"/>
                </a:solidFill>
              </a:rPr>
              <a:t>larger</a:t>
            </a:r>
            <a:r>
              <a:rPr lang="en-GB" i="1" dirty="0" smtClean="0">
                <a:solidFill>
                  <a:schemeClr val="accent1"/>
                </a:solidFill>
              </a:rPr>
              <a:t> than the data lifecycle:</a:t>
            </a:r>
          </a:p>
          <a:p>
            <a:pPr lvl="1"/>
            <a:r>
              <a:rPr lang="en-GB" sz="1800" dirty="0" smtClean="0"/>
              <a:t>Metadata may be </a:t>
            </a:r>
            <a:r>
              <a:rPr lang="en-GB" sz="1800" b="1" dirty="0" smtClean="0"/>
              <a:t>created before data is created </a:t>
            </a:r>
            <a:r>
              <a:rPr lang="en-GB" sz="1800" dirty="0" smtClean="0"/>
              <a:t>or captured, e.g. to inform about data that will be available in the future.</a:t>
            </a:r>
          </a:p>
          <a:p>
            <a:pPr lvl="1"/>
            <a:r>
              <a:rPr lang="en-GB" sz="1800" dirty="0" smtClean="0"/>
              <a:t>Metadata needs to be </a:t>
            </a:r>
            <a:r>
              <a:rPr lang="en-GB" sz="1800" b="1" dirty="0" smtClean="0"/>
              <a:t>kept after data has been removed, </a:t>
            </a:r>
            <a:r>
              <a:rPr lang="en-GB" sz="1800" dirty="0" smtClean="0"/>
              <a:t>e.g.  to inform about data that has been decommissioned or withdrawn.</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schema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 labelling, tagging or coding system used for recording cataloguing information or structuring descriptive records. A metadata schema establishes and defines data elements and the rules governing the use of data elements to describe a resource.”</a:t>
            </a:r>
          </a:p>
          <a:p>
            <a:endParaRPr lang="en-GB"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356992"/>
            <a:ext cx="2304256" cy="28515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212976"/>
            <a:ext cx="3223492" cy="30819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96336" y="3646765"/>
            <a:ext cx="1080120" cy="646331"/>
          </a:xfrm>
          <a:prstGeom prst="rect">
            <a:avLst/>
          </a:prstGeom>
        </p:spPr>
        <p:txBody>
          <a:bodyPr wrap="square">
            <a:spAutoFit/>
          </a:bodyPr>
          <a:lstStyle/>
          <a:p>
            <a:r>
              <a:rPr lang="en-GB" dirty="0" smtClean="0">
                <a:latin typeface="Hand Of Sean" pitchFamily="2" charset="-128"/>
                <a:ea typeface="Hand Of Sean" pitchFamily="2" charset="-128"/>
              </a:rPr>
              <a:t>RDF Schema</a:t>
            </a:r>
          </a:p>
        </p:txBody>
      </p:sp>
      <p:sp>
        <p:nvSpPr>
          <p:cNvPr id="8" name="Rectangle 7"/>
          <p:cNvSpPr/>
          <p:nvPr/>
        </p:nvSpPr>
        <p:spPr>
          <a:xfrm>
            <a:off x="323528" y="3573016"/>
            <a:ext cx="1224136" cy="646331"/>
          </a:xfrm>
          <a:prstGeom prst="rect">
            <a:avLst/>
          </a:prstGeom>
        </p:spPr>
        <p:txBody>
          <a:bodyPr wrap="square">
            <a:spAutoFit/>
          </a:bodyPr>
          <a:lstStyle/>
          <a:p>
            <a:pPr algn="r"/>
            <a:r>
              <a:rPr lang="en-GB" dirty="0" smtClean="0">
                <a:latin typeface="Hand Of Sean" pitchFamily="2" charset="-128"/>
                <a:ea typeface="Hand Of Sean" pitchFamily="2" charset="-128"/>
              </a:rPr>
              <a:t>XML Schema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Reuse existing vocabularies for providing metadata to your resources</a:t>
            </a:r>
            <a:endParaRPr lang="en-GB" dirty="0"/>
          </a:p>
        </p:txBody>
      </p:sp>
      <p:sp>
        <p:nvSpPr>
          <p:cNvPr id="7" name="Content Placeholder 6"/>
          <p:cNvSpPr>
            <a:spLocks noGrp="1"/>
          </p:cNvSpPr>
          <p:nvPr>
            <p:ph sz="quarter" idx="15"/>
          </p:nvPr>
        </p:nvSpPr>
        <p:spPr/>
        <p:txBody>
          <a:bodyPr/>
          <a:lstStyle/>
          <a:p>
            <a:r>
              <a:rPr lang="en-GB" i="1" dirty="0" smtClean="0">
                <a:solidFill>
                  <a:schemeClr val="accent1"/>
                </a:solidFill>
              </a:rPr>
              <a:t>General purpose standards and specifications:</a:t>
            </a:r>
          </a:p>
          <a:p>
            <a:pPr lvl="1"/>
            <a:r>
              <a:rPr lang="en-GB" sz="1800" b="1" dirty="0" smtClean="0"/>
              <a:t>Dublin Core </a:t>
            </a:r>
            <a:r>
              <a:rPr lang="en-GB" sz="1800" dirty="0" smtClean="0"/>
              <a:t>for published material (text, images), </a:t>
            </a:r>
            <a:r>
              <a:rPr lang="en-GB" sz="1800" dirty="0" smtClean="0">
                <a:hlinkClick r:id="rId3"/>
              </a:rPr>
              <a:t>http://dublincore.org/documents/dcmi-terms/</a:t>
            </a:r>
            <a:r>
              <a:rPr lang="en-GB" sz="1800" dirty="0" smtClean="0"/>
              <a:t> </a:t>
            </a:r>
          </a:p>
          <a:p>
            <a:pPr lvl="1"/>
            <a:r>
              <a:rPr lang="en-GB" sz="1800" b="1" dirty="0" smtClean="0"/>
              <a:t>FOAF</a:t>
            </a:r>
            <a:r>
              <a:rPr lang="en-GB" sz="1800" dirty="0" smtClean="0"/>
              <a:t> for people and organisations, </a:t>
            </a:r>
            <a:r>
              <a:rPr lang="en-GB" sz="1800" dirty="0" smtClean="0">
                <a:hlinkClick r:id="rId4"/>
              </a:rPr>
              <a:t>http://xmlns.com/foaf/spec/</a:t>
            </a:r>
            <a:endParaRPr lang="en-GB" sz="1800" dirty="0" smtClean="0"/>
          </a:p>
          <a:p>
            <a:pPr lvl="1"/>
            <a:r>
              <a:rPr lang="en-GB" sz="1800" b="1" dirty="0" smtClean="0"/>
              <a:t>SKOS</a:t>
            </a:r>
            <a:r>
              <a:rPr lang="en-GB" sz="1800" dirty="0" smtClean="0"/>
              <a:t> for concept collections, </a:t>
            </a:r>
            <a:r>
              <a:rPr lang="en-GB" sz="1800" dirty="0" smtClean="0">
                <a:hlinkClick r:id="rId5"/>
              </a:rPr>
              <a:t>http://www.w3.org/TR/skos-reference</a:t>
            </a:r>
            <a:r>
              <a:rPr lang="en-GB" sz="1800" dirty="0" smtClean="0"/>
              <a:t> </a:t>
            </a:r>
          </a:p>
          <a:p>
            <a:pPr lvl="1"/>
            <a:r>
              <a:rPr lang="en-GB" sz="1800" b="1" dirty="0" smtClean="0"/>
              <a:t>ADMS</a:t>
            </a:r>
            <a:r>
              <a:rPr lang="en-GB" sz="1800" dirty="0" smtClean="0"/>
              <a:t> for interoperability assets, </a:t>
            </a:r>
            <a:r>
              <a:rPr lang="en-GB" sz="1800" dirty="0" smtClean="0">
                <a:hlinkClick r:id="rId6"/>
              </a:rPr>
              <a:t>http://www.w3.org/TR/vocab-adms/</a:t>
            </a:r>
            <a:r>
              <a:rPr lang="en-GB" sz="1800" dirty="0" smtClean="0"/>
              <a:t> </a:t>
            </a:r>
          </a:p>
          <a:p>
            <a:r>
              <a:rPr lang="en-GB" i="1" dirty="0" smtClean="0">
                <a:solidFill>
                  <a:schemeClr val="accent1"/>
                </a:solidFill>
              </a:rPr>
              <a:t>Specific standard for datasets:</a:t>
            </a:r>
          </a:p>
          <a:p>
            <a:pPr lvl="1"/>
            <a:r>
              <a:rPr lang="en-GB" sz="1800" b="1" dirty="0" smtClean="0"/>
              <a:t>Data Catalog Vocabulary DCAT</a:t>
            </a:r>
            <a:r>
              <a:rPr lang="en-GB" sz="1800" dirty="0" smtClean="0"/>
              <a:t>, </a:t>
            </a:r>
            <a:r>
              <a:rPr lang="en-GB" sz="1800" dirty="0" smtClean="0">
                <a:hlinkClick r:id="rId7"/>
              </a:rPr>
              <a:t>http://www.w3.org/TR/vocab-dcat/</a:t>
            </a:r>
            <a:endParaRPr lang="en-GB" sz="1800" dirty="0" smtClean="0"/>
          </a:p>
          <a:p>
            <a:r>
              <a:rPr lang="en-GB" i="1" dirty="0" smtClean="0">
                <a:solidFill>
                  <a:schemeClr val="accent1"/>
                </a:solidFill>
              </a:rPr>
              <a:t>Specific usage of DCAT and other vocabularies to support interoperability of data portals across Europe:</a:t>
            </a:r>
          </a:p>
          <a:p>
            <a:pPr lvl="1"/>
            <a:r>
              <a:rPr lang="en-GB" sz="1800" b="1" dirty="0" smtClean="0"/>
              <a:t>DCAT application profile for data portals in Europe</a:t>
            </a:r>
            <a:r>
              <a:rPr lang="en-GB" sz="1800" dirty="0" smtClean="0"/>
              <a:t>, </a:t>
            </a:r>
            <a:r>
              <a:rPr lang="en-GB" sz="1800" dirty="0" smtClean="0">
                <a:hlinkClick r:id="rId8"/>
              </a:rPr>
              <a:t>http://joinup.ec.europa.eu/asset/dcat_application_profile/description</a:t>
            </a:r>
            <a:endParaRPr lang="en-GB" sz="1800" dirty="0" smtClean="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13</a:t>
            </a:fld>
            <a:endParaRPr lang="en-GB" dirty="0"/>
          </a:p>
        </p:txBody>
      </p:sp>
    </p:spTree>
    <p:extLst>
      <p:ext uri="{BB962C8B-B14F-4D97-AF65-F5344CB8AC3E}">
        <p14:creationId xmlns:p14="http://schemas.microsoft.com/office/powerpoint/2010/main" val="54956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Designing your metadata schema with RDF Schema (RDFS) – reuse where possible</a:t>
            </a:r>
            <a:endParaRPr lang="en-GB" dirty="0"/>
          </a:p>
        </p:txBody>
      </p:sp>
      <p:sp>
        <p:nvSpPr>
          <p:cNvPr id="3" name="Content Placeholder 2"/>
          <p:cNvSpPr>
            <a:spLocks noGrp="1"/>
          </p:cNvSpPr>
          <p:nvPr>
            <p:ph sz="quarter" idx="15"/>
          </p:nvPr>
        </p:nvSpPr>
        <p:spPr>
          <a:xfrm>
            <a:off x="533400" y="1752600"/>
            <a:ext cx="8077200" cy="812304"/>
          </a:xfrm>
        </p:spPr>
        <p:txBody>
          <a:bodyPr/>
          <a:lstStyle/>
          <a:p>
            <a:r>
              <a:rPr lang="en-GB" i="1" dirty="0" smtClean="0">
                <a:solidFill>
                  <a:schemeClr val="accent1"/>
                </a:solidFill>
              </a:rPr>
              <a:t>RDF schema is particularly good in combining terms from different standards and specifications.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sp>
        <p:nvSpPr>
          <p:cNvPr id="13" name="Content Placeholder 2"/>
          <p:cNvSpPr txBox="1">
            <a:spLocks/>
          </p:cNvSpPr>
          <p:nvPr/>
        </p:nvSpPr>
        <p:spPr>
          <a:xfrm>
            <a:off x="539552" y="2654424"/>
            <a:ext cx="4032448" cy="336686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Do not re-invent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terms that are already defined somewhere else , when designing RDF schemas – </a:t>
            </a: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reuse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terms where possible.</a:t>
            </a:r>
          </a:p>
          <a:p>
            <a:pPr lvl="1" indent="-274320">
              <a:spcAft>
                <a:spcPts val="900"/>
              </a:spcAft>
              <a:buClr>
                <a:schemeClr val="tx1"/>
              </a:buClr>
              <a:buFont typeface="Wingdings" pitchFamily="2" charset="2"/>
              <a:buChar char="§"/>
            </a:pP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For</a:t>
            </a:r>
            <a:r>
              <a:rPr kumimoji="0" lang="en-GB" sz="2000" b="0" i="0" u="none" strike="noStrike" kern="1200" cap="none" spc="0" normalizeH="0" noProof="0" dirty="0" smtClean="0">
                <a:ln>
                  <a:noFill/>
                </a:ln>
                <a:solidFill>
                  <a:schemeClr val="tx1"/>
                </a:solidFill>
                <a:effectLst/>
                <a:uLnTx/>
                <a:uFillTx/>
                <a:latin typeface="Georgia" pitchFamily="18" charset="0"/>
                <a:ea typeface="+mn-ea"/>
                <a:cs typeface="+mn-cs"/>
              </a:rPr>
              <a:t> example, 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he DCAT Application Profile for data portals in Europe (DCAT-AP) reuses terms from DCAT, Dublin Core, FOAF, SKOS, ADMS and others.</a:t>
            </a: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grpSp>
        <p:nvGrpSpPr>
          <p:cNvPr id="14" name="Group 13"/>
          <p:cNvGrpSpPr/>
          <p:nvPr/>
        </p:nvGrpSpPr>
        <p:grpSpPr>
          <a:xfrm>
            <a:off x="4910541" y="2420888"/>
            <a:ext cx="3477883" cy="3518196"/>
            <a:chOff x="5724128" y="3153668"/>
            <a:chExt cx="3261859" cy="3299668"/>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153668"/>
              <a:ext cx="3261859" cy="3299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ltGray">
            <a:xfrm>
              <a:off x="6130776" y="3636516"/>
              <a:ext cx="504056" cy="2160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7" name="Oval 16"/>
            <p:cNvSpPr/>
            <p:nvPr/>
          </p:nvSpPr>
          <p:spPr bwMode="ltGray">
            <a:xfrm>
              <a:off x="6761708" y="3886448"/>
              <a:ext cx="618604"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Oval 17"/>
            <p:cNvSpPr/>
            <p:nvPr/>
          </p:nvSpPr>
          <p:spPr bwMode="ltGray">
            <a:xfrm>
              <a:off x="6787108" y="4856460"/>
              <a:ext cx="377180"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9" name="Oval 18"/>
            <p:cNvSpPr/>
            <p:nvPr/>
          </p:nvSpPr>
          <p:spPr bwMode="ltGray">
            <a:xfrm>
              <a:off x="6113636" y="4881860"/>
              <a:ext cx="618604"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0" name="Oval 19"/>
            <p:cNvSpPr/>
            <p:nvPr/>
          </p:nvSpPr>
          <p:spPr bwMode="ltGray">
            <a:xfrm>
              <a:off x="6118076" y="5123284"/>
              <a:ext cx="618604" cy="1313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1" name="Oval 20"/>
            <p:cNvSpPr/>
            <p:nvPr/>
          </p:nvSpPr>
          <p:spPr bwMode="ltGray">
            <a:xfrm>
              <a:off x="6787108" y="5301208"/>
              <a:ext cx="508496" cy="1567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description of an open dataset with the DCAT-AP</a:t>
            </a:r>
            <a:endParaRPr lang="en-GB" dirty="0"/>
          </a:p>
        </p:txBody>
      </p:sp>
      <p:sp>
        <p:nvSpPr>
          <p:cNvPr id="5" name="Content Placeholder 4"/>
          <p:cNvSpPr>
            <a:spLocks noGrp="1"/>
          </p:cNvSpPr>
          <p:nvPr>
            <p:ph sz="quarter" idx="14"/>
          </p:nvPr>
        </p:nvSpPr>
        <p:spPr>
          <a:xfrm>
            <a:off x="393700" y="1752601"/>
            <a:ext cx="2814464" cy="4419599"/>
          </a:xfrm>
        </p:spPr>
        <p:txBody>
          <a:bodyPr/>
          <a:lstStyle/>
          <a:p>
            <a:pPr algn="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Catalogue</a:t>
            </a:r>
          </a:p>
          <a:p>
            <a:pPr algn="r">
              <a:spcAft>
                <a:spcPts val="0"/>
              </a:spcAft>
            </a:pPr>
            <a:endParaRPr lang="en-GB" dirty="0" smtClean="0">
              <a:latin typeface="Hand Of Sean" pitchFamily="2" charset="-128"/>
              <a:ea typeface="Hand Of Sean" pitchFamily="2" charset="-128"/>
            </a:endParaRPr>
          </a:p>
          <a:p>
            <a:pPr algn="r">
              <a:spcAft>
                <a:spcPts val="0"/>
              </a:spcAft>
            </a:pP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a:t>
            </a:r>
            <a:br>
              <a:rPr lang="en-GB" dirty="0" smtClean="0">
                <a:latin typeface="Hand Of Sean" pitchFamily="2" charset="-128"/>
                <a:ea typeface="Hand Of Sean" pitchFamily="2" charset="-128"/>
              </a:rPr>
            </a:br>
            <a:r>
              <a:rPr lang="en-GB" dirty="0" smtClean="0">
                <a:latin typeface="Hand Of Sean" pitchFamily="2" charset="-128"/>
                <a:ea typeface="Hand Of Sean" pitchFamily="2" charset="-128"/>
              </a:rPr>
              <a:t>Dataset</a:t>
            </a:r>
          </a:p>
          <a:p>
            <a:pPr algn="r"/>
            <a:endParaRPr lang="en-GB" dirty="0" smtClean="0">
              <a:latin typeface="Hand Of Sean" pitchFamily="2" charset="-128"/>
              <a:ea typeface="Hand Of Sean" pitchFamily="2" charset="-128"/>
            </a:endParaRPr>
          </a:p>
          <a:p>
            <a:pPr algn="r"/>
            <a:endParaRPr lang="en-GB" dirty="0" smtClean="0">
              <a:latin typeface="Hand Of Sean" pitchFamily="2" charset="-128"/>
              <a:ea typeface="Hand Of Sean" pitchFamily="2" charset="-128"/>
            </a:endParaRPr>
          </a:p>
          <a:p>
            <a:pPr algn="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Distribution</a:t>
            </a:r>
            <a:endParaRPr lang="en-GB" dirty="0">
              <a:latin typeface="Hand Of Sean" pitchFamily="2" charset="-128"/>
              <a:ea typeface="Hand Of Sean" pitchFamily="2" charset="-128"/>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grpSp>
        <p:nvGrpSpPr>
          <p:cNvPr id="15" name="Group 14"/>
          <p:cNvGrpSpPr/>
          <p:nvPr/>
        </p:nvGrpSpPr>
        <p:grpSpPr>
          <a:xfrm>
            <a:off x="3415357" y="5216500"/>
            <a:ext cx="5062091" cy="1080120"/>
            <a:chOff x="239223" y="4875113"/>
            <a:chExt cx="4791075" cy="981075"/>
          </a:xfrm>
          <a:effectLst>
            <a:outerShdw blurRad="50800" dist="38100" dir="2700000" algn="tl" rotWithShape="0">
              <a:prstClr val="black">
                <a:alpha val="40000"/>
              </a:prstClr>
            </a:outerShdw>
          </a:effectLst>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23" y="4875113"/>
              <a:ext cx="479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ltGray">
            <a:xfrm>
              <a:off x="569029" y="5451177"/>
              <a:ext cx="111035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20" name="Group 19"/>
          <p:cNvGrpSpPr/>
          <p:nvPr/>
        </p:nvGrpSpPr>
        <p:grpSpPr>
          <a:xfrm>
            <a:off x="3352180" y="3429000"/>
            <a:ext cx="5112568" cy="1584176"/>
            <a:chOff x="239223" y="3362945"/>
            <a:chExt cx="4876800" cy="1409700"/>
          </a:xfrm>
          <a:effectLst>
            <a:outerShdw blurRad="50800" dist="38100" dir="2700000" algn="tl" rotWithShape="0">
              <a:prstClr val="black">
                <a:alpha val="40000"/>
              </a:prstClr>
            </a:outerShdw>
          </a:effectLst>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23" y="3362945"/>
              <a:ext cx="48768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ltGray">
            <a:xfrm>
              <a:off x="599263" y="4051907"/>
              <a:ext cx="93610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23" name="Group 22"/>
          <p:cNvGrpSpPr/>
          <p:nvPr/>
        </p:nvGrpSpPr>
        <p:grpSpPr>
          <a:xfrm>
            <a:off x="3424189" y="1700808"/>
            <a:ext cx="5040560" cy="1557511"/>
            <a:chOff x="251520" y="1943869"/>
            <a:chExt cx="4905375" cy="1314450"/>
          </a:xfrm>
          <a:effectLst>
            <a:outerShdw blurRad="50800" dist="38100" dir="2700000" algn="tl" rotWithShape="0">
              <a:prstClr val="black">
                <a:alpha val="40000"/>
              </a:prstClr>
            </a:outerShdw>
          </a:effectLst>
        </p:grpSpPr>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943869"/>
              <a:ext cx="49053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bwMode="ltGray">
            <a:xfrm>
              <a:off x="569029" y="2554486"/>
              <a:ext cx="1038346"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Controlled vocabularies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Using thesauri, taxonomies and standardised lists of terms for assigning values to metadata properties.</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controlled vocabularies?</a:t>
            </a:r>
            <a:endParaRPr lang="en-GB" dirty="0"/>
          </a:p>
        </p:txBody>
      </p:sp>
      <p:sp>
        <p:nvSpPr>
          <p:cNvPr id="4" name="Content Placeholder 3"/>
          <p:cNvSpPr>
            <a:spLocks noGrp="1"/>
          </p:cNvSpPr>
          <p:nvPr>
            <p:ph sz="quarter" idx="15"/>
          </p:nvPr>
        </p:nvSpPr>
        <p:spPr/>
        <p:txBody>
          <a:bodyPr/>
          <a:lstStyle/>
          <a:p>
            <a:r>
              <a:rPr lang="en-GB" i="1" dirty="0" smtClean="0">
                <a:solidFill>
                  <a:schemeClr val="accent1"/>
                </a:solidFill>
              </a:rPr>
              <a:t>A controlled vocabulary is a predefined list of values to be used as values for a specific property in your metadata schema.</a:t>
            </a:r>
          </a:p>
          <a:p>
            <a:endParaRPr lang="en-GB" i="1" dirty="0" smtClean="0">
              <a:solidFill>
                <a:schemeClr val="accent1"/>
              </a:solidFill>
            </a:endParaRPr>
          </a:p>
          <a:p>
            <a:pPr lvl="1">
              <a:buFont typeface="Arial" pitchFamily="34" charset="0"/>
              <a:buChar char="•"/>
            </a:pPr>
            <a:r>
              <a:rPr lang="en-GB" dirty="0" smtClean="0"/>
              <a:t>In addition to careful design of schemas, the value spaces of metadata properties are important for the exchange of information, and thus interoperability.</a:t>
            </a:r>
          </a:p>
          <a:p>
            <a:pPr lvl="1">
              <a:buFont typeface="Arial" pitchFamily="34" charset="0"/>
              <a:buChar char="•"/>
            </a:pPr>
            <a:r>
              <a:rPr lang="en-GB" dirty="0" smtClean="0"/>
              <a:t>Common controlled vocabularies for value spaces make metadata understandable across systems.</a:t>
            </a:r>
          </a:p>
          <a:p>
            <a:pPr>
              <a:buFont typeface="Arial" pitchFamily="34" charset="0"/>
              <a:buChar char="•"/>
            </a:pPr>
            <a:endParaRPr lang="en-GB" i="1" dirty="0" smtClean="0">
              <a:solidFill>
                <a:schemeClr val="accent1"/>
              </a:solidFill>
            </a:endParaRPr>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controlled vocabulary to be used for which type of property</a:t>
            </a:r>
            <a:endParaRPr lang="en-GB" dirty="0"/>
          </a:p>
        </p:txBody>
      </p:sp>
      <p:sp>
        <p:nvSpPr>
          <p:cNvPr id="5" name="Content Placeholder 4"/>
          <p:cNvSpPr>
            <a:spLocks noGrp="1"/>
          </p:cNvSpPr>
          <p:nvPr>
            <p:ph sz="quarter" idx="14"/>
          </p:nvPr>
        </p:nvSpPr>
        <p:spPr/>
        <p:txBody>
          <a:bodyPr/>
          <a:lstStyle/>
          <a:p>
            <a:pPr lvl="1">
              <a:buFont typeface="Arial" pitchFamily="34" charset="0"/>
              <a:buChar char="•"/>
            </a:pPr>
            <a:r>
              <a:rPr lang="en-GB" dirty="0" smtClean="0"/>
              <a:t>Use</a:t>
            </a:r>
            <a:r>
              <a:rPr lang="en-GB" b="1" dirty="0" smtClean="0"/>
              <a:t> code lists </a:t>
            </a:r>
            <a:r>
              <a:rPr lang="en-GB" dirty="0" smtClean="0"/>
              <a:t>as controlled vocabulary</a:t>
            </a:r>
            <a:r>
              <a:rPr lang="en-GB" b="1" dirty="0" smtClean="0"/>
              <a:t> </a:t>
            </a:r>
            <a:r>
              <a:rPr lang="en-GB" dirty="0" smtClean="0"/>
              <a:t>for free text or “string” properties.</a:t>
            </a:r>
          </a:p>
          <a:p>
            <a:pPr>
              <a:buFont typeface="Arial" pitchFamily="34" charset="0"/>
              <a:buChar char="•"/>
            </a:pPr>
            <a:r>
              <a:rPr lang="en-GB" dirty="0" smtClean="0"/>
              <a:t>Example DCAT-AP property:</a:t>
            </a:r>
            <a:br>
              <a:rPr lang="en-GB" dirty="0" smtClean="0"/>
            </a:br>
            <a:endParaRPr lang="en-GB" dirty="0" smtClean="0"/>
          </a:p>
          <a:p>
            <a:pPr>
              <a:buFont typeface="Arial" pitchFamily="34" charset="0"/>
              <a:buChar char="•"/>
            </a:pPr>
            <a:endParaRPr lang="en-GB" dirty="0" smtClean="0"/>
          </a:p>
          <a:p>
            <a:pPr>
              <a:buFont typeface="Arial" pitchFamily="34" charset="0"/>
              <a:buChar char="•"/>
            </a:pPr>
            <a:r>
              <a:rPr lang="en-GB" dirty="0" smtClean="0"/>
              <a:t>Example code list - ObjectInCrimeClass (ListPoint)</a:t>
            </a:r>
            <a:br>
              <a:rPr lang="en-GB" dirty="0" smtClean="0"/>
            </a:br>
            <a:endParaRPr lang="en-GB" dirty="0" smtClean="0"/>
          </a:p>
        </p:txBody>
      </p:sp>
      <p:sp>
        <p:nvSpPr>
          <p:cNvPr id="6" name="Content Placeholder 5"/>
          <p:cNvSpPr>
            <a:spLocks noGrp="1"/>
          </p:cNvSpPr>
          <p:nvPr>
            <p:ph sz="quarter" idx="15"/>
          </p:nvPr>
        </p:nvSpPr>
        <p:spPr/>
        <p:txBody>
          <a:bodyPr/>
          <a:lstStyle/>
          <a:p>
            <a:pPr lvl="1">
              <a:buFont typeface="Arial" pitchFamily="34" charset="0"/>
              <a:buChar char="•"/>
            </a:pPr>
            <a:r>
              <a:rPr lang="en-GB" dirty="0" smtClean="0"/>
              <a:t>Use </a:t>
            </a:r>
            <a:r>
              <a:rPr lang="en-GB" b="1" dirty="0" smtClean="0"/>
              <a:t>concepts identified by a URI </a:t>
            </a:r>
            <a:r>
              <a:rPr lang="en-GB" dirty="0" smtClean="0"/>
              <a:t>for reference to “things”.</a:t>
            </a:r>
          </a:p>
          <a:p>
            <a:pPr>
              <a:buFont typeface="Arial" pitchFamily="34" charset="0"/>
              <a:buChar char="•"/>
            </a:pPr>
            <a:r>
              <a:rPr lang="en-GB" dirty="0" smtClean="0"/>
              <a:t>Example DCAT-AP property:</a:t>
            </a:r>
            <a:br>
              <a:rPr lang="en-GB" dirty="0" smtClean="0"/>
            </a:br>
            <a:r>
              <a:rPr lang="en-GB" dirty="0" smtClean="0"/>
              <a:t/>
            </a:r>
            <a:br>
              <a:rPr lang="en-GB" dirty="0" smtClean="0"/>
            </a:br>
            <a:endParaRPr lang="en-GB" dirty="0" smtClean="0"/>
          </a:p>
          <a:p>
            <a:pPr>
              <a:buFont typeface="Arial" pitchFamily="34" charset="0"/>
              <a:buChar char="•"/>
            </a:pPr>
            <a:endParaRPr lang="en-GB" dirty="0" smtClean="0"/>
          </a:p>
          <a:p>
            <a:pPr lvl="1">
              <a:buFont typeface="Arial" pitchFamily="34" charset="0"/>
              <a:buChar char="•"/>
            </a:pPr>
            <a:r>
              <a:rPr lang="en-GB" dirty="0" smtClean="0"/>
              <a:t>Example taxonomy with terms having a URI - EuroVoc</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56992"/>
            <a:ext cx="3685406" cy="27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653136"/>
            <a:ext cx="1653952" cy="1301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071" y="4760507"/>
            <a:ext cx="3838377" cy="126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068960"/>
            <a:ext cx="3635716" cy="437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–Publications Office’s Named Authority Lists</a:t>
            </a:r>
            <a:endParaRPr lang="en-GB" dirty="0"/>
          </a:p>
        </p:txBody>
      </p:sp>
      <p:sp>
        <p:nvSpPr>
          <p:cNvPr id="5" name="Content Placeholder 4"/>
          <p:cNvSpPr>
            <a:spLocks noGrp="1"/>
          </p:cNvSpPr>
          <p:nvPr>
            <p:ph sz="quarter" idx="14"/>
          </p:nvPr>
        </p:nvSpPr>
        <p:spPr/>
        <p:txBody>
          <a:bodyPr/>
          <a:lstStyle/>
          <a:p>
            <a:pPr lvl="1">
              <a:buFont typeface="Arial" pitchFamily="34" charset="0"/>
              <a:buChar char="•"/>
            </a:pPr>
            <a:r>
              <a:rPr lang="en-GB" dirty="0" smtClean="0"/>
              <a:t>The Named Authority Lists offer reusable controlled vocabularies for: </a:t>
            </a:r>
          </a:p>
          <a:p>
            <a:pPr lvl="3">
              <a:buFont typeface="Wingdings" pitchFamily="2" charset="2"/>
              <a:buChar char="§"/>
            </a:pPr>
            <a:r>
              <a:rPr lang="en-GB" sz="1800" dirty="0" smtClean="0"/>
              <a:t>Countries</a:t>
            </a:r>
          </a:p>
          <a:p>
            <a:pPr lvl="3">
              <a:buFont typeface="Wingdings" pitchFamily="2" charset="2"/>
              <a:buChar char="§"/>
            </a:pPr>
            <a:r>
              <a:rPr lang="en-GB" sz="1800" dirty="0" smtClean="0"/>
              <a:t>Corporate bodies</a:t>
            </a:r>
          </a:p>
          <a:p>
            <a:pPr lvl="3">
              <a:buFont typeface="Wingdings" pitchFamily="2" charset="2"/>
              <a:buChar char="§"/>
            </a:pPr>
            <a:r>
              <a:rPr lang="en-GB" sz="1800" dirty="0" smtClean="0"/>
              <a:t>File types</a:t>
            </a:r>
          </a:p>
          <a:p>
            <a:pPr lvl="3">
              <a:buFont typeface="Wingdings" pitchFamily="2" charset="2"/>
              <a:buChar char="§"/>
            </a:pPr>
            <a:r>
              <a:rPr lang="en-GB" sz="1800" dirty="0" smtClean="0"/>
              <a:t>Interinstitutional procedures</a:t>
            </a:r>
          </a:p>
          <a:p>
            <a:pPr lvl="3">
              <a:buFont typeface="Wingdings" pitchFamily="2" charset="2"/>
              <a:buChar char="§"/>
            </a:pPr>
            <a:r>
              <a:rPr lang="en-GB" sz="1800" dirty="0" smtClean="0"/>
              <a:t>Languages</a:t>
            </a:r>
          </a:p>
          <a:p>
            <a:pPr lvl="3">
              <a:buFont typeface="Wingdings" pitchFamily="2" charset="2"/>
              <a:buChar char="§"/>
            </a:pPr>
            <a:r>
              <a:rPr lang="en-GB" sz="1800" dirty="0" smtClean="0"/>
              <a:t>Multilingual</a:t>
            </a:r>
          </a:p>
          <a:p>
            <a:pPr lvl="3">
              <a:buFont typeface="Wingdings" pitchFamily="2" charset="2"/>
              <a:buChar char="§"/>
            </a:pPr>
            <a:r>
              <a:rPr lang="en-GB" sz="1800" dirty="0" smtClean="0"/>
              <a:t>Resource types</a:t>
            </a:r>
          </a:p>
          <a:p>
            <a:pPr lvl="3">
              <a:buFont typeface="Wingdings" pitchFamily="2" charset="2"/>
              <a:buChar char="§"/>
            </a:pPr>
            <a:r>
              <a:rPr lang="en-GB" sz="1800" dirty="0" smtClean="0"/>
              <a:t>Roles</a:t>
            </a:r>
          </a:p>
          <a:p>
            <a:pPr lvl="3">
              <a:buFont typeface="Wingdings" pitchFamily="2" charset="2"/>
              <a:buChar char="§"/>
            </a:pPr>
            <a:r>
              <a:rPr lang="en-GB" sz="1800" dirty="0" smtClean="0"/>
              <a:t>Treaties</a:t>
            </a:r>
            <a:endParaRPr lang="en-GB" dirty="0" smtClean="0"/>
          </a:p>
          <a:p>
            <a:pPr lvl="1">
              <a:buFont typeface="Arial" pitchFamily="34" charset="0"/>
              <a:buChar char="•"/>
            </a:pPr>
            <a:endParaRPr lang="en-GB" dirty="0" smtClean="0"/>
          </a:p>
        </p:txBody>
      </p:sp>
      <p:pic>
        <p:nvPicPr>
          <p:cNvPr id="7" name="Picture 2"/>
          <p:cNvPicPr>
            <a:picLocks noGrp="1" noChangeAspect="1" noChangeArrowheads="1"/>
          </p:cNvPicPr>
          <p:nvPr>
            <p:ph sz="quarter" idx="15"/>
          </p:nvPr>
        </p:nvPicPr>
        <p:blipFill>
          <a:blip r:embed="rId2" cstate="print">
            <a:extLst>
              <a:ext uri="{28A0092B-C50C-407E-A947-70E740481C1C}">
                <a14:useLocalDpi xmlns:a14="http://schemas.microsoft.com/office/drawing/2010/main" val="0"/>
              </a:ext>
            </a:extLst>
          </a:blip>
          <a:stretch>
            <a:fillRect/>
          </a:stretch>
        </p:blipFill>
        <p:spPr bwMode="auto">
          <a:xfrm>
            <a:off x="5033702" y="1752600"/>
            <a:ext cx="3191396"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Makx Dekkers,</a:t>
            </a:r>
            <a:r>
              <a:rPr lang="en-GB" sz="1600" dirty="0" smtClean="0"/>
              <a:t> </a:t>
            </a:r>
            <a:r>
              <a:rPr lang="en-GB" sz="1600" i="0" dirty="0" smtClean="0"/>
              <a:t>Michiel De Keyzer, Nikolaos Loutas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smtClean="0">
              <a:latin typeface="Georgia" pitchFamily="18" charset="0"/>
            </a:endParaRPr>
          </a:p>
          <a:p>
            <a:r>
              <a:rPr lang="en-GB" sz="1200" dirty="0">
                <a:latin typeface="Georgia" pitchFamily="18" charset="0"/>
              </a:rPr>
              <a:t>© </a:t>
            </a:r>
            <a:r>
              <a:rPr lang="en-GB" sz="1200" dirty="0" smtClean="0">
                <a:latin typeface="Georgia" pitchFamily="18" charset="0"/>
              </a:rPr>
              <a:t>2014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The metadata lifecycle</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Creating, maintaining, updating, storing, publishing metadata and handling deletion of data. </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Creating your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Metadata creation can be supported by (semi-)automatic processes.</a:t>
            </a:r>
            <a:endParaRPr lang="en-GB" dirty="0" smtClean="0"/>
          </a:p>
          <a:p>
            <a:pPr lvl="1"/>
            <a:r>
              <a:rPr lang="en-GB" dirty="0" smtClean="0"/>
              <a:t>Document properties generated in (office) tools, e.g. creation date.</a:t>
            </a:r>
          </a:p>
          <a:p>
            <a:pPr lvl="1"/>
            <a:r>
              <a:rPr lang="en-GB" dirty="0" smtClean="0"/>
              <a:t>Spatial and temporal information captured by cameras, sensors...</a:t>
            </a:r>
          </a:p>
          <a:p>
            <a:pPr lvl="1"/>
            <a:r>
              <a:rPr lang="en-GB" dirty="0" smtClean="0"/>
              <a:t>Information from publication workflow, e.g. file location or URL</a:t>
            </a:r>
          </a:p>
          <a:p>
            <a:pPr lvl="1">
              <a:buNone/>
            </a:pPr>
            <a:endParaRPr lang="en-GB" dirty="0" smtClean="0"/>
          </a:p>
          <a:p>
            <a:r>
              <a:rPr lang="en-GB" i="1" dirty="0" smtClean="0">
                <a:solidFill>
                  <a:schemeClr val="accent1"/>
                </a:solidFill>
              </a:rPr>
              <a:t>However, other characteristics require human intervention</a:t>
            </a:r>
            <a:r>
              <a:rPr lang="en-GB" dirty="0" smtClean="0"/>
              <a:t>:</a:t>
            </a:r>
          </a:p>
          <a:p>
            <a:pPr lvl="1"/>
            <a:r>
              <a:rPr lang="en-GB" dirty="0" smtClean="0"/>
              <a:t>What is the resource about (e.g. linking to a subject vocabulary)?</a:t>
            </a:r>
          </a:p>
          <a:p>
            <a:pPr lvl="1"/>
            <a:r>
              <a:rPr lang="en-GB" dirty="0" smtClean="0"/>
              <a:t>How can the resource be used (e.g. linking to a licence)?</a:t>
            </a:r>
          </a:p>
          <a:p>
            <a:pPr lvl="1"/>
            <a:r>
              <a:rPr lang="en-GB" dirty="0" smtClean="0"/>
              <a:t>Where can I find more information about this resource (e.g. linking to a Web site or documentation that describes the resource)?</a:t>
            </a:r>
          </a:p>
          <a:p>
            <a:pPr lvl="1"/>
            <a:r>
              <a:rPr lang="en-GB" dirty="0" smtClean="0"/>
              <a:t>How can quality information be included?</a:t>
            </a:r>
          </a:p>
          <a:p>
            <a:endParaRPr lang="en-GB" noProof="0" dirty="0" smtClean="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Tree>
    <p:extLst>
      <p:ext uri="{BB962C8B-B14F-4D97-AF65-F5344CB8AC3E}">
        <p14:creationId xmlns:p14="http://schemas.microsoft.com/office/powerpoint/2010/main" val="639387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Maintaining your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Approaches for maintaining metadata need to be appropriate for the type of data that is being published.</a:t>
            </a:r>
          </a:p>
          <a:p>
            <a:endParaRPr lang="en-GB" i="1" dirty="0" smtClean="0">
              <a:solidFill>
                <a:schemeClr val="accent1"/>
              </a:solidFill>
            </a:endParaRPr>
          </a:p>
          <a:p>
            <a:pPr lvl="1"/>
            <a:r>
              <a:rPr lang="en-GB" dirty="0" smtClean="0"/>
              <a:t>If </a:t>
            </a:r>
            <a:r>
              <a:rPr lang="en-GB" b="1" dirty="0" smtClean="0"/>
              <a:t>data</a:t>
            </a:r>
            <a:r>
              <a:rPr lang="en-GB" dirty="0" smtClean="0"/>
              <a:t> does </a:t>
            </a:r>
            <a:r>
              <a:rPr lang="en-GB" b="1" dirty="0" smtClean="0"/>
              <a:t>not change</a:t>
            </a:r>
            <a:r>
              <a:rPr lang="en-GB" dirty="0" smtClean="0"/>
              <a:t>, </a:t>
            </a:r>
            <a:r>
              <a:rPr lang="en-GB" b="1" dirty="0" smtClean="0"/>
              <a:t>metadata</a:t>
            </a:r>
            <a:r>
              <a:rPr lang="en-GB" dirty="0" smtClean="0"/>
              <a:t> can be relatively </a:t>
            </a:r>
            <a:r>
              <a:rPr lang="en-GB" b="1" dirty="0" smtClean="0"/>
              <a:t>stable</a:t>
            </a:r>
            <a:r>
              <a:rPr lang="en-GB" dirty="0" smtClean="0"/>
              <a:t>. Changes (bulk conversions) can take place off-line when needed.</a:t>
            </a:r>
          </a:p>
          <a:p>
            <a:pPr lvl="1"/>
            <a:r>
              <a:rPr lang="en-GB" dirty="0" smtClean="0"/>
              <a:t>If </a:t>
            </a:r>
            <a:r>
              <a:rPr lang="en-GB" b="1" dirty="0" smtClean="0"/>
              <a:t>data</a:t>
            </a:r>
            <a:r>
              <a:rPr lang="en-GB" dirty="0" smtClean="0"/>
              <a:t> </a:t>
            </a:r>
            <a:r>
              <a:rPr lang="en-GB" b="1" dirty="0" smtClean="0"/>
              <a:t>changes frequently </a:t>
            </a:r>
            <a:r>
              <a:rPr lang="en-GB" dirty="0" smtClean="0"/>
              <a:t>(e.g. real-time sensor data), </a:t>
            </a:r>
            <a:r>
              <a:rPr lang="en-GB" b="1" dirty="0" smtClean="0"/>
              <a:t>metadata</a:t>
            </a:r>
            <a:r>
              <a:rPr lang="en-GB" dirty="0" smtClean="0"/>
              <a:t> needs to be closely coupled to the data workflow and </a:t>
            </a:r>
            <a:r>
              <a:rPr lang="en-GB" b="1" dirty="0" smtClean="0"/>
              <a:t>changes</a:t>
            </a:r>
            <a:r>
              <a:rPr lang="en-GB" dirty="0" smtClean="0"/>
              <a:t> need to be practically </a:t>
            </a:r>
            <a:r>
              <a:rPr lang="en-GB" b="1" dirty="0" smtClean="0"/>
              <a:t>instantaneous</a:t>
            </a:r>
            <a:r>
              <a:rPr lang="en-GB" dirty="0" smtClean="0"/>
              <a:t>.</a:t>
            </a:r>
            <a:endParaRPr lang="en-GB" b="1" dirty="0" smtClean="0"/>
          </a:p>
          <a:p>
            <a:pPr lvl="1"/>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spTree>
    <p:extLst>
      <p:ext uri="{BB962C8B-B14F-4D97-AF65-F5344CB8AC3E}">
        <p14:creationId xmlns:p14="http://schemas.microsoft.com/office/powerpoint/2010/main" val="28186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your metadata – planning for change</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operates in a global context that is subject to change!</a:t>
            </a:r>
          </a:p>
          <a:p>
            <a:pPr lvl="1"/>
            <a:r>
              <a:rPr lang="en-GB" sz="1800" b="1" dirty="0" smtClean="0"/>
              <a:t>Organisation</a:t>
            </a:r>
            <a:r>
              <a:rPr lang="en-GB" sz="1800" dirty="0" smtClean="0"/>
              <a:t> – departments are established, merge with others, responsibilities are handed over.</a:t>
            </a:r>
          </a:p>
          <a:p>
            <a:pPr lvl="1"/>
            <a:r>
              <a:rPr lang="en-GB" sz="1800" b="1" dirty="0" smtClean="0"/>
              <a:t>Usage of the data </a:t>
            </a:r>
            <a:r>
              <a:rPr lang="en-GB" sz="1800" dirty="0" smtClean="0"/>
              <a:t>– new applications emerge around data.</a:t>
            </a:r>
          </a:p>
          <a:p>
            <a:pPr lvl="1"/>
            <a:r>
              <a:rPr lang="en-GB" sz="1800" b="1" dirty="0" smtClean="0"/>
              <a:t>Reference data</a:t>
            </a:r>
            <a:r>
              <a:rPr lang="en-GB" sz="1800" dirty="0" smtClean="0"/>
              <a:t> – controlled vocabularies evolve and get linked.</a:t>
            </a:r>
          </a:p>
          <a:p>
            <a:pPr lvl="1"/>
            <a:r>
              <a:rPr lang="en-GB" sz="1800" b="1" dirty="0" smtClean="0"/>
              <a:t>Data standards and technologies </a:t>
            </a:r>
            <a:r>
              <a:rPr lang="en-GB" sz="1800" dirty="0" smtClean="0"/>
              <a:t>– technology lifecycle is getting shorter all the time; what will tomorrow’s Web look like?</a:t>
            </a:r>
          </a:p>
          <a:p>
            <a:pPr lvl="1"/>
            <a:r>
              <a:rPr lang="en-GB" sz="1800" b="1" dirty="0" smtClean="0"/>
              <a:t>Tools and systems </a:t>
            </a:r>
            <a:r>
              <a:rPr lang="en-GB" sz="1800" dirty="0" smtClean="0"/>
              <a:t>– evolution of storage, bandwidth, mobile...</a:t>
            </a:r>
          </a:p>
          <a:p>
            <a:pPr lvl="1"/>
            <a:endParaRPr lang="en-GB" dirty="0" smtClean="0"/>
          </a:p>
          <a:p>
            <a:pPr marL="0" lvl="1" indent="0">
              <a:buNone/>
            </a:pPr>
            <a:r>
              <a:rPr lang="en-GB" i="1" dirty="0" smtClean="0">
                <a:solidFill>
                  <a:schemeClr val="accent1"/>
                </a:solidFill>
              </a:rPr>
              <a:t>Metadata needs to be kept up-to-date to the extent possible, taking into account the available time and budget.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spTree>
    <p:extLst>
      <p:ext uri="{BB962C8B-B14F-4D97-AF65-F5344CB8AC3E}">
        <p14:creationId xmlns:p14="http://schemas.microsoft.com/office/powerpoint/2010/main" val="2878513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Storing your metadata – what are the options?</a:t>
            </a:r>
            <a:endParaRPr lang="en-GB" noProof="0" dirty="0"/>
          </a:p>
        </p:txBody>
      </p:sp>
      <p:sp>
        <p:nvSpPr>
          <p:cNvPr id="3" name="2 Marcador de contenido"/>
          <p:cNvSpPr>
            <a:spLocks noGrp="1"/>
          </p:cNvSpPr>
          <p:nvPr>
            <p:ph sz="quarter" idx="15"/>
          </p:nvPr>
        </p:nvSpPr>
        <p:spPr/>
        <p:txBody>
          <a:bodyPr/>
          <a:lstStyle/>
          <a:p>
            <a:pPr marL="0" lvl="1" indent="0">
              <a:buNone/>
            </a:pPr>
            <a:r>
              <a:rPr lang="en-GB" i="1" dirty="0" smtClean="0">
                <a:solidFill>
                  <a:schemeClr val="accent1"/>
                </a:solidFill>
              </a:rPr>
              <a:t>Depending on operational requirements, metadata can be embedded with the data or stored separately from the data.</a:t>
            </a:r>
          </a:p>
          <a:p>
            <a:pPr lvl="1"/>
            <a:r>
              <a:rPr lang="en-GB" dirty="0" smtClean="0"/>
              <a:t>Embedding the metadata in the data (e.g. office documents, MP3, JPG, RDF data) embedding makes data exchange easier.</a:t>
            </a:r>
          </a:p>
          <a:p>
            <a:pPr lvl="1"/>
            <a:r>
              <a:rPr lang="en-GB" dirty="0" smtClean="0"/>
              <a:t>Separating metadata from data (e.g. in a database), with links to corresponding data files makes management easier.</a:t>
            </a:r>
          </a:p>
          <a:p>
            <a:pPr marL="0" lvl="1" indent="0">
              <a:buNone/>
            </a:pPr>
            <a:endParaRPr lang="en-GB" sz="1400" dirty="0" smtClean="0"/>
          </a:p>
          <a:p>
            <a:pPr marL="0" lvl="1" indent="0">
              <a:buNone/>
            </a:pPr>
            <a:r>
              <a:rPr lang="en-GB" dirty="0" smtClean="0"/>
              <a:t>Depending on the availability of tools and requirements on performance and capacity, metadata can be stored in a </a:t>
            </a:r>
            <a:r>
              <a:rPr lang="en-GB" b="1" dirty="0" smtClean="0"/>
              <a:t>‘classic’ relational database </a:t>
            </a:r>
            <a:r>
              <a:rPr lang="en-GB" dirty="0" smtClean="0"/>
              <a:t>or an </a:t>
            </a:r>
            <a:r>
              <a:rPr lang="en-GB" b="1" dirty="0" smtClean="0"/>
              <a:t>RDF triple store</a:t>
            </a:r>
            <a:r>
              <a:rPr lang="en-GB" dirty="0" smtClean="0"/>
              <a:t>.</a:t>
            </a:r>
          </a:p>
          <a:p>
            <a:pPr marL="0" lvl="1" indent="0">
              <a:buNone/>
            </a:pPr>
            <a:endParaRPr lang="en-GB" dirty="0" smtClean="0"/>
          </a:p>
          <a:p>
            <a:endParaRPr lang="en-GB" sz="240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Tree>
    <p:extLst>
      <p:ext uri="{BB962C8B-B14F-4D97-AF65-F5344CB8AC3E}">
        <p14:creationId xmlns:p14="http://schemas.microsoft.com/office/powerpoint/2010/main" val="3759640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Handling deletions of 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In many cases, metadata must survive even after deletion of the data it describes.</a:t>
            </a:r>
          </a:p>
          <a:p>
            <a:endParaRPr lang="en-GB" noProof="0" dirty="0" smtClean="0"/>
          </a:p>
          <a:p>
            <a:r>
              <a:rPr lang="en-GB" sz="1800" b="1" dirty="0" smtClean="0"/>
              <a:t>D</a:t>
            </a:r>
            <a:r>
              <a:rPr lang="en-GB" sz="1800" b="1" noProof="0" dirty="0" err="1" smtClean="0"/>
              <a:t>ecommissioning</a:t>
            </a:r>
            <a:r>
              <a:rPr lang="en-GB" sz="1800" b="1" noProof="0" dirty="0" smtClean="0"/>
              <a:t> or deletion of </a:t>
            </a:r>
            <a:r>
              <a:rPr lang="en-GB" sz="1800" noProof="0" dirty="0" smtClean="0"/>
              <a:t>data happens, for example:</a:t>
            </a:r>
          </a:p>
          <a:p>
            <a:pPr lvl="1"/>
            <a:r>
              <a:rPr lang="en-GB" sz="1800" dirty="0" smtClean="0"/>
              <a:t>When data is no longer necessary.</a:t>
            </a:r>
          </a:p>
          <a:p>
            <a:pPr lvl="1"/>
            <a:r>
              <a:rPr lang="en-GB" sz="1800" dirty="0" smtClean="0"/>
              <a:t>When data </a:t>
            </a:r>
            <a:r>
              <a:rPr lang="en-GB" sz="1800" noProof="0" dirty="0" smtClean="0"/>
              <a:t>is no longer valid.</a:t>
            </a:r>
          </a:p>
          <a:p>
            <a:pPr lvl="1"/>
            <a:r>
              <a:rPr lang="en-GB" sz="1800" dirty="0" smtClean="0"/>
              <a:t>When data is wrong.</a:t>
            </a:r>
          </a:p>
          <a:p>
            <a:pPr lvl="1"/>
            <a:r>
              <a:rPr lang="en-GB" sz="1800" dirty="0" smtClean="0"/>
              <a:t>When data</a:t>
            </a:r>
            <a:r>
              <a:rPr lang="en-GB" sz="1800" noProof="0" dirty="0" smtClean="0"/>
              <a:t> is withdrawn by the owner/publisher</a:t>
            </a:r>
          </a:p>
          <a:p>
            <a:endParaRPr lang="en-GB" sz="1800" dirty="0" smtClean="0"/>
          </a:p>
          <a:p>
            <a:r>
              <a:rPr lang="en-GB" sz="1800" dirty="0" smtClean="0"/>
              <a:t>In that case the metadata should, </a:t>
            </a:r>
            <a:r>
              <a:rPr lang="en-GB" sz="1800" b="1" dirty="0" smtClean="0"/>
              <a:t>contain information </a:t>
            </a:r>
            <a:r>
              <a:rPr lang="en-GB" sz="1800" dirty="0" smtClean="0"/>
              <a:t>that the data was </a:t>
            </a:r>
            <a:r>
              <a:rPr lang="en-GB" sz="1800" b="1" dirty="0" smtClean="0"/>
              <a:t>deleted</a:t>
            </a:r>
            <a:r>
              <a:rPr lang="en-GB" sz="1800" dirty="0" smtClean="0"/>
              <a:t>, and if it was </a:t>
            </a:r>
            <a:r>
              <a:rPr lang="en-GB" sz="1800" b="1" dirty="0" smtClean="0"/>
              <a:t>archived</a:t>
            </a:r>
            <a:r>
              <a:rPr lang="en-GB" sz="1800" dirty="0" smtClean="0"/>
              <a:t>, how and where an </a:t>
            </a:r>
            <a:r>
              <a:rPr lang="en-GB" sz="1800" b="1" dirty="0" smtClean="0"/>
              <a:t>archival copy </a:t>
            </a:r>
            <a:r>
              <a:rPr lang="en-GB" sz="1800" dirty="0" smtClean="0"/>
              <a:t>can be </a:t>
            </a:r>
            <a:r>
              <a:rPr lang="en-GB" sz="1800" b="1" dirty="0" smtClean="0"/>
              <a:t>requested</a:t>
            </a:r>
            <a:r>
              <a:rPr lang="en-GB" dirty="0" smtClean="0"/>
              <a:t>.</a:t>
            </a:r>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spTree>
    <p:extLst>
      <p:ext uri="{BB962C8B-B14F-4D97-AF65-F5344CB8AC3E}">
        <p14:creationId xmlns:p14="http://schemas.microsoft.com/office/powerpoint/2010/main" val="801109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Publishing your metadata – what</a:t>
            </a:r>
            <a:r>
              <a:rPr lang="en-GB" dirty="0" smtClean="0"/>
              <a:t> are the options?</a:t>
            </a:r>
            <a:endParaRPr lang="en-GB" noProof="0" dirty="0"/>
          </a:p>
        </p:txBody>
      </p:sp>
      <p:sp>
        <p:nvSpPr>
          <p:cNvPr id="3" name="2 Marcador de contenido"/>
          <p:cNvSpPr>
            <a:spLocks noGrp="1"/>
          </p:cNvSpPr>
          <p:nvPr>
            <p:ph sz="quarter" idx="15"/>
          </p:nvPr>
        </p:nvSpPr>
        <p:spPr/>
        <p:txBody>
          <a:bodyPr/>
          <a:lstStyle/>
          <a:p>
            <a:pPr lvl="1"/>
            <a:r>
              <a:rPr lang="en-GB" noProof="0" dirty="0" smtClean="0"/>
              <a:t>‘Open’ publication: direct access on URIs</a:t>
            </a:r>
          </a:p>
          <a:p>
            <a:pPr lvl="2"/>
            <a:r>
              <a:rPr lang="en-GB" dirty="0" smtClean="0"/>
              <a:t>This is the option most in line with the vision of Linked Open Data and allows the ‘follow-your-nose’ principle.</a:t>
            </a:r>
            <a:endParaRPr lang="en-GB" noProof="0" dirty="0" smtClean="0"/>
          </a:p>
          <a:p>
            <a:pPr lvl="1"/>
            <a:r>
              <a:rPr lang="en-GB" noProof="0" dirty="0" smtClean="0"/>
              <a:t>Make your metadata available through a </a:t>
            </a:r>
            <a:r>
              <a:rPr lang="en-GB" b="1" noProof="0" dirty="0" smtClean="0"/>
              <a:t>SPARQL </a:t>
            </a:r>
            <a:r>
              <a:rPr lang="en-GB" b="1" dirty="0" smtClean="0"/>
              <a:t>endpoint</a:t>
            </a:r>
          </a:p>
          <a:p>
            <a:pPr lvl="2"/>
            <a:r>
              <a:rPr lang="en-GB" dirty="0" smtClean="0"/>
              <a:t>This allows external systems to send queries to an RDF triple store.</a:t>
            </a:r>
          </a:p>
          <a:p>
            <a:pPr lvl="2"/>
            <a:r>
              <a:rPr lang="en-GB" dirty="0" smtClean="0"/>
              <a:t>Requires knowledge about the schema used in the triple store.</a:t>
            </a:r>
          </a:p>
          <a:p>
            <a:pPr lvl="1"/>
            <a:r>
              <a:rPr lang="en-GB" dirty="0" smtClean="0"/>
              <a:t>Deferred publication: access to exported file in RDF</a:t>
            </a:r>
          </a:p>
          <a:p>
            <a:pPr lvl="2"/>
            <a:r>
              <a:rPr lang="en-GB" dirty="0" smtClean="0"/>
              <a:t>Produced by converting non-RDF data to RDF.</a:t>
            </a:r>
          </a:p>
          <a:p>
            <a:pPr lvl="2"/>
            <a:r>
              <a:rPr lang="en-GB" dirty="0" smtClean="0"/>
              <a:t>Allows off-line bulk harvesting and caching of data collections.</a:t>
            </a:r>
          </a:p>
          <a:p>
            <a:pPr lvl="2"/>
            <a:r>
              <a:rPr lang="en-GB" dirty="0" smtClean="0"/>
              <a:t>Allows implementation of access control.</a:t>
            </a:r>
          </a:p>
          <a:p>
            <a:pPr lvl="1"/>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sp>
        <p:nvSpPr>
          <p:cNvPr id="5" name="Rectangle 4"/>
          <p:cNvSpPr/>
          <p:nvPr/>
        </p:nvSpPr>
        <p:spPr bwMode="ltGray">
          <a:xfrm>
            <a:off x="4788024" y="5877272"/>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http://www.slideshare.net/OpenDataSupport/licence-your-data-metadata</a:t>
            </a:r>
            <a:r>
              <a:rPr lang="en-GB" sz="1200" dirty="0" smtClean="0"/>
              <a:t> </a:t>
            </a:r>
            <a:endParaRPr lang="en-GB" sz="1200" dirty="0" smtClean="0">
              <a:solidFill>
                <a:schemeClr val="tx1"/>
              </a:solidFill>
            </a:endParaRPr>
          </a:p>
        </p:txBody>
      </p:sp>
    </p:spTree>
    <p:extLst>
      <p:ext uri="{BB962C8B-B14F-4D97-AF65-F5344CB8AC3E}">
        <p14:creationId xmlns:p14="http://schemas.microsoft.com/office/powerpoint/2010/main" val="242715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Metadata quality</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The quality and completeness of the description metadata of your datasets, directly affects their searchability and reuse.</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27</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(1/3)</a:t>
            </a:r>
            <a:endParaRPr lang="en-GB" dirty="0"/>
          </a:p>
        </p:txBody>
      </p:sp>
      <p:sp>
        <p:nvSpPr>
          <p:cNvPr id="4" name="Content Placeholder 3"/>
          <p:cNvSpPr>
            <a:spLocks noGrp="1"/>
          </p:cNvSpPr>
          <p:nvPr>
            <p:ph sz="quarter" idx="15"/>
          </p:nvPr>
        </p:nvSpPr>
        <p:spPr/>
        <p:txBody>
          <a:bodyPr/>
          <a:lstStyle/>
          <a:p>
            <a:pPr lvl="1"/>
            <a:r>
              <a:rPr lang="en-US" dirty="0" smtClean="0"/>
              <a:t>The </a:t>
            </a:r>
            <a:r>
              <a:rPr lang="en-US" b="1" dirty="0" smtClean="0"/>
              <a:t>accuracy</a:t>
            </a:r>
            <a:r>
              <a:rPr lang="en-US" dirty="0" smtClean="0"/>
              <a:t> of your metadata - are the characteristics of the resource correctly reflected?</a:t>
            </a:r>
          </a:p>
          <a:p>
            <a:pPr lvl="2"/>
            <a:r>
              <a:rPr lang="en-US" sz="1800" i="1" dirty="0" smtClean="0"/>
              <a:t>e.g. indicating the right title, the right license, the right publisher enables users to discover resources that they need.</a:t>
            </a:r>
            <a:endParaRPr lang="en-US" i="1" dirty="0" smtClean="0"/>
          </a:p>
          <a:p>
            <a:pPr lvl="1"/>
            <a:r>
              <a:rPr lang="en-US" dirty="0" smtClean="0"/>
              <a:t>The </a:t>
            </a:r>
            <a:r>
              <a:rPr lang="en-US" b="1" dirty="0" smtClean="0"/>
              <a:t>availability</a:t>
            </a:r>
            <a:r>
              <a:rPr lang="en-US" dirty="0" smtClean="0"/>
              <a:t> of your metadata – can the metadata be accessed now and over time into the future?</a:t>
            </a:r>
          </a:p>
          <a:p>
            <a:pPr lvl="2"/>
            <a:r>
              <a:rPr lang="en-US" sz="1800" i="1" dirty="0" smtClean="0"/>
              <a:t>e.g. making it available for indexing and  downloading, and include it in in a regular back-up process.</a:t>
            </a:r>
          </a:p>
          <a:p>
            <a:pPr lvl="1"/>
            <a:r>
              <a:rPr lang="en-US" dirty="0" smtClean="0"/>
              <a:t>The </a:t>
            </a:r>
            <a:r>
              <a:rPr lang="en-US" b="1" dirty="0" smtClean="0"/>
              <a:t>completeness </a:t>
            </a:r>
            <a:r>
              <a:rPr lang="en-US" dirty="0" smtClean="0"/>
              <a:t>of your metadata – are all relevant characteristics of the resource captured (as far as practically and economically feasible and necessary for the application)?</a:t>
            </a:r>
          </a:p>
          <a:p>
            <a:pPr lvl="2"/>
            <a:r>
              <a:rPr lang="en-US" sz="1800" i="1" dirty="0" smtClean="0"/>
              <a:t>e.g. indicating the </a:t>
            </a:r>
            <a:r>
              <a:rPr lang="en-US" sz="1800" i="1" dirty="0" err="1" smtClean="0"/>
              <a:t>licence</a:t>
            </a:r>
            <a:r>
              <a:rPr lang="en-US" sz="1800" i="1" dirty="0" smtClean="0"/>
              <a:t> that governs reuse or the format of the distribution enables filters on those aspects.</a:t>
            </a:r>
            <a:endParaRPr lang="en-US" i="1" dirty="0" smtClean="0"/>
          </a:p>
          <a:p>
            <a:pPr lvl="1"/>
            <a:endParaRPr lang="en-US" i="1"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28</a:t>
            </a:fld>
            <a:endParaRPr lang="en-GB" dirty="0"/>
          </a:p>
        </p:txBody>
      </p:sp>
      <p:sp>
        <p:nvSpPr>
          <p:cNvPr id="5" name="Rectangle 4"/>
          <p:cNvSpPr/>
          <p:nvPr/>
        </p:nvSpPr>
        <p:spPr bwMode="ltGray">
          <a:xfrm>
            <a:off x="4067944" y="6165304"/>
            <a:ext cx="468052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3"/>
              </a:rPr>
              <a:t>http://www.slideshare.net/OpenDataSupport/open-data-quality</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 (2/3)</a:t>
            </a:r>
            <a:endParaRPr lang="en-GB" dirty="0"/>
          </a:p>
        </p:txBody>
      </p:sp>
      <p:sp>
        <p:nvSpPr>
          <p:cNvPr id="3" name="Content Placeholder 2"/>
          <p:cNvSpPr>
            <a:spLocks noGrp="1"/>
          </p:cNvSpPr>
          <p:nvPr>
            <p:ph sz="quarter" idx="15"/>
          </p:nvPr>
        </p:nvSpPr>
        <p:spPr/>
        <p:txBody>
          <a:bodyPr/>
          <a:lstStyle/>
          <a:p>
            <a:pPr lvl="1"/>
            <a:r>
              <a:rPr lang="en-GB" dirty="0" smtClean="0"/>
              <a:t>The </a:t>
            </a:r>
            <a:r>
              <a:rPr lang="en-GB" b="1" dirty="0" smtClean="0"/>
              <a:t>conformance</a:t>
            </a:r>
            <a:r>
              <a:rPr lang="en-GB" dirty="0" smtClean="0"/>
              <a:t> of your metadata to accepted standards – is the metadata conforming to a specific metadata standard or an Application Profile?</a:t>
            </a:r>
          </a:p>
          <a:p>
            <a:pPr lvl="2"/>
            <a:r>
              <a:rPr lang="en-GB" sz="1800" i="1" dirty="0" smtClean="0"/>
              <a:t>e.g. the description of a dataset conforms to the DCAT-AP. </a:t>
            </a:r>
            <a:endParaRPr lang="en-GB" i="1" dirty="0" smtClean="0"/>
          </a:p>
          <a:p>
            <a:pPr lvl="1"/>
            <a:r>
              <a:rPr lang="en-GB" dirty="0" smtClean="0"/>
              <a:t>The </a:t>
            </a:r>
            <a:r>
              <a:rPr lang="en-GB" b="1" dirty="0" smtClean="0"/>
              <a:t>consistency</a:t>
            </a:r>
            <a:r>
              <a:rPr lang="en-GB" dirty="0" smtClean="0"/>
              <a:t> of your metadata – does the data not contain contradictions?</a:t>
            </a:r>
          </a:p>
          <a:p>
            <a:pPr lvl="2"/>
            <a:r>
              <a:rPr lang="en-GB" sz="1800" i="1" dirty="0" smtClean="0"/>
              <a:t>e.g. not having multiple and contradictory license statements for the same piece of data.</a:t>
            </a:r>
          </a:p>
          <a:p>
            <a:pPr lvl="1"/>
            <a:r>
              <a:rPr lang="en-GB" dirty="0" smtClean="0"/>
              <a:t>The </a:t>
            </a:r>
            <a:r>
              <a:rPr lang="en-GB" b="1" dirty="0" smtClean="0"/>
              <a:t>credibility </a:t>
            </a:r>
            <a:r>
              <a:rPr lang="en-GB" dirty="0" smtClean="0"/>
              <a:t>and</a:t>
            </a:r>
            <a:r>
              <a:rPr lang="en-GB" b="1" dirty="0" smtClean="0"/>
              <a:t> provenance </a:t>
            </a:r>
            <a:r>
              <a:rPr lang="en-GB" dirty="0" smtClean="0"/>
              <a:t>of your metadata – is the metadata based on trustworthy sources?</a:t>
            </a:r>
          </a:p>
          <a:p>
            <a:pPr lvl="2"/>
            <a:r>
              <a:rPr lang="en-GB" sz="1800" i="1" dirty="0" smtClean="0"/>
              <a:t>e.g. linking to reference data published and managed by a stable organisation (e.g. the EU Publications Office).</a:t>
            </a:r>
          </a:p>
          <a:p>
            <a:pPr marL="274320" lvl="2" indent="0">
              <a:buNone/>
            </a:pPr>
            <a:endParaRPr lang="en-GB" sz="1800" i="1"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Learning objectives</a:t>
            </a:r>
            <a:endParaRPr lang="en-GB" noProof="0"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lvl="1"/>
            <a:r>
              <a:rPr lang="en-GB" dirty="0" smtClean="0"/>
              <a:t>What metadata is; </a:t>
            </a:r>
          </a:p>
          <a:p>
            <a:pPr lvl="1"/>
            <a:r>
              <a:rPr lang="en-GB" dirty="0" smtClean="0"/>
              <a:t>The terminology and objectives of metadata management;</a:t>
            </a:r>
          </a:p>
          <a:p>
            <a:pPr lvl="1"/>
            <a:r>
              <a:rPr lang="en-GB" dirty="0" smtClean="0"/>
              <a:t>The different dimensions of metadata quality;</a:t>
            </a:r>
          </a:p>
          <a:p>
            <a:pPr lvl="1"/>
            <a:r>
              <a:rPr lang="en-GB" dirty="0" smtClean="0"/>
              <a:t>The use of controlled vocabularies for metadata;</a:t>
            </a:r>
          </a:p>
          <a:p>
            <a:pPr lvl="1"/>
            <a:r>
              <a:rPr lang="en-GB" dirty="0" smtClean="0"/>
              <a:t>Metadata exchange and aggregation;</a:t>
            </a:r>
          </a:p>
          <a:p>
            <a:pPr lvl="1"/>
            <a:r>
              <a:rPr lang="en-GB" dirty="0" smtClean="0"/>
              <a:t>Metadata management in Open Data Support.</a:t>
            </a:r>
            <a:endParaRPr lang="en-GB" noProof="0" dirty="0" smtClean="0"/>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 (3/3)</a:t>
            </a:r>
            <a:endParaRPr lang="en-GB" dirty="0"/>
          </a:p>
        </p:txBody>
      </p:sp>
      <p:sp>
        <p:nvSpPr>
          <p:cNvPr id="3" name="Content Placeholder 2"/>
          <p:cNvSpPr>
            <a:spLocks noGrp="1"/>
          </p:cNvSpPr>
          <p:nvPr>
            <p:ph sz="quarter" idx="15"/>
          </p:nvPr>
        </p:nvSpPr>
        <p:spPr/>
        <p:txBody>
          <a:bodyPr/>
          <a:lstStyle/>
          <a:p>
            <a:pPr lvl="1"/>
            <a:r>
              <a:rPr lang="en-GB" dirty="0"/>
              <a:t>The</a:t>
            </a:r>
            <a:r>
              <a:rPr lang="en-GB" b="1" dirty="0"/>
              <a:t> </a:t>
            </a:r>
            <a:r>
              <a:rPr lang="en-GB" b="1" dirty="0" err="1" smtClean="0"/>
              <a:t>processability</a:t>
            </a:r>
            <a:r>
              <a:rPr lang="en-GB" dirty="0" smtClean="0"/>
              <a:t> </a:t>
            </a:r>
            <a:r>
              <a:rPr lang="en-GB" dirty="0"/>
              <a:t>of the metadata – </a:t>
            </a:r>
            <a:r>
              <a:rPr lang="en-GB" dirty="0" smtClean="0"/>
              <a:t>is the metadata properly machine-readable?</a:t>
            </a:r>
            <a:endParaRPr lang="en-GB" dirty="0"/>
          </a:p>
          <a:p>
            <a:pPr lvl="2"/>
            <a:r>
              <a:rPr lang="en-GB" sz="1800" i="1" dirty="0"/>
              <a:t>e.g. </a:t>
            </a:r>
            <a:r>
              <a:rPr lang="en-GB" sz="1800" i="1" dirty="0" smtClean="0"/>
              <a:t>making the metadata of a dataset available in RDF and/or XML, and not as free text. </a:t>
            </a:r>
            <a:endParaRPr lang="en-GB" i="1" dirty="0"/>
          </a:p>
          <a:p>
            <a:pPr lvl="1"/>
            <a:r>
              <a:rPr lang="en-GB" dirty="0" smtClean="0"/>
              <a:t>The </a:t>
            </a:r>
            <a:r>
              <a:rPr lang="en-GB" b="1" dirty="0" smtClean="0"/>
              <a:t>relevance</a:t>
            </a:r>
            <a:r>
              <a:rPr lang="en-GB" dirty="0" smtClean="0"/>
              <a:t> </a:t>
            </a:r>
            <a:r>
              <a:rPr lang="en-GB" dirty="0"/>
              <a:t>of the metadata </a:t>
            </a:r>
            <a:r>
              <a:rPr lang="en-GB" dirty="0" smtClean="0"/>
              <a:t>– does the </a:t>
            </a:r>
            <a:r>
              <a:rPr lang="en-GB" dirty="0"/>
              <a:t>metadata </a:t>
            </a:r>
            <a:r>
              <a:rPr lang="en-GB" dirty="0" smtClean="0"/>
              <a:t>contain the right amount of information for the task at hand?</a:t>
            </a:r>
            <a:endParaRPr lang="en-GB" dirty="0"/>
          </a:p>
          <a:p>
            <a:pPr lvl="2"/>
            <a:r>
              <a:rPr lang="en-GB" sz="1800" i="1" dirty="0"/>
              <a:t>e.g</a:t>
            </a:r>
            <a:r>
              <a:rPr lang="en-GB" sz="1800" i="1" dirty="0" smtClean="0"/>
              <a:t>. limit the information to optimally serve the users’ needs. </a:t>
            </a:r>
            <a:endParaRPr lang="en-GB" sz="1800" i="1" dirty="0"/>
          </a:p>
          <a:p>
            <a:pPr lvl="1"/>
            <a:r>
              <a:rPr lang="en-GB" dirty="0" smtClean="0"/>
              <a:t>The </a:t>
            </a:r>
            <a:r>
              <a:rPr lang="en-GB" b="1" dirty="0"/>
              <a:t>timeliness</a:t>
            </a:r>
            <a:r>
              <a:rPr lang="en-GB" dirty="0"/>
              <a:t> of your metadata – is the metadata corresponding to the actual (current) characteristics of the </a:t>
            </a:r>
            <a:r>
              <a:rPr lang="en-GB" dirty="0" smtClean="0"/>
              <a:t>resource and is it published soon enough?</a:t>
            </a:r>
            <a:endParaRPr lang="en-GB" dirty="0"/>
          </a:p>
          <a:p>
            <a:pPr lvl="2"/>
            <a:r>
              <a:rPr lang="en-GB" sz="1800" i="1" dirty="0"/>
              <a:t>e.g. indicating the last modification date of the </a:t>
            </a:r>
            <a:r>
              <a:rPr lang="en-GB" sz="1800" i="1" dirty="0" smtClean="0"/>
              <a:t>resource, thus making sure the metadata is fresh so that users will see the latest information.</a:t>
            </a:r>
            <a:endParaRPr lang="en-GB" i="1"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extLst>
      <p:ext uri="{BB962C8B-B14F-4D97-AF65-F5344CB8AC3E}">
        <p14:creationId xmlns:p14="http://schemas.microsoft.com/office/powerpoint/2010/main" val="519262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Exchanging metadata of datasets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Mapping your metadata to a common metadata vocabulary, such as the DCAT-AP, and exchanging the metadata across platforms.</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Homogenising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When exchanged between systems, metadata should be mapped to a common model so that the sender and the recipient share a common understanding on the meaning of the metadata. </a:t>
            </a:r>
            <a:endParaRPr lang="en-GB" noProof="0" dirty="0" smtClean="0">
              <a:latin typeface="+mj-lt"/>
            </a:endParaRPr>
          </a:p>
          <a:p>
            <a:pPr lvl="1"/>
            <a:r>
              <a:rPr lang="en-GB" sz="1800" dirty="0" smtClean="0"/>
              <a:t>On the </a:t>
            </a:r>
            <a:r>
              <a:rPr lang="en-GB" sz="1800" b="1" dirty="0" smtClean="0"/>
              <a:t>schema level </a:t>
            </a:r>
            <a:r>
              <a:rPr lang="en-GB" sz="1800" dirty="0" smtClean="0"/>
              <a:t>metadata coming from different sources can be based on </a:t>
            </a:r>
            <a:r>
              <a:rPr lang="en-GB" sz="1800" b="1" dirty="0" smtClean="0"/>
              <a:t>different metadata schemas</a:t>
            </a:r>
            <a:r>
              <a:rPr lang="en-GB" sz="1800" dirty="0" smtClean="0"/>
              <a:t>, e.g. DCAT, schema.org, CERIF, own internal model...</a:t>
            </a:r>
          </a:p>
          <a:p>
            <a:pPr lvl="1"/>
            <a:r>
              <a:rPr lang="en-GB" sz="1800" dirty="0" smtClean="0"/>
              <a:t>On the </a:t>
            </a:r>
            <a:r>
              <a:rPr lang="en-GB" sz="1800" b="1" dirty="0" smtClean="0"/>
              <a:t>data</a:t>
            </a:r>
            <a:r>
              <a:rPr lang="en-GB" sz="1800" dirty="0" smtClean="0"/>
              <a:t> (value) </a:t>
            </a:r>
            <a:r>
              <a:rPr lang="en-GB" sz="1800" b="1" dirty="0" smtClean="0"/>
              <a:t>level</a:t>
            </a:r>
            <a:r>
              <a:rPr lang="en-GB" sz="1800" dirty="0" smtClean="0"/>
              <a:t>, the metadata properties should be assigned values from </a:t>
            </a:r>
            <a:r>
              <a:rPr lang="en-GB" sz="1800" b="1" dirty="0" smtClean="0"/>
              <a:t>different controlled vocabularies </a:t>
            </a:r>
            <a:r>
              <a:rPr lang="en-GB" sz="1800" dirty="0" smtClean="0"/>
              <a:t>or </a:t>
            </a:r>
            <a:r>
              <a:rPr lang="en-GB" sz="1800" b="1" dirty="0" smtClean="0"/>
              <a:t>syntaxes</a:t>
            </a:r>
            <a:r>
              <a:rPr lang="en-GB" sz="1800" dirty="0" smtClean="0"/>
              <a:t>, e.g.:</a:t>
            </a:r>
          </a:p>
          <a:p>
            <a:pPr lvl="2"/>
            <a:r>
              <a:rPr lang="en-GB" sz="1800" dirty="0" smtClean="0"/>
              <a:t>Language:  English can be expressed as http://publications.europa.eu/resource/authority/language/ENG or as http://id.loc.gov/vocabulary/iso639-1/en </a:t>
            </a:r>
          </a:p>
          <a:p>
            <a:pPr lvl="2"/>
            <a:r>
              <a:rPr lang="en-GB" sz="1800" dirty="0" smtClean="0"/>
              <a:t>Dates: ISO8601 (“20130101”) versus W3C DTF (“2013-01-01”)</a:t>
            </a:r>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Tree>
    <p:extLst>
      <p:ext uri="{BB962C8B-B14F-4D97-AF65-F5344CB8AC3E}">
        <p14:creationId xmlns:p14="http://schemas.microsoft.com/office/powerpoint/2010/main" val="1032603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Homogenising metadata about datasets </a:t>
            </a:r>
            <a:r>
              <a:rPr lang="en-GB" b="0" dirty="0" smtClean="0"/>
              <a:t>The DCAT Application Profile for data portals in Europe</a:t>
            </a:r>
            <a:endParaRPr lang="en-GB" b="0" dirty="0"/>
          </a:p>
        </p:txBody>
      </p:sp>
      <p:sp>
        <p:nvSpPr>
          <p:cNvPr id="3" name="Content Placeholder 2"/>
          <p:cNvSpPr>
            <a:spLocks noGrp="1"/>
          </p:cNvSpPr>
          <p:nvPr>
            <p:ph sz="quarter" idx="14"/>
          </p:nvPr>
        </p:nvSpPr>
        <p:spPr>
          <a:xfrm>
            <a:off x="533400" y="1752601"/>
            <a:ext cx="2094384" cy="4419599"/>
          </a:xfrm>
        </p:spPr>
        <p:txBody>
          <a:bodyPr/>
          <a:lstStyle/>
          <a:p>
            <a:r>
              <a:rPr lang="en-GB" sz="1800" dirty="0" smtClean="0">
                <a:latin typeface="+mj-lt"/>
              </a:rPr>
              <a:t>The DCAT-AP can be used as the common model for exchanging metadata with open data platforms across Europe and/or with a data broker (e.g. The Open Data Interoperability Platform - ODIP).</a:t>
            </a:r>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50" r="29488" b="10000"/>
          <a:stretch>
            <a:fillRect/>
          </a:stretch>
        </p:blipFill>
        <p:spPr bwMode="auto">
          <a:xfrm>
            <a:off x="2771800" y="1772816"/>
            <a:ext cx="5904656" cy="3240360"/>
          </a:xfrm>
          <a:prstGeom prst="rect">
            <a:avLst/>
          </a:prstGeom>
          <a:solidFill>
            <a:schemeClr val="bg1"/>
          </a:solid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ltGray">
          <a:xfrm>
            <a:off x="3923928" y="5805264"/>
            <a:ext cx="468052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3"/>
              </a:rPr>
              <a:t>http://joinup.ec.europa.eu/asset/dcat_application_profile/home</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example – data.gov.uk</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67544" y="1139623"/>
            <a:ext cx="8192591" cy="5718377"/>
          </a:xfrm>
          <a:prstGeom prst="rect">
            <a:avLst/>
          </a:prstGeom>
          <a:noFill/>
          <a:ln w="9525">
            <a:noFill/>
            <a:miter lim="800000"/>
            <a:headEnd/>
            <a:tailEnd/>
          </a:ln>
        </p:spPr>
      </p:pic>
      <p:sp>
        <p:nvSpPr>
          <p:cNvPr id="6" name="TextBox 5"/>
          <p:cNvSpPr txBox="1"/>
          <p:nvPr/>
        </p:nvSpPr>
        <p:spPr>
          <a:xfrm>
            <a:off x="4283968" y="1052736"/>
            <a:ext cx="1512168"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dct:title (Dataset) </a:t>
            </a:r>
            <a:endParaRPr lang="en-GB" sz="1400" b="1" dirty="0" smtClean="0">
              <a:solidFill>
                <a:srgbClr val="C00000"/>
              </a:solidFill>
              <a:latin typeface="Bradley Hand ITC" pitchFamily="66" charset="0"/>
            </a:endParaRPr>
          </a:p>
        </p:txBody>
      </p:sp>
      <p:sp>
        <p:nvSpPr>
          <p:cNvPr id="7" name="Freeform 6"/>
          <p:cNvSpPr/>
          <p:nvPr/>
        </p:nvSpPr>
        <p:spPr>
          <a:xfrm>
            <a:off x="3568700" y="1107017"/>
            <a:ext cx="698500" cy="188383"/>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4211960" y="213285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dct:description</a:t>
            </a:r>
            <a:endParaRPr lang="en-GB" sz="1400" b="1" dirty="0" smtClean="0">
              <a:solidFill>
                <a:srgbClr val="C00000"/>
              </a:solidFill>
              <a:latin typeface="Bradley Hand ITC" pitchFamily="66" charset="0"/>
            </a:endParaRPr>
          </a:p>
        </p:txBody>
      </p:sp>
      <p:sp>
        <p:nvSpPr>
          <p:cNvPr id="10" name="Freeform 9"/>
          <p:cNvSpPr/>
          <p:nvPr/>
        </p:nvSpPr>
        <p:spPr>
          <a:xfrm>
            <a:off x="3822700" y="1968500"/>
            <a:ext cx="393700" cy="300567"/>
          </a:xfrm>
          <a:custGeom>
            <a:avLst/>
            <a:gdLst>
              <a:gd name="connsiteX0" fmla="*/ 0 w 393700"/>
              <a:gd name="connsiteY0" fmla="*/ 0 h 300567"/>
              <a:gd name="connsiteX1" fmla="*/ 76200 w 393700"/>
              <a:gd name="connsiteY1" fmla="*/ 254000 h 300567"/>
              <a:gd name="connsiteX2" fmla="*/ 393700 w 393700"/>
              <a:gd name="connsiteY2" fmla="*/ 279400 h 300567"/>
            </a:gdLst>
            <a:ahLst/>
            <a:cxnLst>
              <a:cxn ang="0">
                <a:pos x="connsiteX0" y="connsiteY0"/>
              </a:cxn>
              <a:cxn ang="0">
                <a:pos x="connsiteX1" y="connsiteY1"/>
              </a:cxn>
              <a:cxn ang="0">
                <a:pos x="connsiteX2" y="connsiteY2"/>
              </a:cxn>
            </a:cxnLst>
            <a:rect l="l" t="t" r="r" b="b"/>
            <a:pathLst>
              <a:path w="393700" h="300567">
                <a:moveTo>
                  <a:pt x="0" y="0"/>
                </a:moveTo>
                <a:cubicBezTo>
                  <a:pt x="5291" y="103716"/>
                  <a:pt x="10583" y="207433"/>
                  <a:pt x="76200" y="254000"/>
                </a:cubicBezTo>
                <a:cubicBezTo>
                  <a:pt x="141817" y="300567"/>
                  <a:pt x="267758" y="289983"/>
                  <a:pt x="393700" y="279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p:cNvSpPr txBox="1"/>
          <p:nvPr/>
        </p:nvSpPr>
        <p:spPr>
          <a:xfrm>
            <a:off x="6804248" y="105273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dct:publisher</a:t>
            </a:r>
            <a:endParaRPr lang="en-GB" sz="1400" b="1" dirty="0" smtClean="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p:cNvSpPr txBox="1"/>
          <p:nvPr/>
        </p:nvSpPr>
        <p:spPr>
          <a:xfrm>
            <a:off x="2123728" y="4149080"/>
            <a:ext cx="194421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dct:title (Distribution) </a:t>
            </a:r>
            <a:endParaRPr lang="en-GB" sz="1400" b="1" dirty="0" smtClean="0">
              <a:solidFill>
                <a:srgbClr val="C00000"/>
              </a:solidFill>
              <a:latin typeface="Bradley Hand ITC" pitchFamily="66" charset="0"/>
            </a:endParaRPr>
          </a:p>
        </p:txBody>
      </p:sp>
      <p:sp>
        <p:nvSpPr>
          <p:cNvPr id="14" name="TextBox 13"/>
          <p:cNvSpPr txBox="1"/>
          <p:nvPr/>
        </p:nvSpPr>
        <p:spPr>
          <a:xfrm>
            <a:off x="4860032" y="3356992"/>
            <a:ext cx="1224136" cy="2160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Dcat:accessURL </a:t>
            </a:r>
            <a:endParaRPr lang="en-GB" sz="1400" b="1" dirty="0" smtClean="0">
              <a:solidFill>
                <a:srgbClr val="C00000"/>
              </a:solidFill>
              <a:latin typeface="Bradley Hand ITC" pitchFamily="66" charset="0"/>
            </a:endParaRPr>
          </a:p>
        </p:txBody>
      </p:sp>
      <p:sp>
        <p:nvSpPr>
          <p:cNvPr id="15" name="Freeform 14"/>
          <p:cNvSpPr/>
          <p:nvPr/>
        </p:nvSpPr>
        <p:spPr>
          <a:xfrm>
            <a:off x="5283200" y="3581400"/>
            <a:ext cx="184150" cy="304800"/>
          </a:xfrm>
          <a:custGeom>
            <a:avLst/>
            <a:gdLst>
              <a:gd name="connsiteX0" fmla="*/ 0 w 184150"/>
              <a:gd name="connsiteY0" fmla="*/ 304800 h 304800"/>
              <a:gd name="connsiteX1" fmla="*/ 165100 w 184150"/>
              <a:gd name="connsiteY1" fmla="*/ 50800 h 304800"/>
              <a:gd name="connsiteX2" fmla="*/ 114300 w 184150"/>
              <a:gd name="connsiteY2" fmla="*/ 0 h 304800"/>
            </a:gdLst>
            <a:ahLst/>
            <a:cxnLst>
              <a:cxn ang="0">
                <a:pos x="connsiteX0" y="connsiteY0"/>
              </a:cxn>
              <a:cxn ang="0">
                <a:pos x="connsiteX1" y="connsiteY1"/>
              </a:cxn>
              <a:cxn ang="0">
                <a:pos x="connsiteX2" y="connsiteY2"/>
              </a:cxn>
            </a:cxnLst>
            <a:rect l="l" t="t" r="r" b="b"/>
            <a:pathLst>
              <a:path w="184150" h="304800">
                <a:moveTo>
                  <a:pt x="0" y="304800"/>
                </a:moveTo>
                <a:cubicBezTo>
                  <a:pt x="73025" y="203200"/>
                  <a:pt x="146050" y="101600"/>
                  <a:pt x="165100" y="50800"/>
                </a:cubicBezTo>
                <a:cubicBezTo>
                  <a:pt x="184150" y="0"/>
                  <a:pt x="167217" y="0"/>
                  <a:pt x="114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p:cNvSpPr txBox="1"/>
          <p:nvPr/>
        </p:nvSpPr>
        <p:spPr>
          <a:xfrm>
            <a:off x="1712888" y="249289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dct:language</a:t>
            </a:r>
            <a:endParaRPr lang="en-GB" sz="1400" b="1" dirty="0" smtClean="0">
              <a:solidFill>
                <a:srgbClr val="C00000"/>
              </a:solidFill>
              <a:latin typeface="Bradley Hand ITC" pitchFamily="66" charset="0"/>
            </a:endParaRPr>
          </a:p>
        </p:txBody>
      </p:sp>
      <p:sp>
        <p:nvSpPr>
          <p:cNvPr id="17" name="TextBox 16"/>
          <p:cNvSpPr txBox="1"/>
          <p:nvPr/>
        </p:nvSpPr>
        <p:spPr>
          <a:xfrm>
            <a:off x="7524328" y="4005064"/>
            <a:ext cx="1296144" cy="2160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dcat:keyword</a:t>
            </a:r>
            <a:endParaRPr lang="en-GB" sz="1400" b="1" dirty="0" smtClean="0">
              <a:solidFill>
                <a:srgbClr val="C00000"/>
              </a:solidFill>
              <a:latin typeface="Bradley Hand ITC" pitchFamily="66" charset="0"/>
            </a:endParaRPr>
          </a:p>
        </p:txBody>
      </p:sp>
      <p:sp>
        <p:nvSpPr>
          <p:cNvPr id="18" name="Freeform 17"/>
          <p:cNvSpPr/>
          <p:nvPr/>
        </p:nvSpPr>
        <p:spPr>
          <a:xfrm>
            <a:off x="8204200" y="3340100"/>
            <a:ext cx="283633" cy="635000"/>
          </a:xfrm>
          <a:custGeom>
            <a:avLst/>
            <a:gdLst>
              <a:gd name="connsiteX0" fmla="*/ 0 w 283633"/>
              <a:gd name="connsiteY0" fmla="*/ 0 h 635000"/>
              <a:gd name="connsiteX1" fmla="*/ 279400 w 283633"/>
              <a:gd name="connsiteY1" fmla="*/ 393700 h 635000"/>
              <a:gd name="connsiteX2" fmla="*/ 25400 w 283633"/>
              <a:gd name="connsiteY2" fmla="*/ 635000 h 635000"/>
            </a:gdLst>
            <a:ahLst/>
            <a:cxnLst>
              <a:cxn ang="0">
                <a:pos x="connsiteX0" y="connsiteY0"/>
              </a:cxn>
              <a:cxn ang="0">
                <a:pos x="connsiteX1" y="connsiteY1"/>
              </a:cxn>
              <a:cxn ang="0">
                <a:pos x="connsiteX2" y="connsiteY2"/>
              </a:cxn>
            </a:cxnLst>
            <a:rect l="l" t="t" r="r" b="b"/>
            <a:pathLst>
              <a:path w="283633" h="635000">
                <a:moveTo>
                  <a:pt x="0" y="0"/>
                </a:moveTo>
                <a:cubicBezTo>
                  <a:pt x="137583" y="143933"/>
                  <a:pt x="275167" y="287867"/>
                  <a:pt x="279400" y="393700"/>
                </a:cubicBezTo>
                <a:cubicBezTo>
                  <a:pt x="283633" y="499533"/>
                  <a:pt x="67733" y="590550"/>
                  <a:pt x="25400" y="635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TextBox 19"/>
          <p:cNvSpPr txBox="1"/>
          <p:nvPr/>
        </p:nvSpPr>
        <p:spPr>
          <a:xfrm>
            <a:off x="1331640" y="3068960"/>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dct:license</a:t>
            </a:r>
            <a:endParaRPr lang="en-GB" sz="1400" b="1" dirty="0" smtClean="0">
              <a:solidFill>
                <a:srgbClr val="C00000"/>
              </a:solidFill>
              <a:latin typeface="Bradley Hand ITC" pitchFamily="66" charset="0"/>
            </a:endParaRPr>
          </a:p>
        </p:txBody>
      </p:sp>
      <p:sp>
        <p:nvSpPr>
          <p:cNvPr id="21" name="TextBox 20"/>
          <p:cNvSpPr txBox="1"/>
          <p:nvPr/>
        </p:nvSpPr>
        <p:spPr>
          <a:xfrm>
            <a:off x="3275856" y="4509120"/>
            <a:ext cx="2736304" cy="360040"/>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dcat:downloadURL, dct:issued, dct:format, dct: description</a:t>
            </a:r>
            <a:endParaRPr lang="en-GB" sz="1400" b="1" dirty="0" smtClean="0">
              <a:solidFill>
                <a:srgbClr val="C00000"/>
              </a:solidFill>
              <a:latin typeface="Bradley Hand ITC" pitchFamily="66" charset="0"/>
            </a:endParaRPr>
          </a:p>
        </p:txBody>
      </p:sp>
      <p:sp>
        <p:nvSpPr>
          <p:cNvPr id="23" name="Freeform 22"/>
          <p:cNvSpPr/>
          <p:nvPr/>
        </p:nvSpPr>
        <p:spPr>
          <a:xfrm>
            <a:off x="3924300" y="4292600"/>
            <a:ext cx="254000" cy="241300"/>
          </a:xfrm>
          <a:custGeom>
            <a:avLst/>
            <a:gdLst>
              <a:gd name="connsiteX0" fmla="*/ 254000 w 254000"/>
              <a:gd name="connsiteY0" fmla="*/ 0 h 241300"/>
              <a:gd name="connsiteX1" fmla="*/ 25400 w 254000"/>
              <a:gd name="connsiteY1" fmla="*/ 50800 h 241300"/>
              <a:gd name="connsiteX2" fmla="*/ 101600 w 254000"/>
              <a:gd name="connsiteY2" fmla="*/ 241300 h 241300"/>
            </a:gdLst>
            <a:ahLst/>
            <a:cxnLst>
              <a:cxn ang="0">
                <a:pos x="connsiteX0" y="connsiteY0"/>
              </a:cxn>
              <a:cxn ang="0">
                <a:pos x="connsiteX1" y="connsiteY1"/>
              </a:cxn>
              <a:cxn ang="0">
                <a:pos x="connsiteX2" y="connsiteY2"/>
              </a:cxn>
            </a:cxnLst>
            <a:rect l="l" t="t" r="r" b="b"/>
            <a:pathLst>
              <a:path w="254000" h="241300">
                <a:moveTo>
                  <a:pt x="254000" y="0"/>
                </a:moveTo>
                <a:cubicBezTo>
                  <a:pt x="152400" y="5291"/>
                  <a:pt x="50800" y="10583"/>
                  <a:pt x="25400" y="50800"/>
                </a:cubicBezTo>
                <a:cubicBezTo>
                  <a:pt x="0" y="91017"/>
                  <a:pt x="50800" y="166158"/>
                  <a:pt x="101600" y="2413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p:cNvSpPr txBox="1"/>
          <p:nvPr/>
        </p:nvSpPr>
        <p:spPr>
          <a:xfrm>
            <a:off x="2835300" y="5301208"/>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dct:spatial</a:t>
            </a:r>
            <a:endParaRPr lang="en-GB" sz="1400" b="1" dirty="0" smtClean="0">
              <a:solidFill>
                <a:srgbClr val="C00000"/>
              </a:solidFill>
              <a:latin typeface="Bradley Hand ITC" pitchFamily="66" charset="0"/>
            </a:endParaRPr>
          </a:p>
        </p:txBody>
      </p:sp>
      <p:sp>
        <p:nvSpPr>
          <p:cNvPr id="27" name="TextBox 26"/>
          <p:cNvSpPr txBox="1"/>
          <p:nvPr/>
        </p:nvSpPr>
        <p:spPr>
          <a:xfrm>
            <a:off x="3419872" y="5733256"/>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dct:theme</a:t>
            </a:r>
            <a:endParaRPr lang="en-GB" sz="1400" b="1" dirty="0" smtClean="0">
              <a:solidFill>
                <a:srgbClr val="C00000"/>
              </a:solidFill>
              <a:latin typeface="Bradley Hand ITC" pitchFamily="66" charset="0"/>
            </a:endParaRPr>
          </a:p>
        </p:txBody>
      </p:sp>
      <p:sp>
        <p:nvSpPr>
          <p:cNvPr id="28" name="TextBox 27"/>
          <p:cNvSpPr txBox="1"/>
          <p:nvPr/>
        </p:nvSpPr>
        <p:spPr>
          <a:xfrm>
            <a:off x="8279904" y="4437112"/>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dct:issued</a:t>
            </a:r>
            <a:endParaRPr lang="en-GB" sz="1400" b="1" dirty="0" smtClean="0">
              <a:solidFill>
                <a:srgbClr val="C00000"/>
              </a:solidFill>
              <a:latin typeface="Bradley Hand ITC" pitchFamily="66" charset="0"/>
            </a:endParaRPr>
          </a:p>
        </p:txBody>
      </p:sp>
      <p:sp>
        <p:nvSpPr>
          <p:cNvPr id="29" name="TextBox 28"/>
          <p:cNvSpPr txBox="1"/>
          <p:nvPr/>
        </p:nvSpPr>
        <p:spPr>
          <a:xfrm>
            <a:off x="7956376" y="4919960"/>
            <a:ext cx="100811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dct:modified</a:t>
            </a:r>
            <a:endParaRPr lang="en-GB" sz="1400" b="1" dirty="0" smtClean="0">
              <a:solidFill>
                <a:srgbClr val="C00000"/>
              </a:solidFill>
              <a:latin typeface="Bradley Hand ITC" pitchFamily="66" charset="0"/>
            </a:endParaRPr>
          </a:p>
        </p:txBody>
      </p:sp>
      <p:sp>
        <p:nvSpPr>
          <p:cNvPr id="31" name="Freeform 30"/>
          <p:cNvSpPr/>
          <p:nvPr/>
        </p:nvSpPr>
        <p:spPr>
          <a:xfrm>
            <a:off x="8280400" y="4610100"/>
            <a:ext cx="378883" cy="11218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Freeform 31"/>
          <p:cNvSpPr/>
          <p:nvPr/>
        </p:nvSpPr>
        <p:spPr>
          <a:xfrm>
            <a:off x="8420100" y="4817533"/>
            <a:ext cx="345017" cy="8466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 name="TextBox 32"/>
          <p:cNvSpPr txBox="1"/>
          <p:nvPr/>
        </p:nvSpPr>
        <p:spPr>
          <a:xfrm>
            <a:off x="7055768" y="2111648"/>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adms:contactPoint</a:t>
            </a:r>
            <a:endParaRPr lang="en-GB" sz="1400" b="1" dirty="0" smtClean="0">
              <a:solidFill>
                <a:srgbClr val="C00000"/>
              </a:solidFill>
              <a:latin typeface="Bradley Hand ITC" pitchFamily="66" charset="0"/>
            </a:endParaRPr>
          </a:p>
        </p:txBody>
      </p:sp>
      <p:sp>
        <p:nvSpPr>
          <p:cNvPr id="34" name="Freeform 33"/>
          <p:cNvSpPr/>
          <p:nvPr/>
        </p:nvSpPr>
        <p:spPr>
          <a:xfrm>
            <a:off x="6807200" y="2311400"/>
            <a:ext cx="698500" cy="118533"/>
          </a:xfrm>
          <a:custGeom>
            <a:avLst/>
            <a:gdLst>
              <a:gd name="connsiteX0" fmla="*/ 0 w 698500"/>
              <a:gd name="connsiteY0" fmla="*/ 25400 h 118533"/>
              <a:gd name="connsiteX1" fmla="*/ 393700 w 698500"/>
              <a:gd name="connsiteY1" fmla="*/ 114300 h 118533"/>
              <a:gd name="connsiteX2" fmla="*/ 698500 w 698500"/>
              <a:gd name="connsiteY2" fmla="*/ 0 h 118533"/>
            </a:gdLst>
            <a:ahLst/>
            <a:cxnLst>
              <a:cxn ang="0">
                <a:pos x="connsiteX0" y="connsiteY0"/>
              </a:cxn>
              <a:cxn ang="0">
                <a:pos x="connsiteX1" y="connsiteY1"/>
              </a:cxn>
              <a:cxn ang="0">
                <a:pos x="connsiteX2" y="connsiteY2"/>
              </a:cxn>
            </a:cxnLst>
            <a:rect l="l" t="t" r="r" b="b"/>
            <a:pathLst>
              <a:path w="698500" h="118533">
                <a:moveTo>
                  <a:pt x="0" y="25400"/>
                </a:moveTo>
                <a:cubicBezTo>
                  <a:pt x="138641" y="71966"/>
                  <a:pt x="277283" y="118533"/>
                  <a:pt x="393700" y="114300"/>
                </a:cubicBezTo>
                <a:cubicBezTo>
                  <a:pt x="510117" y="110067"/>
                  <a:pt x="643467" y="23283"/>
                  <a:pt x="6985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TextBox 34"/>
          <p:cNvSpPr txBox="1"/>
          <p:nvPr/>
        </p:nvSpPr>
        <p:spPr>
          <a:xfrm>
            <a:off x="2839740" y="5983188"/>
            <a:ext cx="1300212" cy="2541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dct:temporal</a:t>
            </a:r>
            <a:endParaRPr lang="en-GB" sz="1400" b="1" dirty="0" smtClean="0">
              <a:solidFill>
                <a:srgbClr val="C00000"/>
              </a:solidFill>
              <a:latin typeface="Bradley Hand ITC"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can the Open Data Interoperability Platform do? </a:t>
            </a:r>
            <a:endParaRPr lang="en-GB" dirty="0"/>
          </a:p>
        </p:txBody>
      </p:sp>
      <p:sp>
        <p:nvSpPr>
          <p:cNvPr id="6" name="Content Placeholder 5"/>
          <p:cNvSpPr>
            <a:spLocks noGrp="1"/>
          </p:cNvSpPr>
          <p:nvPr>
            <p:ph sz="quarter" idx="15"/>
          </p:nvPr>
        </p:nvSpPr>
        <p:spPr>
          <a:xfrm>
            <a:off x="533400" y="1752600"/>
            <a:ext cx="4614664" cy="4419600"/>
          </a:xfrm>
        </p:spPr>
        <p:txBody>
          <a:bodyPr/>
          <a:lstStyle/>
          <a:p>
            <a:pPr lvl="1">
              <a:buFont typeface="Arial" pitchFamily="34" charset="0"/>
              <a:buChar char="•"/>
            </a:pPr>
            <a:r>
              <a:rPr lang="en-GB" b="1" dirty="0" smtClean="0"/>
              <a:t>Harvest</a:t>
            </a:r>
            <a:r>
              <a:rPr lang="en-GB" dirty="0" smtClean="0"/>
              <a:t> metadata from an Open Data portal.</a:t>
            </a:r>
          </a:p>
          <a:p>
            <a:pPr lvl="1">
              <a:buFont typeface="Arial" pitchFamily="34" charset="0"/>
              <a:buChar char="•"/>
            </a:pPr>
            <a:r>
              <a:rPr lang="en-GB" b="1" dirty="0" smtClean="0"/>
              <a:t>Transform </a:t>
            </a:r>
            <a:r>
              <a:rPr lang="en-GB" dirty="0" smtClean="0"/>
              <a:t>the metadata to RDF.</a:t>
            </a:r>
          </a:p>
          <a:p>
            <a:pPr lvl="1">
              <a:buFont typeface="Arial" pitchFamily="34" charset="0"/>
              <a:buChar char="•"/>
            </a:pPr>
            <a:r>
              <a:rPr lang="en-GB" b="1" dirty="0" smtClean="0"/>
              <a:t>Harmonise </a:t>
            </a:r>
            <a:r>
              <a:rPr lang="en-GB" dirty="0" smtClean="0"/>
              <a:t>the RDF metadata </a:t>
            </a:r>
            <a:br>
              <a:rPr lang="en-GB" dirty="0" smtClean="0"/>
            </a:br>
            <a:r>
              <a:rPr lang="en-GB" dirty="0" smtClean="0"/>
              <a:t>produced in the previous steps with DCAT-AP.</a:t>
            </a:r>
          </a:p>
          <a:p>
            <a:pPr lvl="1">
              <a:buFont typeface="Arial" pitchFamily="34" charset="0"/>
              <a:buChar char="•"/>
            </a:pPr>
            <a:r>
              <a:rPr lang="en-GB" b="1" dirty="0" smtClean="0"/>
              <a:t>Validate </a:t>
            </a:r>
            <a:r>
              <a:rPr lang="en-GB" dirty="0" smtClean="0"/>
              <a:t>the harmonised metadata</a:t>
            </a:r>
            <a:br>
              <a:rPr lang="en-GB" dirty="0" smtClean="0"/>
            </a:br>
            <a:r>
              <a:rPr lang="en-GB" dirty="0" smtClean="0"/>
              <a:t>against the DCAT-AP.</a:t>
            </a:r>
          </a:p>
          <a:p>
            <a:pPr lvl="1">
              <a:buFont typeface="Arial" pitchFamily="34" charset="0"/>
              <a:buChar char="•"/>
            </a:pPr>
            <a:r>
              <a:rPr lang="en-GB" b="1" dirty="0" smtClean="0"/>
              <a:t>Publish</a:t>
            </a:r>
            <a:r>
              <a:rPr lang="en-GB" dirty="0" smtClean="0"/>
              <a:t> the description metadata as Linked Open Data.</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35</a:t>
            </a:fld>
            <a:endParaRPr lang="en-GB" dirty="0"/>
          </a:p>
        </p:txBody>
      </p:sp>
      <p:grpSp>
        <p:nvGrpSpPr>
          <p:cNvPr id="2" name="Group 89"/>
          <p:cNvGrpSpPr/>
          <p:nvPr/>
        </p:nvGrpSpPr>
        <p:grpSpPr>
          <a:xfrm>
            <a:off x="5076056" y="1700808"/>
            <a:ext cx="3745134" cy="3780064"/>
            <a:chOff x="5220072" y="2060848"/>
            <a:chExt cx="3745134" cy="3780064"/>
          </a:xfrm>
        </p:grpSpPr>
        <p:grpSp>
          <p:nvGrpSpPr>
            <p:cNvPr id="3" name="Group 88"/>
            <p:cNvGrpSpPr/>
            <p:nvPr/>
          </p:nvGrpSpPr>
          <p:grpSpPr>
            <a:xfrm>
              <a:off x="5508104" y="2060848"/>
              <a:ext cx="3457102" cy="3780064"/>
              <a:chOff x="5508104" y="2132856"/>
              <a:chExt cx="3457102" cy="3780064"/>
            </a:xfrm>
          </p:grpSpPr>
          <p:grpSp>
            <p:nvGrpSpPr>
              <p:cNvPr id="7"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dirty="0"/>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dirty="0"/>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dirty="0"/>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dirty="0"/>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dirty="0"/>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dirty="0"/>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dirty="0"/>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dirty="0"/>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dirty="0"/>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dirty="0"/>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dirty="0"/>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dirty="0"/>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dirty="0"/>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dirty="0"/>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dirty="0"/>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dirty="0"/>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dirty="0"/>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dirty="0"/>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dirty="0"/>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dirty="0"/>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dirty="0"/>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dirty="0"/>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dirty="0"/>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dirty="0"/>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dirty="0"/>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dirty="0"/>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dirty="0"/>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dirty="0"/>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dirty="0"/>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dirty="0"/>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dirty="0"/>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dirty="0"/>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dirty="0"/>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dirty="0"/>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dirty="0"/>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dirty="0"/>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dirty="0"/>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dirty="0"/>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dirty="0"/>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dirty="0"/>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dirty="0"/>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dirty="0"/>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dirty="0"/>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dirty="0"/>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dirty="0"/>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dirty="0"/>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dirty="0"/>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dirty="0"/>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dirty="0"/>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dirty="0"/>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dirty="0"/>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dirty="0"/>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dirty="0"/>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dirty="0"/>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dirty="0"/>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dirty="0"/>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dirty="0"/>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dirty="0"/>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dirty="0"/>
                </a:p>
              </p:txBody>
            </p:sp>
          </p:grpSp>
          <p:sp>
            <p:nvSpPr>
              <p:cNvPr id="151" name="Flowchart: Magnetic Disk 150"/>
              <p:cNvSpPr/>
              <p:nvPr/>
            </p:nvSpPr>
            <p:spPr bwMode="ltGray">
              <a:xfrm>
                <a:off x="5955678" y="415027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2" name="Flowchart: Magnetic Disk 151"/>
              <p:cNvSpPr/>
              <p:nvPr/>
            </p:nvSpPr>
            <p:spPr bwMode="ltGray">
              <a:xfrm>
                <a:off x="58836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3" name="Flowchart: Magnetic Disk 152"/>
              <p:cNvSpPr/>
              <p:nvPr/>
            </p:nvSpPr>
            <p:spPr bwMode="ltGray">
              <a:xfrm>
                <a:off x="7179814" y="33646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4" name="Flowchart: Magnetic Disk 153"/>
              <p:cNvSpPr/>
              <p:nvPr/>
            </p:nvSpPr>
            <p:spPr bwMode="ltGray">
              <a:xfrm>
                <a:off x="6675758" y="32206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5" name="Flowchart: Magnetic Disk 154"/>
              <p:cNvSpPr/>
              <p:nvPr/>
            </p:nvSpPr>
            <p:spPr bwMode="ltGray">
              <a:xfrm>
                <a:off x="7035798" y="51648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6" name="Flowchart: Magnetic Disk 155"/>
              <p:cNvSpPr/>
              <p:nvPr/>
            </p:nvSpPr>
            <p:spPr bwMode="ltGray">
              <a:xfrm>
                <a:off x="76838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7" name="Flowchart: Magnetic Disk 156"/>
              <p:cNvSpPr/>
              <p:nvPr/>
            </p:nvSpPr>
            <p:spPr bwMode="ltGray">
              <a:xfrm>
                <a:off x="7755878" y="50208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8" name="Flowchart: Magnetic Disk 157"/>
              <p:cNvSpPr/>
              <p:nvPr/>
            </p:nvSpPr>
            <p:spPr bwMode="ltGray">
              <a:xfrm>
                <a:off x="6819774" y="4228728"/>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9" name="Flowchart: Magnetic Disk 158"/>
              <p:cNvSpPr/>
              <p:nvPr/>
            </p:nvSpPr>
            <p:spPr bwMode="ltGray">
              <a:xfrm>
                <a:off x="6387726" y="4294295"/>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0" name="Flowchart: Magnetic Disk 159"/>
              <p:cNvSpPr/>
              <p:nvPr/>
            </p:nvSpPr>
            <p:spPr bwMode="ltGray">
              <a:xfrm>
                <a:off x="7899894" y="41567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1" name="Flowchart: Magnetic Disk 160"/>
              <p:cNvSpPr/>
              <p:nvPr/>
            </p:nvSpPr>
            <p:spPr bwMode="ltGray">
              <a:xfrm>
                <a:off x="5667646" y="4660776"/>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042" y="3515089"/>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042" y="3371073"/>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3750" y="4231949"/>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782" y="4836604"/>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5126" y="4836604"/>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8520" y="4300736"/>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354" y="5012432"/>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3750" y="5020816"/>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4302" y="4660776"/>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71" name="Straight Connector 170"/>
              <p:cNvCxnSpPr>
                <a:stCxn id="156" idx="1"/>
                <a:endCxn id="170" idx="4"/>
              </p:cNvCxnSpPr>
              <p:nvPr/>
            </p:nvCxnSpPr>
            <p:spPr>
              <a:xfrm flipH="1" flipV="1">
                <a:off x="6891782" y="4836604"/>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3750" y="4379185"/>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500568" y="4444752"/>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4" name="Rectangle 173"/>
            <p:cNvSpPr/>
            <p:nvPr/>
          </p:nvSpPr>
          <p:spPr>
            <a:xfrm>
              <a:off x="5220072" y="4941168"/>
              <a:ext cx="1160182" cy="400110"/>
            </a:xfrm>
            <a:prstGeom prst="rect">
              <a:avLst/>
            </a:prstGeom>
          </p:spPr>
          <p:txBody>
            <a:bodyPr wrap="square">
              <a:spAutoFit/>
            </a:bodyPr>
            <a:lstStyle/>
            <a:p>
              <a:pPr algn="r"/>
              <a:r>
                <a:rPr lang="en-GB" sz="1000" dirty="0" smtClean="0"/>
                <a:t>Pan-European Data portal</a:t>
              </a:r>
              <a:endParaRPr lang="en-GB" sz="1000" dirty="0"/>
            </a:p>
          </p:txBody>
        </p:sp>
      </p:grpSp>
      <p:sp>
        <p:nvSpPr>
          <p:cNvPr id="91" name="Rectangle 90"/>
          <p:cNvSpPr/>
          <p:nvPr/>
        </p:nvSpPr>
        <p:spPr bwMode="ltGray">
          <a:xfrm>
            <a:off x="3779912" y="5733256"/>
            <a:ext cx="482453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http://www.slideshare.net/OpenDataSupport/promoting-the-re-use-of-open-data-through-odip</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Conclusions</a:t>
            </a:r>
            <a:endParaRPr lang="en-GB" noProof="0" dirty="0"/>
          </a:p>
        </p:txBody>
      </p:sp>
      <p:sp>
        <p:nvSpPr>
          <p:cNvPr id="3" name="Content Placeholder 2"/>
          <p:cNvSpPr>
            <a:spLocks noGrp="1"/>
          </p:cNvSpPr>
          <p:nvPr>
            <p:ph sz="quarter" idx="15"/>
          </p:nvPr>
        </p:nvSpPr>
        <p:spPr/>
        <p:txBody>
          <a:bodyPr/>
          <a:lstStyle/>
          <a:p>
            <a:pPr lvl="1" indent="-273600"/>
            <a:r>
              <a:rPr lang="en-GB" noProof="0" dirty="0" smtClean="0"/>
              <a:t>Metadata provides information on your data and resources. The quality of the metadata directly affects the discoverability and reuse of your the resources.</a:t>
            </a:r>
          </a:p>
          <a:p>
            <a:pPr lvl="1" indent="-273600"/>
            <a:r>
              <a:rPr lang="en-GB" dirty="0" smtClean="0"/>
              <a:t>A structured approach should be followed for metadata management. </a:t>
            </a:r>
            <a:endParaRPr lang="en-GB" noProof="0" dirty="0" smtClean="0"/>
          </a:p>
          <a:p>
            <a:pPr lvl="1" indent="-273600"/>
            <a:r>
              <a:rPr lang="en-GB" noProof="0" dirty="0" smtClean="0"/>
              <a:t>The metadata lifecycle extends the lifecycle of datasets (metadata before publication and after deletion).</a:t>
            </a:r>
          </a:p>
          <a:p>
            <a:pPr lvl="1" indent="-273600"/>
            <a:r>
              <a:rPr lang="en-GB" dirty="0" smtClean="0"/>
              <a:t>Homogenised metadata enable the operation of metadata brokers, which can in turn </a:t>
            </a:r>
            <a:r>
              <a:rPr lang="en-GB" noProof="0" dirty="0" smtClean="0"/>
              <a:t>lower the access barriers to your resources, leading to improved visibility and discoverability, and </a:t>
            </a:r>
            <a:r>
              <a:rPr lang="en-GB" dirty="0" smtClean="0"/>
              <a:t>thus increasing </a:t>
            </a:r>
            <a:r>
              <a:rPr lang="en-GB" noProof="0" dirty="0" smtClean="0"/>
              <a:t>their reuse potential.</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extLst>
      <p:ext uri="{BB962C8B-B14F-4D97-AF65-F5344CB8AC3E}">
        <p14:creationId xmlns:p14="http://schemas.microsoft.com/office/powerpoint/2010/main" val="1186699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exercise and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smtClean="0">
                <a:solidFill>
                  <a:srgbClr val="000000"/>
                </a:solidFill>
              </a:rPr>
              <a:t>In groups of two, select one dataset from your country and describe it with the DCAT Application Profile.</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Does your organisation have a minimum set of metadata to be provided together with Open Data?</a:t>
            </a:r>
          </a:p>
          <a:p>
            <a:pPr marL="0" lvl="1" indent="0">
              <a:buClr>
                <a:srgbClr val="000000"/>
              </a:buClr>
              <a:buNone/>
            </a:pPr>
            <a:endParaRPr lang="en-GB" dirty="0" smtClean="0">
              <a:solidFill>
                <a:srgbClr val="000000"/>
              </a:solidFill>
            </a:endParaRPr>
          </a:p>
          <a:p>
            <a:pPr marL="0" lvl="1" indent="0">
              <a:buClr>
                <a:srgbClr val="000000"/>
              </a:buClr>
              <a:buNone/>
            </a:pPr>
            <a:r>
              <a:rPr lang="en-GB" dirty="0" smtClean="0">
                <a:solidFill>
                  <a:srgbClr val="000000"/>
                </a:solidFill>
              </a:rPr>
              <a:t>What would be the main barriers, according to you, for the (re)use of standard controlled vocabularies in your metadata?</a:t>
            </a: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Do you have any data and/or metadata governance methodology at the corporate level?</a:t>
            </a:r>
          </a:p>
          <a:p>
            <a:pPr marL="0" lvl="1" indent="0">
              <a:buClr>
                <a:srgbClr val="000000"/>
              </a:buClr>
              <a:buNone/>
            </a:pPr>
            <a:endParaRPr lang="en-GB"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607033"/>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388350"/>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759161"/>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4540478"/>
            <a:ext cx="1277888" cy="184666"/>
          </a:xfrm>
          <a:prstGeom prst="rect">
            <a:avLst/>
          </a:prstGeom>
        </p:spPr>
        <p:txBody>
          <a:bodyPr wrap="square">
            <a:spAutoFit/>
          </a:bodyPr>
          <a:lstStyle/>
          <a:p>
            <a:r>
              <a:rPr lang="en-GB" sz="600" dirty="0"/>
              <a:t> http://www.visualpharm.com</a:t>
            </a:r>
          </a:p>
        </p:txBody>
      </p:sp>
      <p:pic>
        <p:nvPicPr>
          <p:cNvPr id="13"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911289"/>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1520" y="5692606"/>
            <a:ext cx="1277888" cy="184666"/>
          </a:xfrm>
          <a:prstGeom prst="rect">
            <a:avLst/>
          </a:prstGeom>
        </p:spPr>
        <p:txBody>
          <a:bodyPr wrap="square">
            <a:spAutoFit/>
          </a:bodyPr>
          <a:lstStyle/>
          <a:p>
            <a:r>
              <a:rPr lang="en-GB" sz="600" dirty="0"/>
              <a:t> http://www.visualpharm.com</a:t>
            </a:r>
          </a:p>
        </p:txBody>
      </p:sp>
      <p:sp>
        <p:nvSpPr>
          <p:cNvPr id="15" name="Title 5"/>
          <p:cNvSpPr txBox="1">
            <a:spLocks/>
          </p:cNvSpPr>
          <p:nvPr/>
        </p:nvSpPr>
        <p:spPr>
          <a:xfrm>
            <a:off x="605408" y="580410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38</a:t>
            </a:fld>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a:spcAft>
                <a:spcPts val="300"/>
              </a:spcAft>
            </a:pPr>
            <a:r>
              <a:rPr lang="en-GB" sz="700" dirty="0"/>
              <a:t>Slide </a:t>
            </a:r>
            <a:r>
              <a:rPr lang="en-GB" sz="700" dirty="0" smtClean="0"/>
              <a:t>6, 7: </a:t>
            </a:r>
          </a:p>
          <a:p>
            <a:pPr>
              <a:buFont typeface="Arial" pitchFamily="34" charset="0"/>
              <a:buChar char="•"/>
            </a:pPr>
            <a:r>
              <a:rPr lang="en-GB" sz="800" dirty="0" smtClean="0"/>
              <a:t>NISO. Understanding Metadata. </a:t>
            </a:r>
            <a:r>
              <a:rPr lang="en-GB" sz="800" dirty="0" smtClean="0">
                <a:hlinkClick r:id="rId3"/>
              </a:rPr>
              <a:t>http://www.niso.org/publications/press/UnderstandingMetadata.pdf</a:t>
            </a:r>
            <a:endParaRPr lang="en-GB" sz="800" dirty="0" smtClean="0"/>
          </a:p>
          <a:p>
            <a:r>
              <a:rPr lang="en-GB" sz="800" dirty="0" smtClean="0"/>
              <a:t>Slide 9:</a:t>
            </a:r>
          </a:p>
          <a:p>
            <a:pPr lvl="1">
              <a:buFont typeface="Arial" pitchFamily="34" charset="0"/>
              <a:buChar char="•"/>
            </a:pPr>
            <a:r>
              <a:rPr lang="en-GB" sz="800" dirty="0" smtClean="0"/>
              <a:t>Dublin City University. Chapter 3: Introduction to XML. </a:t>
            </a:r>
            <a:r>
              <a:rPr lang="en-GB" sz="800" dirty="0" smtClean="0">
                <a:hlinkClick r:id="rId4"/>
              </a:rPr>
              <a:t>http://wiki.eeng.dcu.ie/ee557/g2/326-EE.html</a:t>
            </a:r>
            <a:endParaRPr lang="en-GB" sz="800" dirty="0" smtClean="0"/>
          </a:p>
          <a:p>
            <a:pPr>
              <a:buFont typeface="Arial" pitchFamily="34" charset="0"/>
              <a:buChar char="•"/>
            </a:pPr>
            <a:r>
              <a:rPr lang="en-GB" sz="800" dirty="0" smtClean="0"/>
              <a:t>W3C. RDF Primer. </a:t>
            </a:r>
            <a:r>
              <a:rPr lang="en-GB" sz="800" dirty="0" smtClean="0">
                <a:hlinkClick r:id="rId5"/>
              </a:rPr>
              <a:t>http://www.w3.org/TR/rdf-primer/</a:t>
            </a:r>
            <a:endParaRPr lang="en-GB" sz="800" dirty="0" smtClean="0"/>
          </a:p>
          <a:p>
            <a:r>
              <a:rPr lang="en-GB" sz="800" dirty="0" smtClean="0"/>
              <a:t>Slide 12:</a:t>
            </a:r>
          </a:p>
          <a:p>
            <a:pPr>
              <a:buFont typeface="Arial" pitchFamily="34" charset="0"/>
              <a:buChar char="•"/>
            </a:pPr>
            <a:r>
              <a:rPr lang="en-GB" sz="800" dirty="0" smtClean="0">
                <a:hlinkClick r:id="rId6"/>
              </a:rPr>
              <a:t>http://gondolin.rutgers.edu/MIC/text/how/catalog_glossary.htm</a:t>
            </a:r>
            <a:endParaRPr lang="en-GB" sz="800" dirty="0" smtClean="0"/>
          </a:p>
          <a:p>
            <a:pPr lvl="1">
              <a:buFont typeface="Arial" pitchFamily="34" charset="0"/>
              <a:buChar char="•"/>
            </a:pPr>
            <a:r>
              <a:rPr lang="en-GB" sz="800" dirty="0" smtClean="0"/>
              <a:t>Dublin Core. Example XML Schema. </a:t>
            </a:r>
            <a:r>
              <a:rPr lang="en-GB" sz="800" dirty="0" smtClean="0">
                <a:hlinkClick r:id="rId7"/>
              </a:rPr>
              <a:t>http://dublincore.org/schemas/xmls/qdc/dc.xsd</a:t>
            </a:r>
            <a:endParaRPr lang="en-GB" sz="800" dirty="0" smtClean="0"/>
          </a:p>
          <a:p>
            <a:pPr lvl="1">
              <a:buFont typeface="Arial" pitchFamily="34" charset="0"/>
              <a:buChar char="•"/>
            </a:pPr>
            <a:r>
              <a:rPr lang="en-GB" sz="800" dirty="0" smtClean="0"/>
              <a:t>Dublin Core, Example RDF Schema. </a:t>
            </a:r>
            <a:r>
              <a:rPr lang="en-GB" sz="800" dirty="0" smtClean="0">
                <a:hlinkClick r:id="rId8"/>
              </a:rPr>
              <a:t>http://dublincore.org/2012/06/14/dcterms.rdf</a:t>
            </a:r>
            <a:endParaRPr lang="en-GB" sz="800" dirty="0" smtClean="0"/>
          </a:p>
          <a:p>
            <a:r>
              <a:rPr lang="en-GB" sz="800" dirty="0" smtClean="0"/>
              <a:t>Slide 14, 33:</a:t>
            </a:r>
          </a:p>
          <a:p>
            <a:pPr lvl="1">
              <a:buFont typeface="Arial" pitchFamily="34" charset="0"/>
              <a:buChar char="•"/>
            </a:pPr>
            <a:r>
              <a:rPr lang="en-GB" sz="800" dirty="0" smtClean="0"/>
              <a:t>The ISA Programme. DCAT Application Profile for Data Portals in Europe - Final Draft. </a:t>
            </a:r>
            <a:r>
              <a:rPr lang="en-GB" sz="800" dirty="0" smtClean="0">
                <a:hlinkClick r:id="rId9"/>
              </a:rPr>
              <a:t>https://joinup.ec.europa.eu/asset/dcat_application_profile/asset_release/dcat-application-profile-data-portals-europe-final-draf</a:t>
            </a:r>
            <a:endParaRPr lang="en-GB" sz="800" dirty="0" smtClean="0"/>
          </a:p>
          <a:p>
            <a:r>
              <a:rPr lang="en-GB" sz="800" dirty="0" smtClean="0"/>
              <a:t>Slide 18:</a:t>
            </a:r>
          </a:p>
          <a:p>
            <a:pPr lvl="1">
              <a:buFont typeface="Arial" pitchFamily="34" charset="0"/>
              <a:buChar char="•"/>
            </a:pPr>
            <a:r>
              <a:rPr lang="en-GB" sz="800" dirty="0" smtClean="0"/>
              <a:t>ListPoint. ObjectInCrimeClass. </a:t>
            </a:r>
            <a:r>
              <a:rPr lang="en-GB" sz="800" dirty="0" smtClean="0">
                <a:hlinkClick r:id="rId10"/>
              </a:rPr>
              <a:t>http://www.listpoint.co.uk/CodeList/details/ObjectInCrimeClass/1.2/1</a:t>
            </a:r>
            <a:endParaRPr lang="en-GB" sz="800" dirty="0" smtClean="0"/>
          </a:p>
          <a:p>
            <a:pPr>
              <a:buFont typeface="Arial" pitchFamily="34" charset="0"/>
              <a:buChar char="•"/>
            </a:pPr>
            <a:endParaRPr lang="en-GB" sz="800" dirty="0" smtClean="0"/>
          </a:p>
          <a:p>
            <a:pPr>
              <a:buFont typeface="Arial" pitchFamily="34" charset="0"/>
              <a:buChar char="•"/>
            </a:pPr>
            <a:endParaRPr lang="en-GB" sz="800" dirty="0"/>
          </a:p>
          <a:p>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r>
              <a:rPr lang="en-GB" sz="800" dirty="0" smtClean="0"/>
              <a:t>Slide 19:</a:t>
            </a:r>
          </a:p>
          <a:p>
            <a:pPr lvl="1">
              <a:buFont typeface="Arial" pitchFamily="34" charset="0"/>
              <a:buChar char="•"/>
            </a:pPr>
            <a:r>
              <a:rPr lang="en-GB" sz="800" dirty="0" smtClean="0"/>
              <a:t>Publications Office. Countries Name Authority List. </a:t>
            </a:r>
            <a:r>
              <a:rPr lang="en-GB" sz="800" dirty="0" smtClean="0">
                <a:hlinkClick r:id="rId11"/>
              </a:rPr>
              <a:t>http://open-data.europa.eu/en/data/dataset/2nM4aG8LdHG6RBMumfkNzQ</a:t>
            </a:r>
            <a:endParaRPr lang="en-GB" sz="800" dirty="0" smtClean="0"/>
          </a:p>
          <a:p>
            <a:endParaRPr lang="en-GB" sz="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a:buFont typeface="Arial" pitchFamily="34" charset="0"/>
              <a:buChar char="•"/>
            </a:pPr>
            <a:r>
              <a:rPr lang="en-GB" dirty="0" smtClean="0"/>
              <a:t>An explanation of what is metadata;</a:t>
            </a:r>
          </a:p>
          <a:p>
            <a:pPr>
              <a:buFont typeface="Arial" pitchFamily="34" charset="0"/>
              <a:buChar char="•"/>
            </a:pPr>
            <a:r>
              <a:rPr lang="en-GB" dirty="0" smtClean="0"/>
              <a:t>An outline of the metadata lifecycle;</a:t>
            </a:r>
          </a:p>
          <a:p>
            <a:pPr lvl="1">
              <a:buFont typeface="Arial" pitchFamily="34" charset="0"/>
              <a:buChar char="•"/>
            </a:pPr>
            <a:r>
              <a:rPr lang="en-GB" dirty="0" smtClean="0"/>
              <a:t>An introduction to metadata quality; </a:t>
            </a:r>
          </a:p>
          <a:p>
            <a:pPr lvl="1">
              <a:buFont typeface="Arial" pitchFamily="34" charset="0"/>
              <a:buChar char="•"/>
            </a:pPr>
            <a:r>
              <a:rPr lang="en-GB" dirty="0" smtClean="0"/>
              <a:t>An overview of the metadata management and exchange approach implemented by Open Data Support through the Open Data Interoperability Platform. </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Understanding Metadata, NISO. </a:t>
            </a:r>
            <a:r>
              <a:rPr lang="en-GB" sz="1800" dirty="0" smtClean="0">
                <a:hlinkClick r:id="rId2"/>
              </a:rPr>
              <a:t>http://www.niso.org/publications/press/UnderstandingMetadata.pdf</a:t>
            </a:r>
            <a:endParaRPr lang="en-GB" sz="1800" dirty="0" smtClean="0"/>
          </a:p>
          <a:p>
            <a:endParaRPr lang="en-GB" sz="1800" dirty="0" smtClean="0"/>
          </a:p>
          <a:p>
            <a:r>
              <a:rPr lang="en-GB" sz="1800" dirty="0" smtClean="0"/>
              <a:t>Ben Jareo and Malcolm Saldanha. The value proposition of a metadata driven data governance program. Best Practices Metadata. May 2012. </a:t>
            </a:r>
            <a:r>
              <a:rPr lang="en-GB" sz="1800" dirty="0" smtClean="0">
                <a:hlinkClick r:id="rId3"/>
              </a:rPr>
              <a:t>https://community.informatica.com/mpresources/Communities/IW2012/Docs/bos_30.pdf</a:t>
            </a:r>
            <a:r>
              <a:rPr lang="en-GB" sz="1800" dirty="0" smtClean="0"/>
              <a:t> </a:t>
            </a:r>
          </a:p>
          <a:p>
            <a:endParaRPr lang="en-GB" sz="1800" dirty="0" smtClean="0"/>
          </a:p>
          <a:p>
            <a:r>
              <a:rPr lang="en-GB" sz="1800" dirty="0" smtClean="0"/>
              <a:t>John R. Friedrich, II. Metadata Management Best Practices and Lessons Learned. The 10th Annual Wilshire Meta-Data Conference and the 18th Annual DAMA International Symposium. April 2006. </a:t>
            </a:r>
            <a:r>
              <a:rPr lang="en-GB" sz="1800" dirty="0" smtClean="0">
                <a:hlinkClick r:id="rId4"/>
              </a:rPr>
              <a:t>http://www.metaintegration.net/Publications/2006-Wilshire-DAMA-MetaIntegrationBestPractices.pdf</a:t>
            </a:r>
            <a:r>
              <a:rPr lang="en-GB" sz="1800" dirty="0" smtClean="0"/>
              <a:t> </a:t>
            </a:r>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40</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527154" y="1628800"/>
            <a:ext cx="588462" cy="7666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6" cstate="print"/>
          <a:srcRect/>
          <a:stretch>
            <a:fillRect/>
          </a:stretch>
        </p:blipFill>
        <p:spPr bwMode="auto">
          <a:xfrm>
            <a:off x="203515" y="3068960"/>
            <a:ext cx="1056117" cy="792088"/>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7" cstate="print"/>
          <a:srcRect/>
          <a:stretch>
            <a:fillRect/>
          </a:stretch>
        </p:blipFill>
        <p:spPr bwMode="auto">
          <a:xfrm>
            <a:off x="192212" y="4941168"/>
            <a:ext cx="1048457" cy="7717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initiatives</a:t>
            </a:r>
            <a:endParaRPr lang="en-GB" dirty="0"/>
          </a:p>
        </p:txBody>
      </p:sp>
      <p:sp>
        <p:nvSpPr>
          <p:cNvPr id="5" name="Content Placeholder 4"/>
          <p:cNvSpPr>
            <a:spLocks noGrp="1"/>
          </p:cNvSpPr>
          <p:nvPr>
            <p:ph sz="quarter" idx="15"/>
          </p:nvPr>
        </p:nvSpPr>
        <p:spPr>
          <a:xfrm>
            <a:off x="1475656" y="1752600"/>
            <a:ext cx="7134944" cy="4419600"/>
          </a:xfrm>
        </p:spPr>
        <p:txBody>
          <a:bodyPr/>
          <a:lstStyle/>
          <a:p>
            <a:pPr marL="0" lvl="1">
              <a:buNone/>
            </a:pPr>
            <a:r>
              <a:rPr lang="en-GB" sz="1800" dirty="0" smtClean="0">
                <a:latin typeface="+mj-lt"/>
              </a:rPr>
              <a:t>Metadata Management. Trainer screencasts, </a:t>
            </a:r>
            <a:r>
              <a:rPr lang="en-GB" sz="1800" dirty="0" smtClean="0">
                <a:latin typeface="+mj-lt"/>
                <a:hlinkClick r:id="rId2"/>
              </a:rPr>
              <a:t>http://managemetadata.com/screencasts/msa/</a:t>
            </a:r>
            <a:r>
              <a:rPr lang="en-GB" sz="1800" dirty="0" smtClean="0">
                <a:latin typeface="+mj-lt"/>
              </a:rPr>
              <a:t> </a:t>
            </a:r>
          </a:p>
          <a:p>
            <a:pPr>
              <a:spcAft>
                <a:spcPts val="1200"/>
              </a:spcAft>
            </a:pPr>
            <a:r>
              <a:rPr lang="en-GB" sz="1800" dirty="0" smtClean="0">
                <a:latin typeface="+mj-lt"/>
              </a:rPr>
              <a:t>MIT Libraries. Data Management and Publishing. Reasons to Manage and Publish Your Data, </a:t>
            </a:r>
            <a:r>
              <a:rPr lang="en-GB" sz="1800" dirty="0" smtClean="0">
                <a:latin typeface="+mj-lt"/>
                <a:hlinkClick r:id="rId3"/>
              </a:rPr>
              <a:t>http://libraries.mit.edu/guides/subjects/data-management/why.html</a:t>
            </a:r>
            <a:r>
              <a:rPr lang="en-GB" sz="1800" dirty="0" smtClean="0">
                <a:latin typeface="+mj-lt"/>
              </a:rPr>
              <a:t> </a:t>
            </a:r>
          </a:p>
          <a:p>
            <a:r>
              <a:rPr lang="en-GB" sz="1800" dirty="0" smtClean="0">
                <a:latin typeface="+mj-lt"/>
              </a:rPr>
              <a:t>ISA Programme. DCAT Application Profile for European Data Portals, </a:t>
            </a:r>
            <a:r>
              <a:rPr lang="en-GB" sz="1800" dirty="0" smtClean="0">
                <a:hlinkClick r:id="rId4"/>
              </a:rPr>
              <a:t>https://joinup.ec.europa.eu/asset/dcat_application_profile/description</a:t>
            </a:r>
            <a:endParaRPr lang="en-GB" sz="1800" dirty="0" smtClean="0"/>
          </a:p>
          <a:p>
            <a:r>
              <a:rPr lang="en-GB" sz="1800" dirty="0" smtClean="0"/>
              <a:t>Generating ADMS-based descriptions of assets using Open Refine RDF, </a:t>
            </a:r>
            <a:r>
              <a:rPr lang="en-GB" sz="1800" dirty="0" smtClean="0">
                <a:hlinkClick r:id="rId5"/>
              </a:rPr>
              <a:t>https://joinup.ec.europa.eu/asset/adms/document/generate-adms-asset-descriptions-spreadsheet-refine-rdf</a:t>
            </a:r>
            <a:endParaRPr lang="en-GB" sz="1800" dirty="0" smtClean="0">
              <a:latin typeface="+mj-lt"/>
            </a:endParaRPr>
          </a:p>
          <a:p>
            <a:r>
              <a:rPr lang="en-GB" sz="1800" dirty="0" smtClean="0">
                <a:latin typeface="+mj-lt"/>
              </a:rPr>
              <a:t>The Dublin Core Medatata Initiative,</a:t>
            </a:r>
            <a:r>
              <a:rPr lang="en-GB" sz="1800" dirty="0" smtClean="0">
                <a:hlinkClick r:id="rId6"/>
              </a:rPr>
              <a:t> http://dublincore.org/</a:t>
            </a:r>
            <a:endParaRPr lang="en-GB" sz="1800" dirty="0" smtClean="0">
              <a:latin typeface="+mj-lt"/>
            </a:endParaRPr>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41</a:t>
            </a:fld>
            <a:endParaRPr lang="en-GB" dirty="0"/>
          </a:p>
        </p:txBody>
      </p:sp>
      <p:pic>
        <p:nvPicPr>
          <p:cNvPr id="2051" name="Picture 3"/>
          <p:cNvPicPr>
            <a:picLocks noChangeAspect="1" noChangeArrowheads="1"/>
          </p:cNvPicPr>
          <p:nvPr/>
        </p:nvPicPr>
        <p:blipFill>
          <a:blip r:embed="rId7" cstate="print"/>
          <a:srcRect/>
          <a:stretch>
            <a:fillRect/>
          </a:stretch>
        </p:blipFill>
        <p:spPr bwMode="auto">
          <a:xfrm>
            <a:off x="539552" y="1895872"/>
            <a:ext cx="552450" cy="381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8" cstate="print"/>
          <a:srcRect/>
          <a:stretch>
            <a:fillRect/>
          </a:stretch>
        </p:blipFill>
        <p:spPr bwMode="auto">
          <a:xfrm>
            <a:off x="467544" y="2678435"/>
            <a:ext cx="752475" cy="390525"/>
          </a:xfrm>
          <a:prstGeom prst="rect">
            <a:avLst/>
          </a:prstGeom>
          <a:ln>
            <a:noFill/>
          </a:ln>
          <a:effectLst>
            <a:outerShdw blurRad="292100" dist="139700" dir="2700000" algn="tl" rotWithShape="0">
              <a:srgbClr val="333333">
                <a:alpha val="65000"/>
              </a:srgbClr>
            </a:outerShdw>
          </a:effectLst>
        </p:spPr>
      </p:pic>
      <p:pic>
        <p:nvPicPr>
          <p:cNvPr id="2056" name="Picture 8" descr="DCAT application profile for data portals in Europe"/>
          <p:cNvPicPr>
            <a:picLocks noChangeAspect="1" noChangeArrowheads="1"/>
          </p:cNvPicPr>
          <p:nvPr/>
        </p:nvPicPr>
        <p:blipFill>
          <a:blip r:embed="rId9" cstate="print"/>
          <a:srcRect/>
          <a:stretch>
            <a:fillRect/>
          </a:stretch>
        </p:blipFill>
        <p:spPr bwMode="auto">
          <a:xfrm>
            <a:off x="539552" y="3410321"/>
            <a:ext cx="666750" cy="666751"/>
          </a:xfrm>
          <a:prstGeom prst="rect">
            <a:avLst/>
          </a:prstGeom>
          <a:ln>
            <a:noFill/>
          </a:ln>
          <a:effectLst>
            <a:outerShdw blurRad="292100" dist="139700" dir="2700000" algn="tl" rotWithShape="0">
              <a:srgbClr val="333333">
                <a:alpha val="65000"/>
              </a:srgbClr>
            </a:outerShdw>
          </a:effectLst>
        </p:spPr>
      </p:pic>
      <p:pic>
        <p:nvPicPr>
          <p:cNvPr id="4098" name="Picture 2" descr="Dublin Core (Registered Trademark) logo in banner"/>
          <p:cNvPicPr>
            <a:picLocks noChangeAspect="1" noChangeArrowheads="1"/>
          </p:cNvPicPr>
          <p:nvPr/>
        </p:nvPicPr>
        <p:blipFill>
          <a:blip r:embed="rId10" cstate="print"/>
          <a:srcRect r="84636" b="-6651"/>
          <a:stretch>
            <a:fillRect/>
          </a:stretch>
        </p:blipFill>
        <p:spPr bwMode="auto">
          <a:xfrm>
            <a:off x="577652" y="5277916"/>
            <a:ext cx="600001" cy="599356"/>
          </a:xfrm>
          <a:prstGeom prst="rect">
            <a:avLst/>
          </a:prstGeom>
          <a:ln>
            <a:noFill/>
          </a:ln>
          <a:effectLst>
            <a:outerShdw blurRad="292100" dist="139700" dir="2700000" algn="tl" rotWithShape="0">
              <a:srgbClr val="333333">
                <a:alpha val="65000"/>
              </a:srgbClr>
            </a:outerShdw>
          </a:effectLst>
        </p:spPr>
      </p:pic>
      <p:pic>
        <p:nvPicPr>
          <p:cNvPr id="2050" name="Picture 2" descr="Asset Description Metadata Schema (ADMS)"/>
          <p:cNvPicPr>
            <a:picLocks noChangeAspect="1" noChangeArrowheads="1"/>
          </p:cNvPicPr>
          <p:nvPr/>
        </p:nvPicPr>
        <p:blipFill>
          <a:blip r:embed="rId11" cstate="print"/>
          <a:srcRect/>
          <a:stretch>
            <a:fillRect/>
          </a:stretch>
        </p:blipFill>
        <p:spPr bwMode="auto">
          <a:xfrm>
            <a:off x="539552" y="4437112"/>
            <a:ext cx="666750" cy="6667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 is metadata?</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 Definition, examples and reusable standards.</a:t>
            </a: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metadata?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is structured information that describes, explains, locates, or otherwise makes it easier to retrieve, use, or manage an information resource. Metadata is often called data about data or information about information.”  </a:t>
            </a:r>
          </a:p>
          <a:p>
            <a:r>
              <a:rPr lang="en-GB" sz="1400" i="1" dirty="0" smtClean="0"/>
              <a:t>-- National Information Standards Organization</a:t>
            </a:r>
            <a:endParaRPr lang="en-GB" sz="1400" i="1" dirty="0" smtClean="0">
              <a:latin typeface="+mj-lt"/>
            </a:endParaRPr>
          </a:p>
          <a:p>
            <a:r>
              <a:rPr lang="en-GB" sz="1000" i="1" dirty="0" smtClean="0">
                <a:hlinkClick r:id="rId2"/>
              </a:rPr>
              <a:t>http://www.niso.org/publications/press/UnderstandingMetadata.pdf</a:t>
            </a:r>
            <a:r>
              <a:rPr lang="en-GB" sz="1000" i="1" dirty="0" smtClean="0"/>
              <a:t> </a:t>
            </a:r>
          </a:p>
          <a:p>
            <a:endParaRPr lang="en-GB" i="1" dirty="0" smtClean="0">
              <a:solidFill>
                <a:schemeClr val="accent1"/>
              </a:solidFill>
            </a:endParaRPr>
          </a:p>
          <a:p>
            <a:r>
              <a:rPr lang="en-GB" dirty="0" smtClean="0"/>
              <a:t>Metadata provides information enabling to make sense of</a:t>
            </a:r>
            <a:r>
              <a:rPr lang="en-GB" b="1" dirty="0" smtClean="0"/>
              <a:t> data </a:t>
            </a:r>
            <a:r>
              <a:rPr lang="en-GB" dirty="0" smtClean="0"/>
              <a:t>(e.g. documents, images, datasets), </a:t>
            </a:r>
            <a:r>
              <a:rPr lang="en-GB" b="1" dirty="0" smtClean="0"/>
              <a:t>concepts</a:t>
            </a:r>
            <a:r>
              <a:rPr lang="en-GB" dirty="0" smtClean="0"/>
              <a:t> (e.g. classification schemes) and </a:t>
            </a:r>
            <a:r>
              <a:rPr lang="en-GB" b="1" dirty="0" smtClean="0"/>
              <a:t>real-world entities </a:t>
            </a:r>
            <a:r>
              <a:rPr lang="en-GB" dirty="0" smtClean="0"/>
              <a:t>(e.g. people, organisations, places, paintings, products).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metadata</a:t>
            </a:r>
            <a:endParaRPr lang="en-GB" dirty="0"/>
          </a:p>
        </p:txBody>
      </p:sp>
      <p:sp>
        <p:nvSpPr>
          <p:cNvPr id="3" name="Content Placeholder 2"/>
          <p:cNvSpPr>
            <a:spLocks noGrp="1"/>
          </p:cNvSpPr>
          <p:nvPr>
            <p:ph sz="quarter" idx="15"/>
          </p:nvPr>
        </p:nvSpPr>
        <p:spPr/>
        <p:txBody>
          <a:bodyPr/>
          <a:lstStyle/>
          <a:p>
            <a:pPr marL="342900" lvl="1" indent="-342900">
              <a:buFont typeface="Arial" panose="020B0604020202020204" pitchFamily="34" charset="0"/>
              <a:buChar char="•"/>
            </a:pPr>
            <a:r>
              <a:rPr lang="en-GB" b="1" dirty="0"/>
              <a:t>Descriptive </a:t>
            </a:r>
            <a:r>
              <a:rPr lang="en-GB" b="1" dirty="0" smtClean="0"/>
              <a:t>metadata</a:t>
            </a:r>
            <a:r>
              <a:rPr lang="en-GB" dirty="0" smtClean="0"/>
              <a:t>, describe a resource for purposes of discovery and identification. </a:t>
            </a:r>
            <a:endParaRPr lang="en-GB" b="1" dirty="0"/>
          </a:p>
          <a:p>
            <a:pPr marL="68580" indent="-342900">
              <a:buFont typeface="Arial" panose="020B0604020202020204" pitchFamily="34" charset="0"/>
              <a:buChar char="•"/>
            </a:pPr>
            <a:r>
              <a:rPr lang="en-GB" b="1" dirty="0"/>
              <a:t>Structural </a:t>
            </a:r>
            <a:r>
              <a:rPr lang="en-GB" b="1" dirty="0" smtClean="0"/>
              <a:t>metadata</a:t>
            </a:r>
            <a:r>
              <a:rPr lang="en-GB" dirty="0" smtClean="0"/>
              <a:t>, e.g. data models and reference data. </a:t>
            </a:r>
            <a:endParaRPr lang="en-GB" b="1" dirty="0"/>
          </a:p>
          <a:p>
            <a:pPr marL="342900" lvl="1" indent="-342900">
              <a:buFont typeface="Arial" panose="020B0604020202020204" pitchFamily="34" charset="0"/>
              <a:buChar char="•"/>
            </a:pPr>
            <a:r>
              <a:rPr lang="en-GB" b="1" dirty="0"/>
              <a:t>Administrative </a:t>
            </a:r>
            <a:r>
              <a:rPr lang="en-GB" b="1" dirty="0" smtClean="0"/>
              <a:t>metadata</a:t>
            </a:r>
            <a:r>
              <a:rPr lang="en-GB" dirty="0" smtClean="0"/>
              <a:t>, provides information to help manage a resource. </a:t>
            </a:r>
            <a:endParaRPr lang="en-GB" b="1" dirty="0" smtClean="0"/>
          </a:p>
          <a:p>
            <a:pPr indent="0"/>
            <a:endParaRPr lang="en-GB" b="1" dirty="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dirty="0"/>
          </a:p>
        </p:txBody>
      </p:sp>
      <p:sp>
        <p:nvSpPr>
          <p:cNvPr id="5" name="Rectangle 4"/>
          <p:cNvSpPr/>
          <p:nvPr/>
        </p:nvSpPr>
        <p:spPr>
          <a:xfrm>
            <a:off x="755576" y="4145304"/>
            <a:ext cx="7632848" cy="1323439"/>
          </a:xfrm>
          <a:prstGeom prst="rect">
            <a:avLst/>
          </a:prstGeom>
        </p:spPr>
        <p:txBody>
          <a:bodyPr wrap="square">
            <a:spAutoFit/>
          </a:bodyPr>
          <a:lstStyle/>
          <a:p>
            <a:r>
              <a:rPr lang="en-GB" sz="2000" dirty="0" smtClean="0">
                <a:solidFill>
                  <a:schemeClr val="accent2"/>
                </a:solidFill>
                <a:latin typeface="Hand Of Sean" pitchFamily="2" charset="-128"/>
                <a:ea typeface="Hand Of Sean" pitchFamily="2" charset="-128"/>
              </a:rPr>
              <a:t>In this tutorial we are focusing mainly on descriptive metadata for datasets.</a:t>
            </a:r>
          </a:p>
          <a:p>
            <a:endParaRPr lang="en-GB" sz="2000" dirty="0" smtClean="0">
              <a:solidFill>
                <a:schemeClr val="accent2"/>
              </a:solidFill>
              <a:latin typeface="Hand Of Sean" pitchFamily="2" charset="-128"/>
              <a:ea typeface="Hand Of Sean" pitchFamily="2" charset="-128"/>
            </a:endParaRPr>
          </a:p>
          <a:p>
            <a:r>
              <a:rPr lang="en-GB" sz="2000" dirty="0" smtClean="0">
                <a:solidFill>
                  <a:schemeClr val="accent2"/>
                </a:solidFill>
                <a:latin typeface="Hand Of Sean" pitchFamily="2" charset="-128"/>
                <a:ea typeface="Hand Of Sean" pitchFamily="2" charset="-128"/>
              </a:rPr>
              <a:t>Administrative metadata is also partly covered. </a:t>
            </a:r>
          </a:p>
        </p:txBody>
      </p:sp>
    </p:spTree>
    <p:extLst>
      <p:ext uri="{BB962C8B-B14F-4D97-AF65-F5344CB8AC3E}">
        <p14:creationId xmlns:p14="http://schemas.microsoft.com/office/powerpoint/2010/main" val="416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metadata</a:t>
            </a:r>
            <a:endParaRPr lang="en-GB" dirty="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8</a:t>
            </a:fld>
            <a:endParaRPr lang="en-GB" dirty="0"/>
          </a:p>
        </p:txBody>
      </p:sp>
      <p:sp>
        <p:nvSpPr>
          <p:cNvPr id="7" name="Content Placeholder 6"/>
          <p:cNvSpPr>
            <a:spLocks noGrp="1"/>
          </p:cNvSpPr>
          <p:nvPr>
            <p:ph sz="quarter" idx="15"/>
          </p:nvPr>
        </p:nvSpPr>
        <p:spPr/>
        <p:txBody>
          <a:bodyPr/>
          <a:lstStyle/>
          <a:p>
            <a:pPr algn="ctr"/>
            <a:r>
              <a:rPr lang="en-GB" dirty="0" smtClean="0"/>
              <a:t>Can</a:t>
            </a:r>
          </a:p>
          <a:p>
            <a:pPr algn="ctr"/>
            <a:endParaRPr lang="en-GB" dirty="0" smtClean="0"/>
          </a:p>
          <a:p>
            <a:pPr algn="ctr"/>
            <a:endParaRPr lang="en-GB" dirty="0" smtClean="0"/>
          </a:p>
          <a:p>
            <a:pPr algn="ctr"/>
            <a:r>
              <a:rPr lang="en-GB" dirty="0" smtClean="0"/>
              <a:t>Book</a:t>
            </a:r>
          </a:p>
          <a:p>
            <a:pPr algn="ctr"/>
            <a:endParaRPr lang="en-GB" dirty="0" smtClean="0"/>
          </a:p>
          <a:p>
            <a:pPr algn="ctr"/>
            <a:endParaRPr lang="en-GB" dirty="0" smtClean="0"/>
          </a:p>
          <a:p>
            <a:pPr algn="ctr">
              <a:spcBef>
                <a:spcPts val="600"/>
              </a:spcBef>
            </a:pPr>
            <a:r>
              <a:rPr lang="en-GB" dirty="0" smtClean="0"/>
              <a:t>Dataset</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132856"/>
            <a:ext cx="540060" cy="720080"/>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752" y="3310384"/>
            <a:ext cx="1512168" cy="939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820" y="4673633"/>
            <a:ext cx="2016224" cy="987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7"/>
          <p:cNvSpPr>
            <a:spLocks noGrp="1"/>
          </p:cNvSpPr>
          <p:nvPr>
            <p:ph sz="quarter" idx="14"/>
          </p:nvPr>
        </p:nvSpPr>
        <p:spPr/>
        <p:txBody>
          <a:bodyPr/>
          <a:lstStyle/>
          <a:p>
            <a:pPr algn="ctr"/>
            <a:r>
              <a:rPr lang="en-GB" dirty="0" smtClean="0"/>
              <a:t>Label</a:t>
            </a:r>
          </a:p>
          <a:p>
            <a:pPr algn="ctr"/>
            <a:endParaRPr lang="en-GB" dirty="0" smtClean="0"/>
          </a:p>
          <a:p>
            <a:pPr algn="ctr"/>
            <a:endParaRPr lang="en-GB" dirty="0" smtClean="0"/>
          </a:p>
          <a:p>
            <a:pPr algn="ctr"/>
            <a:r>
              <a:rPr lang="en-GB" dirty="0" smtClean="0"/>
              <a:t>Catalogue card</a:t>
            </a:r>
          </a:p>
          <a:p>
            <a:pPr algn="ctr"/>
            <a:endParaRPr lang="en-GB" dirty="0" smtClean="0"/>
          </a:p>
          <a:p>
            <a:pPr algn="ctr"/>
            <a:endParaRPr lang="en-GB" dirty="0" smtClean="0"/>
          </a:p>
          <a:p>
            <a:pPr algn="ctr">
              <a:spcBef>
                <a:spcPts val="600"/>
              </a:spcBef>
            </a:pPr>
            <a:r>
              <a:rPr lang="en-GB" dirty="0" smtClean="0"/>
              <a:t>Dataset description (DCAT)</a:t>
            </a:r>
            <a:endParaRPr lang="en-GB"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800" y="2060848"/>
            <a:ext cx="576064" cy="768086"/>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512" y="3390900"/>
            <a:ext cx="1284586" cy="79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101" y="4665836"/>
            <a:ext cx="3630875" cy="1300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eft Arrow 14"/>
          <p:cNvSpPr/>
          <p:nvPr/>
        </p:nvSpPr>
        <p:spPr bwMode="ltGray">
          <a:xfrm rot="10800000">
            <a:off x="4283968" y="3501008"/>
            <a:ext cx="1224136" cy="57606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 name="Left Arrow 15"/>
          <p:cNvSpPr/>
          <p:nvPr/>
        </p:nvSpPr>
        <p:spPr bwMode="ltGray">
          <a:xfrm rot="10800000">
            <a:off x="4283968" y="4797152"/>
            <a:ext cx="1224136" cy="64121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7" name="Left Arrow 16"/>
          <p:cNvSpPr/>
          <p:nvPr/>
        </p:nvSpPr>
        <p:spPr bwMode="ltGray">
          <a:xfrm rot="10800000">
            <a:off x="4283968" y="2276872"/>
            <a:ext cx="1224136" cy="57606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TextBox 17"/>
          <p:cNvSpPr txBox="1"/>
          <p:nvPr/>
        </p:nvSpPr>
        <p:spPr>
          <a:xfrm>
            <a:off x="3491880" y="1772816"/>
            <a:ext cx="2520280" cy="576064"/>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Provides metadata 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approaches for providing metadata on the Web</a:t>
            </a:r>
            <a:endParaRPr lang="en-GB" dirty="0"/>
          </a:p>
        </p:txBody>
      </p:sp>
      <p:sp>
        <p:nvSpPr>
          <p:cNvPr id="3" name="Content Placeholder 2"/>
          <p:cNvSpPr>
            <a:spLocks noGrp="1"/>
          </p:cNvSpPr>
          <p:nvPr>
            <p:ph sz="quarter" idx="14"/>
          </p:nvPr>
        </p:nvSpPr>
        <p:spPr/>
        <p:txBody>
          <a:bodyPr/>
          <a:lstStyle/>
          <a:p>
            <a:r>
              <a:rPr lang="en-GB" i="1" dirty="0" smtClean="0">
                <a:solidFill>
                  <a:schemeClr val="accent1"/>
                </a:solidFill>
              </a:rPr>
              <a:t>XML (Tree/container approach)</a:t>
            </a:r>
          </a:p>
        </p:txBody>
      </p:sp>
      <p:sp>
        <p:nvSpPr>
          <p:cNvPr id="4" name="Content Placeholder 3"/>
          <p:cNvSpPr>
            <a:spLocks noGrp="1"/>
          </p:cNvSpPr>
          <p:nvPr>
            <p:ph sz="quarter" idx="15"/>
          </p:nvPr>
        </p:nvSpPr>
        <p:spPr/>
        <p:txBody>
          <a:bodyPr/>
          <a:lstStyle/>
          <a:p>
            <a:r>
              <a:rPr lang="en-GB" i="1" dirty="0" smtClean="0">
                <a:solidFill>
                  <a:schemeClr val="accent1"/>
                </a:solidFill>
              </a:rPr>
              <a:t>RDF (Triple-based approach)</a:t>
            </a:r>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9</a:t>
            </a:fld>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2856"/>
            <a:ext cx="2083726" cy="1355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645024"/>
            <a:ext cx="2456580" cy="270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rved Down Arrow 7"/>
          <p:cNvSpPr/>
          <p:nvPr/>
        </p:nvSpPr>
        <p:spPr bwMode="ltGray">
          <a:xfrm rot="3600525">
            <a:off x="2409111" y="2622107"/>
            <a:ext cx="1296144" cy="576064"/>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170289"/>
            <a:ext cx="3073352" cy="1258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717032"/>
            <a:ext cx="4139952" cy="651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nvSpPr>
        <p:spPr bwMode="ltGray">
          <a:xfrm rot="6565288" flipV="1">
            <a:off x="4160285" y="2669445"/>
            <a:ext cx="1296144" cy="655065"/>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
  <TotalTime>913</TotalTime>
  <Words>3011</Words>
  <Application>Microsoft Office PowerPoint</Application>
  <PresentationFormat>On-screen Show (4:3)</PresentationFormat>
  <Paragraphs>362</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ODS_presentation template v0.06</vt:lpstr>
      <vt:lpstr>PowerPoint Presentation</vt:lpstr>
      <vt:lpstr>This presentation has been created by PwC  Authors:  Makx Dekkers, Michiel De Keyzer, Nikolaos Loutas and Stijn Goedertier </vt:lpstr>
      <vt:lpstr>Learning objectives</vt:lpstr>
      <vt:lpstr>Content</vt:lpstr>
      <vt:lpstr>What is metadata?  Definition, examples and reusable standards.</vt:lpstr>
      <vt:lpstr>What is metadata?</vt:lpstr>
      <vt:lpstr>Types of metadata</vt:lpstr>
      <vt:lpstr>Examples of metadata</vt:lpstr>
      <vt:lpstr>Two approaches for providing metadata on the Web</vt:lpstr>
      <vt:lpstr>Managing the metadata of your datasets </vt:lpstr>
      <vt:lpstr>Metadata management is important</vt:lpstr>
      <vt:lpstr>Metadata schema</vt:lpstr>
      <vt:lpstr>Reuse existing vocabularies for providing metadata to your resources</vt:lpstr>
      <vt:lpstr>Designing your metadata schema with RDF Schema (RDFS) – reuse where possible</vt:lpstr>
      <vt:lpstr>Example: description of an open dataset with the DCAT-AP</vt:lpstr>
      <vt:lpstr>Controlled vocabularies Using thesauri, taxonomies and standardised lists of terms for assigning values to metadata properties. </vt:lpstr>
      <vt:lpstr>What are controlled vocabularies?</vt:lpstr>
      <vt:lpstr>Which controlled vocabulary to be used for which type of property</vt:lpstr>
      <vt:lpstr>Example –Publications Office’s Named Authority Lists</vt:lpstr>
      <vt:lpstr>The metadata lifecycle Creating, maintaining, updating, storing, publishing metadata and handling deletion of data.  </vt:lpstr>
      <vt:lpstr>Creating your metadata</vt:lpstr>
      <vt:lpstr>Maintaining your metadata</vt:lpstr>
      <vt:lpstr>Updating your metadata – planning for change</vt:lpstr>
      <vt:lpstr>Storing your metadata – what are the options?</vt:lpstr>
      <vt:lpstr>Handling deletions of data</vt:lpstr>
      <vt:lpstr>Publishing your metadata – what are the options?</vt:lpstr>
      <vt:lpstr>Metadata quality The quality and completeness of the description metadata of your datasets, directly affects their searchability and reuse. </vt:lpstr>
      <vt:lpstr>Metadata quality is about... (1/3)</vt:lpstr>
      <vt:lpstr>Metadata quality is about ... (2/3)</vt:lpstr>
      <vt:lpstr>Metadata quality is about ... (3/3)</vt:lpstr>
      <vt:lpstr>Exchanging metadata of datasets Mapping your metadata to a common metadata vocabulary, such as the DCAT-AP, and exchanging the metadata across platforms. </vt:lpstr>
      <vt:lpstr>Homogenising metadata</vt:lpstr>
      <vt:lpstr>Example: Homogenising metadata about datasets The DCAT Application Profile for data portals in Europe</vt:lpstr>
      <vt:lpstr>Mapping example – data.gov.uk</vt:lpstr>
      <vt:lpstr>What can the Open Data Interoperability Platform do? </vt:lpstr>
      <vt:lpstr>Conclusions</vt:lpstr>
      <vt:lpstr>Group exercise and questions</vt:lpstr>
      <vt:lpstr>Thank you! ...and now YOUR questions?</vt:lpstr>
      <vt:lpstr>References</vt:lpstr>
      <vt:lpstr>Further reading</vt:lpstr>
      <vt:lpstr>Related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Michiel De Keyzer</cp:lastModifiedBy>
  <cp:revision>201</cp:revision>
  <dcterms:created xsi:type="dcterms:W3CDTF">2013-06-24T07:24:29Z</dcterms:created>
  <dcterms:modified xsi:type="dcterms:W3CDTF">2014-04-28T14:56:39Z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