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9"/>
  </p:notesMasterIdLst>
  <p:handoutMasterIdLst>
    <p:handoutMasterId r:id="rId20"/>
  </p:handoutMasterIdLst>
  <p:sldIdLst>
    <p:sldId id="321" r:id="rId6"/>
    <p:sldId id="312" r:id="rId7"/>
    <p:sldId id="267" r:id="rId8"/>
    <p:sldId id="283" r:id="rId9"/>
    <p:sldId id="309" r:id="rId10"/>
    <p:sldId id="320" r:id="rId11"/>
    <p:sldId id="310" r:id="rId12"/>
    <p:sldId id="313" r:id="rId13"/>
    <p:sldId id="316" r:id="rId14"/>
    <p:sldId id="314" r:id="rId15"/>
    <p:sldId id="317" r:id="rId16"/>
    <p:sldId id="318" r:id="rId17"/>
    <p:sldId id="31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94"/>
    <a:srgbClr val="024B9C"/>
    <a:srgbClr val="024EA2"/>
    <a:srgbClr val="035DC1"/>
    <a:srgbClr val="035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6357" autoAdjust="0"/>
  </p:normalViewPr>
  <p:slideViewPr>
    <p:cSldViewPr snapToGrid="0">
      <p:cViewPr varScale="1">
        <p:scale>
          <a:sx n="96" d="100"/>
          <a:sy n="96" d="100"/>
        </p:scale>
        <p:origin x="612" y="6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7584C-5BE7-4AC8-A52D-314FBFEB5C7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EEBCD-778B-4552-9857-36390018E026}">
      <dgm:prSet/>
      <dgm:spPr>
        <a:xfrm rot="10800000">
          <a:off x="0" y="408"/>
          <a:ext cx="3278529" cy="418195"/>
        </a:xfrm>
        <a:prstGeom prst="homePlate">
          <a:avLst/>
        </a:prstGeom>
        <a:solidFill>
          <a:schemeClr val="accent5">
            <a:lumMod val="2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r" rtl="0">
            <a:buNone/>
          </a:pPr>
          <a:r>
            <a:rPr lang="fr-BE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CELLAR </a:t>
          </a:r>
          <a:br>
            <a:rPr lang="fr-BE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</a:br>
          <a:r>
            <a:rPr lang="fr-BE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The </a:t>
          </a:r>
          <a:r>
            <a:rPr lang="fr-BE" dirty="0" err="1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semantic</a:t>
          </a:r>
          <a:r>
            <a:rPr lang="fr-BE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 </a:t>
          </a:r>
          <a:r>
            <a:rPr lang="fr-BE" dirty="0" err="1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repository</a:t>
          </a:r>
          <a:r>
            <a:rPr lang="fr-BE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 of the Publication Office</a:t>
          </a:r>
        </a:p>
      </dgm:t>
    </dgm:pt>
    <dgm:pt modelId="{8E2DEF7A-895F-44B8-8328-C35EC49E3171}" type="parTrans" cxnId="{D43199AB-A4A1-4555-8A5B-D241BDE322E9}">
      <dgm:prSet/>
      <dgm:spPr/>
      <dgm:t>
        <a:bodyPr/>
        <a:lstStyle/>
        <a:p>
          <a:endParaRPr lang="en-US"/>
        </a:p>
      </dgm:t>
    </dgm:pt>
    <dgm:pt modelId="{B68D1E4C-E888-4B39-809A-D57DCEC4C9A9}" type="sibTrans" cxnId="{D43199AB-A4A1-4555-8A5B-D241BDE322E9}">
      <dgm:prSet/>
      <dgm:spPr/>
      <dgm:t>
        <a:bodyPr/>
        <a:lstStyle/>
        <a:p>
          <a:endParaRPr lang="en-US"/>
        </a:p>
      </dgm:t>
    </dgm:pt>
    <dgm:pt modelId="{69242C25-8923-457B-8B6B-72218368ABC3}" type="pres">
      <dgm:prSet presAssocID="{A067584C-5BE7-4AC8-A52D-314FBFEB5C73}" presName="linearFlow" presStyleCnt="0">
        <dgm:presLayoutVars>
          <dgm:dir/>
          <dgm:resizeHandles val="exact"/>
        </dgm:presLayoutVars>
      </dgm:prSet>
      <dgm:spPr/>
    </dgm:pt>
    <dgm:pt modelId="{22FF5B94-66D8-43FF-B877-F3D38242C8D7}" type="pres">
      <dgm:prSet presAssocID="{323EEBCD-778B-4552-9857-36390018E026}" presName="composite" presStyleCnt="0"/>
      <dgm:spPr/>
    </dgm:pt>
    <dgm:pt modelId="{354B59E3-606A-4F1F-AFAF-1ACEC10C1A80}" type="pres">
      <dgm:prSet presAssocID="{323EEBCD-778B-4552-9857-36390018E026}" presName="imgShp" presStyleLbl="fgImgPlace1" presStyleIdx="0" presStyleCnt="1" custFlipHor="1" custScaleX="10933"/>
      <dgm:spPr>
        <a:xfrm flipH="1">
          <a:off x="526292" y="204"/>
          <a:ext cx="45721" cy="418195"/>
        </a:xfrm>
        <a:prstGeom prst="ellipse">
          <a:avLst/>
        </a:prstGeom>
        <a:solidFill>
          <a:srgbClr val="80B606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7EE1F6E-045E-406F-B1EA-6F1915F111A9}" type="pres">
      <dgm:prSet presAssocID="{323EEBCD-778B-4552-9857-36390018E026}" presName="txShp" presStyleLbl="node1" presStyleIdx="0" presStyleCnt="1" custScaleX="150376" custLinFactNeighborX="24872" custLinFactNeighborY="49">
        <dgm:presLayoutVars>
          <dgm:bulletEnabled val="1"/>
        </dgm:presLayoutVars>
      </dgm:prSet>
      <dgm:spPr>
        <a:prstGeom prst="homePlate">
          <a:avLst/>
        </a:prstGeom>
      </dgm:spPr>
    </dgm:pt>
  </dgm:ptLst>
  <dgm:cxnLst>
    <dgm:cxn modelId="{7D81A484-4F46-4D15-BF16-11341D438BDF}" type="presOf" srcId="{A067584C-5BE7-4AC8-A52D-314FBFEB5C73}" destId="{69242C25-8923-457B-8B6B-72218368ABC3}" srcOrd="0" destOrd="0" presId="urn:microsoft.com/office/officeart/2005/8/layout/vList3"/>
    <dgm:cxn modelId="{D43199AB-A4A1-4555-8A5B-D241BDE322E9}" srcId="{A067584C-5BE7-4AC8-A52D-314FBFEB5C73}" destId="{323EEBCD-778B-4552-9857-36390018E026}" srcOrd="0" destOrd="0" parTransId="{8E2DEF7A-895F-44B8-8328-C35EC49E3171}" sibTransId="{B68D1E4C-E888-4B39-809A-D57DCEC4C9A9}"/>
    <dgm:cxn modelId="{2C4207CA-DD3D-42A7-8A44-5D6D28D8B0C4}" type="presOf" srcId="{323EEBCD-778B-4552-9857-36390018E026}" destId="{57EE1F6E-045E-406F-B1EA-6F1915F111A9}" srcOrd="0" destOrd="0" presId="urn:microsoft.com/office/officeart/2005/8/layout/vList3"/>
    <dgm:cxn modelId="{2E56270E-F670-48D8-86E9-BEDABA9ACBF0}" type="presParOf" srcId="{69242C25-8923-457B-8B6B-72218368ABC3}" destId="{22FF5B94-66D8-43FF-B877-F3D38242C8D7}" srcOrd="0" destOrd="0" presId="urn:microsoft.com/office/officeart/2005/8/layout/vList3"/>
    <dgm:cxn modelId="{26ACABF2-DB5F-4BE2-8ACE-E8642D06041D}" type="presParOf" srcId="{22FF5B94-66D8-43FF-B877-F3D38242C8D7}" destId="{354B59E3-606A-4F1F-AFAF-1ACEC10C1A80}" srcOrd="0" destOrd="0" presId="urn:microsoft.com/office/officeart/2005/8/layout/vList3"/>
    <dgm:cxn modelId="{C368DA72-F9C0-4BDE-A798-EB5439B9D239}" type="presParOf" srcId="{22FF5B94-66D8-43FF-B877-F3D38242C8D7}" destId="{57EE1F6E-045E-406F-B1EA-6F1915F111A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E1F6E-045E-406F-B1EA-6F1915F111A9}">
      <dsp:nvSpPr>
        <dsp:cNvPr id="0" name=""/>
        <dsp:cNvSpPr/>
      </dsp:nvSpPr>
      <dsp:spPr>
        <a:xfrm rot="10800000">
          <a:off x="0" y="408"/>
          <a:ext cx="3278529" cy="418195"/>
        </a:xfrm>
        <a:prstGeom prst="homePlate">
          <a:avLst/>
        </a:prstGeom>
        <a:solidFill>
          <a:schemeClr val="accent5">
            <a:lumMod val="2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412" tIns="30480" rIns="56896" bIns="30480" numCol="1" spcCol="1270" anchor="ctr" anchorCtr="0">
          <a:noAutofit/>
        </a:bodyPr>
        <a:lstStyle/>
        <a:p>
          <a:pPr marL="0" lvl="0" indent="0" algn="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CELLAR </a:t>
          </a:r>
          <a:br>
            <a:rPr lang="fr-BE" sz="800" kern="1200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</a:br>
          <a:r>
            <a:rPr lang="fr-BE" sz="800" kern="1200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The </a:t>
          </a:r>
          <a:r>
            <a:rPr lang="fr-BE" sz="800" kern="1200" dirty="0" err="1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semantic</a:t>
          </a:r>
          <a:r>
            <a:rPr lang="fr-BE" sz="800" kern="1200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 </a:t>
          </a:r>
          <a:r>
            <a:rPr lang="fr-BE" sz="800" kern="1200" dirty="0" err="1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repository</a:t>
          </a:r>
          <a:r>
            <a:rPr lang="fr-BE" sz="800" kern="1200" dirty="0">
              <a:solidFill>
                <a:sysClr val="window" lastClr="FFFFFF"/>
              </a:solidFill>
              <a:latin typeface="Verdana"/>
              <a:ea typeface="+mn-ea"/>
              <a:cs typeface="+mn-cs"/>
            </a:rPr>
            <a:t> of the Publication Office</a:t>
          </a:r>
        </a:p>
      </dsp:txBody>
      <dsp:txXfrm rot="10800000">
        <a:off x="104549" y="408"/>
        <a:ext cx="3173980" cy="418195"/>
      </dsp:txXfrm>
    </dsp:sp>
    <dsp:sp modelId="{354B59E3-606A-4F1F-AFAF-1ACEC10C1A80}">
      <dsp:nvSpPr>
        <dsp:cNvPr id="0" name=""/>
        <dsp:cNvSpPr/>
      </dsp:nvSpPr>
      <dsp:spPr>
        <a:xfrm flipH="1">
          <a:off x="526292" y="204"/>
          <a:ext cx="45721" cy="418195"/>
        </a:xfrm>
        <a:prstGeom prst="ellipse">
          <a:avLst/>
        </a:prstGeom>
        <a:solidFill>
          <a:srgbClr val="80B606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063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437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3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52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8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notice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8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notice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59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004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287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864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(</a:t>
            </a:r>
            <a:r>
              <a:rPr lang="fr-BE" dirty="0" err="1"/>
              <a:t>Animated</a:t>
            </a:r>
            <a:r>
              <a:rPr lang="fr-BE" dirty="0"/>
              <a:t> </a:t>
            </a:r>
            <a:r>
              <a:rPr lang="fr-BE" dirty="0" err="1"/>
              <a:t>slide</a:t>
            </a:r>
            <a:r>
              <a:rPr lang="fr-BE" dirty="0"/>
              <a:t>)</a:t>
            </a:r>
          </a:p>
          <a:p>
            <a:pPr marL="173010" indent="-173010">
              <a:buFontTx/>
              <a:buChar char="-"/>
            </a:pPr>
            <a:r>
              <a:rPr lang="fr-BE" baseline="0" dirty="0"/>
              <a:t>Do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ntice</a:t>
            </a:r>
            <a:r>
              <a:rPr lang="fr-BE" baseline="0" dirty="0"/>
              <a:t> </a:t>
            </a:r>
            <a:r>
              <a:rPr lang="fr-BE" baseline="0" dirty="0" err="1"/>
              <a:t>something</a:t>
            </a:r>
            <a:r>
              <a:rPr lang="fr-BE" baseline="0" dirty="0"/>
              <a:t> </a:t>
            </a:r>
            <a:r>
              <a:rPr lang="fr-BE" baseline="0" dirty="0" err="1"/>
              <a:t>special</a:t>
            </a:r>
            <a:r>
              <a:rPr lang="fr-BE" baseline="0" dirty="0"/>
              <a:t> in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extracts</a:t>
            </a:r>
            <a:r>
              <a:rPr lang="fr-BE" baseline="0" dirty="0"/>
              <a:t> of EU </a:t>
            </a:r>
            <a:r>
              <a:rPr lang="fr-BE" baseline="0" dirty="0" err="1"/>
              <a:t>legal</a:t>
            </a:r>
            <a:r>
              <a:rPr lang="fr-BE" baseline="0" dirty="0"/>
              <a:t> </a:t>
            </a:r>
            <a:r>
              <a:rPr lang="fr-BE" baseline="0" dirty="0" err="1"/>
              <a:t>texts</a:t>
            </a:r>
            <a:r>
              <a:rPr lang="fr-BE" baseline="0" dirty="0"/>
              <a:t>?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They</a:t>
            </a:r>
            <a:r>
              <a:rPr lang="fr-BE" baseline="0" dirty="0"/>
              <a:t> are full of </a:t>
            </a:r>
            <a:r>
              <a:rPr lang="fr-BE" baseline="0" dirty="0" err="1"/>
              <a:t>references</a:t>
            </a:r>
            <a:r>
              <a:rPr lang="fr-BE" baseline="0" dirty="0"/>
              <a:t> and citation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in </a:t>
            </a:r>
            <a:r>
              <a:rPr lang="fr-BE" baseline="0" dirty="0" err="1"/>
              <a:t>turn</a:t>
            </a:r>
            <a:r>
              <a:rPr lang="fr-BE" baseline="0" dirty="0"/>
              <a:t> </a:t>
            </a:r>
            <a:r>
              <a:rPr lang="fr-BE" baseline="0" dirty="0" err="1"/>
              <a:t>be</a:t>
            </a:r>
            <a:r>
              <a:rPr lang="fr-BE" baseline="0" dirty="0"/>
              <a:t> </a:t>
            </a:r>
            <a:r>
              <a:rPr lang="fr-BE" baseline="0" dirty="0" err="1"/>
              <a:t>transformed</a:t>
            </a:r>
            <a:r>
              <a:rPr lang="fr-BE" baseline="0" dirty="0"/>
              <a:t> </a:t>
            </a:r>
            <a:r>
              <a:rPr lang="fr-BE" baseline="0" dirty="0" err="1"/>
              <a:t>into</a:t>
            </a:r>
            <a:r>
              <a:rPr lang="fr-BE" baseline="0" dirty="0"/>
              <a:t> WEB links</a:t>
            </a:r>
          </a:p>
          <a:p>
            <a:pPr marL="173010" indent="-173010">
              <a:buFontTx/>
              <a:buChar char="-"/>
            </a:pPr>
            <a:r>
              <a:rPr lang="fr-BE" baseline="0" dirty="0" err="1"/>
              <a:t>These</a:t>
            </a:r>
            <a:r>
              <a:rPr lang="fr-BE" baseline="0" dirty="0"/>
              <a:t> WEB links are </a:t>
            </a:r>
            <a:r>
              <a:rPr lang="fr-BE" baseline="0" dirty="0" err="1"/>
              <a:t>themselves</a:t>
            </a:r>
            <a:r>
              <a:rPr lang="fr-BE" baseline="0" dirty="0"/>
              <a:t> </a:t>
            </a:r>
            <a:r>
              <a:rPr lang="fr-BE" baseline="0" dirty="0" err="1"/>
              <a:t>gateways</a:t>
            </a:r>
            <a:r>
              <a:rPr lang="fr-BE" baseline="0" dirty="0"/>
              <a:t> to EU </a:t>
            </a:r>
            <a:r>
              <a:rPr lang="fr-BE" baseline="0" dirty="0" err="1"/>
              <a:t>database</a:t>
            </a:r>
            <a:r>
              <a:rPr lang="fr-BE" baseline="0" dirty="0"/>
              <a:t> </a:t>
            </a:r>
            <a:r>
              <a:rPr lang="fr-BE" baseline="0" dirty="0" err="1"/>
              <a:t>when</a:t>
            </a:r>
            <a:r>
              <a:rPr lang="fr-BE" baseline="0" dirty="0"/>
              <a:t> </a:t>
            </a:r>
            <a:r>
              <a:rPr lang="fr-BE" baseline="0" dirty="0" err="1"/>
              <a:t>you</a:t>
            </a:r>
            <a:r>
              <a:rPr lang="fr-BE" baseline="0" dirty="0"/>
              <a:t> </a:t>
            </a:r>
            <a:r>
              <a:rPr lang="fr-BE" baseline="0" dirty="0" err="1"/>
              <a:t>can</a:t>
            </a:r>
            <a:r>
              <a:rPr lang="fr-BE" baseline="0" dirty="0"/>
              <a:t> </a:t>
            </a:r>
            <a:r>
              <a:rPr lang="fr-BE" baseline="0" dirty="0" err="1"/>
              <a:t>collect</a:t>
            </a:r>
            <a:r>
              <a:rPr lang="fr-BE" baseline="0" dirty="0"/>
              <a:t> more information about </a:t>
            </a:r>
            <a:r>
              <a:rPr lang="fr-BE" baseline="0" dirty="0" err="1"/>
              <a:t>each</a:t>
            </a:r>
            <a:r>
              <a:rPr lang="fr-BE" baseline="0" dirty="0"/>
              <a:t> </a:t>
            </a:r>
            <a:r>
              <a:rPr lang="fr-BE" baseline="0" dirty="0" err="1"/>
              <a:t>reference</a:t>
            </a:r>
            <a:r>
              <a:rPr lang="fr-BE" baseline="0" dirty="0"/>
              <a:t>.</a:t>
            </a:r>
          </a:p>
          <a:p>
            <a:pPr marL="173010" indent="-173010">
              <a:buFontTx/>
              <a:buChar char="-"/>
            </a:pPr>
            <a:endParaRPr lang="fr-BE" baseline="0" dirty="0"/>
          </a:p>
          <a:p>
            <a:r>
              <a:rPr lang="fr-BE" baseline="0" dirty="0"/>
              <a:t>In </a:t>
            </a:r>
            <a:r>
              <a:rPr lang="fr-BE" baseline="0" dirty="0" err="1"/>
              <a:t>many</a:t>
            </a:r>
            <a:r>
              <a:rPr lang="fr-BE" baseline="0" dirty="0"/>
              <a:t> situations, </a:t>
            </a:r>
            <a:r>
              <a:rPr lang="fr-BE" baseline="0" dirty="0" err="1"/>
              <a:t>these</a:t>
            </a:r>
            <a:r>
              <a:rPr lang="fr-BE" baseline="0" dirty="0"/>
              <a:t> </a:t>
            </a:r>
            <a:r>
              <a:rPr lang="fr-BE" baseline="0" dirty="0" err="1"/>
              <a:t>assets</a:t>
            </a:r>
            <a:r>
              <a:rPr lang="fr-BE" baseline="0" dirty="0"/>
              <a:t> are </a:t>
            </a:r>
            <a:r>
              <a:rPr lang="fr-BE" baseline="0" dirty="0" err="1"/>
              <a:t>underused</a:t>
            </a:r>
            <a:endParaRPr lang="fr-BE" baseline="0" dirty="0"/>
          </a:p>
          <a:p>
            <a:pPr marL="173010" indent="-17301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8DB9E-BD27-43E1-957C-10553FA40F2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18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981075"/>
            <a:ext cx="12240684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1" y="258764"/>
            <a:ext cx="1915583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27651" y="2565401"/>
            <a:ext cx="6720416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14917" y="3716339"/>
            <a:ext cx="11377083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29FB34BF-A154-48D2-9139-6B551AC5CB3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689600" y="6659563"/>
            <a:ext cx="814917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4615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0B063-9A60-43FC-A4C5-D580D75E21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312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4B0E1-FD64-4465-B68D-A8F2F185EC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024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92376"/>
            <a:ext cx="53848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92376"/>
            <a:ext cx="53848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01C8C-7BD9-4297-9A57-8DAEA71972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491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DA1E-6657-4097-AC38-87A81B03FC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28101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59D8F-A023-482A-B831-A7F950818A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87390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E0959-65FA-4988-8F7D-9E288D6A98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992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FF848-042E-4883-89D4-3F7BD4C212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829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186B3-D9A1-469D-BC83-8DBD9EDDC7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77834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6C179-D681-4993-BBBF-8E95636589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913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0152" y="1339850"/>
            <a:ext cx="2762249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051" y="1339850"/>
            <a:ext cx="8089900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A9A8E-F671-437D-90EF-FD720DC743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717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1339850"/>
            <a:ext cx="10972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492376"/>
            <a:ext cx="109728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936C778-69C0-4E7D-80CE-328626F3965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2192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5683251" y="6659564"/>
            <a:ext cx="814916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1" y="258764"/>
            <a:ext cx="1915583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5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Relationship Id="rId5" Type="http://schemas.openxmlformats.org/officeDocument/2006/relationships/hyperlink" Target="https://joinup.ec.europa.eu/collection/justice-law-and-security/solution/ref2link" TargetMode="External"/><Relationship Id="rId4" Type="http://schemas.openxmlformats.org/officeDocument/2006/relationships/hyperlink" Target="https://webgate.ec.testa.eu/ref2lin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J-REF2LINK-SUPPORT@EC.EUROPA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redirect/?urn=ecli:ECLI:EU:C:2008:223&amp;lang=EN&amp;format=html&amp;target=CourtTab&amp;anchor=#point100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://curia.europa.eu/juris/liste.jsf?num=C-268/06" TargetMode="External"/><Relationship Id="rId12" Type="http://schemas.openxmlformats.org/officeDocument/2006/relationships/hyperlink" Target="https://eur-lex.europa.eu/legal-content/redirect/?urn=ecli:ECLI:EU:C:2014:2&amp;lang=EN&amp;format=html&amp;target=CourtTab&amp;anchor=#point3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://data.europa.eu/eli/reg/2009/1107/art_80/par_7/oj" TargetMode="External"/><Relationship Id="rId11" Type="http://schemas.openxmlformats.org/officeDocument/2006/relationships/hyperlink" Target="http://curia.europa.eu/juris/liste.jsf?num=C-176/12" TargetMode="External"/><Relationship Id="rId5" Type="http://schemas.openxmlformats.org/officeDocument/2006/relationships/hyperlink" Target="http://data.europa.eu/eli/reg_impl/2015/408/oj" TargetMode="External"/><Relationship Id="rId10" Type="http://schemas.openxmlformats.org/officeDocument/2006/relationships/hyperlink" Target="https://eur-lex.europa.eu/legal-content/redirect/?urn=ecli:ECLI:EU:C:2012:33&amp;lang=EN&amp;format=html&amp;target=CourtTab&amp;anchor=#point25" TargetMode="External"/><Relationship Id="rId4" Type="http://schemas.openxmlformats.org/officeDocument/2006/relationships/hyperlink" Target="http://curia.europa.eu/juris/liste.jsf?num=T-296/15" TargetMode="External"/><Relationship Id="rId9" Type="http://schemas.openxmlformats.org/officeDocument/2006/relationships/hyperlink" Target="http://curia.europa.eu/juris/liste.jsf?num=C-282/1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uria.europa.eu/juris/liste.jsf?num=C-268/06" TargetMode="External"/><Relationship Id="rId13" Type="http://schemas.openxmlformats.org/officeDocument/2006/relationships/hyperlink" Target="https://eur-lex.europa.eu/legal-content/redirect/?urn=ecli:ECLI:EU:C:2014:2&amp;lang=EN&amp;format=html&amp;target=CourtTab&amp;anchor=#point39" TargetMode="External"/><Relationship Id="rId3" Type="http://schemas.openxmlformats.org/officeDocument/2006/relationships/image" Target="../media/image11.png"/><Relationship Id="rId7" Type="http://schemas.openxmlformats.org/officeDocument/2006/relationships/hyperlink" Target="http://data.europa.eu/eli/reg/2009/1107/art_80/par_7/oj" TargetMode="External"/><Relationship Id="rId12" Type="http://schemas.openxmlformats.org/officeDocument/2006/relationships/hyperlink" Target="http://curia.europa.eu/juris/liste.jsf?num=C-176/1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://data.europa.eu/eli/reg_impl/2015/408/oj" TargetMode="External"/><Relationship Id="rId11" Type="http://schemas.openxmlformats.org/officeDocument/2006/relationships/hyperlink" Target="https://eur-lex.europa.eu/legal-content/redirect/?urn=ecli:ECLI:EU:C:2012:33&amp;lang=EN&amp;format=html&amp;target=CourtTab&amp;anchor=#point25" TargetMode="External"/><Relationship Id="rId5" Type="http://schemas.openxmlformats.org/officeDocument/2006/relationships/hyperlink" Target="http://curia.europa.eu/juris/liste.jsf?num=T-296/15" TargetMode="External"/><Relationship Id="rId10" Type="http://schemas.openxmlformats.org/officeDocument/2006/relationships/hyperlink" Target="http://curia.europa.eu/juris/liste.jsf?num=C-282/10" TargetMode="External"/><Relationship Id="rId4" Type="http://schemas.openxmlformats.org/officeDocument/2006/relationships/image" Target="../media/image10.png"/><Relationship Id="rId9" Type="http://schemas.openxmlformats.org/officeDocument/2006/relationships/hyperlink" Target="https://eur-lex.europa.eu/legal-content/redirect/?urn=ecli:ECLI:EU:C:2008:223&amp;lang=EN&amp;format=html&amp;target=CourtTab&amp;anchor=#point10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0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diagramData" Target="../diagrams/data1.xml"/><Relationship Id="rId5" Type="http://schemas.openxmlformats.org/officeDocument/2006/relationships/image" Target="../media/image12.png"/><Relationship Id="rId10" Type="http://schemas.microsoft.com/office/2007/relationships/diagramDrawing" Target="../diagrams/drawing1.xml"/><Relationship Id="rId4" Type="http://schemas.openxmlformats.org/officeDocument/2006/relationships/hyperlink" Target="http://data.europa.eu/eli/reg_impl/2015/408/oj" TargetMode="External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GB" sz="4400" dirty="0"/>
            </a:br>
            <a:r>
              <a:rPr lang="en-GB" sz="4400" dirty="0"/>
              <a:t>Ref2Link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70A3AC-25CE-4DBA-B518-8EAEA642C6DC}"/>
              </a:ext>
            </a:extLst>
          </p:cNvPr>
          <p:cNvSpPr txBox="1"/>
          <p:nvPr/>
        </p:nvSpPr>
        <p:spPr>
          <a:xfrm>
            <a:off x="9562677" y="6235774"/>
            <a:ext cx="23547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LEGAL SERVICE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68" y="5782419"/>
            <a:ext cx="3744955" cy="90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8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5F9360-B4A5-EED2-9EF5-CC26C3F743C8}"/>
              </a:ext>
            </a:extLst>
          </p:cNvPr>
          <p:cNvSpPr txBox="1"/>
          <p:nvPr/>
        </p:nvSpPr>
        <p:spPr>
          <a:xfrm>
            <a:off x="1099126" y="2031999"/>
            <a:ext cx="10972799" cy="4131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4D4D4D"/>
                </a:solidFill>
                <a:latin typeface="Arial"/>
              </a:rPr>
              <a:t>Productivity: 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4D4D4D"/>
                </a:solidFill>
                <a:latin typeface="Arial"/>
              </a:rPr>
              <a:t>Business users: </a:t>
            </a:r>
            <a:r>
              <a:rPr lang="en-US" b="1" dirty="0">
                <a:solidFill>
                  <a:srgbClr val="4D4D4D"/>
                </a:solidFill>
                <a:latin typeface="Arial"/>
              </a:rPr>
              <a:t>time-saving 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access to legal resources.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4D4D4D"/>
                </a:solidFill>
                <a:latin typeface="Arial"/>
              </a:rPr>
              <a:t>Web contributors: </a:t>
            </a:r>
            <a:r>
              <a:rPr lang="en-US" b="1" dirty="0">
                <a:solidFill>
                  <a:srgbClr val="4D4D4D"/>
                </a:solidFill>
                <a:latin typeface="Arial"/>
              </a:rPr>
              <a:t>spares tedious process 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of creating links.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4D4D4D"/>
                </a:solidFill>
                <a:latin typeface="Arial"/>
              </a:rPr>
              <a:t>On-the-fly </a:t>
            </a:r>
            <a:r>
              <a:rPr lang="en-IE" dirty="0">
                <a:solidFill>
                  <a:srgbClr val="4D4D4D"/>
                </a:solidFill>
                <a:latin typeface="Arial"/>
              </a:rPr>
              <a:t>generation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: </a:t>
            </a:r>
            <a:r>
              <a:rPr lang="en-US" b="1" dirty="0">
                <a:solidFill>
                  <a:srgbClr val="4D4D4D"/>
                </a:solidFill>
                <a:latin typeface="Arial"/>
              </a:rPr>
              <a:t>continuous adaptation 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/ no broken links.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4D4D4D"/>
                </a:solidFill>
                <a:latin typeface="Arial"/>
              </a:rPr>
              <a:t>Improved user experience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.</a:t>
            </a:r>
          </a:p>
          <a:p>
            <a:pPr marL="685800" lvl="1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4D4D4D"/>
                </a:solidFill>
                <a:latin typeface="Arial"/>
              </a:rPr>
              <a:t>Sustainability &amp; interoperability: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4D4D4D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4D4D4D"/>
                </a:solidFill>
                <a:latin typeface="Arial"/>
              </a:rPr>
              <a:t>by using available standards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.</a:t>
            </a:r>
          </a:p>
          <a:p>
            <a:pPr marL="685800" lvl="1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solidFill>
                  <a:srgbClr val="4D4D4D"/>
                </a:solidFill>
                <a:latin typeface="Arial"/>
              </a:rPr>
              <a:t>Quality: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4D4D4D"/>
                </a:solidFill>
                <a:latin typeface="Arial"/>
              </a:rPr>
              <a:t>Fosters proper encoding 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of references &amp; citations by contributors.</a:t>
            </a:r>
          </a:p>
          <a:p>
            <a:pPr marL="1143000" lvl="2" indent="-228600">
              <a:spcBef>
                <a:spcPts val="500"/>
              </a:spcBef>
              <a:spcAft>
                <a:spcPts val="6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en-IE" dirty="0">
                <a:solidFill>
                  <a:srgbClr val="4D4D4D"/>
                </a:solidFill>
                <a:latin typeface="Arial"/>
              </a:rPr>
              <a:t>Incentivises</a:t>
            </a:r>
            <a:r>
              <a:rPr lang="en-US" dirty="0">
                <a:solidFill>
                  <a:srgbClr val="4D4D4D"/>
                </a:solidFill>
                <a:latin typeface="Arial"/>
              </a:rPr>
              <a:t> system owners to </a:t>
            </a:r>
            <a:r>
              <a:rPr lang="en-US" b="1" dirty="0">
                <a:solidFill>
                  <a:srgbClr val="4D4D4D"/>
                </a:solidFill>
                <a:latin typeface="Arial"/>
              </a:rPr>
              <a:t>align with standards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4D4D4D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98124D-C4BF-E958-FCE0-2FD341A03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5137" y="2530425"/>
            <a:ext cx="1072989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35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and Integrations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0BA8AF-FF9D-26A8-029E-361D2F31624B}"/>
              </a:ext>
            </a:extLst>
          </p:cNvPr>
          <p:cNvSpPr txBox="1"/>
          <p:nvPr/>
        </p:nvSpPr>
        <p:spPr>
          <a:xfrm>
            <a:off x="1239982" y="2068300"/>
            <a:ext cx="10952018" cy="4742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Linkpad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150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Interactive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application for end-users –</a:t>
            </a: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https://webgate.ec.testa.eu/ref2link</a:t>
            </a:r>
            <a:r>
              <a:rPr kumimoji="0" lang="en-GB" sz="17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any user in the EU institutions, EU Login enabled.</a:t>
            </a:r>
            <a:endParaRPr kumimoji="0" lang="fr-BE" sz="1600" b="0" i="0" u="none" strike="noStrike" kern="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Integration through a REST API, JavaScript and Web Content Management Systems snippets.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4D4D4D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apps developers / webmasters.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Integration into MS Word via Ref2Link Add-in.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4D4D4D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Legal Service users (pilot possible for other DGs/Institutions).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Open-source distribution on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5"/>
              </a:rPr>
              <a:t>Joinup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(core technology).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2433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3030105"/>
            <a:ext cx="10972800" cy="936625"/>
          </a:xfrm>
        </p:spPr>
        <p:txBody>
          <a:bodyPr/>
          <a:lstStyle/>
          <a:p>
            <a:r>
              <a:rPr lang="en-GB" dirty="0"/>
              <a:t>Demonstration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86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3030105"/>
            <a:ext cx="10972800" cy="936625"/>
          </a:xfrm>
        </p:spPr>
        <p:txBody>
          <a:bodyPr/>
          <a:lstStyle/>
          <a:p>
            <a:pPr algn="ctr"/>
            <a:r>
              <a:rPr lang="en-GB" sz="4400" cap="small" dirty="0"/>
              <a:t>Thank you </a:t>
            </a:r>
            <a:br>
              <a:rPr lang="en-GB" cap="small" dirty="0"/>
            </a:br>
            <a:br>
              <a:rPr lang="en-GB" cap="small" dirty="0"/>
            </a:br>
            <a:r>
              <a:rPr lang="en-GB" cap="small" dirty="0"/>
              <a:t>to contact us : </a:t>
            </a:r>
            <a:br>
              <a:rPr lang="en-GB" cap="small" dirty="0"/>
            </a:br>
            <a:br>
              <a:rPr lang="en-GB" cap="small" dirty="0"/>
            </a:br>
            <a:r>
              <a:rPr lang="en-GB" cap="small" dirty="0">
                <a:hlinkClick r:id="rId3"/>
              </a:rPr>
              <a:t>SJ-REF2LINK-SUPPORT@EC.EUROPA.EU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47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0982" y="2174466"/>
            <a:ext cx="57606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Ref2Link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Features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 Cases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Benefits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Access and Integrations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Demonstration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 sz="1600" dirty="0">
              <a:solidFill>
                <a:srgbClr val="000000">
                  <a:lumMod val="65000"/>
                  <a:lumOff val="35000"/>
                </a:srgb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8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text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5600" y="2523668"/>
            <a:ext cx="5760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Pourvoi formé contre l’ordonnance du Tribunal de l’Union européenne du 16 février 2016 dans l’affaire T-296/15, recours visant l'annulation partielle du règlement d'exécution (UE) 2015/408 de la Commission, du 11 mars 2013, relatif à l'application de l'article 80, paragraphe 7, du règlement (CE) nº 1107/2009 du Parlement européen et du Conseil concernant la mise sur le marché des produits phytopharmaceutiques (…)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elle ne peut pas servir de fondement à une interprétation contra </a:t>
            </a:r>
            <a:r>
              <a:rPr lang="fr-BE" sz="1600" b="1" dirty="0" err="1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legem</a:t>
            </a:r>
            <a:r>
              <a:rPr lang="fr-BE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 du droit national (voir arrêts Impact, C-268/06, EU:C:2008:223, point 100; </a:t>
            </a:r>
            <a:r>
              <a:rPr lang="fr-BE" sz="1600" b="1" dirty="0" err="1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Dominguez</a:t>
            </a:r>
            <a:r>
              <a:rPr lang="fr-BE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Verdana" pitchFamily="34" charset="0"/>
              </a:rPr>
              <a:t>, C-282/10, EU:C:2012:33, point 25, et Association de médiation sociale, C-176/12, EU:C:2014:2, point 39).</a:t>
            </a:r>
          </a:p>
        </p:txBody>
      </p:sp>
    </p:spTree>
    <p:extLst>
      <p:ext uri="{BB962C8B-B14F-4D97-AF65-F5344CB8AC3E}">
        <p14:creationId xmlns:p14="http://schemas.microsoft.com/office/powerpoint/2010/main" val="103359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text - Detect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5600" y="2523668"/>
            <a:ext cx="5760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Pourvoi formé contre l’ordonnance du Tribunal de l’Union européenne du 16 février 2016 dans l’affaire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4" tooltip="to Curia"/>
              </a:rPr>
              <a:t>T-296/15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recours visant l'annulation partielle du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5" tooltip="to EUR-Lex"/>
              </a:rPr>
              <a:t>règlement d'exécution (UE) 2015/408 de la Commission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du 11 mars 2013, relatif à l'application de l'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6" tooltip="to EUR-Lex"/>
              </a:rPr>
              <a:t>article 80, paragraphe 7, du règlement (CE) nº 1107/2009 du Parlement européen et du Conseil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concernant la mise sur le marché des produits phytopharmaceutiques (…)</a:t>
            </a:r>
            <a:b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elle ne peut pas servir de fondement à une interprétation contra legem du droit national (voir arrêts Impact,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7" tooltip="to Curia"/>
              </a:rPr>
              <a:t>C-268/06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8" tooltip="to EUR-Lex"/>
              </a:rPr>
              <a:t>EU:C:2008:223, point 100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; Dominguez,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9" tooltip="to Curia"/>
              </a:rPr>
              <a:t>C-282/10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10" tooltip="to EUR-Lex"/>
              </a:rPr>
              <a:t>EU:C:2012:33, point 25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et Association de médiation sociale,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11" tooltip="to Curia"/>
              </a:rPr>
              <a:t>C-176/12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1600" b="1" i="0" u="sng" dirty="0">
                <a:solidFill>
                  <a:srgbClr val="00449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hlinkClick r:id="rId12"/>
              </a:rPr>
              <a:t>EU:C:2014:2, point 39</a:t>
            </a:r>
            <a:r>
              <a:rPr lang="fr-FR" sz="1600" b="1" i="0" dirty="0">
                <a:solidFill>
                  <a:srgbClr val="51596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  <a:endParaRPr lang="fr-BE" sz="1600" b="1" dirty="0">
              <a:solidFill>
                <a:srgbClr val="0F549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01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text – Detect - Link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326" y="2098633"/>
            <a:ext cx="2288147" cy="4437112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95600" y="2523668"/>
            <a:ext cx="5760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Pourvoi formé contre l’ordonnance du Tribunal de l’Union européenne du 16 février 2016 dans l’affaire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5" tooltip="to Curia"/>
              </a:rPr>
              <a:t>T-296/15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recours visant l'annulation partielle du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6" tooltip="to EUR-Lex"/>
              </a:rPr>
              <a:t>règlement d'exécution (UE) 2015/408 de la Commission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du 11 mars 2013, relatif à l'application de l'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7" tooltip="to EUR-Lex"/>
              </a:rPr>
              <a:t>article 80, paragraphe 7, du règlement (CE) nº 1107/2009 du Parlement européen et du Conseil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concernant la mise sur le marché des produits phytopharmaceutiques (…)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elle ne peut pas servir de fondement à une interprétation contra legem du droit national (voir arrêts Impact,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8" tooltip="to Curia"/>
              </a:rPr>
              <a:t>C-268/06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9" tooltip="to EUR-Lex"/>
              </a:rPr>
              <a:t>EU:C:2008:223, point 100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; Dominguez,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10" tooltip="to Curia"/>
              </a:rPr>
              <a:t>C-282/10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11" tooltip="to EUR-Lex"/>
              </a:rPr>
              <a:t>EU:C:2012:33, point 25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et Association de médiation sociale,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12" tooltip="to Curia"/>
              </a:rPr>
              <a:t>C-176/12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13"/>
              </a:rPr>
              <a:t>EU:C:2014:2, point 39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51596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).</a:t>
            </a:r>
            <a:endParaRPr kumimoji="0" lang="fr-BE" sz="1600" b="1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9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text – Detect – Link - Pull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882C22-D800-546A-72EB-71F09CFDC60E}"/>
              </a:ext>
            </a:extLst>
          </p:cNvPr>
          <p:cNvSpPr txBox="1"/>
          <p:nvPr/>
        </p:nvSpPr>
        <p:spPr>
          <a:xfrm>
            <a:off x="2495600" y="2523668"/>
            <a:ext cx="57606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Pourvoi formé contre l’ordonnance du Tribunal de l’Union européenne du 16 février 2016 dans l’affaire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T-296/15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recours visant l'annulation partielle du 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hlinkClick r:id="rId4" tooltip="to EUR-Lex"/>
              </a:rPr>
              <a:t>règlement d'exécution (UE) 2015/408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 de la Commission, du 11 mars 2013, relatif à l'application de l'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article 80, paragraphe 7, du règlement (CE) nº 1107/2009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 du Parlement européen et du Conseil concernant la mise sur le marché des produits phytopharmaceutiques (…) elle ne peut pas servir de fondement à une interprétation contra </a:t>
            </a:r>
            <a:r>
              <a:rPr kumimoji="0" lang="fr-B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legem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 du droit national (voir arrêts Impact,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C-268/06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EU:C:2008:223, point 100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; </a:t>
            </a:r>
            <a:r>
              <a:rPr kumimoji="0" lang="fr-B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Dominguez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C-282/10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EU:C:2012:33, point 25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et Association de médiation sociale,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C-176/12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, </a:t>
            </a:r>
            <a:r>
              <a:rPr kumimoji="0" lang="fr-BE" sz="1600" b="1" i="0" u="sng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EU:C:2014:2, point 39</a:t>
            </a:r>
            <a: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</a:rPr>
              <a:t>).* </a:t>
            </a:r>
            <a:br>
              <a:rPr kumimoji="0" lang="fr-BE" sz="1600" b="1" i="0" u="none" strike="noStrike" kern="0" cap="none" spc="0" normalizeH="0" baseline="0" noProof="0" dirty="0">
                <a:ln>
                  <a:noFill/>
                </a:ln>
                <a:solidFill>
                  <a:srgbClr val="FFD624"/>
                </a:solidFill>
                <a:effectLst/>
                <a:uLnTx/>
                <a:uFillTx/>
              </a:rPr>
            </a:br>
            <a:endParaRPr kumimoji="0" lang="fr-BE" sz="1600" b="1" i="0" u="none" strike="noStrike" kern="0" cap="none" spc="0" normalizeH="0" baseline="0" noProof="0" dirty="0">
              <a:ln>
                <a:noFill/>
              </a:ln>
              <a:solidFill>
                <a:srgbClr val="FFD624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CDC67-ABC2-DEED-2C97-309EE39FD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8184" y="3631580"/>
            <a:ext cx="4104456" cy="2564350"/>
          </a:xfrm>
          <a:prstGeom prst="rect">
            <a:avLst/>
          </a:prstGeom>
          <a:ln w="38100">
            <a:noFill/>
          </a:ln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8539A47-8DAE-A236-8041-7271574728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199220"/>
              </p:ext>
            </p:extLst>
          </p:nvPr>
        </p:nvGraphicFramePr>
        <p:xfrm>
          <a:off x="7104112" y="3212976"/>
          <a:ext cx="3278528" cy="418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02056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Ref2Link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0BA8AF-FF9D-26A8-029E-361D2F31624B}"/>
              </a:ext>
            </a:extLst>
          </p:cNvPr>
          <p:cNvSpPr txBox="1"/>
          <p:nvPr/>
        </p:nvSpPr>
        <p:spPr>
          <a:xfrm>
            <a:off x="1239982" y="2068300"/>
            <a:ext cx="10952018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technology for legal references </a:t>
            </a:r>
            <a:r>
              <a:rPr kumimoji="0" lang="en-IE" sz="2000" b="1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detection and extraction</a:t>
            </a:r>
            <a:r>
              <a:rPr kumimoji="0" lang="en-IE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Developed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by the EC Legal Service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Supported by the </a:t>
            </a:r>
            <a:r>
              <a:rPr kumimoji="0" lang="en-US" sz="2000" b="1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Digital Europe </a:t>
            </a:r>
            <a:r>
              <a:rPr kumimoji="0" lang="en-IE" sz="2000" b="1" i="0" strike="noStrike" kern="1200" cap="none" spc="0" normalizeH="0" baseline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Used in :</a:t>
            </a:r>
          </a:p>
          <a:p>
            <a:pPr marL="914400" marR="0" lvl="2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</a:t>
            </a:r>
            <a:r>
              <a:rPr kumimoji="0" lang="en-GB" sz="2000" b="1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Commission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(SJ, DIGIT, SecGEN, OP, …), </a:t>
            </a:r>
          </a:p>
          <a:p>
            <a:pPr marL="914400" marR="0" lvl="2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EU Institutions</a:t>
            </a:r>
            <a:r>
              <a:rPr kumimoji="0" lang="en-GB" sz="2000" b="0" i="0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(Council, European Parliament, Court of Justice), </a:t>
            </a:r>
          </a:p>
          <a:p>
            <a:pPr marL="914400" marR="0" lvl="2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449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Administrations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07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0BA8AF-FF9D-26A8-029E-361D2F31624B}"/>
              </a:ext>
            </a:extLst>
          </p:cNvPr>
          <p:cNvSpPr txBox="1"/>
          <p:nvPr/>
        </p:nvSpPr>
        <p:spPr>
          <a:xfrm>
            <a:off x="1239982" y="2068300"/>
            <a:ext cx="10952018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Rule-based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use text patterns for detection, versatile and adaptable to any domain.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Out-of-the box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detection for EU Law, Case Law and EC Administrative references.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 standards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ELI and ECLI - including for Member states, CELEX.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Multilingual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(EU 24 languages).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Flexible outputs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(multi-target web links, footnotes, endnotes, tables, data).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Linked data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pulled from semantic repositories (CELLAR,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FinLex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to improve UX and accuracy.</a:t>
            </a: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Aliases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/Nicknames,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Subdivisions</a:t>
            </a:r>
            <a:r>
              <a:rPr lang="en-US" sz="2000" dirty="0">
                <a:solidFill>
                  <a:srgbClr val="4D4D4D"/>
                </a:solidFill>
                <a:latin typeface="Arial"/>
              </a:rPr>
              <a:t>, 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semantic clusters.</a:t>
            </a:r>
          </a:p>
        </p:txBody>
      </p:sp>
    </p:spTree>
    <p:extLst>
      <p:ext uri="{BB962C8B-B14F-4D97-AF65-F5344CB8AC3E}">
        <p14:creationId xmlns:p14="http://schemas.microsoft.com/office/powerpoint/2010/main" val="154051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cases</a:t>
            </a:r>
            <a:endParaRPr lang="en-GB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381328"/>
            <a:ext cx="10477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0BA8AF-FF9D-26A8-029E-361D2F31624B}"/>
              </a:ext>
            </a:extLst>
          </p:cNvPr>
          <p:cNvSpPr txBox="1"/>
          <p:nvPr/>
        </p:nvSpPr>
        <p:spPr>
          <a:xfrm>
            <a:off x="1239982" y="2068300"/>
            <a:ext cx="10952018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 business apps/portals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filled with legal references.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Legislative authoring systems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automation of references handling e.g. links, footnotes.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Text analytics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through references extraction.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Populate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database, search engine systems.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Format validation</a:t>
            </a:r>
            <a:r>
              <a:rPr lang="en-US" sz="2000" dirty="0">
                <a:solidFill>
                  <a:srgbClr val="4D4D4D"/>
                </a:solidFill>
                <a:latin typeface="Arial"/>
              </a:rPr>
              <a:t> and </a:t>
            </a:r>
            <a:r>
              <a:rPr lang="en-US" sz="2000" b="1" dirty="0">
                <a:solidFill>
                  <a:srgbClr val="4D4D4D"/>
                </a:solidFill>
                <a:latin typeface="Arial"/>
              </a:rPr>
              <a:t>quality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control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User self-service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Linkpad.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858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rgbClr val="034EA2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901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DFF74ACC-2E2F-4D51-85FA-58790C8353C6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E8267B366D754040B7AC9B4B607C0E41" ma:contentTypeVersion="1" ma:contentTypeDescription="Upload an image." ma:contentTypeScope="" ma:versionID="37b6266c763af5d14e1d1f0b094548aa">
  <xsd:schema xmlns:xsd="http://www.w3.org/2001/XMLSchema" xmlns:xs="http://www.w3.org/2001/XMLSchema" xmlns:p="http://schemas.microsoft.com/office/2006/metadata/properties" xmlns:ns1="http://schemas.microsoft.com/sharepoint/v3" xmlns:ns2="DFF74ACC-2E2F-4D51-85FA-58790C8353C6" xmlns:ns3="http://schemas.microsoft.com/sharepoint/v3/fields" targetNamespace="http://schemas.microsoft.com/office/2006/metadata/properties" ma:root="true" ma:fieldsID="92186581dc751040d0dcc25025a2930e" ns1:_="" ns2:_="" ns3:_="">
    <xsd:import namespace="http://schemas.microsoft.com/sharepoint/v3"/>
    <xsd:import namespace="DFF74ACC-2E2F-4D51-85FA-58790C8353C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74ACC-2E2F-4D51-85FA-58790C8353C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F87431-2774-4E17-BE38-8A579357848D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DFF74ACC-2E2F-4D51-85FA-58790C8353C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89B54B-5BED-482B-B6F1-BCA26DBED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F74ACC-2E2F-4D51-85FA-58790C8353C6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8657</TotalTime>
  <Words>1672</Words>
  <Application>Microsoft Office PowerPoint</Application>
  <PresentationFormat>Widescreen</PresentationFormat>
  <Paragraphs>160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Office Theme</vt:lpstr>
      <vt:lpstr>Blank</vt:lpstr>
      <vt:lpstr> Ref2Link</vt:lpstr>
      <vt:lpstr>Agenda</vt:lpstr>
      <vt:lpstr>Legal text</vt:lpstr>
      <vt:lpstr>Legal text - Detect</vt:lpstr>
      <vt:lpstr>Legal text – Detect - Link</vt:lpstr>
      <vt:lpstr>Legal text – Detect – Link - Pull</vt:lpstr>
      <vt:lpstr>Ref2Link</vt:lpstr>
      <vt:lpstr>Features</vt:lpstr>
      <vt:lpstr>Use cases</vt:lpstr>
      <vt:lpstr>Benefits</vt:lpstr>
      <vt:lpstr>Access and Integrations</vt:lpstr>
      <vt:lpstr>Demonstration</vt:lpstr>
      <vt:lpstr>Thank you   to contact us :   SJ-REF2LINK-SUPPORT@EC.EUROPA.EU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(COMM);Rui-Miguel.FILIPE-FERREIRA@ec.europa.eu</dc:creator>
  <cp:keywords/>
  <dc:description/>
  <cp:lastModifiedBy>VINESSE Laurent (SJ)</cp:lastModifiedBy>
  <cp:revision>269</cp:revision>
  <dcterms:created xsi:type="dcterms:W3CDTF">2019-08-09T12:06:42Z</dcterms:created>
  <dcterms:modified xsi:type="dcterms:W3CDTF">2024-01-31T15:40:07Z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0x0101009148F5A04DDD49CBA7127AADA5FB792B00AADE34325A8B49CDA8BB4DB53328F21400E8267B366D754040B7AC9B4B607C0E41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2021-12-10T06:41:16Z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264eb15a-53c8-4a8d-b758-d0cd3db408f8</vt:lpwstr>
  </property>
  <property fmtid="{D5CDD505-2E9C-101B-9397-08002B2CF9AE}" pid="9" name="MSIP_Label_6bd9ddd1-4d20-43f6-abfa-fc3c07406f94_ContentBits">
    <vt:lpwstr>0</vt:lpwstr>
  </property>
</Properties>
</file>