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265" r:id="rId3"/>
    <p:sldId id="267" r:id="rId4"/>
    <p:sldId id="274" r:id="rId5"/>
    <p:sldId id="272" r:id="rId6"/>
    <p:sldId id="271" r:id="rId7"/>
    <p:sldId id="268" r:id="rId8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009FBA"/>
    <a:srgbClr val="FF6600"/>
    <a:srgbClr val="3E6FD2"/>
    <a:srgbClr val="FFD624"/>
    <a:srgbClr val="3166CF"/>
    <a:srgbClr val="2D5EC1"/>
    <a:srgbClr val="BDDEFF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2" autoAdjust="0"/>
  </p:normalViewPr>
  <p:slideViewPr>
    <p:cSldViewPr>
      <p:cViewPr varScale="1">
        <p:scale>
          <a:sx n="112" d="100"/>
          <a:sy n="112" d="100"/>
        </p:scale>
        <p:origin x="-150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978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935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092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769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18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 smtClean="0"/>
              <a:t>DIGIT</a:t>
            </a:r>
            <a:endParaRPr lang="en-US" sz="105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gif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package" Target="../embeddings/Microsoft_Word_Document1.docx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joinup.ec.europa.eu/community/eu-fossa/og_page/project-deliveri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FOSSA – </a:t>
            </a:r>
            <a:r>
              <a:rPr lang="en-GB" sz="3200" dirty="0" smtClean="0"/>
              <a:t>Work Package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Open Source Software Inventory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7884368" cy="936625"/>
          </a:xfrm>
        </p:spPr>
        <p:txBody>
          <a:bodyPr/>
          <a:lstStyle/>
          <a:p>
            <a:pPr marL="0" indent="0"/>
            <a:r>
              <a:rPr lang="it-IT" dirty="0" smtClean="0">
                <a:solidFill>
                  <a:schemeClr val="bg1"/>
                </a:solidFill>
              </a:rPr>
              <a:t>SW </a:t>
            </a:r>
            <a:r>
              <a:rPr lang="it-IT" dirty="0" err="1" smtClean="0">
                <a:solidFill>
                  <a:schemeClr val="bg1"/>
                </a:solidFill>
              </a:rPr>
              <a:t>counting</a:t>
            </a:r>
            <a:r>
              <a:rPr lang="it-IT" dirty="0" smtClean="0">
                <a:solidFill>
                  <a:schemeClr val="bg1"/>
                </a:solidFill>
              </a:rPr>
              <a:t> &amp; screening OSS </a:t>
            </a:r>
            <a:r>
              <a:rPr lang="it-IT" dirty="0" err="1" smtClean="0">
                <a:solidFill>
                  <a:schemeClr val="bg1"/>
                </a:solidFill>
              </a:rPr>
              <a:t>at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European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Commission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88024" y="1364617"/>
            <a:ext cx="3924905" cy="2587882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en-US" sz="1600" dirty="0" smtClean="0"/>
              <a:t>Open Source Software items in use at the European Commission and managed by DIGIT amount to a significant part of the total software items (8.226 out of 46.243)</a:t>
            </a:r>
          </a:p>
          <a:p>
            <a:pPr algn="just"/>
            <a:r>
              <a:rPr lang="en-US" sz="1600" dirty="0" smtClean="0"/>
              <a:t>The number of instances of OSS amounts up to 3.037.716 on a total of 19.120.013</a:t>
            </a:r>
            <a:endParaRPr lang="en-US" sz="16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433318" y="4077072"/>
            <a:ext cx="936104" cy="648072"/>
          </a:xfrm>
          <a:prstGeom prst="down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b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 bwMode="auto">
          <a:xfrm>
            <a:off x="4938917" y="4849717"/>
            <a:ext cx="3924905" cy="142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en-US" sz="1600" kern="0" dirty="0" smtClean="0"/>
              <a:t>A minority, although significant</a:t>
            </a:r>
            <a:r>
              <a:rPr lang="en-US" sz="1600" b="0" kern="0" dirty="0" smtClean="0"/>
              <a:t> (16%) of all</a:t>
            </a:r>
            <a:r>
              <a:rPr lang="en-US" sz="1600" kern="0" dirty="0" smtClean="0"/>
              <a:t> </a:t>
            </a:r>
            <a:r>
              <a:rPr lang="en-US" sz="1600" b="0" kern="0" dirty="0" smtClean="0"/>
              <a:t>software items </a:t>
            </a:r>
            <a:r>
              <a:rPr lang="en-US" sz="1600" b="0" kern="0" dirty="0"/>
              <a:t>installed and inventoried is Open Source</a:t>
            </a:r>
            <a:endParaRPr lang="en-US" sz="1600" b="0" kern="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0095" y="1131689"/>
            <a:ext cx="2867025" cy="2686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0095" y="3817739"/>
            <a:ext cx="3171825" cy="2686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43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36625"/>
          </a:xfrm>
        </p:spPr>
        <p:txBody>
          <a:bodyPr/>
          <a:lstStyle/>
          <a:p>
            <a:pPr marL="0" indent="0"/>
            <a:r>
              <a:rPr lang="it-IT" dirty="0" smtClean="0">
                <a:solidFill>
                  <a:schemeClr val="bg1"/>
                </a:solidFill>
              </a:rPr>
              <a:t>Business </a:t>
            </a:r>
            <a:r>
              <a:rPr lang="it-IT" dirty="0" err="1" smtClean="0">
                <a:solidFill>
                  <a:schemeClr val="bg1"/>
                </a:solidFill>
              </a:rPr>
              <a:t>criticality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analysis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182" y="2349193"/>
            <a:ext cx="993293" cy="1216197"/>
          </a:xfrm>
          <a:prstGeom prst="rect">
            <a:avLst/>
          </a:prstGeom>
        </p:spPr>
      </p:pic>
      <p:pic>
        <p:nvPicPr>
          <p:cNvPr id="1034" name="Picture 10" descr="http://www.pegasusmail.tk/wp-content/uploads/2015/08/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70776" y="1484784"/>
            <a:ext cx="990770" cy="112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isultati immagini per pc end us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67" y="2356819"/>
            <a:ext cx="1134123" cy="121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994428" y="3068960"/>
            <a:ext cx="1657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>
                <a:solidFill>
                  <a:srgbClr val="0F5494"/>
                </a:solidFill>
              </a:rPr>
              <a:t>Criticality Index </a:t>
            </a:r>
            <a:r>
              <a:rPr lang="it-IT" sz="1800" dirty="0" smtClean="0">
                <a:solidFill>
                  <a:srgbClr val="FF0000"/>
                </a:solidFill>
              </a:rPr>
              <a:t>(CI)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39752" y="184482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0" dirty="0" err="1" smtClean="0">
                <a:solidFill>
                  <a:srgbClr val="0F5494"/>
                </a:solidFill>
              </a:rPr>
              <a:t>Number</a:t>
            </a:r>
            <a:r>
              <a:rPr lang="it-IT" sz="1200" b="0" dirty="0" smtClean="0">
                <a:solidFill>
                  <a:srgbClr val="0F5494"/>
                </a:solidFill>
              </a:rPr>
              <a:t> of </a:t>
            </a:r>
            <a:r>
              <a:rPr lang="it-IT" sz="1200" b="0" dirty="0" err="1" smtClean="0">
                <a:solidFill>
                  <a:srgbClr val="0F5494"/>
                </a:solidFill>
              </a:rPr>
              <a:t>instances</a:t>
            </a:r>
            <a:endParaRPr lang="it-IT" sz="1200" b="0" dirty="0" smtClean="0">
              <a:solidFill>
                <a:srgbClr val="0F5494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54752" y="1022263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0" dirty="0" smtClean="0">
                <a:solidFill>
                  <a:srgbClr val="0F5494"/>
                </a:solidFill>
              </a:rPr>
              <a:t>Relation with security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24128" y="189515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0" dirty="0" err="1" smtClean="0">
                <a:solidFill>
                  <a:srgbClr val="0F5494"/>
                </a:solidFill>
              </a:rPr>
              <a:t>Exposure</a:t>
            </a:r>
            <a:r>
              <a:rPr lang="it-IT" sz="1200" b="0" dirty="0" smtClean="0">
                <a:solidFill>
                  <a:srgbClr val="0F5494"/>
                </a:solidFill>
              </a:rPr>
              <a:t> to end </a:t>
            </a:r>
            <a:r>
              <a:rPr lang="it-IT" sz="1200" b="0" dirty="0" err="1" smtClean="0">
                <a:solidFill>
                  <a:srgbClr val="0F5494"/>
                </a:solidFill>
              </a:rPr>
              <a:t>user</a:t>
            </a:r>
            <a:endParaRPr lang="it-IT" sz="1200" b="0" dirty="0" smtClean="0">
              <a:solidFill>
                <a:srgbClr val="0F5494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4453681" y="2635667"/>
            <a:ext cx="630730" cy="402744"/>
          </a:xfrm>
          <a:prstGeom prst="downArrow">
            <a:avLst/>
          </a:prstGeom>
          <a:solidFill>
            <a:schemeClr val="accent1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b="0"/>
          </a:p>
        </p:txBody>
      </p:sp>
      <p:sp>
        <p:nvSpPr>
          <p:cNvPr id="41" name="Down Arrow 40"/>
          <p:cNvSpPr/>
          <p:nvPr/>
        </p:nvSpPr>
        <p:spPr>
          <a:xfrm rot="16200000">
            <a:off x="3481449" y="3075443"/>
            <a:ext cx="630730" cy="402744"/>
          </a:xfrm>
          <a:prstGeom prst="downArrow">
            <a:avLst/>
          </a:prstGeom>
          <a:solidFill>
            <a:schemeClr val="accent1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b="0"/>
          </a:p>
        </p:txBody>
      </p:sp>
      <p:sp>
        <p:nvSpPr>
          <p:cNvPr id="42" name="Down Arrow 41"/>
          <p:cNvSpPr/>
          <p:nvPr/>
        </p:nvSpPr>
        <p:spPr>
          <a:xfrm rot="5400000">
            <a:off x="5343787" y="3075442"/>
            <a:ext cx="630730" cy="402744"/>
          </a:xfrm>
          <a:prstGeom prst="downArrow">
            <a:avLst/>
          </a:prstGeom>
          <a:solidFill>
            <a:schemeClr val="accent1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b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173" y="4797152"/>
            <a:ext cx="1232561" cy="1381062"/>
          </a:xfrm>
          <a:prstGeom prst="rect">
            <a:avLst/>
          </a:prstGeom>
        </p:spPr>
      </p:pic>
      <p:sp>
        <p:nvSpPr>
          <p:cNvPr id="28" name="Down Arrow 27"/>
          <p:cNvSpPr/>
          <p:nvPr/>
        </p:nvSpPr>
        <p:spPr>
          <a:xfrm>
            <a:off x="4261542" y="3825510"/>
            <a:ext cx="1009237" cy="971642"/>
          </a:xfrm>
          <a:prstGeom prst="down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b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6" y="4029205"/>
            <a:ext cx="2139299" cy="2619379"/>
          </a:xfrm>
          <a:prstGeom prst="rect">
            <a:avLst/>
          </a:prstGeom>
        </p:spPr>
      </p:pic>
      <p:sp>
        <p:nvSpPr>
          <p:cNvPr id="2048" name="Pentagon 2047"/>
          <p:cNvSpPr/>
          <p:nvPr/>
        </p:nvSpPr>
        <p:spPr>
          <a:xfrm>
            <a:off x="2658238" y="5085184"/>
            <a:ext cx="4290026" cy="512656"/>
          </a:xfrm>
          <a:prstGeom prst="homePlate">
            <a:avLst/>
          </a:prstGeom>
          <a:solidFill>
            <a:srgbClr val="92D05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800" b="0" dirty="0" smtClean="0"/>
              <a:t>ANALYSIS AND RANKING</a:t>
            </a:r>
            <a:endParaRPr lang="it-IT" sz="1800" b="0" dirty="0"/>
          </a:p>
        </p:txBody>
      </p:sp>
      <p:sp>
        <p:nvSpPr>
          <p:cNvPr id="51" name="TextBox 50"/>
          <p:cNvSpPr txBox="1"/>
          <p:nvPr/>
        </p:nvSpPr>
        <p:spPr>
          <a:xfrm>
            <a:off x="387883" y="3598947"/>
            <a:ext cx="213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>
                <a:solidFill>
                  <a:srgbClr val="0F5494"/>
                </a:solidFill>
              </a:rPr>
              <a:t>OSS list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673803" y="3886451"/>
            <a:ext cx="2139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>
                <a:solidFill>
                  <a:srgbClr val="0F5494"/>
                </a:solidFill>
              </a:rPr>
              <a:t>OSS list</a:t>
            </a:r>
          </a:p>
          <a:p>
            <a:pPr algn="ctr"/>
            <a:r>
              <a:rPr lang="it-IT" sz="1800" dirty="0" err="1" smtClean="0">
                <a:solidFill>
                  <a:srgbClr val="0F5494"/>
                </a:solidFill>
              </a:rPr>
              <a:t>ranked</a:t>
            </a:r>
            <a:r>
              <a:rPr lang="it-IT" sz="1800" dirty="0" smtClean="0">
                <a:solidFill>
                  <a:srgbClr val="0F5494"/>
                </a:solidFill>
              </a:rPr>
              <a:t> by </a:t>
            </a:r>
            <a:r>
              <a:rPr lang="it-IT" sz="1800" dirty="0" err="1" smtClean="0">
                <a:solidFill>
                  <a:srgbClr val="0F5494"/>
                </a:solidFill>
              </a:rPr>
              <a:t>criticality</a:t>
            </a:r>
            <a:endParaRPr lang="it-IT" sz="1800" dirty="0" smtClean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67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25779"/>
            <a:ext cx="2886405" cy="4567517"/>
          </a:xfrm>
        </p:spPr>
        <p:txBody>
          <a:bodyPr/>
          <a:lstStyle/>
          <a:p>
            <a:pPr marL="0" indent="0" algn="just">
              <a:buNone/>
            </a:pPr>
            <a:r>
              <a:rPr lang="it-IT" sz="1600" dirty="0" smtClean="0"/>
              <a:t>For each </a:t>
            </a:r>
            <a:r>
              <a:rPr lang="it-IT" sz="1600" dirty="0" err="1"/>
              <a:t>analysed</a:t>
            </a:r>
            <a:r>
              <a:rPr lang="it-IT" sz="1600" dirty="0"/>
              <a:t> </a:t>
            </a:r>
            <a:r>
              <a:rPr lang="it-IT" sz="1600" dirty="0" err="1" smtClean="0"/>
              <a:t>environment</a:t>
            </a:r>
            <a:r>
              <a:rPr lang="it-IT" sz="1600" dirty="0" smtClean="0"/>
              <a:t>:</a:t>
            </a:r>
          </a:p>
          <a:p>
            <a:pPr marL="0" indent="0" algn="just">
              <a:buNone/>
            </a:pPr>
            <a:endParaRPr lang="it-IT" sz="1600" dirty="0" smtClean="0"/>
          </a:p>
          <a:p>
            <a:pPr marL="0" indent="0" algn="just">
              <a:buNone/>
            </a:pPr>
            <a:endParaRPr lang="it-IT" sz="1600" dirty="0"/>
          </a:p>
          <a:p>
            <a:pPr marL="0" indent="0" algn="just">
              <a:buNone/>
            </a:pPr>
            <a:endParaRPr lang="it-IT" sz="1600" dirty="0" smtClean="0"/>
          </a:p>
          <a:p>
            <a:pPr marL="0" indent="0" algn="just">
              <a:buNone/>
            </a:pPr>
            <a:endParaRPr lang="it-IT" sz="1600" dirty="0"/>
          </a:p>
          <a:p>
            <a:pPr marL="0" indent="0" algn="just">
              <a:buNone/>
            </a:pPr>
            <a:endParaRPr lang="it-IT" sz="1600" dirty="0"/>
          </a:p>
          <a:p>
            <a:pPr marL="0" indent="0" algn="just">
              <a:buNone/>
            </a:pPr>
            <a:r>
              <a:rPr lang="it-IT" sz="1600" dirty="0" smtClean="0"/>
              <a:t>the </a:t>
            </a:r>
            <a:r>
              <a:rPr lang="it-IT" sz="1600" u="sng" dirty="0" smtClean="0"/>
              <a:t>top business critical items</a:t>
            </a:r>
            <a:r>
              <a:rPr lang="it-IT" sz="1600" dirty="0" smtClean="0"/>
              <a:t> are sorted into a </a:t>
            </a:r>
          </a:p>
          <a:p>
            <a:pPr marL="0" indent="0" algn="ctr">
              <a:buNone/>
            </a:pPr>
            <a:r>
              <a:rPr lang="it-IT" sz="1600" dirty="0" smtClean="0"/>
              <a:t> </a:t>
            </a:r>
            <a:r>
              <a:rPr lang="it-IT" sz="1600" b="1" u="sng" dirty="0" smtClean="0"/>
              <a:t>shortlist</a:t>
            </a:r>
          </a:p>
          <a:p>
            <a:pPr marL="0" indent="0" algn="just">
              <a:buNone/>
            </a:pPr>
            <a:endParaRPr lang="it-IT" sz="1600" dirty="0" smtClean="0"/>
          </a:p>
          <a:p>
            <a:pPr marL="0" indent="0" algn="just">
              <a:buNone/>
            </a:pPr>
            <a:r>
              <a:rPr lang="it-IT" sz="1600" dirty="0" smtClean="0"/>
              <a:t>The vulnerabilities of the </a:t>
            </a:r>
            <a:r>
              <a:rPr lang="it-IT" sz="1600" dirty="0" err="1" smtClean="0"/>
              <a:t>highest</a:t>
            </a:r>
            <a:r>
              <a:rPr lang="it-IT" sz="1600" dirty="0" smtClean="0"/>
              <a:t> ranked items would impact the most due to their spread and use in the EU institutions.</a:t>
            </a:r>
            <a:endParaRPr lang="it-IT" sz="1600" dirty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0" y="15875"/>
            <a:ext cx="7380288" cy="936625"/>
          </a:xfrm>
        </p:spPr>
        <p:txBody>
          <a:bodyPr/>
          <a:lstStyle/>
          <a:p>
            <a:pPr marL="0" indent="0"/>
            <a:r>
              <a:rPr lang="it-IT" dirty="0" smtClean="0">
                <a:solidFill>
                  <a:schemeClr val="bg1"/>
                </a:solidFill>
              </a:rPr>
              <a:t>The </a:t>
            </a:r>
            <a:r>
              <a:rPr lang="it-IT" dirty="0" err="1" smtClean="0">
                <a:solidFill>
                  <a:schemeClr val="bg1"/>
                </a:solidFill>
              </a:rPr>
              <a:t>critical</a:t>
            </a:r>
            <a:r>
              <a:rPr lang="it-IT" dirty="0" smtClean="0">
                <a:solidFill>
                  <a:schemeClr val="bg1"/>
                </a:solidFill>
              </a:rPr>
              <a:t> software </a:t>
            </a:r>
            <a:r>
              <a:rPr lang="it-IT" dirty="0" err="1" smtClean="0">
                <a:solidFill>
                  <a:schemeClr val="bg1"/>
                </a:solidFill>
              </a:rPr>
              <a:t>shortlist</a:t>
            </a:r>
            <a:endParaRPr lang="it-IT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3730" y="2247483"/>
            <a:ext cx="2232249" cy="1170484"/>
            <a:chOff x="623730" y="2247483"/>
            <a:chExt cx="2232249" cy="1170484"/>
          </a:xfrm>
        </p:grpSpPr>
        <p:sp>
          <p:nvSpPr>
            <p:cNvPr id="7" name="Rectangle 6"/>
            <p:cNvSpPr/>
            <p:nvPr/>
          </p:nvSpPr>
          <p:spPr>
            <a:xfrm>
              <a:off x="623731" y="2247483"/>
              <a:ext cx="2232248" cy="11578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it-IT" sz="1800" b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8083" y="2319668"/>
              <a:ext cx="17815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0" dirty="0" smtClean="0">
                  <a:solidFill>
                    <a:srgbClr val="0F5494"/>
                  </a:solidFill>
                </a:rPr>
                <a:t>Datacenter - </a:t>
              </a:r>
              <a:r>
                <a:rPr lang="it-IT" sz="1200" b="0" dirty="0" err="1" smtClean="0">
                  <a:solidFill>
                    <a:srgbClr val="0F5494"/>
                  </a:solidFill>
                </a:rPr>
                <a:t>servers</a:t>
              </a:r>
              <a:endParaRPr lang="it-IT" sz="1200" b="0" dirty="0" smtClean="0">
                <a:solidFill>
                  <a:srgbClr val="0F549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3730" y="2617921"/>
              <a:ext cx="2232248" cy="115788"/>
            </a:xfrm>
            <a:prstGeom prst="rect">
              <a:avLst/>
            </a:prstGeom>
            <a:solidFill>
              <a:srgbClr val="009FB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it-IT" sz="1800" b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01533" y="2710997"/>
              <a:ext cx="17705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0" dirty="0" err="1" smtClean="0">
                  <a:solidFill>
                    <a:srgbClr val="0F5494"/>
                  </a:solidFill>
                </a:rPr>
                <a:t>AppV</a:t>
              </a:r>
              <a:r>
                <a:rPr lang="it-IT" sz="1200" b="0" dirty="0" smtClean="0">
                  <a:solidFill>
                    <a:srgbClr val="0F5494"/>
                  </a:solidFill>
                </a:rPr>
                <a:t> - </a:t>
              </a:r>
              <a:r>
                <a:rPr lang="it-IT" sz="1200" b="0" dirty="0" err="1" smtClean="0">
                  <a:solidFill>
                    <a:srgbClr val="0F5494"/>
                  </a:solidFill>
                </a:rPr>
                <a:t>Workstations</a:t>
              </a:r>
              <a:endParaRPr lang="it-IT" sz="1200" b="0" dirty="0" smtClean="0">
                <a:solidFill>
                  <a:srgbClr val="0F5494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3730" y="3025180"/>
              <a:ext cx="2232248" cy="11578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it-IT" sz="1800" b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9668" y="3140968"/>
              <a:ext cx="20542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0" dirty="0" err="1" smtClean="0">
                  <a:solidFill>
                    <a:srgbClr val="0F5494"/>
                  </a:solidFill>
                </a:rPr>
                <a:t>LANDesk</a:t>
              </a:r>
              <a:r>
                <a:rPr lang="it-IT" sz="1200" b="0" dirty="0" smtClean="0">
                  <a:solidFill>
                    <a:srgbClr val="0F5494"/>
                  </a:solidFill>
                </a:rPr>
                <a:t> - </a:t>
              </a:r>
              <a:r>
                <a:rPr lang="it-IT" sz="1200" b="0" dirty="0" err="1" smtClean="0">
                  <a:solidFill>
                    <a:srgbClr val="0F5494"/>
                  </a:solidFill>
                </a:rPr>
                <a:t>Workstations</a:t>
              </a:r>
              <a:endParaRPr lang="it-IT" sz="1200" b="0" dirty="0" smtClean="0">
                <a:solidFill>
                  <a:srgbClr val="0F5494"/>
                </a:solidFill>
              </a:endParaRPr>
            </a:p>
          </p:txBody>
        </p:sp>
      </p:grpSp>
      <p:pic>
        <p:nvPicPr>
          <p:cNvPr id="17" name="Picture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160" y="1617003"/>
            <a:ext cx="4914304" cy="39002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12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7346773" cy="936625"/>
          </a:xfrm>
        </p:spPr>
        <p:txBody>
          <a:bodyPr/>
          <a:lstStyle/>
          <a:p>
            <a:pPr marL="0" indent="0"/>
            <a:r>
              <a:rPr lang="it-IT" dirty="0" smtClean="0">
                <a:solidFill>
                  <a:schemeClr val="bg1"/>
                </a:solidFill>
              </a:rPr>
              <a:t>The </a:t>
            </a:r>
            <a:r>
              <a:rPr lang="it-IT" dirty="0" err="1" smtClean="0">
                <a:solidFill>
                  <a:schemeClr val="bg1"/>
                </a:solidFill>
              </a:rPr>
              <a:t>sustainability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analysis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12374"/>
            <a:ext cx="91440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600"/>
              </a:spcAft>
            </a:pPr>
            <a:r>
              <a:rPr lang="en-GB" altLang="es-ES" sz="1600" b="0" dirty="0" smtClean="0">
                <a:solidFill>
                  <a:srgbClr val="0F5494"/>
                </a:solidFill>
              </a:rPr>
              <a:t>The critical OSS </a:t>
            </a:r>
            <a:r>
              <a:rPr lang="en-GB" altLang="es-ES" sz="1600" b="0" dirty="0">
                <a:solidFill>
                  <a:srgbClr val="0F5494"/>
                </a:solidFill>
              </a:rPr>
              <a:t>shortlist was </a:t>
            </a:r>
            <a:r>
              <a:rPr lang="en-GB" altLang="es-ES" sz="1600" b="0" dirty="0" smtClean="0">
                <a:solidFill>
                  <a:srgbClr val="0F5494"/>
                </a:solidFill>
              </a:rPr>
              <a:t>assessed on</a:t>
            </a:r>
          </a:p>
          <a:p>
            <a:pPr algn="ctr" eaLnBrk="1" hangingPunct="1">
              <a:spcAft>
                <a:spcPts val="600"/>
              </a:spcAft>
            </a:pPr>
            <a:r>
              <a:rPr lang="en-GB" altLang="es-ES" sz="1600" dirty="0" smtClean="0">
                <a:solidFill>
                  <a:srgbClr val="0F5494"/>
                </a:solidFill>
              </a:rPr>
              <a:t>34 sustainability metrics </a:t>
            </a:r>
            <a:r>
              <a:rPr lang="en-GB" altLang="es-ES" sz="1600" b="0" dirty="0" smtClean="0">
                <a:solidFill>
                  <a:srgbClr val="0F5494"/>
                </a:solidFill>
              </a:rPr>
              <a:t>(</a:t>
            </a:r>
            <a:r>
              <a:rPr lang="en-US" altLang="es-ES" sz="1600" b="0" dirty="0">
                <a:solidFill>
                  <a:srgbClr val="0F5494"/>
                </a:solidFill>
              </a:rPr>
              <a:t>Community </a:t>
            </a:r>
            <a:r>
              <a:rPr lang="en-US" altLang="es-ES" sz="1600" b="0" dirty="0" smtClean="0">
                <a:solidFill>
                  <a:srgbClr val="0F5494"/>
                </a:solidFill>
              </a:rPr>
              <a:t>Activity, Performance, Quality </a:t>
            </a:r>
            <a:r>
              <a:rPr lang="en-US" altLang="es-ES" sz="1600" b="0" dirty="0">
                <a:solidFill>
                  <a:srgbClr val="0F5494"/>
                </a:solidFill>
              </a:rPr>
              <a:t>and </a:t>
            </a:r>
            <a:r>
              <a:rPr lang="en-US" altLang="es-ES" sz="1600" b="0" dirty="0" smtClean="0">
                <a:solidFill>
                  <a:srgbClr val="0F5494"/>
                </a:solidFill>
              </a:rPr>
              <a:t>Security, Demographics </a:t>
            </a:r>
            <a:r>
              <a:rPr lang="en-US" altLang="es-ES" sz="1600" b="0" dirty="0">
                <a:solidFill>
                  <a:srgbClr val="0F5494"/>
                </a:solidFill>
              </a:rPr>
              <a:t>and </a:t>
            </a:r>
            <a:r>
              <a:rPr lang="en-US" altLang="es-ES" sz="1600" b="0" dirty="0" smtClean="0">
                <a:solidFill>
                  <a:srgbClr val="0F5494"/>
                </a:solidFill>
              </a:rPr>
              <a:t>Diversity, Governance, FOSS support).</a:t>
            </a:r>
          </a:p>
          <a:p>
            <a:pPr algn="ctr">
              <a:spcAft>
                <a:spcPts val="600"/>
              </a:spcAft>
            </a:pPr>
            <a:r>
              <a:rPr lang="en-US" altLang="es-ES" sz="1600" b="0" dirty="0">
                <a:solidFill>
                  <a:srgbClr val="0F5494"/>
                </a:solidFill>
              </a:rPr>
              <a:t>The sustainability of the critical software ranges</a:t>
            </a:r>
          </a:p>
          <a:p>
            <a:pPr algn="ctr" eaLnBrk="1" hangingPunct="1">
              <a:spcAft>
                <a:spcPts val="600"/>
              </a:spcAft>
            </a:pPr>
            <a:r>
              <a:rPr lang="en-US" altLang="es-ES" sz="1600" dirty="0" smtClean="0">
                <a:solidFill>
                  <a:srgbClr val="0F5494"/>
                </a:solidFill>
              </a:rPr>
              <a:t>from 20% (very low) to almost 80% (high)</a:t>
            </a:r>
            <a:r>
              <a:rPr lang="en-US" altLang="es-ES" sz="1600" b="0" dirty="0" smtClean="0">
                <a:solidFill>
                  <a:srgbClr val="0F5494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2564903"/>
            <a:ext cx="8822184" cy="4104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797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7346773" cy="936625"/>
          </a:xfrm>
        </p:spPr>
        <p:txBody>
          <a:bodyPr/>
          <a:lstStyle/>
          <a:p>
            <a:pPr marL="0" indent="0"/>
            <a:r>
              <a:rPr lang="it-IT" dirty="0" smtClean="0">
                <a:solidFill>
                  <a:schemeClr val="bg1"/>
                </a:solidFill>
              </a:rPr>
              <a:t>The </a:t>
            </a:r>
            <a:r>
              <a:rPr lang="it-IT" dirty="0" err="1" smtClean="0">
                <a:solidFill>
                  <a:schemeClr val="bg1"/>
                </a:solidFill>
              </a:rPr>
              <a:t>dependency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analysis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96752"/>
            <a:ext cx="9144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altLang="es-ES" sz="1600" b="0" dirty="0">
                <a:solidFill>
                  <a:srgbClr val="0F5494"/>
                </a:solidFill>
              </a:rPr>
              <a:t>The </a:t>
            </a:r>
            <a:r>
              <a:rPr lang="it-IT" altLang="es-ES" sz="1600" b="0" dirty="0" err="1">
                <a:solidFill>
                  <a:srgbClr val="0F5494"/>
                </a:solidFill>
              </a:rPr>
              <a:t>i</a:t>
            </a:r>
            <a:r>
              <a:rPr lang="it-IT" altLang="es-ES" sz="1600" b="0" dirty="0" err="1" smtClean="0">
                <a:solidFill>
                  <a:srgbClr val="0F5494"/>
                </a:solidFill>
              </a:rPr>
              <a:t>nventory</a:t>
            </a:r>
            <a:r>
              <a:rPr lang="it-IT" altLang="es-ES" sz="1600" b="0" dirty="0" smtClean="0">
                <a:solidFill>
                  <a:srgbClr val="0F5494"/>
                </a:solidFill>
              </a:rPr>
              <a:t> </a:t>
            </a:r>
            <a:r>
              <a:rPr lang="it-IT" altLang="es-ES" sz="1600" b="0" dirty="0" err="1" smtClean="0">
                <a:solidFill>
                  <a:srgbClr val="0F5494"/>
                </a:solidFill>
              </a:rPr>
              <a:t>also</a:t>
            </a:r>
            <a:r>
              <a:rPr lang="it-IT" altLang="es-ES" sz="1600" b="0" dirty="0" smtClean="0">
                <a:solidFill>
                  <a:srgbClr val="0F5494"/>
                </a:solidFill>
              </a:rPr>
              <a:t> </a:t>
            </a:r>
            <a:r>
              <a:rPr lang="it-IT" altLang="es-ES" sz="1600" b="0" dirty="0" err="1" smtClean="0">
                <a:solidFill>
                  <a:srgbClr val="0F5494"/>
                </a:solidFill>
              </a:rPr>
              <a:t>analysed</a:t>
            </a:r>
            <a:r>
              <a:rPr lang="it-IT" altLang="es-ES" sz="1600" b="0" dirty="0" smtClean="0">
                <a:solidFill>
                  <a:srgbClr val="0F5494"/>
                </a:solidFill>
              </a:rPr>
              <a:t> the </a:t>
            </a:r>
            <a:r>
              <a:rPr lang="it-IT" altLang="es-ES" sz="1600" b="0" dirty="0" err="1">
                <a:solidFill>
                  <a:srgbClr val="0F5494"/>
                </a:solidFill>
              </a:rPr>
              <a:t>dependencies</a:t>
            </a:r>
            <a:r>
              <a:rPr lang="it-IT" altLang="es-ES" sz="1600" b="0" dirty="0">
                <a:solidFill>
                  <a:srgbClr val="0F5494"/>
                </a:solidFill>
              </a:rPr>
              <a:t> </a:t>
            </a:r>
            <a:r>
              <a:rPr lang="it-IT" altLang="es-ES" sz="1600" b="0" dirty="0" err="1" smtClean="0">
                <a:solidFill>
                  <a:srgbClr val="0F5494"/>
                </a:solidFill>
              </a:rPr>
              <a:t>within</a:t>
            </a:r>
            <a:r>
              <a:rPr lang="it-IT" altLang="es-ES" sz="1600" b="0" dirty="0" smtClean="0">
                <a:solidFill>
                  <a:srgbClr val="0F5494"/>
                </a:solidFill>
              </a:rPr>
              <a:t> </a:t>
            </a:r>
            <a:r>
              <a:rPr lang="it-IT" altLang="es-ES" sz="1600" b="0" dirty="0">
                <a:solidFill>
                  <a:srgbClr val="0F5494"/>
                </a:solidFill>
              </a:rPr>
              <a:t>the Critical OSS </a:t>
            </a:r>
            <a:r>
              <a:rPr lang="it-IT" altLang="es-ES" sz="1600" b="0" dirty="0" smtClean="0">
                <a:solidFill>
                  <a:srgbClr val="0F5494"/>
                </a:solidFill>
              </a:rPr>
              <a:t>shortlist. </a:t>
            </a:r>
            <a:r>
              <a:rPr lang="it-IT" altLang="es-ES" sz="1600" b="0" dirty="0" err="1" smtClean="0">
                <a:solidFill>
                  <a:srgbClr val="0F5494"/>
                </a:solidFill>
              </a:rPr>
              <a:t>Interdependencies</a:t>
            </a:r>
            <a:r>
              <a:rPr lang="it-IT" altLang="es-ES" sz="1600" b="0" dirty="0" smtClean="0">
                <a:solidFill>
                  <a:srgbClr val="0F5494"/>
                </a:solidFill>
              </a:rPr>
              <a:t> m</a:t>
            </a:r>
            <a:r>
              <a:rPr lang="it-IT" altLang="es-ES" sz="1600" b="0" dirty="0">
                <a:solidFill>
                  <a:srgbClr val="0F5494"/>
                </a:solidFill>
              </a:rPr>
              <a:t>ay significantly amplify the </a:t>
            </a:r>
            <a:r>
              <a:rPr lang="it-IT" altLang="es-ES" sz="1600" b="0" dirty="0" smtClean="0">
                <a:solidFill>
                  <a:srgbClr val="0F5494"/>
                </a:solidFill>
              </a:rPr>
              <a:t>risks occurring in one of the inventoried OSS components</a:t>
            </a:r>
            <a:r>
              <a:rPr lang="it-IT" altLang="es-ES" sz="1600" b="0" dirty="0">
                <a:solidFill>
                  <a:srgbClr val="0F5494"/>
                </a:solidFill>
              </a:rPr>
              <a:t>.</a:t>
            </a:r>
            <a:endParaRPr lang="it-IT" altLang="es-ES" sz="1600" b="0" dirty="0" smtClean="0">
              <a:solidFill>
                <a:srgbClr val="0F5494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altLang="es-ES" sz="1600" b="0" dirty="0" smtClean="0">
                <a:solidFill>
                  <a:srgbClr val="0F5494"/>
                </a:solidFill>
              </a:rPr>
              <a:t>The following components have more than 1 dependency upon the shortlisted </a:t>
            </a:r>
            <a:r>
              <a:rPr lang="it-IT" altLang="es-ES" sz="1600" b="0" dirty="0" err="1" smtClean="0">
                <a:solidFill>
                  <a:srgbClr val="0F5494"/>
                </a:solidFill>
              </a:rPr>
              <a:t>items</a:t>
            </a:r>
            <a:r>
              <a:rPr lang="it-IT" altLang="es-ES" sz="1600" b="0" dirty="0" smtClean="0">
                <a:solidFill>
                  <a:srgbClr val="0F5494"/>
                </a:solidFill>
              </a:rPr>
              <a:t>:</a:t>
            </a:r>
          </a:p>
          <a:p>
            <a:pPr>
              <a:spcAft>
                <a:spcPts val="600"/>
              </a:spcAft>
            </a:pPr>
            <a:endParaRPr lang="it-IT" altLang="es-ES" sz="1600" b="0" dirty="0">
              <a:solidFill>
                <a:srgbClr val="0F5494"/>
              </a:solidFill>
            </a:endParaRPr>
          </a:p>
          <a:p>
            <a:pPr>
              <a:spcAft>
                <a:spcPts val="600"/>
              </a:spcAft>
            </a:pPr>
            <a:endParaRPr lang="it-IT" altLang="es-ES" sz="1600" b="0" dirty="0" smtClean="0">
              <a:solidFill>
                <a:srgbClr val="0F5494"/>
              </a:solidFill>
            </a:endParaRPr>
          </a:p>
          <a:p>
            <a:pPr>
              <a:spcAft>
                <a:spcPts val="600"/>
              </a:spcAft>
            </a:pPr>
            <a:endParaRPr lang="it-IT" altLang="es-ES" sz="1600" b="0" dirty="0">
              <a:solidFill>
                <a:srgbClr val="0F5494"/>
              </a:solidFill>
            </a:endParaRPr>
          </a:p>
          <a:p>
            <a:pPr>
              <a:spcAft>
                <a:spcPts val="600"/>
              </a:spcAft>
            </a:pPr>
            <a:endParaRPr lang="it-IT" altLang="es-ES" sz="1600" b="0" dirty="0" smtClean="0">
              <a:solidFill>
                <a:srgbClr val="0F5494"/>
              </a:solidFill>
            </a:endParaRPr>
          </a:p>
          <a:p>
            <a:pPr>
              <a:spcAft>
                <a:spcPts val="600"/>
              </a:spcAft>
            </a:pPr>
            <a:endParaRPr lang="en-US" altLang="es-ES" sz="1600" b="0" dirty="0">
              <a:solidFill>
                <a:srgbClr val="0F5494"/>
              </a:solidFill>
            </a:endParaRPr>
          </a:p>
          <a:p>
            <a:pPr>
              <a:spcAft>
                <a:spcPts val="600"/>
              </a:spcAft>
            </a:pPr>
            <a:endParaRPr lang="en-US" altLang="es-ES" sz="1600" b="0" dirty="0" smtClean="0">
              <a:solidFill>
                <a:srgbClr val="FF000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s-ES" sz="1600" b="0" dirty="0">
                <a:solidFill>
                  <a:srgbClr val="0F5494"/>
                </a:solidFill>
              </a:rPr>
              <a:t>This analysis shows a relative fragmentation of the dependencies, apart from </a:t>
            </a:r>
            <a:r>
              <a:rPr lang="en-US" altLang="es-ES" sz="1600" b="0" dirty="0" err="1">
                <a:solidFill>
                  <a:srgbClr val="0F5494"/>
                </a:solidFill>
              </a:rPr>
              <a:t>glibc</a:t>
            </a:r>
            <a:r>
              <a:rPr lang="en-US" altLang="es-ES" sz="1600" b="0" dirty="0">
                <a:solidFill>
                  <a:srgbClr val="0F5494"/>
                </a:solidFill>
              </a:rPr>
              <a:t> and </a:t>
            </a:r>
            <a:r>
              <a:rPr lang="en-US" altLang="es-ES" sz="1600" b="0" dirty="0" smtClean="0">
                <a:solidFill>
                  <a:srgbClr val="0F5494"/>
                </a:solidFill>
              </a:rPr>
              <a:t>Bash, which relate </a:t>
            </a:r>
            <a:r>
              <a:rPr lang="en-US" altLang="es-ES" sz="1600" b="0" dirty="0">
                <a:solidFill>
                  <a:srgbClr val="0F5494"/>
                </a:solidFill>
              </a:rPr>
              <a:t>to the </a:t>
            </a:r>
            <a:r>
              <a:rPr lang="en-US" altLang="es-ES" sz="1600" b="0" dirty="0" smtClean="0">
                <a:solidFill>
                  <a:srgbClr val="0F5494"/>
                </a:solidFill>
              </a:rPr>
              <a:t>software shown below:</a:t>
            </a:r>
            <a:endParaRPr lang="en-US" altLang="es-ES" sz="1600" b="0" dirty="0">
              <a:solidFill>
                <a:srgbClr val="0F5494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78458" y="5249435"/>
            <a:ext cx="736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1800" dirty="0" err="1" smtClean="0">
                <a:solidFill>
                  <a:schemeClr val="tx1"/>
                </a:solidFill>
                <a:latin typeface="Tahoma" panose="020B0604030504040204" pitchFamily="34" charset="0"/>
              </a:rPr>
              <a:t>glibc</a:t>
            </a:r>
            <a:endParaRPr lang="it-IT" sz="18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30" name="Picture 28" descr="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35" y="5275983"/>
            <a:ext cx="891516" cy="43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/>
          <a:srcRect l="6832" t="35235" r="77671" b="59843"/>
          <a:stretch/>
        </p:blipFill>
        <p:spPr>
          <a:xfrm>
            <a:off x="347060" y="6389826"/>
            <a:ext cx="1140851" cy="20372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671936" y="6439127"/>
            <a:ext cx="10438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1400" dirty="0" smtClean="0">
                <a:solidFill>
                  <a:schemeClr val="tx1"/>
                </a:solidFill>
                <a:latin typeface="Tahoma" panose="020B0604030504040204" pitchFamily="34" charset="0"/>
              </a:rPr>
              <a:t>m2crypto</a:t>
            </a:r>
            <a:endParaRPr lang="it-IT" sz="1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33" name="Picture 18" descr="https://n-2.org/nspr-nss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227" y="5409130"/>
            <a:ext cx="864096" cy="68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6" descr="Risultati immagini per openssh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323" y="6180646"/>
            <a:ext cx="1449065" cy="47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0" descr="Risultati immagini per openldap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57" y="5710992"/>
            <a:ext cx="599171" cy="59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2" descr="File:OpenSSL 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14005"/>
            <a:ext cx="1169581" cy="31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3134080" y="5307189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1800" dirty="0" err="1">
                <a:solidFill>
                  <a:schemeClr val="tx1"/>
                </a:solidFill>
                <a:latin typeface="Tahoma" panose="020B0604030504040204" pitchFamily="34" charset="0"/>
              </a:rPr>
              <a:t>shadow</a:t>
            </a:r>
            <a:endParaRPr lang="it-IT" sz="18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5122" name="Picture 2" descr="Risultati immagini per bash logo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66569" y="5249539"/>
            <a:ext cx="1079151" cy="48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>
            <a:stCxn id="29" idx="2"/>
            <a:endCxn id="30" idx="3"/>
          </p:cNvCxnSpPr>
          <p:nvPr/>
        </p:nvCxnSpPr>
        <p:spPr bwMode="auto">
          <a:xfrm flipH="1" flipV="1">
            <a:off x="1192251" y="5493488"/>
            <a:ext cx="1154257" cy="12527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9" idx="2"/>
            <a:endCxn id="38" idx="1"/>
          </p:cNvCxnSpPr>
          <p:nvPr/>
        </p:nvCxnSpPr>
        <p:spPr bwMode="auto">
          <a:xfrm flipV="1">
            <a:off x="2346508" y="5491855"/>
            <a:ext cx="787572" cy="12691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9" idx="2"/>
            <a:endCxn id="35" idx="3"/>
          </p:cNvCxnSpPr>
          <p:nvPr/>
        </p:nvCxnSpPr>
        <p:spPr bwMode="auto">
          <a:xfrm flipH="1">
            <a:off x="1552328" y="5618767"/>
            <a:ext cx="794180" cy="3918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 bwMode="auto">
          <a:xfrm>
            <a:off x="1192251" y="5500344"/>
            <a:ext cx="787461" cy="946101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cxnSp>
        <p:nvCxnSpPr>
          <p:cNvPr id="21" name="Straight Arrow Connector 20"/>
          <p:cNvCxnSpPr>
            <a:stCxn id="29" idx="2"/>
            <a:endCxn id="37" idx="0"/>
          </p:cNvCxnSpPr>
          <p:nvPr/>
        </p:nvCxnSpPr>
        <p:spPr bwMode="auto">
          <a:xfrm>
            <a:off x="2346508" y="5618767"/>
            <a:ext cx="217995" cy="59523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9" idx="2"/>
            <a:endCxn id="31" idx="3"/>
          </p:cNvCxnSpPr>
          <p:nvPr/>
        </p:nvCxnSpPr>
        <p:spPr bwMode="auto">
          <a:xfrm flipH="1">
            <a:off x="1487911" y="5618767"/>
            <a:ext cx="858597" cy="87292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9" idx="2"/>
            <a:endCxn id="34" idx="1"/>
          </p:cNvCxnSpPr>
          <p:nvPr/>
        </p:nvCxnSpPr>
        <p:spPr bwMode="auto">
          <a:xfrm>
            <a:off x="2346508" y="5618767"/>
            <a:ext cx="1147815" cy="80130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4" name="Straight Arrow Connector 2053"/>
          <p:cNvCxnSpPr>
            <a:stCxn id="29" idx="2"/>
            <a:endCxn id="32" idx="1"/>
          </p:cNvCxnSpPr>
          <p:nvPr/>
        </p:nvCxnSpPr>
        <p:spPr bwMode="auto">
          <a:xfrm flipH="1">
            <a:off x="1671936" y="5618767"/>
            <a:ext cx="674572" cy="97424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62" name="Straight Arrow Connector 2061"/>
          <p:cNvCxnSpPr>
            <a:stCxn id="29" idx="2"/>
            <a:endCxn id="33" idx="1"/>
          </p:cNvCxnSpPr>
          <p:nvPr/>
        </p:nvCxnSpPr>
        <p:spPr bwMode="auto">
          <a:xfrm>
            <a:off x="2346508" y="5618767"/>
            <a:ext cx="1941719" cy="13479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9" name="Picture 34" descr="Risultati immagini per apache tomcat log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019" y="5434101"/>
            <a:ext cx="1010137" cy="45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8" descr="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iptables,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850" y="5378025"/>
            <a:ext cx="891516" cy="43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8" descr="https://n-2.org/nspr-nss-logo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4887"/>
          <a:stretch/>
        </p:blipFill>
        <p:spPr bwMode="auto">
          <a:xfrm>
            <a:off x="5738619" y="5852747"/>
            <a:ext cx="432048" cy="72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0" descr="Risultati immagini per openldap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363" y="6293430"/>
            <a:ext cx="599171" cy="59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6" descr="Risultati immagini per openssh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47" y="6207023"/>
            <a:ext cx="1449065" cy="47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0" descr="pinguino linux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884" y="6136046"/>
            <a:ext cx="680274" cy="33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Arrow Connector 38"/>
          <p:cNvCxnSpPr>
            <a:stCxn id="5122" idx="2"/>
            <a:endCxn id="80" idx="3"/>
          </p:cNvCxnSpPr>
          <p:nvPr/>
        </p:nvCxnSpPr>
        <p:spPr bwMode="auto">
          <a:xfrm flipH="1" flipV="1">
            <a:off x="6567366" y="5595530"/>
            <a:ext cx="838779" cy="13525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5122" idx="2"/>
            <a:endCxn id="81" idx="3"/>
          </p:cNvCxnSpPr>
          <p:nvPr/>
        </p:nvCxnSpPr>
        <p:spPr bwMode="auto">
          <a:xfrm flipH="1">
            <a:off x="6170667" y="5730782"/>
            <a:ext cx="1235478" cy="48322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5122" idx="2"/>
            <a:endCxn id="82" idx="0"/>
          </p:cNvCxnSpPr>
          <p:nvPr/>
        </p:nvCxnSpPr>
        <p:spPr bwMode="auto">
          <a:xfrm flipH="1">
            <a:off x="6695949" y="5730782"/>
            <a:ext cx="710196" cy="56264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122" idx="2"/>
            <a:endCxn id="84" idx="0"/>
          </p:cNvCxnSpPr>
          <p:nvPr/>
        </p:nvCxnSpPr>
        <p:spPr bwMode="auto">
          <a:xfrm flipH="1">
            <a:off x="7265021" y="5730782"/>
            <a:ext cx="141124" cy="40526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5122" idx="2"/>
            <a:endCxn id="83" idx="0"/>
          </p:cNvCxnSpPr>
          <p:nvPr/>
        </p:nvCxnSpPr>
        <p:spPr bwMode="auto">
          <a:xfrm>
            <a:off x="7406145" y="5730782"/>
            <a:ext cx="878235" cy="47624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5122" idx="2"/>
            <a:endCxn id="79" idx="1"/>
          </p:cNvCxnSpPr>
          <p:nvPr/>
        </p:nvCxnSpPr>
        <p:spPr bwMode="auto">
          <a:xfrm flipV="1">
            <a:off x="7406145" y="5659367"/>
            <a:ext cx="661874" cy="7141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836235"/>
              </p:ext>
            </p:extLst>
          </p:nvPr>
        </p:nvGraphicFramePr>
        <p:xfrm>
          <a:off x="827584" y="2708920"/>
          <a:ext cx="7190178" cy="1952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15" imgW="6129158" imgH="1598333" progId="Word.Document.12">
                  <p:embed/>
                </p:oleObj>
              </mc:Choice>
              <mc:Fallback>
                <p:oleObj name="Document" r:id="rId15" imgW="6129158" imgH="15983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27584" y="2708920"/>
                        <a:ext cx="7190178" cy="1952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59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4427983" cy="936625"/>
          </a:xfrm>
        </p:spPr>
        <p:txBody>
          <a:bodyPr/>
          <a:lstStyle/>
          <a:p>
            <a:pPr marL="0" indent="0"/>
            <a:r>
              <a:rPr lang="it-IT" dirty="0" smtClean="0">
                <a:solidFill>
                  <a:schemeClr val="bg1"/>
                </a:solidFill>
              </a:rPr>
              <a:t>Project </a:t>
            </a:r>
            <a:r>
              <a:rPr lang="it-IT" dirty="0" err="1" smtClean="0">
                <a:solidFill>
                  <a:schemeClr val="bg1"/>
                </a:solidFill>
              </a:rPr>
              <a:t>documents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For more </a:t>
            </a:r>
            <a:r>
              <a:rPr lang="it-IT" dirty="0" err="1" smtClean="0"/>
              <a:t>details</a:t>
            </a:r>
            <a:r>
              <a:rPr lang="it-IT" dirty="0" smtClean="0"/>
              <a:t> on the OSS </a:t>
            </a:r>
            <a:r>
              <a:rPr lang="it-IT" dirty="0" err="1" smtClean="0"/>
              <a:t>inventory</a:t>
            </a:r>
            <a:r>
              <a:rPr lang="it-IT" dirty="0" smtClean="0"/>
              <a:t>, </a:t>
            </a:r>
            <a:r>
              <a:rPr lang="it-IT" dirty="0" err="1" smtClean="0"/>
              <a:t>please</a:t>
            </a:r>
            <a:r>
              <a:rPr lang="it-IT" dirty="0" smtClean="0"/>
              <a:t> </a:t>
            </a:r>
            <a:r>
              <a:rPr lang="it-IT" dirty="0" err="1" smtClean="0"/>
              <a:t>refer</a:t>
            </a:r>
            <a:r>
              <a:rPr lang="it-IT" dirty="0" smtClean="0"/>
              <a:t> to the </a:t>
            </a:r>
            <a:r>
              <a:rPr lang="it-IT" dirty="0" err="1" smtClean="0"/>
              <a:t>project</a:t>
            </a:r>
            <a:r>
              <a:rPr lang="it-IT" dirty="0" smtClean="0"/>
              <a:t> </a:t>
            </a:r>
            <a:r>
              <a:rPr lang="it-IT" dirty="0" err="1" smtClean="0"/>
              <a:t>documents</a:t>
            </a:r>
            <a:r>
              <a:rPr lang="it-IT" dirty="0" smtClean="0"/>
              <a:t> </a:t>
            </a:r>
            <a:r>
              <a:rPr lang="it-IT" dirty="0" err="1" smtClean="0"/>
              <a:t>published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: </a:t>
            </a:r>
          </a:p>
          <a:p>
            <a:pPr marL="0" indent="0" algn="ctr">
              <a:buNone/>
            </a:pPr>
            <a:r>
              <a:rPr lang="it-IT" dirty="0">
                <a:hlinkClick r:id="rId2"/>
              </a:rPr>
              <a:t>https://</a:t>
            </a:r>
            <a:r>
              <a:rPr lang="it-IT" dirty="0" smtClean="0">
                <a:hlinkClick r:id="rId2"/>
              </a:rPr>
              <a:t>joinup.ec.europa.eu/community/eu-fossa/og_page/project-deliveries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73938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</Words>
  <Application>Microsoft Office PowerPoint</Application>
  <PresentationFormat>On-screen Show (4:3)</PresentationFormat>
  <Paragraphs>54</Paragraphs>
  <Slides>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Default Design</vt:lpstr>
      <vt:lpstr>Document</vt:lpstr>
      <vt:lpstr>FOSSA – Work Package 4</vt:lpstr>
      <vt:lpstr>SW counting &amp; screening OSS at the European Commission</vt:lpstr>
      <vt:lpstr>Business criticality analysis</vt:lpstr>
      <vt:lpstr>The critical software shortlist</vt:lpstr>
      <vt:lpstr>The sustainability analysis</vt:lpstr>
      <vt:lpstr>The dependency analysis</vt:lpstr>
      <vt:lpstr>Project documents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2017-11-14T10:26:31Z</dcterms:created>
  <dcterms:modified xsi:type="dcterms:W3CDTF">2017-11-14T10:26:51Z</dcterms:modified>
</cp:coreProperties>
</file>