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4" r:id="rId1"/>
  </p:sldMasterIdLst>
  <p:notesMasterIdLst>
    <p:notesMasterId r:id="rId48"/>
  </p:notesMasterIdLst>
  <p:handoutMasterIdLst>
    <p:handoutMasterId r:id="rId49"/>
  </p:handoutMasterIdLst>
  <p:sldIdLst>
    <p:sldId id="493" r:id="rId2"/>
    <p:sldId id="496" r:id="rId3"/>
    <p:sldId id="447" r:id="rId4"/>
    <p:sldId id="511" r:id="rId5"/>
    <p:sldId id="487" r:id="rId6"/>
    <p:sldId id="456" r:id="rId7"/>
    <p:sldId id="459" r:id="rId8"/>
    <p:sldId id="530" r:id="rId9"/>
    <p:sldId id="488" r:id="rId10"/>
    <p:sldId id="457" r:id="rId11"/>
    <p:sldId id="458" r:id="rId12"/>
    <p:sldId id="525" r:id="rId13"/>
    <p:sldId id="519" r:id="rId14"/>
    <p:sldId id="518" r:id="rId15"/>
    <p:sldId id="460" r:id="rId16"/>
    <p:sldId id="481" r:id="rId17"/>
    <p:sldId id="491" r:id="rId18"/>
    <p:sldId id="482" r:id="rId19"/>
    <p:sldId id="526" r:id="rId20"/>
    <p:sldId id="528" r:id="rId21"/>
    <p:sldId id="529" r:id="rId22"/>
    <p:sldId id="527" r:id="rId23"/>
    <p:sldId id="522" r:id="rId24"/>
    <p:sldId id="489" r:id="rId25"/>
    <p:sldId id="463" r:id="rId26"/>
    <p:sldId id="499" r:id="rId27"/>
    <p:sldId id="524" r:id="rId28"/>
    <p:sldId id="465" r:id="rId29"/>
    <p:sldId id="462" r:id="rId30"/>
    <p:sldId id="501" r:id="rId31"/>
    <p:sldId id="475" r:id="rId32"/>
    <p:sldId id="477" r:id="rId33"/>
    <p:sldId id="478" r:id="rId34"/>
    <p:sldId id="515" r:id="rId35"/>
    <p:sldId id="502" r:id="rId36"/>
    <p:sldId id="503" r:id="rId37"/>
    <p:sldId id="516" r:id="rId38"/>
    <p:sldId id="505" r:id="rId39"/>
    <p:sldId id="517" r:id="rId40"/>
    <p:sldId id="467" r:id="rId41"/>
    <p:sldId id="492" r:id="rId42"/>
    <p:sldId id="471" r:id="rId43"/>
    <p:sldId id="514" r:id="rId44"/>
    <p:sldId id="494" r:id="rId45"/>
    <p:sldId id="495" r:id="rId46"/>
    <p:sldId id="497" r:id="rId4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Makx Dekkers" initials="M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2" autoAdjust="0"/>
    <p:restoredTop sz="94093" autoAdjust="0"/>
  </p:normalViewPr>
  <p:slideViewPr>
    <p:cSldViewPr>
      <p:cViewPr varScale="1">
        <p:scale>
          <a:sx n="92" d="100"/>
          <a:sy n="92" d="100"/>
        </p:scale>
        <p:origin x="630" y="7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3703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7" d="100"/>
          <a:sy n="77" d="100"/>
        </p:scale>
        <p:origin x="-1086" y="-9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901699" y="0"/>
            <a:ext cx="2984870" cy="501015"/>
          </a:xfrm>
          <a:prstGeom prst="rect">
            <a:avLst/>
          </a:prstGeom>
        </p:spPr>
        <p:txBody>
          <a:bodyPr vert="horz" lIns="92437" tIns="46218" rIns="92437" bIns="46218" rtlCol="0"/>
          <a:lstStyle>
            <a:lvl1pPr algn="r">
              <a:defRPr sz="1200"/>
            </a:lvl1pPr>
          </a:lstStyle>
          <a:p>
            <a:fld id="{35F05CFF-548C-4E04-B325-CF1209D66BDC}" type="datetimeFigureOut">
              <a:rPr lang="en-GB" smtClean="0">
                <a:latin typeface="Arial" pitchFamily="34" charset="0"/>
                <a:cs typeface="Arial" pitchFamily="34" charset="0"/>
              </a:rPr>
              <a:pPr/>
              <a:t>10/11/2015</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1" y="9517547"/>
            <a:ext cx="2984870" cy="501015"/>
          </a:xfrm>
          <a:prstGeom prst="rect">
            <a:avLst/>
          </a:prstGeom>
        </p:spPr>
        <p:txBody>
          <a:bodyPr vert="horz" lIns="92437" tIns="46218" rIns="92437" bIns="46218"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901699" y="9517547"/>
            <a:ext cx="2984870" cy="501015"/>
          </a:xfrm>
          <a:prstGeom prst="rect">
            <a:avLst/>
          </a:prstGeom>
        </p:spPr>
        <p:txBody>
          <a:bodyPr vert="horz" lIns="92437" tIns="46218" rIns="92437" bIns="46218"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901699" y="0"/>
            <a:ext cx="2984870" cy="501015"/>
          </a:xfrm>
          <a:prstGeom prst="rect">
            <a:avLst/>
          </a:prstGeom>
        </p:spPr>
        <p:txBody>
          <a:bodyPr vert="horz" lIns="92437" tIns="46218" rIns="92437" bIns="46218" rtlCol="0"/>
          <a:lstStyle>
            <a:lvl1pPr algn="r">
              <a:defRPr sz="1200">
                <a:latin typeface="Arial" pitchFamily="34" charset="0"/>
                <a:cs typeface="Arial" pitchFamily="34" charset="0"/>
              </a:defRPr>
            </a:lvl1pPr>
          </a:lstStyle>
          <a:p>
            <a:fld id="{5EFB8DA3-BCA9-4B7D-B50D-14F47506B614}" type="datetimeFigureOut">
              <a:rPr lang="en-GB" smtClean="0"/>
              <a:pPr/>
              <a:t>10/11/2015</a:t>
            </a:fld>
            <a:endParaRPr lang="en-GB" dirty="0"/>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37" tIns="46218" rIns="92437" bIns="4621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2437" tIns="46218" rIns="92437" bIns="46218"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1" y="9517547"/>
            <a:ext cx="2984870" cy="501015"/>
          </a:xfrm>
          <a:prstGeom prst="rect">
            <a:avLst/>
          </a:prstGeom>
        </p:spPr>
        <p:txBody>
          <a:bodyPr vert="horz" lIns="92437" tIns="46218" rIns="92437" bIns="46218"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901699" y="9517547"/>
            <a:ext cx="2984870" cy="501015"/>
          </a:xfrm>
          <a:prstGeom prst="rect">
            <a:avLst/>
          </a:prstGeom>
        </p:spPr>
        <p:txBody>
          <a:bodyPr vert="horz" lIns="92437" tIns="46218" rIns="92437" bIns="46218"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10156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170180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frame around</a:t>
            </a:r>
            <a:r>
              <a:rPr lang="en-GB" baseline="0" dirty="0" smtClean="0"/>
              <a:t> first 3 stars and ex</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42903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24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t>
            </a:r>
            <a:r>
              <a:rPr lang="en-GB" baseline="0" dirty="0" smtClean="0"/>
              <a:t> of “take also the online...” + link</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413747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dirty="0"/>
          </a:p>
        </p:txBody>
      </p:sp>
    </p:spTree>
    <p:extLst>
      <p:ext uri="{BB962C8B-B14F-4D97-AF65-F5344CB8AC3E}">
        <p14:creationId xmlns:p14="http://schemas.microsoft.com/office/powerpoint/2010/main" val="321676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dirty="0"/>
          </a:p>
        </p:txBody>
      </p:sp>
    </p:spTree>
    <p:extLst>
      <p:ext uri="{BB962C8B-B14F-4D97-AF65-F5344CB8AC3E}">
        <p14:creationId xmlns:p14="http://schemas.microsoft.com/office/powerpoint/2010/main" val="320937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extLst>
      <p:ext uri="{BB962C8B-B14F-4D97-AF65-F5344CB8AC3E}">
        <p14:creationId xmlns:p14="http://schemas.microsoft.com/office/powerpoint/2010/main" val="2010475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extLst>
      <p:ext uri="{BB962C8B-B14F-4D97-AF65-F5344CB8AC3E}">
        <p14:creationId xmlns:p14="http://schemas.microsoft.com/office/powerpoint/2010/main" val="167285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285304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348888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259530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slide was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extLst>
      <p:ext uri="{BB962C8B-B14F-4D97-AF65-F5344CB8AC3E}">
        <p14:creationId xmlns:p14="http://schemas.microsoft.com/office/powerpoint/2010/main" val="28402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extLst>
      <p:ext uri="{BB962C8B-B14F-4D97-AF65-F5344CB8AC3E}">
        <p14:creationId xmlns:p14="http://schemas.microsoft.com/office/powerpoint/2010/main" val="91817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slide has been added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extLst>
      <p:ext uri="{BB962C8B-B14F-4D97-AF65-F5344CB8AC3E}">
        <p14:creationId xmlns:p14="http://schemas.microsoft.com/office/powerpoint/2010/main" val="265610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UPDATE: addition</a:t>
            </a:r>
            <a:r>
              <a:rPr lang="en-GB" baseline="0" dirty="0" smtClean="0"/>
              <a:t> of “take also the online...” + link</a:t>
            </a:r>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extLst>
      <p:ext uri="{BB962C8B-B14F-4D97-AF65-F5344CB8AC3E}">
        <p14:creationId xmlns:p14="http://schemas.microsoft.com/office/powerpoint/2010/main" val="1055504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111191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extLst>
      <p:ext uri="{BB962C8B-B14F-4D97-AF65-F5344CB8AC3E}">
        <p14:creationId xmlns:p14="http://schemas.microsoft.com/office/powerpoint/2010/main" val="264243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extLst>
      <p:ext uri="{BB962C8B-B14F-4D97-AF65-F5344CB8AC3E}">
        <p14:creationId xmlns:p14="http://schemas.microsoft.com/office/powerpoint/2010/main" val="267290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updated example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272142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extLst>
      <p:ext uri="{BB962C8B-B14F-4D97-AF65-F5344CB8AC3E}">
        <p14:creationId xmlns:p14="http://schemas.microsoft.com/office/powerpoint/2010/main" val="2721420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Teeme Ära!</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extLst>
      <p:ext uri="{BB962C8B-B14F-4D97-AF65-F5344CB8AC3E}">
        <p14:creationId xmlns:p14="http://schemas.microsoft.com/office/powerpoint/2010/main" val="621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389130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124885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extLst>
      <p:ext uri="{BB962C8B-B14F-4D97-AF65-F5344CB8AC3E}">
        <p14:creationId xmlns:p14="http://schemas.microsoft.com/office/powerpoint/2010/main" val="1422571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dirty="0"/>
          </a:p>
        </p:txBody>
      </p:sp>
    </p:spTree>
    <p:extLst>
      <p:ext uri="{BB962C8B-B14F-4D97-AF65-F5344CB8AC3E}">
        <p14:creationId xmlns:p14="http://schemas.microsoft.com/office/powerpoint/2010/main" val="2046886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extLst>
      <p:ext uri="{BB962C8B-B14F-4D97-AF65-F5344CB8AC3E}">
        <p14:creationId xmlns:p14="http://schemas.microsoft.com/office/powerpoint/2010/main" val="939789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dirty="0"/>
          </a:p>
        </p:txBody>
      </p:sp>
    </p:spTree>
    <p:extLst>
      <p:ext uri="{BB962C8B-B14F-4D97-AF65-F5344CB8AC3E}">
        <p14:creationId xmlns:p14="http://schemas.microsoft.com/office/powerpoint/2010/main" val="2883532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3571235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extLst>
      <p:ext uri="{BB962C8B-B14F-4D97-AF65-F5344CB8AC3E}">
        <p14:creationId xmlns:p14="http://schemas.microsoft.com/office/powerpoint/2010/main" val="911009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1680419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extLst>
      <p:ext uri="{BB962C8B-B14F-4D97-AF65-F5344CB8AC3E}">
        <p14:creationId xmlns:p14="http://schemas.microsoft.com/office/powerpoint/2010/main" val="3432012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extLst>
      <p:ext uri="{BB962C8B-B14F-4D97-AF65-F5344CB8AC3E}">
        <p14:creationId xmlns:p14="http://schemas.microsoft.com/office/powerpoint/2010/main" val="351569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dirty="0"/>
          </a:p>
        </p:txBody>
      </p:sp>
    </p:spTree>
    <p:extLst>
      <p:ext uri="{BB962C8B-B14F-4D97-AF65-F5344CB8AC3E}">
        <p14:creationId xmlns:p14="http://schemas.microsoft.com/office/powerpoint/2010/main" val="1676280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dirty="0"/>
          </a:p>
        </p:txBody>
      </p:sp>
    </p:spTree>
    <p:extLst>
      <p:ext uri="{BB962C8B-B14F-4D97-AF65-F5344CB8AC3E}">
        <p14:creationId xmlns:p14="http://schemas.microsoft.com/office/powerpoint/2010/main" val="3406462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extLst>
      <p:ext uri="{BB962C8B-B14F-4D97-AF65-F5344CB8AC3E}">
        <p14:creationId xmlns:p14="http://schemas.microsoft.com/office/powerpoint/2010/main" val="2637332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a:t>
            </a:r>
            <a:r>
              <a:rPr lang="en-GB" baseline="0" dirty="0" smtClean="0"/>
              <a:t> added reference for slide 11</a:t>
            </a:r>
          </a:p>
          <a:p>
            <a:r>
              <a:rPr lang="en-GB" baseline="0" dirty="0" smtClean="0"/>
              <a:t>Increment 1 slide# for all references following on the reference slide 11</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dirty="0"/>
          </a:p>
        </p:txBody>
      </p:sp>
    </p:spTree>
    <p:extLst>
      <p:ext uri="{BB962C8B-B14F-4D97-AF65-F5344CB8AC3E}">
        <p14:creationId xmlns:p14="http://schemas.microsoft.com/office/powerpoint/2010/main" val="2014766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extLst>
      <p:ext uri="{BB962C8B-B14F-4D97-AF65-F5344CB8AC3E}">
        <p14:creationId xmlns:p14="http://schemas.microsoft.com/office/powerpoint/2010/main" val="1651300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44</a:t>
            </a:fld>
            <a:endParaRPr lang="en-GB" dirty="0"/>
          </a:p>
        </p:txBody>
      </p:sp>
    </p:spTree>
    <p:extLst>
      <p:ext uri="{BB962C8B-B14F-4D97-AF65-F5344CB8AC3E}">
        <p14:creationId xmlns:p14="http://schemas.microsoft.com/office/powerpoint/2010/main" val="2874284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extLst>
      <p:ext uri="{BB962C8B-B14F-4D97-AF65-F5344CB8AC3E}">
        <p14:creationId xmlns:p14="http://schemas.microsoft.com/office/powerpoint/2010/main" val="390091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dirty="0"/>
          </a:p>
        </p:txBody>
      </p:sp>
    </p:spTree>
    <p:extLst>
      <p:ext uri="{BB962C8B-B14F-4D97-AF65-F5344CB8AC3E}">
        <p14:creationId xmlns:p14="http://schemas.microsoft.com/office/powerpoint/2010/main" val="24312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dirty="0"/>
          </a:p>
        </p:txBody>
      </p:sp>
    </p:spTree>
    <p:extLst>
      <p:ext uri="{BB962C8B-B14F-4D97-AF65-F5344CB8AC3E}">
        <p14:creationId xmlns:p14="http://schemas.microsoft.com/office/powerpoint/2010/main" val="132098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extLst>
      <p:ext uri="{BB962C8B-B14F-4D97-AF65-F5344CB8AC3E}">
        <p14:creationId xmlns:p14="http://schemas.microsoft.com/office/powerpoint/2010/main" val="337038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07734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52467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220752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2" name="Group 25"/>
          <p:cNvGrpSpPr/>
          <p:nvPr/>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3" name="Group 32"/>
          <p:cNvGrpSpPr/>
          <p:nvPr/>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
        <p:nvSpPr>
          <p:cNvPr id="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7" name="Picture 2"/>
          <p:cNvPicPr>
            <a:picLocks noChangeAspect="1" noChangeArrowheads="1"/>
          </p:cNvPicPr>
          <p:nvPr userDrawn="1"/>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hyperlink" Target="http://www.slideshare.net/OpenDataSupport/introduction-to-linked-data-2340216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estmoz.com/1859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digital-agenda/en/open-data-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ta.gov.uk/search/apachesolr_search?filters=type:resource%20tid:1127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data.gov.uk/sites/default/files/Open_data_White_Paper.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k.fm.dk/publications/2012/good-basic-data-for-everyo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geringen.se/sb/d/15697/a/19734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opendata.riik.ee/roheline-raama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joinup.ec.europa.eu/sites/default/files/Estonian%20Open%20Data%20Greenbook.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talab.gouv.fr/article-la-feuille-de-route-du-gouvernement-en-matiere-d-ouverture-et-de-partage-des-donnees-publiques-115767801.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uvernement.fr/sites/default/files/fichiers_joints/plan_dactions_-_version_anglaise.pdf" TargetMode="External"/><Relationship Id="rId7" Type="http://schemas.openxmlformats.org/officeDocument/2006/relationships/hyperlink" Target="https://www.gov.uk/government/publications/open-data-charter/g8-open-data-charter-and-technical-anne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ec.europa.eu/digital-agenda/en/news/eu-implementation-g8-open-data-charter" TargetMode="External"/><Relationship Id="rId5" Type="http://schemas.openxmlformats.org/officeDocument/2006/relationships/hyperlink" Target="https://www.gov.uk/government/publications/g8-open-data-charter-national-action-plan" TargetMode="External"/><Relationship Id="rId4" Type="http://schemas.openxmlformats.org/officeDocument/2006/relationships/hyperlink" Target="http://www.funzionepubblica.gov.it/media/1104831/piano_azione_g8_open_data.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estmoz.com/1859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wheresmyvillo.b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blog.okfn.org/2010/10/29/open-data-in-public-private-partnerships-how-citizens-can-become-true-watchdogs/"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dba.erhvervsstyrelsen.dk/home/0/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dba.erhvervsstyrelsen.dk/home/0/2"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fr.openfoodfacts.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hyperlink" Target="http://www.lemonde.fr/politique/article/2012/10/16/plf-des-avions-au-bouclier-fiscal-la-java-des-amendements_1776093_823448.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www.fixmystree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www.ordnancesurvey.co.uk/oswebsi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ata.gov.uk/apps/uk-pharmacy"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http://www.itsyourparliament.eu/"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http://energy.publicdata.eu/ee/vis.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opencorporates.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hyperlink" Target="http://cpsv.testproject.eu/CPSV/" TargetMode="External"/><Relationship Id="rId3" Type="http://schemas.openxmlformats.org/officeDocument/2006/relationships/hyperlink" Target="http://health.testproject.eu/PPP/" TargetMode="External"/><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org.testproject.eu/MARE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digital-agenda/en/implementation-public-sector-information-directive-member-stat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epsiplatform.eu/content/what-linked-open-government-data" TargetMode="External"/><Relationship Id="rId13" Type="http://schemas.openxmlformats.org/officeDocument/2006/relationships/hyperlink" Target="https://ec.europa.eu/digital-agenda/en/open-data-o" TargetMode="External"/><Relationship Id="rId18" Type="http://schemas.openxmlformats.org/officeDocument/2006/relationships/hyperlink" Target="http://nycopendata.pediacities.com/wiki/index.php/Local_Law_11_of_2012" TargetMode="External"/><Relationship Id="rId26" Type="http://schemas.openxmlformats.org/officeDocument/2006/relationships/hyperlink" Target="http://eur-lex.europa.eu/LexUriServ/LexUriServ.do?uri=OJ:L:2013:175:0001:0008:EN:PDF" TargetMode="External"/><Relationship Id="rId3" Type="http://schemas.openxmlformats.org/officeDocument/2006/relationships/hyperlink" Target="http://opendefinition.org/" TargetMode="External"/><Relationship Id="rId21" Type="http://schemas.openxmlformats.org/officeDocument/2006/relationships/hyperlink" Target="http://epsiplatform.eu/sites/default/files/Quick%20Guide%20to%20the%20PSI%20Directive_MdV_2.pdf" TargetMode="External"/><Relationship Id="rId7" Type="http://schemas.openxmlformats.org/officeDocument/2006/relationships/hyperlink" Target="http://5stardata.info/" TargetMode="External"/><Relationship Id="rId12" Type="http://schemas.openxmlformats.org/officeDocument/2006/relationships/hyperlink" Target="http://europa.eu/rapid/press-release_MEMO-11-891_en.htm?locale=enropean-commission-launches-open-data-strategy-for-europe/" TargetMode="External"/><Relationship Id="rId17" Type="http://schemas.openxmlformats.org/officeDocument/2006/relationships/hyperlink" Target="http://www.whitehouse.gov/the-press-office/2013/05/09/executive-order-making-open-and-machine-readable-new-default-government-" TargetMode="External"/><Relationship Id="rId25" Type="http://schemas.openxmlformats.org/officeDocument/2006/relationships/hyperlink" Target="http://epsiplatform.eu/content/public-consultation-psi-directive-review" TargetMode="External"/><Relationship Id="rId2" Type="http://schemas.openxmlformats.org/officeDocument/2006/relationships/notesSlide" Target="../notesSlides/notesSlide42.xml"/><Relationship Id="rId16" Type="http://schemas.openxmlformats.org/officeDocument/2006/relationships/hyperlink" Target="http://uk.fm.dk/publications/2012/good-basic-data-for-everyone/" TargetMode="External"/><Relationship Id="rId20" Type="http://schemas.openxmlformats.org/officeDocument/2006/relationships/hyperlink" Target="https://www.gov.uk/government/publications/open-data-charter/g8-open-data-charter-and-technical-annex" TargetMode="External"/><Relationship Id="rId1" Type="http://schemas.openxmlformats.org/officeDocument/2006/relationships/slideLayout" Target="../slideLayouts/slideLayout3.xml"/><Relationship Id="rId6" Type="http://schemas.openxmlformats.org/officeDocument/2006/relationships/hyperlink" Target="http://www.w3.org/DesignIssues/LinkedData" TargetMode="External"/><Relationship Id="rId11" Type="http://schemas.openxmlformats.org/officeDocument/2006/relationships/hyperlink" Target="http://blog.okfn.org/2011/12/12/european-commission-launches-open-data-strategy-for-europe/" TargetMode="External"/><Relationship Id="rId24" Type="http://schemas.openxmlformats.org/officeDocument/2006/relationships/hyperlink" Target="http://eur-lex.europa.eu/LexUriServ/LexUriServ.do?uri=COM:2011:0877:FIN:EN:PDF" TargetMode="External"/><Relationship Id="rId5" Type="http://schemas.openxmlformats.org/officeDocument/2006/relationships/hyperlink" Target="http://opengovernmentdata.org/" TargetMode="External"/><Relationship Id="rId15" Type="http://schemas.openxmlformats.org/officeDocument/2006/relationships/hyperlink" Target="http://data.gov.uk/sites/default/files/Open_data_White_Paper.pdf" TargetMode="External"/><Relationship Id="rId23" Type="http://schemas.openxmlformats.org/officeDocument/2006/relationships/hyperlink" Target="http://ec.europa.eu/information_society/policy/psi/revision_directive/index_en.htm" TargetMode="External"/><Relationship Id="rId10" Type="http://schemas.openxmlformats.org/officeDocument/2006/relationships/hyperlink" Target="http://ec.europa.eu/digital-agenda/en/public-sector-information-raw-data-new-services-and-products" TargetMode="External"/><Relationship Id="rId19" Type="http://schemas.openxmlformats.org/officeDocument/2006/relationships/hyperlink" Target="http://www.epsiplatform.eu/content/france-outlines-open-data-strategy" TargetMode="External"/><Relationship Id="rId4" Type="http://schemas.openxmlformats.org/officeDocument/2006/relationships/hyperlink" Target="http://opendatahandbook.org/en/what-is-open-data/" TargetMode="External"/><Relationship Id="rId9" Type="http://schemas.openxmlformats.org/officeDocument/2006/relationships/hyperlink" Target="https://joinup.ec.europa.eu/node/72473" TargetMode="External"/><Relationship Id="rId14" Type="http://schemas.openxmlformats.org/officeDocument/2006/relationships/hyperlink" Target="http://eur-lex.europa.eu/LexUriServ/LexUriServ.do?uri=OJ:L:2011:330:0039:0042:EN:PDF" TargetMode="External"/><Relationship Id="rId22" Type="http://schemas.openxmlformats.org/officeDocument/2006/relationships/hyperlink" Target="https://ec.europa.eu/digital-agenda/en/implementation-public-sector-information-directive-member-stat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thegreenland.eu/2013/07/danis-dash/" TargetMode="External"/><Relationship Id="rId7"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gov.uk/government/uploads/system/uploads/attachment_data/file/198905/bis-13-743-market-assessment-of-public-sector-information.pd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gov.uk/government/publications/open-data-charter/g8-open-data-charter-and-technical-annex" TargetMode="External"/><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opendatahandbook.org/" TargetMode="External"/><Relationship Id="rId5" Type="http://schemas.openxmlformats.org/officeDocument/2006/relationships/hyperlink" Target="http://content.openspending.org/resources/handbook/spending-data-handbook.pdf" TargetMode="External"/><Relationship Id="rId10" Type="http://schemas.openxmlformats.org/officeDocument/2006/relationships/image" Target="../media/image38.png"/><Relationship Id="rId4" Type="http://schemas.openxmlformats.org/officeDocument/2006/relationships/hyperlink" Target="http://issuu.com/semwebcomp/docs/ogd_weissbuch_2011_web" TargetMode="External"/><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8" Type="http://schemas.openxmlformats.org/officeDocument/2006/relationships/hyperlink" Target="http://www.homerproject.eu/" TargetMode="External"/><Relationship Id="rId13" Type="http://schemas.openxmlformats.org/officeDocument/2006/relationships/image" Target="../media/image41.png"/><Relationship Id="rId18" Type="http://schemas.openxmlformats.org/officeDocument/2006/relationships/image" Target="../media/image46.jpeg"/><Relationship Id="rId3" Type="http://schemas.openxmlformats.org/officeDocument/2006/relationships/hyperlink" Target="http://www.theodi.org/" TargetMode="External"/><Relationship Id="rId7" Type="http://schemas.openxmlformats.org/officeDocument/2006/relationships/hyperlink" Target="http://www.w3.org/egov/wiki/Main_Page" TargetMode="External"/><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notesSlide" Target="../notesSlides/notesSlide45.xml"/><Relationship Id="rId16"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hyperlink" Target="http://epsiplatform.eu/" TargetMode="External"/><Relationship Id="rId11" Type="http://schemas.openxmlformats.org/officeDocument/2006/relationships/image" Target="../media/image39.png"/><Relationship Id="rId5" Type="http://schemas.openxmlformats.org/officeDocument/2006/relationships/hyperlink" Target="http://www.engagedata.eu/" TargetMode="External"/><Relationship Id="rId15" Type="http://schemas.openxmlformats.org/officeDocument/2006/relationships/image" Target="../media/image43.gif"/><Relationship Id="rId10" Type="http://schemas.openxmlformats.org/officeDocument/2006/relationships/hyperlink" Target="http://data.worldbank.org/" TargetMode="External"/><Relationship Id="rId4" Type="http://schemas.openxmlformats.org/officeDocument/2006/relationships/hyperlink" Target="http://okfn.org/" TargetMode="External"/><Relationship Id="rId9" Type="http://schemas.openxmlformats.org/officeDocument/2006/relationships/hyperlink" Target="http://www.webfoundation.org/" TargetMode="External"/><Relationship Id="rId14" Type="http://schemas.openxmlformats.org/officeDocument/2006/relationships/image" Target="../media/image42.jpeg"/></Relationships>
</file>

<file path=ppt/slides/_rels/slide46.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50.gif"/><Relationship Id="rId2" Type="http://schemas.openxmlformats.org/officeDocument/2006/relationships/notesSlide" Target="../notesSlides/notesSlide46.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51.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47.jpeg"/><Relationship Id="rId9" Type="http://schemas.openxmlformats.org/officeDocument/2006/relationships/image" Target="../media/image49.png"/><Relationship Id="rId14" Type="http://schemas.openxmlformats.org/officeDocument/2006/relationships/hyperlink" Target="http://joinup.ec.europa.e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ata.gov.uk/dat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2014/REC-vocab-dcat-20140116/#class-datas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pen-data.europa.eu/en/data/dataset/6piCoKw0CB8c6hQdctplNg" TargetMode="External"/><Relationship Id="rId4" Type="http://schemas.openxmlformats.org/officeDocument/2006/relationships/hyperlink" Target="https://eportal.eba.europa.eu/ci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t-EE" sz="1600" i="0" noProof="0" dirty="0" smtClean="0"/>
              <a:t>Õpimoodul 1.1</a:t>
            </a:r>
            <a:r>
              <a:rPr lang="et-EE" sz="1400" i="0" noProof="0" dirty="0" smtClean="0"/>
              <a:t/>
            </a:r>
            <a:br>
              <a:rPr lang="et-EE" sz="1400" i="0" noProof="0" dirty="0" smtClean="0"/>
            </a:br>
            <a:r>
              <a:rPr lang="et-EE" sz="1800" i="0" noProof="0" dirty="0" smtClean="0"/>
              <a:t/>
            </a:r>
            <a:br>
              <a:rPr lang="et-EE" sz="1800" i="0" noProof="0" dirty="0" smtClean="0"/>
            </a:br>
            <a:r>
              <a:rPr lang="et-EE" sz="1800" i="0" noProof="0" dirty="0" smtClean="0"/>
              <a:t/>
            </a:r>
            <a:br>
              <a:rPr lang="et-EE" sz="1800" i="0" noProof="0" dirty="0" smtClean="0"/>
            </a:br>
            <a:r>
              <a:rPr lang="et-EE" i="0" noProof="0" dirty="0" smtClean="0">
                <a:latin typeface="Bradley Hand ITC" pitchFamily="66" charset="0"/>
              </a:rPr>
              <a:t/>
            </a:r>
            <a:br>
              <a:rPr lang="et-EE" i="0" noProof="0" dirty="0" smtClean="0">
                <a:latin typeface="Bradley Hand ITC" pitchFamily="66" charset="0"/>
              </a:rPr>
            </a:br>
            <a:r>
              <a:rPr lang="et-EE" sz="5400" i="0" noProof="0" dirty="0" smtClean="0">
                <a:latin typeface="Bradley Hand ITC" pitchFamily="66" charset="0"/>
              </a:rPr>
              <a:t>Avalikud avaandmed </a:t>
            </a:r>
            <a:r>
              <a:rPr lang="et-EE" sz="5400" i="0" dirty="0" smtClean="0">
                <a:latin typeface="Bradley Hand ITC" pitchFamily="66" charset="0"/>
              </a:rPr>
              <a:t>&amp;</a:t>
            </a:r>
            <a:br>
              <a:rPr lang="et-EE" sz="5400" i="0" dirty="0" smtClean="0">
                <a:latin typeface="Bradley Hand ITC" pitchFamily="66" charset="0"/>
              </a:rPr>
            </a:br>
            <a:r>
              <a:rPr lang="et-EE" sz="5400" i="0" dirty="0" smtClean="0">
                <a:latin typeface="Bradley Hand ITC" pitchFamily="66" charset="0"/>
              </a:rPr>
              <a:t>PSI Direktiiv</a:t>
            </a:r>
            <a:endParaRPr lang="et-EE" sz="5400" i="0" noProof="0" dirty="0" smtClean="0">
              <a:latin typeface="Bradley Hand ITC" pitchFamily="66" charset="0"/>
            </a:endParaRPr>
          </a:p>
        </p:txBody>
      </p:sp>
      <p:sp>
        <p:nvSpPr>
          <p:cNvPr id="3"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Mis on linkandmed</a:t>
            </a:r>
            <a:r>
              <a:rPr lang="en-GB" noProof="0" dirty="0" smtClean="0"/>
              <a:t>?</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accent1"/>
                </a:solidFill>
              </a:rPr>
              <a:t>“</a:t>
            </a:r>
            <a:r>
              <a:rPr lang="et-EE" i="1" noProof="0" dirty="0" smtClean="0">
                <a:solidFill>
                  <a:schemeClr val="accent1"/>
                </a:solidFill>
              </a:rPr>
              <a:t>Linkandmed kujutavad endast struktureeritud andmete avaldamist ja ühendamist veebis, kasutades standardseid veebitehnoloogiaid masinloetavuse saavutamiseks, mis võimaldavad ühendada omavahel erinevatest allikatest pärit andmeid ja päringuid ning mida on siis võimalik paremini interpreteerida ja analüüsida.“</a:t>
            </a:r>
          </a:p>
          <a:p>
            <a:endParaRPr lang="en-GB" sz="1800" noProof="0" dirty="0" smtClean="0"/>
          </a:p>
          <a:p>
            <a:r>
              <a:rPr lang="en-GB" sz="1800" noProof="0" dirty="0" smtClean="0"/>
              <a:t>Tim Berners-Lee </a:t>
            </a:r>
            <a:r>
              <a:rPr lang="et-EE" sz="1800" noProof="0" dirty="0" smtClean="0"/>
              <a:t>tõi välja neli linkandmete põhimõtet:</a:t>
            </a:r>
            <a:endParaRPr lang="en-GB" sz="1800" noProof="0" dirty="0" smtClean="0"/>
          </a:p>
          <a:p>
            <a:pPr lvl="1" indent="-273600"/>
            <a:r>
              <a:rPr lang="en-GB" sz="1800" noProof="0" dirty="0" smtClean="0"/>
              <a:t>URI</a:t>
            </a:r>
            <a:r>
              <a:rPr lang="et-EE" sz="1800" noProof="0" dirty="0" smtClean="0"/>
              <a:t>de kasutamine asjade nimetamisel</a:t>
            </a:r>
            <a:r>
              <a:rPr lang="en-GB" sz="1800" noProof="0" dirty="0" smtClean="0"/>
              <a:t>.</a:t>
            </a:r>
            <a:endParaRPr lang="en-GB" sz="1800" noProof="0" dirty="0"/>
          </a:p>
          <a:p>
            <a:pPr lvl="1" indent="-273600"/>
            <a:r>
              <a:rPr lang="en-GB" sz="1800" noProof="0" dirty="0" smtClean="0"/>
              <a:t>HTTP URI</a:t>
            </a:r>
            <a:r>
              <a:rPr lang="et-EE" sz="1800" noProof="0" dirty="0" smtClean="0"/>
              <a:t>de kasutamine, et inimesed saaksid neid nimetusi vaadata.</a:t>
            </a:r>
            <a:r>
              <a:rPr lang="en-GB" sz="1800" noProof="0" dirty="0" smtClean="0"/>
              <a:t> </a:t>
            </a:r>
            <a:endParaRPr lang="en-GB" sz="1800" noProof="0" dirty="0"/>
          </a:p>
          <a:p>
            <a:pPr lvl="1" indent="-273600"/>
            <a:r>
              <a:rPr lang="et-EE" sz="1800" noProof="0" dirty="0" err="1" smtClean="0"/>
              <a:t>URI-de</a:t>
            </a:r>
            <a:r>
              <a:rPr lang="et-EE" sz="1800" noProof="0" dirty="0" smtClean="0"/>
              <a:t> vaatamisel kasuliku informatsiooni esitlemine standardsel viisil </a:t>
            </a:r>
            <a:r>
              <a:rPr lang="en-GB" sz="1800" dirty="0" smtClean="0"/>
              <a:t>(RDF, </a:t>
            </a:r>
            <a:r>
              <a:rPr lang="en-GB" sz="1800" dirty="0"/>
              <a:t>SPARQL</a:t>
            </a:r>
            <a:r>
              <a:rPr lang="en-GB" sz="1800" dirty="0" smtClean="0"/>
              <a:t>)</a:t>
            </a:r>
            <a:r>
              <a:rPr lang="en-GB" sz="1800" noProof="0" dirty="0" smtClean="0"/>
              <a:t>.</a:t>
            </a:r>
            <a:endParaRPr lang="en-GB" sz="1800" noProof="0" dirty="0"/>
          </a:p>
          <a:p>
            <a:pPr lvl="1" indent="-273600"/>
            <a:r>
              <a:rPr lang="et-EE" sz="1800" noProof="0" dirty="0" smtClean="0"/>
              <a:t>Teistele </a:t>
            </a:r>
            <a:r>
              <a:rPr lang="et-EE" sz="1800" noProof="0" dirty="0" err="1" smtClean="0"/>
              <a:t>URI-dele</a:t>
            </a:r>
            <a:r>
              <a:rPr lang="et-EE" sz="1800" noProof="0" dirty="0" smtClean="0"/>
              <a:t> viitamine nii, et on võimalik avastada rohkem asju. </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10</a:t>
            </a:fld>
            <a:endParaRPr lang="en-GB" dirty="0"/>
          </a:p>
        </p:txBody>
      </p:sp>
    </p:spTree>
    <p:extLst>
      <p:ext uri="{BB962C8B-B14F-4D97-AF65-F5344CB8AC3E}">
        <p14:creationId xmlns:p14="http://schemas.microsoft.com/office/powerpoint/2010/main" val="3714575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629" y="2276872"/>
            <a:ext cx="4896544" cy="212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t-EE" noProof="0" dirty="0" smtClean="0"/>
              <a:t>Avalikud avaandmed ja linkandmed</a:t>
            </a:r>
            <a:endParaRPr lang="en-GB" noProof="0" dirty="0"/>
          </a:p>
        </p:txBody>
      </p:sp>
      <p:sp>
        <p:nvSpPr>
          <p:cNvPr id="3" name="Content Placeholder 2"/>
          <p:cNvSpPr>
            <a:spLocks noGrp="1"/>
          </p:cNvSpPr>
          <p:nvPr>
            <p:ph sz="quarter" idx="15"/>
          </p:nvPr>
        </p:nvSpPr>
        <p:spPr>
          <a:xfrm>
            <a:off x="533400" y="1752600"/>
            <a:ext cx="8077200" cy="812304"/>
          </a:xfrm>
        </p:spPr>
        <p:txBody>
          <a:bodyPr/>
          <a:lstStyle/>
          <a:p>
            <a:r>
              <a:rPr lang="et-EE" noProof="0" dirty="0" smtClean="0"/>
              <a:t>Lingitud avaandmete viis tärni</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080" y="1072249"/>
            <a:ext cx="2999518" cy="82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0011" y="1988840"/>
            <a:ext cx="2847656" cy="123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7451" y="3337567"/>
            <a:ext cx="3386311" cy="48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3" y="4852984"/>
            <a:ext cx="5256584" cy="155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bwMode="ltGray">
          <a:xfrm>
            <a:off x="5301107" y="2780928"/>
            <a:ext cx="575399"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9" name="Right Arrow 18"/>
          <p:cNvSpPr/>
          <p:nvPr/>
        </p:nvSpPr>
        <p:spPr bwMode="ltGray">
          <a:xfrm rot="2669919">
            <a:off x="4345287" y="3915081"/>
            <a:ext cx="267290" cy="179966"/>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0" name="Right Arrow 19"/>
          <p:cNvSpPr/>
          <p:nvPr/>
        </p:nvSpPr>
        <p:spPr bwMode="ltGray">
          <a:xfrm rot="5400000">
            <a:off x="2519773" y="4397504"/>
            <a:ext cx="504056"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4008" y="4005064"/>
            <a:ext cx="4372842" cy="152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bwMode="ltGray">
          <a:xfrm>
            <a:off x="4355976" y="6093296"/>
            <a:ext cx="316835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samuti</a:t>
            </a:r>
            <a:r>
              <a:rPr lang="en-GB" sz="1200" b="1" dirty="0" smtClean="0">
                <a:solidFill>
                  <a:schemeClr val="tx1"/>
                </a:solidFill>
                <a:latin typeface="Georgia" pitchFamily="18" charset="0"/>
              </a:rPr>
              <a:t>:</a:t>
            </a:r>
          </a:p>
          <a:p>
            <a:r>
              <a:rPr lang="en-GB" sz="1200" dirty="0" smtClean="0">
                <a:hlinkClick r:id="rId9"/>
              </a:rPr>
              <a:t>http://www.slideshare.net/OpenDataSupport/introduction-to-linked-data-23402165</a:t>
            </a:r>
            <a:endParaRPr lang="en-GB" sz="1200" dirty="0" smtClean="0">
              <a:solidFill>
                <a:schemeClr val="tx1"/>
              </a:solidFill>
            </a:endParaRPr>
          </a:p>
        </p:txBody>
      </p:sp>
      <p:sp>
        <p:nvSpPr>
          <p:cNvPr id="7" name="Rectangle 6"/>
          <p:cNvSpPr/>
          <p:nvPr/>
        </p:nvSpPr>
        <p:spPr bwMode="ltGray">
          <a:xfrm>
            <a:off x="395536" y="2276872"/>
            <a:ext cx="4735637" cy="12153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 name="Right Arrow 5"/>
          <p:cNvSpPr/>
          <p:nvPr/>
        </p:nvSpPr>
        <p:spPr bwMode="ltGray">
          <a:xfrm rot="19277193">
            <a:off x="4846198" y="1816499"/>
            <a:ext cx="1150798"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8" name="Right Arrow 17"/>
          <p:cNvSpPr/>
          <p:nvPr/>
        </p:nvSpPr>
        <p:spPr bwMode="ltGray">
          <a:xfrm rot="435334">
            <a:off x="4507168" y="3373170"/>
            <a:ext cx="782039" cy="238028"/>
          </a:xfrm>
          <a:prstGeom prst="rightArrow">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6870" y="2314972"/>
            <a:ext cx="350738" cy="350738"/>
          </a:xfrm>
          <a:prstGeom prst="rect">
            <a:avLst/>
          </a:prstGeom>
        </p:spPr>
      </p:pic>
    </p:spTree>
    <p:extLst>
      <p:ext uri="{BB962C8B-B14F-4D97-AF65-F5344CB8AC3E}">
        <p14:creationId xmlns:p14="http://schemas.microsoft.com/office/powerpoint/2010/main" val="1230497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t-EE" dirty="0" smtClean="0"/>
              <a:t>Lingitud (avatud) avaandmed (LOGD – </a:t>
            </a:r>
            <a:r>
              <a:rPr lang="et-EE" dirty="0" err="1" smtClean="0"/>
              <a:t>Linked</a:t>
            </a:r>
            <a:r>
              <a:rPr lang="et-EE" dirty="0" smtClean="0"/>
              <a:t> </a:t>
            </a:r>
            <a:r>
              <a:rPr lang="et-EE" dirty="0" err="1" smtClean="0"/>
              <a:t>open</a:t>
            </a:r>
            <a:r>
              <a:rPr lang="et-EE" dirty="0" smtClean="0"/>
              <a:t> </a:t>
            </a:r>
            <a:r>
              <a:rPr lang="et-EE" dirty="0" err="1" smtClean="0"/>
              <a:t>Government</a:t>
            </a:r>
            <a:r>
              <a:rPr lang="et-EE" dirty="0" smtClean="0"/>
              <a:t> </a:t>
            </a:r>
            <a:r>
              <a:rPr lang="et-EE" dirty="0" err="1" smtClean="0"/>
              <a:t>data</a:t>
            </a:r>
            <a:r>
              <a:rPr lang="et-EE" dirty="0" smtClean="0"/>
              <a:t>) – võimalikud kasud</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t-EE" b="1" dirty="0" smtClean="0"/>
              <a:t>Paindlik andmete integratsioon: </a:t>
            </a:r>
            <a:r>
              <a:rPr lang="en-GB" dirty="0" smtClean="0"/>
              <a:t>LOGD </a:t>
            </a:r>
            <a:r>
              <a:rPr lang="et-EE" dirty="0" smtClean="0"/>
              <a:t>hõlbustab andmete integratsiooni ja võimaldab siduda erinevaid valitsuse andmestikke.</a:t>
            </a:r>
          </a:p>
          <a:p>
            <a:pPr marL="342900" lvl="1" indent="-342900">
              <a:buFont typeface="Arial" panose="020B0604020202020204" pitchFamily="34" charset="0"/>
              <a:buChar char="•"/>
            </a:pPr>
            <a:r>
              <a:rPr lang="et-EE" b="1" dirty="0" smtClean="0"/>
              <a:t>Andmekvaliteedi kasv</a:t>
            </a:r>
            <a:r>
              <a:rPr lang="en-GB" b="1" dirty="0" smtClean="0"/>
              <a:t>:</a:t>
            </a:r>
            <a:r>
              <a:rPr lang="en-GB" dirty="0" smtClean="0"/>
              <a:t> </a:t>
            </a:r>
            <a:r>
              <a:rPr lang="et-EE" dirty="0" smtClean="0"/>
              <a:t>LOGD suurenenud (korduv)kasutamine aitab suurendada andmete kvaliteeti. Vigu parandatakse üha rohkem läbi </a:t>
            </a:r>
            <a:r>
              <a:rPr lang="et-EE" dirty="0" err="1" smtClean="0"/>
              <a:t>ühisloome</a:t>
            </a:r>
            <a:r>
              <a:rPr lang="et-EE" dirty="0" smtClean="0"/>
              <a:t> ja iseteeninduse mehhanismide.</a:t>
            </a:r>
          </a:p>
          <a:p>
            <a:pPr marL="342900" lvl="1" indent="-342900">
              <a:buFont typeface="Arial" panose="020B0604020202020204" pitchFamily="34" charset="0"/>
              <a:buChar char="•"/>
            </a:pPr>
            <a:r>
              <a:rPr lang="et-EE" b="1" dirty="0" smtClean="0"/>
              <a:t>Uued teenused</a:t>
            </a:r>
            <a:r>
              <a:rPr lang="en-GB" b="1" dirty="0" smtClean="0"/>
              <a:t>:</a:t>
            </a:r>
            <a:r>
              <a:rPr lang="en-GB" dirty="0" smtClean="0"/>
              <a:t> </a:t>
            </a:r>
            <a:r>
              <a:rPr lang="et-EE" dirty="0" smtClean="0"/>
              <a:t>LOGD kättesaadavus võimaldab tõsta avaliku ja/või erasektori poolt pakutavate teenuste hulka.</a:t>
            </a:r>
          </a:p>
          <a:p>
            <a:pPr marL="342900" lvl="1" indent="-342900">
              <a:buFont typeface="Arial" panose="020B0604020202020204" pitchFamily="34" charset="0"/>
              <a:buChar char="•"/>
            </a:pPr>
            <a:r>
              <a:rPr lang="et-EE" b="1" dirty="0" smtClean="0"/>
              <a:t>Kulude vähendamine</a:t>
            </a:r>
            <a:r>
              <a:rPr lang="en-GB" b="1" dirty="0" smtClean="0"/>
              <a:t>:</a:t>
            </a:r>
            <a:r>
              <a:rPr lang="en-GB" dirty="0" smtClean="0"/>
              <a:t> </a:t>
            </a:r>
            <a:r>
              <a:rPr lang="et-EE" dirty="0" smtClean="0"/>
              <a:t>LOGD korduvkasutus e-valitsemises ja avalike teenuste osutamises vähendab tunduvalt kulusid.</a:t>
            </a:r>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12</a:t>
            </a:fld>
            <a:endParaRPr lang="en-GB" dirty="0"/>
          </a:p>
        </p:txBody>
      </p:sp>
      <p:sp>
        <p:nvSpPr>
          <p:cNvPr id="6" name="Rectangle 5"/>
          <p:cNvSpPr/>
          <p:nvPr/>
        </p:nvSpPr>
        <p:spPr bwMode="ltGray">
          <a:xfrm>
            <a:off x="3923928" y="551723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100" b="1" dirty="0" smtClean="0">
                <a:solidFill>
                  <a:schemeClr val="tx1"/>
                </a:solidFill>
                <a:latin typeface="Georgia" pitchFamily="18" charset="0"/>
              </a:rPr>
              <a:t>Vaata samuti</a:t>
            </a:r>
            <a:r>
              <a:rPr lang="en-GB" sz="1100" b="1" dirty="0" smtClean="0">
                <a:solidFill>
                  <a:schemeClr val="tx1"/>
                </a:solidFill>
                <a:latin typeface="Georgia" pitchFamily="18" charset="0"/>
              </a:rPr>
              <a:t>:</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683441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Diskussioon</a:t>
            </a:r>
            <a:endParaRPr lang="en-GB" dirty="0"/>
          </a:p>
        </p:txBody>
      </p:sp>
      <p:sp>
        <p:nvSpPr>
          <p:cNvPr id="3" name="Content Placeholder 2"/>
          <p:cNvSpPr>
            <a:spLocks noGrp="1"/>
          </p:cNvSpPr>
          <p:nvPr>
            <p:ph sz="quarter" idx="15"/>
          </p:nvPr>
        </p:nvSpPr>
        <p:spPr>
          <a:xfrm>
            <a:off x="1547664" y="1752600"/>
            <a:ext cx="7062936" cy="4419600"/>
          </a:xfrm>
        </p:spPr>
        <p:txBody>
          <a:bodyPr/>
          <a:lstStyle/>
          <a:p>
            <a:pPr marL="0" lvl="1" indent="0">
              <a:buClr>
                <a:srgbClr val="000000"/>
              </a:buClr>
              <a:buNone/>
            </a:pPr>
            <a:r>
              <a:rPr lang="et-EE" dirty="0" smtClean="0">
                <a:solidFill>
                  <a:srgbClr val="000000"/>
                </a:solidFill>
              </a:rPr>
              <a:t>Mõned avaliku sektori asutused on skeptilised avatud avaandmete suhtes, kuna andmete avalikustamise tõttu võib jääda osa tulu saamata. Kuidas oleks võimalik selle probleemiga tegeleda Eestis?</a:t>
            </a:r>
          </a:p>
          <a:p>
            <a:pPr marL="0" lvl="1" indent="0">
              <a:buClr>
                <a:srgbClr val="000000"/>
              </a:buClr>
              <a:buNone/>
            </a:pPr>
            <a:endParaRPr lang="et-EE" dirty="0" smtClean="0">
              <a:solidFill>
                <a:srgbClr val="000000"/>
              </a:solidFill>
            </a:endParaRPr>
          </a:p>
          <a:p>
            <a:pPr marL="0" lvl="1" indent="0">
              <a:buClr>
                <a:srgbClr val="000000"/>
              </a:buClr>
              <a:buNone/>
            </a:pPr>
            <a:r>
              <a:rPr lang="et-EE" dirty="0" smtClean="0">
                <a:solidFill>
                  <a:srgbClr val="000000"/>
                </a:solidFill>
              </a:rPr>
              <a:t>Millised on sinu arvates avalike avaandmete võimalikud kasud ja lõksud?</a:t>
            </a:r>
            <a:endParaRPr lang="en-GB" dirty="0">
              <a:solidFill>
                <a:srgbClr val="000000"/>
              </a:solidFill>
            </a:endParaRPr>
          </a:p>
          <a:p>
            <a:pPr marL="0" lvl="1" indent="0">
              <a:buClr>
                <a:srgbClr val="000000"/>
              </a:buClr>
              <a:buNone/>
            </a:pPr>
            <a:endParaRPr lang="et-EE" dirty="0" smtClean="0">
              <a:solidFill>
                <a:srgbClr val="000000"/>
              </a:solidFill>
            </a:endParaRPr>
          </a:p>
          <a:p>
            <a:pPr marL="0" lvl="1" indent="0">
              <a:buClr>
                <a:srgbClr val="000000"/>
              </a:buClr>
              <a:buNone/>
            </a:pPr>
            <a:r>
              <a:rPr lang="et-EE" dirty="0" smtClean="0">
                <a:solidFill>
                  <a:srgbClr val="000000"/>
                </a:solidFill>
              </a:rPr>
              <a:t>Missugused võiksid olla </a:t>
            </a:r>
            <a:r>
              <a:rPr lang="et-EE" dirty="0" smtClean="0">
                <a:solidFill>
                  <a:srgbClr val="000000"/>
                </a:solidFill>
              </a:rPr>
              <a:t>avalikel </a:t>
            </a:r>
            <a:r>
              <a:rPr lang="et-EE" dirty="0" smtClean="0">
                <a:solidFill>
                  <a:srgbClr val="000000"/>
                </a:solidFill>
              </a:rPr>
              <a:t>avaandmetel põhinevad võimalikku lisandväärtust pakkuvad rakendused ja teenused?</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grpSp>
        <p:nvGrpSpPr>
          <p:cNvPr id="13" name="Group 12"/>
          <p:cNvGrpSpPr/>
          <p:nvPr/>
        </p:nvGrpSpPr>
        <p:grpSpPr>
          <a:xfrm>
            <a:off x="252198" y="1886953"/>
            <a:ext cx="1277888" cy="965983"/>
            <a:chOff x="252198" y="1771967"/>
            <a:chExt cx="1277888" cy="965983"/>
          </a:xfrm>
        </p:grpSpPr>
        <p:pic>
          <p:nvPicPr>
            <p:cNvPr id="1026"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77196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198" y="2553284"/>
              <a:ext cx="1277888" cy="184666"/>
            </a:xfrm>
            <a:prstGeom prst="rect">
              <a:avLst/>
            </a:prstGeom>
          </p:spPr>
          <p:txBody>
            <a:bodyPr wrap="square">
              <a:spAutoFit/>
            </a:bodyPr>
            <a:lstStyle/>
            <a:p>
              <a:r>
                <a:rPr lang="en-GB" sz="600" dirty="0"/>
                <a:t> http://www.visualpharm.com</a:t>
              </a:r>
            </a:p>
          </p:txBody>
        </p:sp>
      </p:grpSp>
      <p:grpSp>
        <p:nvGrpSpPr>
          <p:cNvPr id="12" name="Group 11"/>
          <p:cNvGrpSpPr/>
          <p:nvPr/>
        </p:nvGrpSpPr>
        <p:grpSpPr>
          <a:xfrm>
            <a:off x="251520" y="3284984"/>
            <a:ext cx="1277888" cy="965983"/>
            <a:chOff x="251520" y="3183097"/>
            <a:chExt cx="1277888" cy="965983"/>
          </a:xfrm>
        </p:grpSpPr>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18309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3964414"/>
              <a:ext cx="1277888" cy="184666"/>
            </a:xfrm>
            <a:prstGeom prst="rect">
              <a:avLst/>
            </a:prstGeom>
          </p:spPr>
          <p:txBody>
            <a:bodyPr wrap="square">
              <a:spAutoFit/>
            </a:bodyPr>
            <a:lstStyle/>
            <a:p>
              <a:r>
                <a:rPr lang="en-GB" sz="600" dirty="0"/>
                <a:t> http://www.visualpharm.com</a:t>
              </a:r>
            </a:p>
          </p:txBody>
        </p:sp>
      </p:grpSp>
      <p:grpSp>
        <p:nvGrpSpPr>
          <p:cNvPr id="6" name="Group 5"/>
          <p:cNvGrpSpPr/>
          <p:nvPr/>
        </p:nvGrpSpPr>
        <p:grpSpPr>
          <a:xfrm>
            <a:off x="251520" y="4509120"/>
            <a:ext cx="1277888" cy="965983"/>
            <a:chOff x="251520" y="4407233"/>
            <a:chExt cx="1277888" cy="965983"/>
          </a:xfrm>
        </p:grpSpPr>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4407233"/>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5188550"/>
              <a:ext cx="1277888" cy="184666"/>
            </a:xfrm>
            <a:prstGeom prst="rect">
              <a:avLst/>
            </a:prstGeom>
          </p:spPr>
          <p:txBody>
            <a:bodyPr wrap="square">
              <a:spAutoFit/>
            </a:bodyPr>
            <a:lstStyle/>
            <a:p>
              <a:r>
                <a:rPr lang="en-GB" sz="600" dirty="0"/>
                <a:t> http://www.visualpharm.com</a:t>
              </a:r>
            </a:p>
          </p:txBody>
        </p:sp>
      </p:grpSp>
      <p:sp>
        <p:nvSpPr>
          <p:cNvPr id="15" name="Title 5"/>
          <p:cNvSpPr txBox="1">
            <a:spLocks/>
          </p:cNvSpPr>
          <p:nvPr/>
        </p:nvSpPr>
        <p:spPr>
          <a:xfrm>
            <a:off x="605408" y="5538936"/>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t-EE" sz="4000" i="0" dirty="0" smtClean="0">
                <a:solidFill>
                  <a:schemeClr val="accent1"/>
                </a:solidFill>
                <a:latin typeface="Bradley Hand ITC" pitchFamily="66" charset="0"/>
              </a:rPr>
              <a:t>Interneti testi leiad </a:t>
            </a:r>
            <a:r>
              <a:rPr lang="et-EE" sz="4000" i="0" dirty="0" smtClean="0">
                <a:solidFill>
                  <a:schemeClr val="accent1"/>
                </a:solidFill>
                <a:latin typeface="Bradley Hand ITC" pitchFamily="66" charset="0"/>
                <a:hlinkClick r:id="rId4"/>
              </a:rPr>
              <a:t>siit</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154728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2736304"/>
          </a:xfrm>
        </p:spPr>
        <p:txBody>
          <a:bodyPr/>
          <a:lstStyle/>
          <a:p>
            <a:r>
              <a:rPr lang="et-EE" sz="7200" i="0" noProof="0" dirty="0" smtClean="0">
                <a:solidFill>
                  <a:schemeClr val="accent1"/>
                </a:solidFill>
                <a:latin typeface="Bradley Hand ITC" pitchFamily="66" charset="0"/>
              </a:rPr>
              <a:t>Avaandmete poliitika</a:t>
            </a:r>
            <a:r>
              <a:rPr lang="en-GB" sz="7200" i="0" noProof="0" dirty="0" smtClean="0">
                <a:solidFill>
                  <a:schemeClr val="accent1"/>
                </a:solidFill>
                <a:latin typeface="Bradley Hand ITC" pitchFamily="66" charset="0"/>
              </a:rPr>
              <a:t/>
            </a:r>
            <a:br>
              <a:rPr lang="en-GB" sz="7200" i="0" noProof="0" dirty="0" smtClean="0">
                <a:solidFill>
                  <a:schemeClr val="accent1"/>
                </a:solidFill>
                <a:latin typeface="Bradley Hand ITC" pitchFamily="66" charset="0"/>
              </a:rPr>
            </a:b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14</a:t>
            </a:fld>
            <a:endParaRPr lang="en-GB" dirty="0"/>
          </a:p>
        </p:txBody>
      </p:sp>
    </p:spTree>
    <p:extLst>
      <p:ext uri="{BB962C8B-B14F-4D97-AF65-F5344CB8AC3E}">
        <p14:creationId xmlns:p14="http://schemas.microsoft.com/office/powerpoint/2010/main" val="540416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Euroopa Komisjoni avaandmete poliitika</a:t>
            </a:r>
            <a:endParaRPr lang="en-GB" noProof="0" dirty="0"/>
          </a:p>
        </p:txBody>
      </p:sp>
      <p:sp>
        <p:nvSpPr>
          <p:cNvPr id="3" name="Content Placeholder 2"/>
          <p:cNvSpPr>
            <a:spLocks noGrp="1"/>
          </p:cNvSpPr>
          <p:nvPr>
            <p:ph sz="quarter" idx="15"/>
          </p:nvPr>
        </p:nvSpPr>
        <p:spPr/>
        <p:txBody>
          <a:bodyPr/>
          <a:lstStyle/>
          <a:p>
            <a:r>
              <a:rPr lang="et-EE" sz="1600" noProof="0" dirty="0" smtClean="0"/>
              <a:t>Keskendub väärtuse loomesse läbi kindlat tüüpi andmete taaskasutamise – avaliku sektori info, mõnikord viidatakse ka kui valitsuse andmetele.</a:t>
            </a:r>
          </a:p>
          <a:p>
            <a:pPr lvl="1" indent="-273600">
              <a:spcAft>
                <a:spcPts val="600"/>
              </a:spcAft>
            </a:pPr>
            <a:r>
              <a:rPr lang="et-EE" sz="1600" noProof="0" dirty="0" smtClean="0"/>
              <a:t>Märkimisväärne </a:t>
            </a:r>
            <a:r>
              <a:rPr lang="et-EE" sz="1600" dirty="0"/>
              <a:t>potentsiaal </a:t>
            </a:r>
            <a:r>
              <a:rPr lang="et-EE" sz="1600" dirty="0" smtClean="0"/>
              <a:t>andmete taaskasutamiseks uutes </a:t>
            </a:r>
            <a:r>
              <a:rPr lang="et-EE" sz="1600" noProof="0" dirty="0" smtClean="0"/>
              <a:t>toodetes ja teenustes;</a:t>
            </a:r>
          </a:p>
          <a:p>
            <a:pPr lvl="1" indent="-273600">
              <a:spcAft>
                <a:spcPts val="600"/>
              </a:spcAft>
            </a:pPr>
            <a:r>
              <a:rPr lang="et-EE" sz="1600" noProof="0" dirty="0" smtClean="0"/>
              <a:t>Ühiskondlike probleemide lahendamisele suunatud – võimaldab avastada uusi ja innovaatilisi lahendusi;</a:t>
            </a:r>
            <a:endParaRPr lang="en-GB" sz="1600" noProof="0" dirty="0"/>
          </a:p>
          <a:p>
            <a:pPr lvl="1" indent="-273600">
              <a:spcAft>
                <a:spcPts val="600"/>
              </a:spcAft>
            </a:pPr>
            <a:r>
              <a:rPr lang="et-EE" sz="1600" noProof="0" dirty="0" smtClean="0"/>
              <a:t>Saavutada efektiivsuse kasvu haldusasutuste sees ja vahel;</a:t>
            </a:r>
            <a:endParaRPr lang="en-GB" sz="1600" noProof="0" dirty="0"/>
          </a:p>
          <a:p>
            <a:pPr lvl="1" indent="-273600">
              <a:spcAft>
                <a:spcPts val="600"/>
              </a:spcAft>
            </a:pPr>
            <a:r>
              <a:rPr lang="et-EE" sz="1600" noProof="0" dirty="0" smtClean="0"/>
              <a:t>Edendab kodanike osalust ja suurendab valitsuse läbipaistvust. </a:t>
            </a:r>
            <a:endParaRPr lang="en-GB" sz="1600" noProof="0" dirty="0"/>
          </a:p>
          <a:p>
            <a:pPr indent="0">
              <a:spcAft>
                <a:spcPts val="600"/>
              </a:spcAft>
            </a:pPr>
            <a:r>
              <a:rPr lang="et-EE" sz="1600" noProof="0" dirty="0" smtClean="0"/>
              <a:t>Konkreetsed meetmed</a:t>
            </a:r>
            <a:r>
              <a:rPr lang="en-GB" sz="1600" noProof="0" dirty="0" smtClean="0"/>
              <a:t>:</a:t>
            </a:r>
          </a:p>
          <a:p>
            <a:pPr lvl="1" indent="-273600">
              <a:spcAft>
                <a:spcPts val="600"/>
              </a:spcAft>
            </a:pPr>
            <a:r>
              <a:rPr lang="et-EE" sz="1600" noProof="0" dirty="0" smtClean="0"/>
              <a:t>Õigusnormid</a:t>
            </a:r>
            <a:r>
              <a:rPr lang="en-GB" sz="1600" noProof="0" dirty="0" smtClean="0"/>
              <a:t>, </a:t>
            </a:r>
            <a:r>
              <a:rPr lang="et-EE" sz="1600" noProof="0" dirty="0" smtClean="0"/>
              <a:t>nt</a:t>
            </a:r>
            <a:r>
              <a:rPr lang="en-GB" sz="1600" noProof="0" dirty="0" smtClean="0"/>
              <a:t> </a:t>
            </a:r>
            <a:r>
              <a:rPr lang="et-EE" sz="1600" noProof="0" dirty="0" smtClean="0"/>
              <a:t>muudetud</a:t>
            </a:r>
            <a:r>
              <a:rPr lang="en-GB" sz="1600" noProof="0" dirty="0" smtClean="0"/>
              <a:t> PSI Dire</a:t>
            </a:r>
            <a:r>
              <a:rPr lang="et-EE" sz="1600" noProof="0" dirty="0" err="1" smtClean="0"/>
              <a:t>ktiiv</a:t>
            </a:r>
            <a:r>
              <a:rPr lang="en-GB" sz="1600" noProof="0" dirty="0" smtClean="0"/>
              <a:t> (</a:t>
            </a:r>
            <a:r>
              <a:rPr lang="en-GB" sz="1600" dirty="0" smtClean="0"/>
              <a:t>Dire</a:t>
            </a:r>
            <a:r>
              <a:rPr lang="et-EE" sz="1600" dirty="0" err="1" smtClean="0"/>
              <a:t>ktiiv</a:t>
            </a:r>
            <a:r>
              <a:rPr lang="en-GB" sz="1600" dirty="0" smtClean="0"/>
              <a:t> 2013/37/EU ) </a:t>
            </a:r>
            <a:r>
              <a:rPr lang="et-EE" sz="1600" dirty="0" smtClean="0"/>
              <a:t>ja riiklikud seadused, Komisjoni andmete kasutamise reeglid (Komisjoni otsus </a:t>
            </a:r>
            <a:r>
              <a:rPr lang="en-GB" sz="1600" noProof="0" dirty="0" smtClean="0"/>
              <a:t>2011/833/EU); </a:t>
            </a:r>
            <a:endParaRPr lang="en-GB" sz="1600" noProof="0" dirty="0"/>
          </a:p>
          <a:p>
            <a:pPr lvl="1" indent="-273600">
              <a:spcAft>
                <a:spcPts val="600"/>
              </a:spcAft>
            </a:pPr>
            <a:r>
              <a:rPr lang="et-EE" sz="1600" noProof="0" dirty="0" smtClean="0"/>
              <a:t>Mitteseadusandlikud meetmed nagu näiteks: majanduslikud uuringud</a:t>
            </a:r>
            <a:r>
              <a:rPr lang="en-GB" sz="1600" noProof="0" dirty="0" smtClean="0"/>
              <a:t>, </a:t>
            </a:r>
            <a:r>
              <a:rPr lang="et-EE" sz="1600" noProof="0" dirty="0" smtClean="0"/>
              <a:t>arutelud liikmesriikide ekspert grupis, temaatiliste võrgustike ja sidusrühmade teavitustegevused</a:t>
            </a:r>
            <a:r>
              <a:rPr lang="en-GB" sz="1600" noProof="0" dirty="0" smtClean="0"/>
              <a:t>;</a:t>
            </a:r>
            <a:endParaRPr lang="et-EE" sz="1600" noProof="0" dirty="0" smtClean="0"/>
          </a:p>
          <a:p>
            <a:pPr lvl="1" indent="-273600">
              <a:spcAft>
                <a:spcPts val="600"/>
              </a:spcAft>
            </a:pPr>
            <a:r>
              <a:rPr lang="et-EE" sz="1600" dirty="0" smtClean="0"/>
              <a:t>Riiklik/regionaalne/sektori põhised avaandmete portaalid.</a:t>
            </a:r>
            <a:endParaRPr lang="en-GB" sz="16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6" name="Rectangle 5"/>
          <p:cNvSpPr/>
          <p:nvPr/>
        </p:nvSpPr>
        <p:spPr bwMode="ltGray">
          <a:xfrm>
            <a:off x="4716016" y="5949280"/>
            <a:ext cx="3888432"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t-EE" sz="1200" b="1" dirty="0" smtClean="0">
                <a:solidFill>
                  <a:schemeClr val="tx1"/>
                </a:solidFill>
                <a:latin typeface="Georgia" pitchFamily="18" charset="0"/>
              </a:rPr>
              <a:t>Vaata lisaks</a:t>
            </a:r>
            <a:r>
              <a:rPr lang="en-GB" sz="1200" b="1" dirty="0" smtClean="0">
                <a:solidFill>
                  <a:schemeClr val="tx1"/>
                </a:solidFill>
                <a:latin typeface="Georgia" pitchFamily="18" charset="0"/>
              </a:rPr>
              <a:t>:</a:t>
            </a:r>
          </a:p>
          <a:p>
            <a:pPr indent="-274320">
              <a:spcAft>
                <a:spcPts val="900"/>
              </a:spcAft>
            </a:pPr>
            <a:r>
              <a:rPr lang="en-GB" sz="1200" dirty="0" smtClean="0">
                <a:latin typeface="Georgia" pitchFamily="18" charset="0"/>
                <a:hlinkClick r:id="rId3"/>
              </a:rPr>
              <a:t>https://ec.europa.eu/digital-agenda/en/open-data-0</a:t>
            </a:r>
            <a:r>
              <a:rPr lang="en-GB" sz="1200" dirty="0" smtClean="0">
                <a:latin typeface="Georgia" pitchFamily="18" charset="0"/>
              </a:rPr>
              <a:t>  </a:t>
            </a:r>
          </a:p>
        </p:txBody>
      </p:sp>
    </p:spTree>
    <p:extLst>
      <p:ext uri="{BB962C8B-B14F-4D97-AF65-F5344CB8AC3E}">
        <p14:creationId xmlns:p14="http://schemas.microsoft.com/office/powerpoint/2010/main" val="3691353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UK Open Data White Paper: </a:t>
            </a:r>
            <a:r>
              <a:rPr lang="et-EE" dirty="0" smtClean="0"/>
              <a:t>p</a:t>
            </a:r>
            <a:r>
              <a:rPr lang="et-EE" noProof="0" dirty="0" err="1" smtClean="0"/>
              <a:t>otentsiaali</a:t>
            </a:r>
            <a:r>
              <a:rPr lang="et-EE" noProof="0" dirty="0" smtClean="0"/>
              <a:t> </a:t>
            </a:r>
            <a:r>
              <a:rPr lang="et-EE" noProof="0" dirty="0" smtClean="0"/>
              <a:t>vabastamine</a:t>
            </a:r>
            <a:endParaRPr lang="en-GB" noProof="0" dirty="0"/>
          </a:p>
        </p:txBody>
      </p:sp>
      <p:sp>
        <p:nvSpPr>
          <p:cNvPr id="3" name="Content Placeholder 2"/>
          <p:cNvSpPr>
            <a:spLocks noGrp="1"/>
          </p:cNvSpPr>
          <p:nvPr>
            <p:ph sz="quarter" idx="15"/>
          </p:nvPr>
        </p:nvSpPr>
        <p:spPr>
          <a:xfrm>
            <a:off x="533400" y="1752600"/>
            <a:ext cx="5478760" cy="4419600"/>
          </a:xfrm>
        </p:spPr>
        <p:txBody>
          <a:bodyPr/>
          <a:lstStyle/>
          <a:p>
            <a:r>
              <a:rPr lang="et-EE" sz="1600" noProof="0" dirty="0" smtClean="0"/>
              <a:t>Peamised eesmärgid</a:t>
            </a:r>
            <a:r>
              <a:rPr lang="en-GB" sz="1600" noProof="0" dirty="0" smtClean="0"/>
              <a:t>:</a:t>
            </a:r>
          </a:p>
          <a:p>
            <a:pPr lvl="1" indent="-273600"/>
            <a:r>
              <a:rPr lang="et-EE" sz="1600" noProof="0" dirty="0" smtClean="0"/>
              <a:t>Läbipaistva ühiskonna üles ehitamine</a:t>
            </a:r>
          </a:p>
          <a:p>
            <a:pPr lvl="1" indent="-273600"/>
            <a:r>
              <a:rPr lang="et-EE" sz="1600" noProof="0" dirty="0" smtClean="0"/>
              <a:t>Suurenenud juurdepääs</a:t>
            </a:r>
            <a:endParaRPr lang="en-GB" sz="1600" noProof="0" dirty="0" smtClean="0"/>
          </a:p>
          <a:p>
            <a:pPr lvl="2" indent="-273600"/>
            <a:r>
              <a:rPr lang="et-EE" sz="1600" noProof="0" dirty="0" smtClean="0"/>
              <a:t>Rohkem avaandmeid, arendajate ja kasutajate kaasatus</a:t>
            </a:r>
            <a:r>
              <a:rPr lang="en-GB" sz="1600" noProof="0" dirty="0" smtClean="0"/>
              <a:t>, </a:t>
            </a:r>
            <a:r>
              <a:rPr lang="et-EE" sz="1600" noProof="0" dirty="0" smtClean="0"/>
              <a:t>avaliku sektori kultuuri muutmine, andmete reguleerimine</a:t>
            </a:r>
            <a:r>
              <a:rPr lang="en-GB" sz="1600" noProof="0" dirty="0" smtClean="0"/>
              <a:t>, </a:t>
            </a:r>
            <a:r>
              <a:rPr lang="et-EE" sz="1600" noProof="0" dirty="0" err="1" smtClean="0"/>
              <a:t>kasutatavuse</a:t>
            </a:r>
            <a:r>
              <a:rPr lang="et-EE" sz="1600" noProof="0" dirty="0" smtClean="0"/>
              <a:t> tugevdamine</a:t>
            </a:r>
            <a:r>
              <a:rPr lang="en-GB" sz="1600" noProof="0" dirty="0" smtClean="0"/>
              <a:t>.</a:t>
            </a:r>
          </a:p>
          <a:p>
            <a:pPr lvl="1" indent="-273600"/>
            <a:r>
              <a:rPr lang="et-EE" sz="1600" noProof="0" dirty="0" smtClean="0"/>
              <a:t>Usalduse loomine</a:t>
            </a:r>
            <a:endParaRPr lang="en-GB" sz="1600" noProof="0" dirty="0" smtClean="0"/>
          </a:p>
          <a:p>
            <a:pPr lvl="2" indent="-273600"/>
            <a:r>
              <a:rPr lang="et-EE" sz="1600" noProof="0" dirty="0" smtClean="0"/>
              <a:t>Avatud poliitika kujundamine, mõju hindamine privaatsusele. </a:t>
            </a:r>
            <a:endParaRPr lang="en-GB" sz="1600" noProof="0" dirty="0" smtClean="0"/>
          </a:p>
          <a:p>
            <a:pPr lvl="1" indent="-273600"/>
            <a:r>
              <a:rPr lang="et-EE" sz="1600" noProof="0" dirty="0" smtClean="0"/>
              <a:t>Targem andmete kasutamine</a:t>
            </a:r>
            <a:endParaRPr lang="en-GB" sz="1600" noProof="0" dirty="0" smtClean="0"/>
          </a:p>
          <a:p>
            <a:pPr lvl="2" indent="-273600"/>
            <a:r>
              <a:rPr lang="et-EE" sz="1600" noProof="0" dirty="0" smtClean="0"/>
              <a:t>Anonüümseks muudetud andmed, barjääride eemaldamine</a:t>
            </a:r>
            <a:r>
              <a:rPr lang="en-GB" sz="1600" noProof="0" dirty="0" smtClean="0"/>
              <a:t>.</a:t>
            </a:r>
          </a:p>
          <a:p>
            <a:pPr marL="81280" lvl="1" indent="0">
              <a:buNone/>
            </a:pPr>
            <a:r>
              <a:rPr lang="et-EE" sz="1600" noProof="0" dirty="0" smtClean="0"/>
              <a:t>Juhtumiuuringud</a:t>
            </a:r>
            <a:r>
              <a:rPr lang="en-GB" sz="1600" noProof="0" dirty="0" smtClean="0"/>
              <a:t>: </a:t>
            </a:r>
            <a:r>
              <a:rPr lang="en-GB" sz="1600" noProof="0" dirty="0" smtClean="0">
                <a:hlinkClick r:id="rId3"/>
              </a:rPr>
              <a:t>http://data.gov.uk/search/apachesolr_search?filters=type:resource%20tid:11279</a:t>
            </a:r>
            <a:endParaRPr lang="en-GB" sz="16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pic>
        <p:nvPicPr>
          <p:cNvPr id="33795" name="Picture 3">
            <a:hlinkClick r:id="rId4"/>
          </p:cNvPr>
          <p:cNvPicPr>
            <a:picLocks noChangeAspect="1" noChangeArrowheads="1"/>
          </p:cNvPicPr>
          <p:nvPr/>
        </p:nvPicPr>
        <p:blipFill>
          <a:blip r:embed="rId5" cstate="print"/>
          <a:srcRect/>
          <a:stretch>
            <a:fillRect/>
          </a:stretch>
        </p:blipFill>
        <p:spPr bwMode="auto">
          <a:xfrm>
            <a:off x="6084168" y="2060848"/>
            <a:ext cx="2568197" cy="3309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3415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Taani</a:t>
            </a:r>
            <a:r>
              <a:rPr lang="en-GB" noProof="0" dirty="0" smtClean="0"/>
              <a:t>: </a:t>
            </a:r>
            <a:r>
              <a:rPr lang="et-EE" dirty="0"/>
              <a:t>h</a:t>
            </a:r>
            <a:r>
              <a:rPr lang="et-EE" noProof="0" dirty="0" smtClean="0"/>
              <a:t>ead lähteandmed kõigile</a:t>
            </a:r>
            <a:endParaRPr lang="en-GB" noProof="0" dirty="0"/>
          </a:p>
        </p:txBody>
      </p:sp>
      <p:sp>
        <p:nvSpPr>
          <p:cNvPr id="3" name="Content Placeholder 2"/>
          <p:cNvSpPr>
            <a:spLocks noGrp="1"/>
          </p:cNvSpPr>
          <p:nvPr>
            <p:ph sz="quarter" idx="15"/>
          </p:nvPr>
        </p:nvSpPr>
        <p:spPr>
          <a:xfrm>
            <a:off x="533400" y="1752600"/>
            <a:ext cx="4326632" cy="4419600"/>
          </a:xfrm>
        </p:spPr>
        <p:txBody>
          <a:bodyPr>
            <a:normAutofit fontScale="47500" lnSpcReduction="20000"/>
          </a:bodyPr>
          <a:lstStyle/>
          <a:p>
            <a:r>
              <a:rPr lang="et-EE" sz="3400" i="1" noProof="0" dirty="0" smtClean="0">
                <a:solidFill>
                  <a:schemeClr val="accent2"/>
                </a:solidFill>
              </a:rPr>
              <a:t>Taani avaliku sektori asutused koguvad erinevaid põhiandmeid indiviidide, äride, kinnistute, hoonete, aadresside jne kohta. Sellist informatsiooni (lähteandmeid) kasutatakse korduvalt üle kogu avaliku sektori.</a:t>
            </a:r>
          </a:p>
          <a:p>
            <a:endParaRPr lang="en-GB" noProof="0" dirty="0" smtClean="0"/>
          </a:p>
          <a:p>
            <a:pPr lvl="1">
              <a:buFont typeface="Arial" pitchFamily="34" charset="0"/>
              <a:buChar char="•"/>
            </a:pPr>
            <a:r>
              <a:rPr lang="et-EE" sz="2900" dirty="0" smtClean="0"/>
              <a:t>Üldsusele</a:t>
            </a:r>
            <a:r>
              <a:rPr lang="et-EE" sz="2900" noProof="0" dirty="0" smtClean="0"/>
              <a:t> ja äridele tagatakse parem ja efektiivsem teenindus, kui juba salvestatud andmed on institutsioonide lõikes jagatud ja on lisatud konkreetse juhtumi juurde.</a:t>
            </a:r>
          </a:p>
          <a:p>
            <a:pPr lvl="1">
              <a:buFont typeface="Arial" pitchFamily="34" charset="0"/>
              <a:buChar char="•"/>
            </a:pPr>
            <a:r>
              <a:rPr lang="et-EE" sz="2900" dirty="0" smtClean="0"/>
              <a:t>Avaliku sektori töötajad on vähem koormatud korduvate ja rutiinsete ülesannetega ja see võimaldab rohkem ressurssi kasutada suurema heaolu saavutamiseks nt tervishoiu- ja haridussektoris.</a:t>
            </a:r>
          </a:p>
          <a:p>
            <a:pPr lvl="1">
              <a:buFont typeface="Arial" pitchFamily="34" charset="0"/>
              <a:buChar char="•"/>
            </a:pPr>
            <a:r>
              <a:rPr lang="et-EE" sz="2900" noProof="0" dirty="0" smtClean="0"/>
              <a:t>Avatud ja homogeenne lähteandmete taaskasutamine loob suurt väärtust erasektorile, osaliselt selle pärast, et ärid kasutavad neid andmeid oma sisemistes protsessides. Lisaks  saab avaliku sektori andmetes sisalduvat infot samuti kasutada täiesti uute toodete ja lahenduste, </a:t>
            </a:r>
            <a:r>
              <a:rPr lang="et-EE" sz="2900" dirty="0"/>
              <a:t>eriti </a:t>
            </a:r>
            <a:r>
              <a:rPr lang="et-EE" sz="2900" dirty="0" smtClean="0"/>
              <a:t>digitaalsete, väljatöötamiseks. </a:t>
            </a:r>
            <a:endParaRPr lang="et-EE" sz="29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pic>
        <p:nvPicPr>
          <p:cNvPr id="72706" name="Picture 2">
            <a:hlinkClick r:id="rId3"/>
          </p:cNvPr>
          <p:cNvPicPr>
            <a:picLocks noChangeAspect="1" noChangeArrowheads="1"/>
          </p:cNvPicPr>
          <p:nvPr/>
        </p:nvPicPr>
        <p:blipFill>
          <a:blip r:embed="rId4" cstate="print"/>
          <a:srcRect/>
          <a:stretch>
            <a:fillRect/>
          </a:stretch>
        </p:blipFill>
        <p:spPr bwMode="auto">
          <a:xfrm>
            <a:off x="5004048" y="1844824"/>
            <a:ext cx="3422523" cy="314077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US</a:t>
            </a:r>
            <a:r>
              <a:rPr lang="et-EE" noProof="0" dirty="0" smtClean="0"/>
              <a:t> </a:t>
            </a:r>
            <a:r>
              <a:rPr lang="et-EE" noProof="0" dirty="0" err="1" smtClean="0"/>
              <a:t>Executive</a:t>
            </a:r>
            <a:r>
              <a:rPr lang="et-EE" noProof="0" dirty="0" smtClean="0"/>
              <a:t> Order </a:t>
            </a:r>
            <a:r>
              <a:rPr lang="en-GB" noProof="0" dirty="0" smtClean="0"/>
              <a:t>– </a:t>
            </a:r>
            <a:r>
              <a:rPr lang="et-EE" noProof="0" dirty="0" smtClean="0"/>
              <a:t>avatud ja masinloetav avalik informatsioon</a:t>
            </a:r>
            <a:endParaRPr lang="en-GB" noProof="0" dirty="0"/>
          </a:p>
        </p:txBody>
      </p:sp>
      <p:sp>
        <p:nvSpPr>
          <p:cNvPr id="3" name="Content Placeholder 2"/>
          <p:cNvSpPr>
            <a:spLocks noGrp="1"/>
          </p:cNvSpPr>
          <p:nvPr>
            <p:ph sz="quarter" idx="15"/>
          </p:nvPr>
        </p:nvSpPr>
        <p:spPr/>
        <p:txBody>
          <a:bodyPr/>
          <a:lstStyle/>
          <a:p>
            <a:r>
              <a:rPr lang="et-EE" noProof="0" dirty="0" err="1" smtClean="0"/>
              <a:t>Üldpõhimõtted</a:t>
            </a:r>
            <a:r>
              <a:rPr lang="en-GB" noProof="0" dirty="0" smtClean="0"/>
              <a:t>:</a:t>
            </a:r>
          </a:p>
          <a:p>
            <a:pPr marL="342900" lvl="1" indent="-342900">
              <a:buFont typeface="Arial" pitchFamily="34" charset="0"/>
              <a:buChar char="•"/>
            </a:pPr>
            <a:r>
              <a:rPr lang="et-EE" noProof="0" dirty="0" smtClean="0"/>
              <a:t>Avatus suurendab demokraatiat, edendab kodanike head teenindamist ja panustab majanduskasvu; edendab ettevõtlust, uuenduslikke ja teaduslikke avastusi ning panustab töökohtade loomisse. </a:t>
            </a:r>
          </a:p>
          <a:p>
            <a:pPr marL="342900" lvl="1" indent="-342900">
              <a:buFont typeface="Arial" pitchFamily="34" charset="0"/>
              <a:buChar char="•"/>
            </a:pPr>
            <a:r>
              <a:rPr lang="et-EE" noProof="0" dirty="0" smtClean="0"/>
              <a:t>Vaikimisi on riigi valituse andmeallikad avalikult kättesaadavad ja masinloetavad, hallatavad läbi elutsükli, edendades koosvõimet ja avatust. </a:t>
            </a:r>
          </a:p>
          <a:p>
            <a:pPr marL="342900" lvl="1" indent="-342900">
              <a:buFont typeface="Arial" pitchFamily="34" charset="0"/>
              <a:buChar char="•"/>
            </a:pPr>
            <a:r>
              <a:rPr lang="et-EE" noProof="0" dirty="0" smtClean="0"/>
              <a:t>Andmete avalikustamine nii, et neid on kerge leida, juurde pääseda ja kasutada. </a:t>
            </a:r>
          </a:p>
          <a:p>
            <a:pPr marL="342900" lvl="1" indent="-342900">
              <a:buFont typeface="Arial" pitchFamily="34" charset="0"/>
              <a:buChar char="•"/>
            </a:pPr>
            <a:r>
              <a:rPr lang="et-EE" dirty="0" smtClean="0"/>
              <a:t>Tagada </a:t>
            </a:r>
            <a:r>
              <a:rPr lang="et-EE" noProof="0" dirty="0" smtClean="0"/>
              <a:t>inimeste eraelu puutumatus, konfidentsiaalsus ja riiklik julgeolek. </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Tree>
    <p:extLst>
      <p:ext uri="{BB962C8B-B14F-4D97-AF65-F5344CB8AC3E}">
        <p14:creationId xmlns:p14="http://schemas.microsoft.com/office/powerpoint/2010/main" val="481726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Rootsi missioon </a:t>
            </a:r>
            <a:r>
              <a:rPr lang="en-GB" u="sng" dirty="0" smtClean="0"/>
              <a:t>öppndata.se</a:t>
            </a:r>
            <a:r>
              <a:rPr lang="et-EE" dirty="0" smtClean="0"/>
              <a:t> edasiarendamiseks</a:t>
            </a:r>
            <a:endParaRPr lang="en-GB" dirty="0"/>
          </a:p>
        </p:txBody>
      </p:sp>
      <p:sp>
        <p:nvSpPr>
          <p:cNvPr id="3" name="Content Placeholder 2"/>
          <p:cNvSpPr>
            <a:spLocks noGrp="1"/>
          </p:cNvSpPr>
          <p:nvPr>
            <p:ph sz="quarter" idx="14"/>
          </p:nvPr>
        </p:nvSpPr>
        <p:spPr/>
        <p:txBody>
          <a:bodyPr/>
          <a:lstStyle/>
          <a:p>
            <a:r>
              <a:rPr lang="et-EE" sz="1600" i="1" dirty="0" smtClean="0">
                <a:solidFill>
                  <a:schemeClr val="accent2"/>
                </a:solidFill>
              </a:rPr>
              <a:t>Rootsi Innovatsioonisüsteemide Agentuurilt </a:t>
            </a:r>
            <a:r>
              <a:rPr lang="en-GB" sz="1600" i="1" dirty="0" smtClean="0">
                <a:solidFill>
                  <a:schemeClr val="accent2"/>
                </a:solidFill>
              </a:rPr>
              <a:t>(</a:t>
            </a:r>
            <a:r>
              <a:rPr lang="en-GB" sz="1600" i="1" dirty="0" err="1" smtClean="0">
                <a:solidFill>
                  <a:schemeClr val="accent2"/>
                </a:solidFill>
              </a:rPr>
              <a:t>Vinnova</a:t>
            </a:r>
            <a:r>
              <a:rPr lang="en-GB" sz="1600" i="1" dirty="0">
                <a:solidFill>
                  <a:schemeClr val="accent2"/>
                </a:solidFill>
              </a:rPr>
              <a:t>) </a:t>
            </a:r>
            <a:r>
              <a:rPr lang="et-EE" sz="1600" i="1" dirty="0" smtClean="0">
                <a:solidFill>
                  <a:schemeClr val="accent2"/>
                </a:solidFill>
              </a:rPr>
              <a:t>telliti 2012. aastal andmete avaldamisega seotud tehnoloogilise platvormi arendus, mis on tehtud kõigile kättesaadavaks </a:t>
            </a:r>
            <a:r>
              <a:rPr lang="en-GB" sz="1600" i="1" dirty="0" smtClean="0">
                <a:solidFill>
                  <a:schemeClr val="accent2"/>
                </a:solidFill>
              </a:rPr>
              <a:t>(öppnadata.se) – </a:t>
            </a:r>
            <a:r>
              <a:rPr lang="et-EE" sz="1600" i="1" dirty="0" smtClean="0">
                <a:solidFill>
                  <a:schemeClr val="accent2"/>
                </a:solidFill>
              </a:rPr>
              <a:t>nn innovatsiooni portaal.</a:t>
            </a:r>
          </a:p>
          <a:p>
            <a:r>
              <a:rPr lang="et-EE" sz="1600" dirty="0"/>
              <a:t>Eesmärgi saavutamiseks tagab platvorm kodanikele ja äridele:</a:t>
            </a:r>
            <a:endParaRPr lang="en-GB" sz="1600" dirty="0"/>
          </a:p>
          <a:p>
            <a:pPr marL="285750" indent="-285750">
              <a:buFont typeface="Arial" panose="020B0604020202020204" pitchFamily="34" charset="0"/>
              <a:buChar char="•"/>
            </a:pPr>
            <a:r>
              <a:rPr lang="et-EE" sz="1600" dirty="0" smtClean="0"/>
              <a:t>Ühine teenuste kataloog avaldatud andmeallikatele;</a:t>
            </a:r>
          </a:p>
          <a:p>
            <a:pPr marL="285750" indent="-285750">
              <a:buFont typeface="Arial" panose="020B0604020202020204" pitchFamily="34" charset="0"/>
              <a:buChar char="•"/>
            </a:pPr>
            <a:r>
              <a:rPr lang="et-EE" sz="1600" dirty="0" smtClean="0"/>
              <a:t>Ühine avatud teenuste ja rakenduste kataloog, mis on eelneva teenuste kataloogi põhjal arendatud;  </a:t>
            </a:r>
          </a:p>
          <a:p>
            <a:pPr marL="285750" indent="-285750">
              <a:buFont typeface="Arial" panose="020B0604020202020204" pitchFamily="34" charset="0"/>
              <a:buChar char="•"/>
            </a:pPr>
            <a:r>
              <a:rPr lang="et-EE" sz="1600" dirty="0" smtClean="0"/>
              <a:t>Ühine arenduskeskkond tarkvaraarendajate jaoks. </a:t>
            </a:r>
            <a:endParaRPr lang="en-GB" sz="1600" i="1" dirty="0">
              <a:solidFill>
                <a:schemeClr val="accent2"/>
              </a:solidFill>
            </a:endParaRPr>
          </a:p>
        </p:txBody>
      </p:sp>
      <p:sp>
        <p:nvSpPr>
          <p:cNvPr id="5" name="Content Placeholder 4"/>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556792"/>
            <a:ext cx="3244733" cy="47274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292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t-EE" sz="1600" noProof="0" dirty="0" smtClean="0"/>
              <a:t>See esitlus on loodud </a:t>
            </a:r>
            <a:r>
              <a:rPr lang="en-GB" sz="1600" noProof="0" dirty="0" smtClean="0"/>
              <a:t>PwC</a:t>
            </a:r>
            <a:r>
              <a:rPr lang="et-EE" sz="1600" noProof="0" dirty="0" smtClean="0"/>
              <a:t> poolt</a:t>
            </a:r>
            <a:r>
              <a:rPr lang="en-GB" sz="1600" noProof="0" dirty="0" smtClean="0"/>
              <a:t/>
            </a:r>
            <a:br>
              <a:rPr lang="en-GB" sz="1600" noProof="0" dirty="0" smtClean="0"/>
            </a:br>
            <a:r>
              <a:rPr lang="en-GB" sz="1600" noProof="0" dirty="0" smtClean="0"/>
              <a:t/>
            </a:r>
            <a:br>
              <a:rPr lang="en-GB" sz="1600" noProof="0" dirty="0" smtClean="0"/>
            </a:br>
            <a:r>
              <a:rPr lang="en-GB" sz="1600" noProof="0" dirty="0" smtClean="0"/>
              <a:t>A</a:t>
            </a:r>
            <a:r>
              <a:rPr lang="et-EE" sz="1600" noProof="0" dirty="0" err="1" smtClean="0"/>
              <a:t>utorid</a:t>
            </a:r>
            <a:r>
              <a:rPr lang="en-GB" sz="1600" noProof="0" dirty="0" smtClean="0"/>
              <a:t>: </a:t>
            </a:r>
            <a:br>
              <a:rPr lang="en-GB" sz="1600" noProof="0" dirty="0" smtClean="0"/>
            </a:br>
            <a:r>
              <a:rPr lang="en-GB" sz="1600" i="0" noProof="0" dirty="0" err="1" smtClean="0"/>
              <a:t>Makx</a:t>
            </a:r>
            <a:r>
              <a:rPr lang="en-GB" sz="1600" i="0" noProof="0" dirty="0" smtClean="0"/>
              <a:t> </a:t>
            </a:r>
            <a:r>
              <a:rPr lang="en-GB" sz="1600" i="0" noProof="0" dirty="0" err="1" smtClean="0"/>
              <a:t>Dekkers</a:t>
            </a:r>
            <a:r>
              <a:rPr lang="en-GB" sz="1600" i="0" noProof="0" dirty="0" smtClean="0"/>
              <a:t>,</a:t>
            </a:r>
            <a:r>
              <a:rPr lang="en-GB" sz="1600" noProof="0" dirty="0" smtClean="0"/>
              <a:t> </a:t>
            </a:r>
            <a:r>
              <a:rPr lang="en-GB" sz="1600" i="0" noProof="0" dirty="0" smtClean="0"/>
              <a:t>Nikolaos </a:t>
            </a:r>
            <a:r>
              <a:rPr lang="en-GB" sz="1600" i="0" noProof="0" dirty="0" err="1" smtClean="0"/>
              <a:t>Loutas</a:t>
            </a:r>
            <a:r>
              <a:rPr lang="en-GB" sz="1600" i="0" noProof="0" dirty="0" smtClean="0"/>
              <a:t>, </a:t>
            </a:r>
            <a:r>
              <a:rPr lang="en-GB" sz="1600" i="0" noProof="0" dirty="0" err="1" smtClean="0"/>
              <a:t>Michiel</a:t>
            </a:r>
            <a:r>
              <a:rPr lang="en-GB" sz="1600" i="0" noProof="0" dirty="0" smtClean="0"/>
              <a:t> De </a:t>
            </a:r>
            <a:r>
              <a:rPr lang="en-GB" sz="1600" i="0" noProof="0" dirty="0" err="1" smtClean="0"/>
              <a:t>Keyzer</a:t>
            </a:r>
            <a:r>
              <a:rPr lang="en-GB" sz="1600" i="0" noProof="0" dirty="0" smtClean="0"/>
              <a:t> and </a:t>
            </a:r>
            <a:r>
              <a:rPr lang="en-GB" sz="1600" i="0" noProof="0" dirty="0" err="1" smtClean="0"/>
              <a:t>Stijn</a:t>
            </a:r>
            <a:r>
              <a:rPr lang="en-GB" sz="1600" i="0" noProof="0" dirty="0" smtClean="0"/>
              <a:t> </a:t>
            </a:r>
            <a:r>
              <a:rPr lang="en-GB" sz="1600" i="0" noProof="0" dirty="0" err="1" smtClean="0"/>
              <a:t>Goedertier</a:t>
            </a:r>
            <a:r>
              <a:rPr lang="en-GB" sz="1600" i="0" noProof="0" dirty="0" smtClean="0"/>
              <a:t/>
            </a:r>
            <a:br>
              <a:rPr lang="en-GB" sz="1600" i="0" noProof="0" dirty="0" smtClean="0"/>
            </a:br>
            <a:endParaRPr lang="en-GB" sz="1600" i="0" noProof="0" dirty="0"/>
          </a:p>
        </p:txBody>
      </p:sp>
      <p:sp>
        <p:nvSpPr>
          <p:cNvPr id="5" name="Text Placeholder 4"/>
          <p:cNvSpPr>
            <a:spLocks noGrp="1"/>
          </p:cNvSpPr>
          <p:nvPr>
            <p:ph type="body" sz="quarter" idx="16"/>
          </p:nvPr>
        </p:nvSpPr>
        <p:spPr>
          <a:xfrm>
            <a:off x="533400" y="1752600"/>
            <a:ext cx="2590800" cy="1028328"/>
          </a:xfrm>
        </p:spPr>
        <p:txBody>
          <a:bodyPr/>
          <a:lstStyle/>
          <a:p>
            <a:r>
              <a:rPr lang="et-EE" noProof="0" dirty="0" smtClean="0"/>
              <a:t>Esitluse metaandmed</a:t>
            </a:r>
            <a:endParaRPr lang="en-GB" noProof="0"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862322"/>
          </a:xfrm>
          <a:prstGeom prst="rect">
            <a:avLst/>
          </a:prstGeom>
        </p:spPr>
        <p:txBody>
          <a:bodyPr wrap="square">
            <a:spAutoFit/>
          </a:bodyPr>
          <a:lstStyle/>
          <a:p>
            <a:r>
              <a:rPr lang="et-EE" sz="1200" dirty="0" smtClean="0">
                <a:latin typeface="Georgia" pitchFamily="18" charset="0"/>
              </a:rPr>
              <a:t>Avaandmete tugi on loodud Euroopa Komisjoni poolt</a:t>
            </a:r>
            <a:r>
              <a:rPr lang="en-GB" sz="1200" dirty="0" smtClean="0">
                <a:latin typeface="Georgia" pitchFamily="18" charset="0"/>
              </a:rPr>
              <a:t> SMART 2012/0107 ‘Lot 2</a:t>
            </a:r>
            <a:r>
              <a:rPr lang="et-EE" sz="1200" dirty="0" smtClean="0">
                <a:latin typeface="Georgia" pitchFamily="18" charset="0"/>
              </a:rPr>
              <a:t> alusel</a:t>
            </a:r>
            <a:r>
              <a:rPr lang="en-GB" sz="1200" dirty="0" smtClean="0">
                <a:latin typeface="Georgia" pitchFamily="18" charset="0"/>
              </a:rPr>
              <a:t>: </a:t>
            </a:r>
            <a:r>
              <a:rPr lang="et-EE" sz="1200" dirty="0" smtClean="0">
                <a:latin typeface="Georgia" pitchFamily="18" charset="0"/>
              </a:rPr>
              <a:t>Teenuste osutamine andmete avaldamiseks, juurdepääsu loomiseks, avalikele andmetele juurdepääsuks ja taaskasutamiseks Euroopa Liidu lõikes läbi olemasolevate avaandmete portaalide </a:t>
            </a:r>
          </a:p>
          <a:p>
            <a:r>
              <a:rPr lang="en-GB" sz="1200" dirty="0" smtClean="0">
                <a:latin typeface="Georgia" pitchFamily="18" charset="0"/>
              </a:rPr>
              <a:t>(</a:t>
            </a:r>
            <a:r>
              <a:rPr lang="et-EE" sz="1200" dirty="0" smtClean="0">
                <a:latin typeface="Georgia" pitchFamily="18" charset="0"/>
              </a:rPr>
              <a:t>Leping nr</a:t>
            </a:r>
            <a:r>
              <a:rPr lang="en-GB" sz="1200" dirty="0" smtClean="0">
                <a:latin typeface="Georgia" pitchFamily="18" charset="0"/>
              </a:rPr>
              <a:t>. 30-CE-0530965/00-17).</a:t>
            </a:r>
          </a:p>
          <a:p>
            <a:endParaRPr lang="en-GB" sz="1200" dirty="0" smtClean="0">
              <a:latin typeface="Georgia" pitchFamily="18" charset="0"/>
            </a:endParaRPr>
          </a:p>
          <a:p>
            <a:r>
              <a:rPr lang="en-GB" sz="1200" dirty="0" smtClean="0">
                <a:latin typeface="Georgia" pitchFamily="18" charset="0"/>
              </a:rPr>
              <a:t>© 2014</a:t>
            </a:r>
            <a:r>
              <a:rPr lang="et-EE" sz="1200" dirty="0" smtClean="0">
                <a:latin typeface="Georgia" pitchFamily="18" charset="0"/>
              </a:rPr>
              <a:t> </a:t>
            </a:r>
            <a:r>
              <a:rPr lang="en-GB" sz="1200" dirty="0" err="1" smtClean="0">
                <a:latin typeface="Georgia" pitchFamily="18" charset="0"/>
              </a:rPr>
              <a:t>Eur</a:t>
            </a:r>
            <a:r>
              <a:rPr lang="et-EE" sz="1200" dirty="0" err="1" smtClean="0">
                <a:latin typeface="Georgia" pitchFamily="18" charset="0"/>
              </a:rPr>
              <a:t>oopa</a:t>
            </a:r>
            <a:r>
              <a:rPr lang="et-EE" sz="1200" dirty="0" smtClean="0">
                <a:latin typeface="Georgia" pitchFamily="18" charset="0"/>
              </a:rPr>
              <a:t> Komisjon</a:t>
            </a:r>
            <a:endParaRPr lang="en-GB" sz="1200" dirty="0" smtClean="0">
              <a:latin typeface="Georgia" pitchFamily="18" charset="0"/>
            </a:endParaRPr>
          </a:p>
        </p:txBody>
      </p:sp>
      <p:sp>
        <p:nvSpPr>
          <p:cNvPr id="8" name="Content Placeholder 2"/>
          <p:cNvSpPr txBox="1">
            <a:spLocks/>
          </p:cNvSpPr>
          <p:nvPr/>
        </p:nvSpPr>
        <p:spPr>
          <a:xfrm>
            <a:off x="3276600" y="2276872"/>
            <a:ext cx="5471864"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lang="et-EE" sz="1100" b="1" i="1" dirty="0" smtClean="0">
                <a:latin typeface="Georgia" pitchFamily="18" charset="0"/>
              </a:rPr>
              <a:t>Täpsustused</a:t>
            </a:r>
            <a:endParaRPr kumimoji="0" lang="en-GB" sz="1100" b="1" i="1" u="none" strike="noStrike" kern="1200" cap="none" spc="0" normalizeH="0" baseline="0" noProof="0" dirty="0" smtClean="0">
              <a:ln>
                <a:noFill/>
              </a:ln>
              <a:solidFill>
                <a:srgbClr val="FF0000"/>
              </a:solidFill>
              <a:effectLst/>
              <a:uLnTx/>
              <a:uFillTx/>
              <a:latin typeface="Georgia" pitchFamily="18" charset="0"/>
            </a:endParaRP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t-EE" sz="1100" b="0" i="0" u="none" strike="noStrike" kern="1200" cap="none" spc="0" normalizeH="0" baseline="0" noProof="0" dirty="0" smtClean="0">
                <a:ln>
                  <a:noFill/>
                </a:ln>
                <a:solidFill>
                  <a:schemeClr val="tx1"/>
                </a:solidFill>
                <a:effectLst/>
                <a:uLnTx/>
                <a:uFillTx/>
                <a:latin typeface="Georgia" pitchFamily="18" charset="0"/>
              </a:rPr>
              <a:t>Esitluses välja</a:t>
            </a:r>
            <a:r>
              <a:rPr kumimoji="0" lang="et-EE" sz="1100" b="0" i="0" u="none" strike="noStrike" kern="1200" cap="none" spc="0" normalizeH="0" noProof="0" dirty="0" smtClean="0">
                <a:ln>
                  <a:noFill/>
                </a:ln>
                <a:solidFill>
                  <a:schemeClr val="tx1"/>
                </a:solidFill>
                <a:effectLst/>
                <a:uLnTx/>
                <a:uFillTx/>
                <a:latin typeface="Georgia" pitchFamily="18" charset="0"/>
              </a:rPr>
              <a:t> toodud seisukohad kuuluvad ainult esitluse koostanud autoritele ja  neid ei või mitte mingil juhul interpreteerida Euroopa Komisjoni ametlike seisukohtadena.</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t-EE" sz="1100" b="0" i="0" u="none" strike="noStrike" kern="1200" cap="none" spc="0" normalizeH="0" baseline="0" noProof="0" dirty="0" smtClean="0">
                <a:ln>
                  <a:noFill/>
                </a:ln>
                <a:solidFill>
                  <a:schemeClr val="tx1"/>
                </a:solidFill>
                <a:effectLst/>
                <a:uLnTx/>
                <a:uFillTx/>
                <a:latin typeface="Georgia" pitchFamily="18" charset="0"/>
              </a:rPr>
              <a:t>Euroopa Komisjon ei taga presentatsioonis</a:t>
            </a:r>
            <a:r>
              <a:rPr kumimoji="0" lang="et-EE" sz="1100" b="0" i="0" u="none" strike="noStrike" kern="1200" cap="none" spc="0" normalizeH="0" noProof="0" dirty="0" smtClean="0">
                <a:ln>
                  <a:noFill/>
                </a:ln>
                <a:solidFill>
                  <a:schemeClr val="tx1"/>
                </a:solidFill>
                <a:effectLst/>
                <a:uLnTx/>
                <a:uFillTx/>
                <a:latin typeface="Georgia" pitchFamily="18" charset="0"/>
              </a:rPr>
              <a:t> välja toodud</a:t>
            </a:r>
            <a:r>
              <a:rPr kumimoji="0" lang="et-EE" sz="1100" b="0" i="0" u="none" strike="noStrike" kern="1200" cap="none" spc="0" normalizeH="0" baseline="0" noProof="0" dirty="0" smtClean="0">
                <a:ln>
                  <a:noFill/>
                </a:ln>
                <a:solidFill>
                  <a:schemeClr val="tx1"/>
                </a:solidFill>
                <a:effectLst/>
                <a:uLnTx/>
                <a:uFillTx/>
                <a:latin typeface="Georgia" pitchFamily="18" charset="0"/>
              </a:rPr>
              <a:t> informatsiooni täpsust, ega võta vastutust selle kasutamise eest.</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lang="et-EE" sz="1100" dirty="0" smtClean="0">
                <a:latin typeface="Georgia" pitchFamily="18" charset="0"/>
              </a:rPr>
              <a:t>Iga viide presentatsioonis spetsiifilisele tootele, täpsustusele, protsessile, teenusele, ärinimele, kaubamärgile või tootjale ei viita Euroopa Komisjoni heakskiidule, soovitustele, ega eelistustele.</a:t>
            </a:r>
            <a:endParaRPr kumimoji="0" lang="et-EE" sz="1100" b="0" i="0" u="none" strike="noStrike" kern="1200" cap="none" spc="0" normalizeH="0" baseline="0" noProof="0" dirty="0" smtClean="0">
              <a:ln>
                <a:noFill/>
              </a:ln>
              <a:solidFill>
                <a:schemeClr val="tx1"/>
              </a:solidFill>
              <a:effectLst/>
              <a:uLnTx/>
              <a:uFillTx/>
              <a:latin typeface="Georgia" pitchFamily="18" charset="0"/>
            </a:endParaRP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t-EE" sz="1100" b="0" i="0" u="none" strike="noStrike" kern="1200" cap="none" spc="0" normalizeH="0" baseline="0" noProof="0" dirty="0" smtClean="0">
                <a:ln>
                  <a:noFill/>
                </a:ln>
                <a:solidFill>
                  <a:schemeClr val="tx1"/>
                </a:solidFill>
                <a:effectLst/>
                <a:uLnTx/>
                <a:uFillTx/>
                <a:latin typeface="Georgia" pitchFamily="18" charset="0"/>
              </a:rPr>
              <a:t>Autorite poolt </a:t>
            </a:r>
            <a:r>
              <a:rPr lang="et-EE" sz="1100" dirty="0" smtClean="0">
                <a:latin typeface="Georgia" pitchFamily="18" charset="0"/>
              </a:rPr>
              <a:t>on hangitud </a:t>
            </a:r>
            <a:r>
              <a:rPr kumimoji="0" lang="et-EE" sz="1100" b="0" i="0" u="none" strike="noStrike" kern="1200" cap="none" spc="0" normalizeH="0" noProof="0" dirty="0" smtClean="0">
                <a:ln>
                  <a:noFill/>
                </a:ln>
                <a:solidFill>
                  <a:schemeClr val="tx1"/>
                </a:solidFill>
                <a:effectLst/>
                <a:uLnTx/>
                <a:uFillTx/>
                <a:latin typeface="Georgia" pitchFamily="18" charset="0"/>
              </a:rPr>
              <a:t>kõik vajalikud load käsikirjade, illustratsioonide, kaartide</a:t>
            </a:r>
            <a:r>
              <a:rPr lang="et-EE" sz="1100" dirty="0">
                <a:latin typeface="Georgia" pitchFamily="18" charset="0"/>
              </a:rPr>
              <a:t> </a:t>
            </a:r>
            <a:r>
              <a:rPr lang="et-EE" sz="1100" dirty="0" smtClean="0">
                <a:latin typeface="Georgia" pitchFamily="18" charset="0"/>
              </a:rPr>
              <a:t>ja</a:t>
            </a:r>
            <a:r>
              <a:rPr kumimoji="0" lang="et-EE" sz="1100" b="0" i="0" u="none" strike="noStrike" kern="1200" cap="none" spc="0" normalizeH="0" noProof="0" dirty="0" smtClean="0">
                <a:ln>
                  <a:noFill/>
                </a:ln>
                <a:solidFill>
                  <a:schemeClr val="tx1"/>
                </a:solidFill>
                <a:effectLst/>
                <a:uLnTx/>
                <a:uFillTx/>
                <a:latin typeface="Georgia" pitchFamily="18" charset="0"/>
              </a:rPr>
              <a:t> graafikute kasutamiseks, kui just autor või tema seaduslik esindaja ei oma juba antud intellektuaalse vara kasutusõigust. </a:t>
            </a:r>
            <a:endParaRPr kumimoji="0" lang="et-EE" sz="1100" b="0" i="0" u="none" strike="noStrike" kern="1200" cap="none" spc="0" normalizeH="0" baseline="0" noProof="0" dirty="0" smtClean="0">
              <a:ln>
                <a:noFill/>
              </a:ln>
              <a:solidFill>
                <a:schemeClr val="tx1"/>
              </a:solidFill>
              <a:effectLst/>
              <a:uLnTx/>
              <a:uFillTx/>
              <a:latin typeface="Georgia" pitchFamily="18" charset="0"/>
            </a:endParaRPr>
          </a:p>
          <a:p>
            <a:pPr lvl="0" indent="-274320" algn="just">
              <a:spcAft>
                <a:spcPts val="900"/>
              </a:spcAft>
              <a:buClr>
                <a:schemeClr val="tx1"/>
              </a:buClr>
              <a:buFont typeface="+mj-lt"/>
              <a:buAutoNum type="arabicPeriod" startAt="2"/>
              <a:defRPr/>
            </a:pPr>
            <a:r>
              <a:rPr kumimoji="0" lang="et-EE" sz="1100" b="0" i="0" u="none" strike="noStrike" kern="1200" cap="none" spc="0" normalizeH="0" baseline="0" noProof="0" dirty="0" smtClean="0">
                <a:ln>
                  <a:noFill/>
                </a:ln>
                <a:solidFill>
                  <a:schemeClr val="tx1"/>
                </a:solidFill>
                <a:effectLst/>
                <a:uLnTx/>
                <a:uFillTx/>
                <a:latin typeface="Georgia" pitchFamily="18" charset="0"/>
              </a:rPr>
              <a:t>Esitlus on hoolikalt koostatud </a:t>
            </a:r>
            <a:r>
              <a:rPr kumimoji="0" lang="et-EE" sz="1100" b="0" i="0" u="none" strike="noStrike" kern="1200" cap="none" spc="0" normalizeH="0" baseline="0" noProof="0" dirty="0" err="1" smtClean="0">
                <a:ln>
                  <a:noFill/>
                </a:ln>
                <a:solidFill>
                  <a:schemeClr val="tx1"/>
                </a:solidFill>
                <a:effectLst/>
                <a:uLnTx/>
                <a:uFillTx/>
                <a:latin typeface="Georgia" pitchFamily="18" charset="0"/>
              </a:rPr>
              <a:t>PwC</a:t>
            </a:r>
            <a:r>
              <a:rPr kumimoji="0" lang="et-EE" sz="1100" b="0" i="0" u="none" strike="noStrike" kern="1200" cap="none" spc="0" normalizeH="0" baseline="0" noProof="0" dirty="0" smtClean="0">
                <a:ln>
                  <a:noFill/>
                </a:ln>
                <a:solidFill>
                  <a:schemeClr val="tx1"/>
                </a:solidFill>
                <a:effectLst/>
                <a:uLnTx/>
                <a:uFillTx/>
                <a:latin typeface="Georgia" pitchFamily="18" charset="0"/>
              </a:rPr>
              <a:t> poolt, kuid puudub garantii esitluses esitatud informatsiooni täpsuse ja täielikkuse osas. </a:t>
            </a:r>
            <a:r>
              <a:rPr kumimoji="0" lang="et-EE" sz="1100" b="0" i="0" u="none" strike="noStrike" kern="1200" cap="none" spc="0" normalizeH="0" baseline="0" noProof="0" dirty="0" err="1" smtClean="0">
                <a:ln>
                  <a:noFill/>
                </a:ln>
                <a:solidFill>
                  <a:schemeClr val="tx1"/>
                </a:solidFill>
                <a:effectLst/>
                <a:uLnTx/>
                <a:uFillTx/>
                <a:latin typeface="Georgia" pitchFamily="18" charset="0"/>
              </a:rPr>
              <a:t>PwC</a:t>
            </a:r>
            <a:r>
              <a:rPr kumimoji="0" lang="et-EE" sz="1100" b="0" i="0" u="none" strike="noStrike" kern="1200" cap="none" spc="0" normalizeH="0" baseline="0" noProof="0" dirty="0" smtClean="0">
                <a:ln>
                  <a:noFill/>
                </a:ln>
                <a:solidFill>
                  <a:schemeClr val="tx1"/>
                </a:solidFill>
                <a:effectLst/>
                <a:uLnTx/>
                <a:uFillTx/>
                <a:latin typeface="Georgia" pitchFamily="18" charset="0"/>
              </a:rPr>
              <a:t> </a:t>
            </a:r>
            <a:r>
              <a:rPr lang="et-EE" sz="1100" dirty="0">
                <a:latin typeface="Georgia" pitchFamily="18" charset="0"/>
              </a:rPr>
              <a:t>ei vastuta esitluses esitatud informatsiooni </a:t>
            </a:r>
            <a:r>
              <a:rPr lang="et-EE" sz="1100" dirty="0" smtClean="0">
                <a:latin typeface="Georgia" pitchFamily="18" charset="0"/>
              </a:rPr>
              <a:t>põhjal tehtud otsuste tagajärgede, ega muu </a:t>
            </a:r>
            <a:r>
              <a:rPr kumimoji="0" lang="et-EE" sz="1100" b="0" i="0" u="none" strike="noStrike" kern="1200" cap="none" spc="0" normalizeH="0" baseline="0" noProof="0" dirty="0" smtClean="0">
                <a:ln>
                  <a:noFill/>
                </a:ln>
                <a:solidFill>
                  <a:schemeClr val="tx1"/>
                </a:solidFill>
                <a:effectLst/>
                <a:uLnTx/>
                <a:uFillTx/>
                <a:latin typeface="Georgia" pitchFamily="18" charset="0"/>
              </a:rPr>
              <a:t>kahju eest</a:t>
            </a:r>
            <a:r>
              <a:rPr kumimoji="0" lang="et-EE" sz="1100" b="0" i="0" u="none" strike="noStrike" kern="1200" cap="none" spc="0" normalizeH="0" noProof="0" dirty="0" smtClean="0">
                <a:ln>
                  <a:noFill/>
                </a:ln>
                <a:solidFill>
                  <a:schemeClr val="tx1"/>
                </a:solidFill>
                <a:effectLst/>
                <a:uLnTx/>
                <a:uFillTx/>
                <a:latin typeface="Georgia" pitchFamily="18" charset="0"/>
              </a:rPr>
              <a:t>. Presentatsioonis esitatud informatsioon on üldist laadi ja mõeldud </a:t>
            </a:r>
            <a:r>
              <a:rPr lang="et-EE" sz="1100" dirty="0">
                <a:latin typeface="Georgia" pitchFamily="18" charset="0"/>
              </a:rPr>
              <a:t>ainult üldise huvi kohta juhtnööride andmiseks</a:t>
            </a:r>
            <a:r>
              <a:rPr lang="et-EE" sz="1100" dirty="0" smtClean="0">
                <a:latin typeface="Georgia" pitchFamily="18" charset="0"/>
              </a:rPr>
              <a:t>. Esitlus ei asenda mitte ühegi küsimuse korral antavat professionaalset nõu. Ükski esitluse lugeja ei tohiks langetada otsuseid esitluses sisalduvate andmete põhjal vastava professionaalse nõu küsimiseta. </a:t>
            </a:r>
            <a:endParaRPr kumimoji="0" lang="et-EE" sz="1100" b="0" i="0" u="none" strike="noStrike" kern="1200" cap="none" spc="0" normalizeH="0" baseline="0" noProof="0" dirty="0" smtClean="0">
              <a:ln>
                <a:noFill/>
              </a:ln>
              <a:solidFill>
                <a:schemeClr val="tx1"/>
              </a:solidFill>
              <a:effectLst/>
              <a:uLnTx/>
              <a:uFillTx/>
              <a:latin typeface="Georg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Eesti Avaandmete</a:t>
            </a:r>
            <a:r>
              <a:rPr lang="en-GB" dirty="0" smtClean="0"/>
              <a:t> </a:t>
            </a:r>
            <a:r>
              <a:rPr lang="et-EE" dirty="0" smtClean="0"/>
              <a:t>Roheline Raamat</a:t>
            </a:r>
            <a:endParaRPr lang="en-GB" dirty="0"/>
          </a:p>
        </p:txBody>
      </p:sp>
      <p:sp>
        <p:nvSpPr>
          <p:cNvPr id="5" name="Content Placeholder 4"/>
          <p:cNvSpPr>
            <a:spLocks noGrp="1"/>
          </p:cNvSpPr>
          <p:nvPr>
            <p:ph sz="quarter" idx="14"/>
          </p:nvPr>
        </p:nvSpPr>
        <p:spPr>
          <a:xfrm>
            <a:off x="533400" y="2060848"/>
            <a:ext cx="3966592" cy="4111352"/>
          </a:xfrm>
        </p:spPr>
        <p:txBody>
          <a:bodyPr/>
          <a:lstStyle/>
          <a:p>
            <a:pPr marL="342900" indent="-342900">
              <a:lnSpc>
                <a:spcPct val="80000"/>
              </a:lnSpc>
              <a:buFont typeface="Arial" panose="020B0604020202020204" pitchFamily="34" charset="0"/>
              <a:buChar char="•"/>
            </a:pPr>
            <a:r>
              <a:rPr lang="et-EE" dirty="0" smtClean="0"/>
              <a:t>Eesti avaliku teabe </a:t>
            </a:r>
            <a:r>
              <a:rPr lang="et-EE" b="1" dirty="0" smtClean="0"/>
              <a:t>masinloetava</a:t>
            </a:r>
            <a:r>
              <a:rPr lang="et-EE" dirty="0" smtClean="0"/>
              <a:t> avalikustamise roheline raamat</a:t>
            </a:r>
            <a:endParaRPr lang="et-EE" dirty="0"/>
          </a:p>
          <a:p>
            <a:pPr marL="342900" indent="-342900">
              <a:lnSpc>
                <a:spcPct val="80000"/>
              </a:lnSpc>
              <a:buFont typeface="Arial" panose="020B0604020202020204" pitchFamily="34" charset="0"/>
              <a:buChar char="•"/>
            </a:pPr>
            <a:r>
              <a:rPr lang="et-EE" dirty="0" smtClean="0"/>
              <a:t>Roheline raamat põhineb valitsuse tegevusprogrammil 2011-2015 </a:t>
            </a:r>
          </a:p>
          <a:p>
            <a:pPr marL="342900" indent="-342900">
              <a:lnSpc>
                <a:spcPct val="80000"/>
              </a:lnSpc>
              <a:buFont typeface="Arial" panose="020B0604020202020204" pitchFamily="34" charset="0"/>
              <a:buChar char="•"/>
            </a:pPr>
            <a:r>
              <a:rPr lang="et-EE" dirty="0"/>
              <a:t>E</a:t>
            </a:r>
            <a:r>
              <a:rPr lang="et-EE" dirty="0" smtClean="0"/>
              <a:t>esti keeles</a:t>
            </a:r>
          </a:p>
          <a:p>
            <a:pPr marL="342900" indent="-342900">
              <a:lnSpc>
                <a:spcPct val="80000"/>
              </a:lnSpc>
              <a:buFont typeface="Arial" panose="020B0604020202020204" pitchFamily="34" charset="0"/>
              <a:buChar char="•"/>
            </a:pPr>
            <a:r>
              <a:rPr lang="en-GB" dirty="0">
                <a:hlinkClick r:id="rId3"/>
              </a:rPr>
              <a:t>https://</a:t>
            </a:r>
            <a:r>
              <a:rPr lang="en-GB" dirty="0" smtClean="0">
                <a:hlinkClick r:id="rId3"/>
              </a:rPr>
              <a:t>opendata.riik.ee/roheline-raamat</a:t>
            </a:r>
            <a:r>
              <a:rPr lang="et-EE" dirty="0" smtClean="0"/>
              <a:t> </a:t>
            </a:r>
            <a:endParaRPr lang="en-GB" dirty="0"/>
          </a:p>
        </p:txBody>
      </p:sp>
      <p:sp>
        <p:nvSpPr>
          <p:cNvPr id="6" name="Content Placeholder 5"/>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816838"/>
            <a:ext cx="3168352" cy="44204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46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Prantsusmaa avaandmete strateegia</a:t>
            </a:r>
            <a:endParaRPr lang="en-GB" dirty="0"/>
          </a:p>
        </p:txBody>
      </p:sp>
      <p:sp>
        <p:nvSpPr>
          <p:cNvPr id="5" name="Content Placeholder 4"/>
          <p:cNvSpPr>
            <a:spLocks noGrp="1"/>
          </p:cNvSpPr>
          <p:nvPr>
            <p:ph sz="quarter" idx="14"/>
          </p:nvPr>
        </p:nvSpPr>
        <p:spPr/>
        <p:txBody>
          <a:bodyPr/>
          <a:lstStyle/>
          <a:p>
            <a:r>
              <a:rPr lang="et-EE" sz="1600" i="1" dirty="0" smtClean="0">
                <a:solidFill>
                  <a:schemeClr val="accent2"/>
                </a:solidFill>
              </a:rPr>
              <a:t>Prantsuse riigiasutus </a:t>
            </a:r>
            <a:r>
              <a:rPr lang="et-EE" sz="1600" i="1" dirty="0" err="1" smtClean="0">
                <a:solidFill>
                  <a:schemeClr val="accent2"/>
                </a:solidFill>
              </a:rPr>
              <a:t>Etalab</a:t>
            </a:r>
            <a:r>
              <a:rPr lang="et-EE" sz="1600" i="1" dirty="0" smtClean="0">
                <a:solidFill>
                  <a:schemeClr val="accent2"/>
                </a:solidFill>
              </a:rPr>
              <a:t> vastutab avaandmete eest, avaldab </a:t>
            </a:r>
            <a:r>
              <a:rPr lang="et-EE" sz="1600" i="1" dirty="0">
                <a:solidFill>
                  <a:schemeClr val="accent2"/>
                </a:solidFill>
              </a:rPr>
              <a:t>ülevaate prantsuse valitsusele prioriteetidest ja tegevustest, </a:t>
            </a:r>
            <a:r>
              <a:rPr lang="et-EE" sz="1600" i="1" dirty="0" smtClean="0">
                <a:solidFill>
                  <a:schemeClr val="accent2"/>
                </a:solidFill>
              </a:rPr>
              <a:t>mis puudutavad avalikke avaandmeid. </a:t>
            </a:r>
          </a:p>
          <a:p>
            <a:r>
              <a:rPr lang="et-EE" sz="1400" dirty="0" smtClean="0"/>
              <a:t>Tegevused võib grupeerida järgnevalt:</a:t>
            </a:r>
            <a:endParaRPr lang="en-GB" sz="1400" dirty="0"/>
          </a:p>
          <a:p>
            <a:pPr marL="285750" indent="-285750">
              <a:buFont typeface="Arial" panose="020B0604020202020204" pitchFamily="34" charset="0"/>
              <a:buChar char="•"/>
            </a:pPr>
            <a:r>
              <a:rPr lang="et-EE" sz="1400" dirty="0" smtClean="0"/>
              <a:t>Strateegiliste andmekogude avamisega tegelemine; </a:t>
            </a:r>
            <a:endParaRPr lang="en-GB" sz="1400" dirty="0"/>
          </a:p>
          <a:p>
            <a:pPr marL="285750" indent="-285750">
              <a:buFont typeface="Arial" panose="020B0604020202020204" pitchFamily="34" charset="0"/>
              <a:buChar char="•"/>
            </a:pPr>
            <a:r>
              <a:rPr lang="et-EE" sz="1400" dirty="0" smtClean="0"/>
              <a:t>Avalike andmete avalikustamise protsessi lihtsustamine ja täiustamine ministeeriumites, avalikes institutsioonides ja kohalikes omavalitsustes;</a:t>
            </a:r>
          </a:p>
          <a:p>
            <a:pPr marL="285750" indent="-285750">
              <a:buFont typeface="Arial" panose="020B0604020202020204" pitchFamily="34" charset="0"/>
              <a:buChar char="•"/>
            </a:pPr>
            <a:r>
              <a:rPr lang="et-EE" sz="1400" dirty="0" smtClean="0"/>
              <a:t>Innovaatilise taaskasutamise toetamine;</a:t>
            </a:r>
          </a:p>
          <a:p>
            <a:pPr marL="285750" indent="-285750">
              <a:buFont typeface="Arial" panose="020B0604020202020204" pitchFamily="34" charset="0"/>
              <a:buChar char="•"/>
            </a:pPr>
            <a:r>
              <a:rPr lang="et-EE" sz="1400" dirty="0" smtClean="0"/>
              <a:t>Olemasoleva maksusüsteemi hindamine</a:t>
            </a:r>
            <a:r>
              <a:rPr lang="en-GB" sz="1400" dirty="0" smtClean="0"/>
              <a:t>; </a:t>
            </a:r>
            <a:endParaRPr lang="en-GB" sz="1400" dirty="0"/>
          </a:p>
          <a:p>
            <a:pPr marL="285750" indent="-285750">
              <a:buFont typeface="Arial" panose="020B0604020202020204" pitchFamily="34" charset="0"/>
              <a:buChar char="•"/>
            </a:pPr>
            <a:r>
              <a:rPr lang="et-EE" sz="1400" dirty="0" smtClean="0"/>
              <a:t>Administratiivse ja seadusandliku raamistiku muudatused; </a:t>
            </a:r>
          </a:p>
          <a:p>
            <a:pPr marL="285750" indent="-285750">
              <a:buFont typeface="Arial" panose="020B0604020202020204" pitchFamily="34" charset="0"/>
              <a:buChar char="•"/>
            </a:pPr>
            <a:r>
              <a:rPr lang="et-EE" sz="1400" dirty="0" smtClean="0"/>
              <a:t>Rahvusvahelised tegevused</a:t>
            </a:r>
            <a:r>
              <a:rPr lang="et-EE" sz="1400" dirty="0"/>
              <a:t>.</a:t>
            </a:r>
            <a:endParaRPr lang="en-GB" sz="1400" dirty="0"/>
          </a:p>
        </p:txBody>
      </p:sp>
      <p:sp>
        <p:nvSpPr>
          <p:cNvPr id="6" name="Content Placeholder 5"/>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44824"/>
            <a:ext cx="4406518" cy="35471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976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G8 </a:t>
            </a:r>
            <a:r>
              <a:rPr lang="et-EE" dirty="0"/>
              <a:t>a</a:t>
            </a:r>
            <a:r>
              <a:rPr lang="et-EE" dirty="0" smtClean="0"/>
              <a:t>vaandmete põhikiri</a:t>
            </a:r>
            <a:r>
              <a:rPr lang="en-GB" dirty="0" smtClean="0"/>
              <a:t>… </a:t>
            </a:r>
            <a:endParaRPr lang="en-GB" dirty="0"/>
          </a:p>
        </p:txBody>
      </p:sp>
      <p:sp>
        <p:nvSpPr>
          <p:cNvPr id="5" name="Content Placeholder 4"/>
          <p:cNvSpPr>
            <a:spLocks noGrp="1"/>
          </p:cNvSpPr>
          <p:nvPr>
            <p:ph sz="quarter" idx="14"/>
          </p:nvPr>
        </p:nvSpPr>
        <p:spPr/>
        <p:txBody>
          <a:bodyPr/>
          <a:lstStyle/>
          <a:p>
            <a:r>
              <a:rPr lang="et-EE" sz="1600" i="1" dirty="0" smtClean="0">
                <a:solidFill>
                  <a:schemeClr val="accent2"/>
                </a:solidFill>
              </a:rPr>
              <a:t>Põhikirjas nõustusid G8 riigid, et avaandmed on kasutamata allikas, millel on suur potentsiaal edendada tugevamat, rohkem omavahel seotud ühiskonda, mis rahuldab paremini kodanike vajadusi ja võimaldab innovatsioonil ja heaolul õitseda.</a:t>
            </a:r>
          </a:p>
          <a:p>
            <a:r>
              <a:rPr lang="en-GB" sz="1600" dirty="0" smtClean="0"/>
              <a:t>G8 </a:t>
            </a:r>
            <a:r>
              <a:rPr lang="et-EE" sz="1600" dirty="0" smtClean="0"/>
              <a:t>nõustusid järgnevate printsiipidega: </a:t>
            </a:r>
          </a:p>
          <a:p>
            <a:pPr marL="11430" indent="-285750">
              <a:buFont typeface="Arial" panose="020B0604020202020204" pitchFamily="34" charset="0"/>
              <a:buChar char="•"/>
            </a:pPr>
            <a:r>
              <a:rPr lang="et-EE" sz="1600" dirty="0" smtClean="0"/>
              <a:t>Vaikimisi avaandmed; </a:t>
            </a:r>
            <a:endParaRPr lang="en-GB" sz="1600" dirty="0"/>
          </a:p>
          <a:p>
            <a:pPr marL="285750" indent="-285750">
              <a:buFont typeface="Arial" panose="020B0604020202020204" pitchFamily="34" charset="0"/>
              <a:buChar char="•"/>
            </a:pPr>
            <a:r>
              <a:rPr lang="et-EE" sz="1600" dirty="0" smtClean="0"/>
              <a:t>Kvaliteet ja kvantiteet</a:t>
            </a:r>
            <a:r>
              <a:rPr lang="en-GB" sz="1600" dirty="0" smtClean="0"/>
              <a:t>;</a:t>
            </a:r>
            <a:endParaRPr lang="en-GB" sz="1600" dirty="0"/>
          </a:p>
          <a:p>
            <a:pPr marL="285750" indent="-285750">
              <a:buFont typeface="Arial" panose="020B0604020202020204" pitchFamily="34" charset="0"/>
              <a:buChar char="•"/>
            </a:pPr>
            <a:r>
              <a:rPr lang="et-EE" sz="1600" dirty="0" smtClean="0"/>
              <a:t>Kõigi poolt kasutatav</a:t>
            </a:r>
            <a:r>
              <a:rPr lang="en-GB" sz="1600" dirty="0" smtClean="0"/>
              <a:t>;</a:t>
            </a:r>
            <a:endParaRPr lang="en-GB" sz="1600" dirty="0"/>
          </a:p>
          <a:p>
            <a:pPr marL="285750" indent="-285750">
              <a:buFont typeface="Arial" panose="020B0604020202020204" pitchFamily="34" charset="0"/>
              <a:buChar char="•"/>
            </a:pPr>
            <a:r>
              <a:rPr lang="et-EE" sz="1600" dirty="0" smtClean="0"/>
              <a:t>Andmete avaldamine paremaks juhtimiseks; </a:t>
            </a:r>
          </a:p>
          <a:p>
            <a:pPr marL="285750" indent="-285750">
              <a:buFont typeface="Arial" panose="020B0604020202020204" pitchFamily="34" charset="0"/>
              <a:buChar char="•"/>
            </a:pPr>
            <a:r>
              <a:rPr lang="et-EE" sz="1600" dirty="0" smtClean="0"/>
              <a:t>Andmete avaldamine innovatsiooniks. </a:t>
            </a:r>
            <a:endParaRPr lang="en-GB" sz="1600" dirty="0"/>
          </a:p>
          <a:p>
            <a:endParaRPr lang="en-GB" sz="1600" i="1" dirty="0">
              <a:solidFill>
                <a:schemeClr val="accent2"/>
              </a:solidFill>
            </a:endParaRPr>
          </a:p>
        </p:txBody>
      </p:sp>
      <p:sp>
        <p:nvSpPr>
          <p:cNvPr id="6" name="Content Placeholder 5"/>
          <p:cNvSpPr>
            <a:spLocks noGrp="1"/>
          </p:cNvSpPr>
          <p:nvPr>
            <p:ph sz="quarter" idx="15"/>
          </p:nvPr>
        </p:nvSpPr>
        <p:spPr>
          <a:xfrm>
            <a:off x="4648201" y="3717032"/>
            <a:ext cx="3962399" cy="2239144"/>
          </a:xfrm>
        </p:spPr>
        <p:txBody>
          <a:bodyPr/>
          <a:lstStyle/>
          <a:p>
            <a:r>
              <a:rPr lang="en-GB" sz="1600" dirty="0" smtClean="0"/>
              <a:t>G8 </a:t>
            </a:r>
            <a:r>
              <a:rPr lang="et-EE" sz="1600" dirty="0" smtClean="0"/>
              <a:t>Avaandmete põhikiri on üle kantud järgnevate ELi liikmesriikide Avaandmete tegevuskavva</a:t>
            </a:r>
            <a:r>
              <a:rPr lang="en-GB" sz="1600" dirty="0" smtClean="0"/>
              <a:t>: </a:t>
            </a:r>
            <a:endParaRPr lang="en-GB" sz="1600" dirty="0"/>
          </a:p>
          <a:p>
            <a:pPr marL="285750" lvl="0" indent="-285750">
              <a:buFont typeface="Arial" panose="020B0604020202020204" pitchFamily="34" charset="0"/>
              <a:buChar char="•"/>
            </a:pPr>
            <a:r>
              <a:rPr lang="en-GB" sz="1600" u="sng" dirty="0">
                <a:hlinkClick r:id="rId3"/>
              </a:rPr>
              <a:t>FR – Open Data Action Plan</a:t>
            </a:r>
            <a:endParaRPr lang="en-GB" sz="1600" dirty="0"/>
          </a:p>
          <a:p>
            <a:pPr marL="285750" lvl="0" indent="-285750">
              <a:buFont typeface="Arial" panose="020B0604020202020204" pitchFamily="34" charset="0"/>
              <a:buChar char="•"/>
            </a:pPr>
            <a:r>
              <a:rPr lang="en-GB" sz="1600" u="sng" dirty="0">
                <a:hlinkClick r:id="rId4"/>
              </a:rPr>
              <a:t>IT – Open Data Action Plan</a:t>
            </a:r>
            <a:r>
              <a:rPr lang="en-GB" sz="1600" dirty="0"/>
              <a:t> </a:t>
            </a:r>
          </a:p>
          <a:p>
            <a:pPr marL="285750" lvl="0" indent="-285750">
              <a:buFont typeface="Arial" panose="020B0604020202020204" pitchFamily="34" charset="0"/>
              <a:buChar char="•"/>
            </a:pPr>
            <a:r>
              <a:rPr lang="nl-NL" sz="1600" u="sng" dirty="0">
                <a:hlinkClick r:id="rId5"/>
              </a:rPr>
              <a:t>UK – G8 Open Data Charter: UK Action Plan 2013</a:t>
            </a:r>
            <a:r>
              <a:rPr lang="nl-NL" sz="1600" dirty="0"/>
              <a:t> </a:t>
            </a:r>
            <a:endParaRPr lang="en-GB" sz="1600" dirty="0"/>
          </a:p>
          <a:p>
            <a:r>
              <a:rPr lang="et-EE" sz="1600" dirty="0" smtClean="0"/>
              <a:t>Ja Euroopa Komisjoni</a:t>
            </a:r>
            <a:r>
              <a:rPr lang="en-GB" sz="1600" dirty="0" smtClean="0"/>
              <a:t>: </a:t>
            </a:r>
            <a:endParaRPr lang="en-GB" sz="1600" dirty="0"/>
          </a:p>
          <a:p>
            <a:pPr marL="285750" indent="-285750">
              <a:buFont typeface="Arial" panose="020B0604020202020204" pitchFamily="34" charset="0"/>
              <a:buChar char="•"/>
            </a:pPr>
            <a:r>
              <a:rPr lang="fr-FR" sz="1600" u="sng" dirty="0">
                <a:hlinkClick r:id="rId6"/>
              </a:rPr>
              <a:t>EU – </a:t>
            </a:r>
            <a:r>
              <a:rPr lang="fr-FR" sz="1600" u="sng" dirty="0" err="1">
                <a:hlinkClick r:id="rId6"/>
              </a:rPr>
              <a:t>Implementation</a:t>
            </a:r>
            <a:r>
              <a:rPr lang="fr-FR" sz="1600" u="sng" dirty="0">
                <a:hlinkClick r:id="rId6"/>
              </a:rPr>
              <a:t> of the G8 Open Data Charter</a:t>
            </a:r>
            <a:r>
              <a:rPr lang="fr-FR" sz="1600" dirty="0"/>
              <a:t> </a:t>
            </a:r>
            <a:endParaRPr lang="en-GB" sz="16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4098"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758" y="1268760"/>
            <a:ext cx="3858674" cy="23060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086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Diskussioon</a:t>
            </a:r>
            <a:endParaRPr lang="en-GB" dirty="0"/>
          </a:p>
        </p:txBody>
      </p:sp>
      <p:sp>
        <p:nvSpPr>
          <p:cNvPr id="3" name="Content Placeholder 2"/>
          <p:cNvSpPr>
            <a:spLocks noGrp="1"/>
          </p:cNvSpPr>
          <p:nvPr>
            <p:ph sz="quarter" idx="15"/>
          </p:nvPr>
        </p:nvSpPr>
        <p:spPr>
          <a:xfrm>
            <a:off x="1547664" y="1752600"/>
            <a:ext cx="7062936" cy="4419600"/>
          </a:xfrm>
        </p:spPr>
        <p:txBody>
          <a:bodyPr/>
          <a:lstStyle/>
          <a:p>
            <a:r>
              <a:rPr lang="et-EE" dirty="0" smtClean="0"/>
              <a:t>Mõned riiklikud ja kohalikud omavalitsused (nt New York City) on kasutusele võtnud </a:t>
            </a:r>
            <a:r>
              <a:rPr lang="en-GB" dirty="0" smtClean="0"/>
              <a:t>“Open by Default”</a:t>
            </a:r>
            <a:r>
              <a:rPr lang="et-EE" dirty="0" smtClean="0"/>
              <a:t> poliitika</a:t>
            </a:r>
            <a:r>
              <a:rPr lang="en-GB" dirty="0" smtClean="0"/>
              <a:t>. </a:t>
            </a:r>
            <a:r>
              <a:rPr lang="et-EE" dirty="0" smtClean="0"/>
              <a:t>Mis on sinu seisukoht selle lähenemise osas</a:t>
            </a:r>
            <a:r>
              <a:rPr lang="en-GB" dirty="0" smtClean="0"/>
              <a:t>?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pic>
        <p:nvPicPr>
          <p:cNvPr id="1026"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771967"/>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2198" y="2553284"/>
            <a:ext cx="1277888" cy="184666"/>
          </a:xfrm>
          <a:prstGeom prst="rect">
            <a:avLst/>
          </a:prstGeom>
        </p:spPr>
        <p:txBody>
          <a:bodyPr wrap="square">
            <a:spAutoFit/>
          </a:bodyPr>
          <a:lstStyle/>
          <a:p>
            <a:r>
              <a:rPr lang="en-GB" sz="600" dirty="0"/>
              <a:t> http://www.visualpharm.com</a:t>
            </a:r>
          </a:p>
        </p:txBody>
      </p:sp>
      <p:sp>
        <p:nvSpPr>
          <p:cNvPr id="9" name="Title 5"/>
          <p:cNvSpPr txBox="1">
            <a:spLocks/>
          </p:cNvSpPr>
          <p:nvPr/>
        </p:nvSpPr>
        <p:spPr>
          <a:xfrm>
            <a:off x="605408" y="494116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t-EE" sz="4000" i="0" dirty="0" smtClean="0">
                <a:solidFill>
                  <a:schemeClr val="accent1"/>
                </a:solidFill>
                <a:latin typeface="Bradley Hand ITC" pitchFamily="66" charset="0"/>
              </a:rPr>
              <a:t>Internetiküsitluse leiad </a:t>
            </a:r>
            <a:r>
              <a:rPr lang="et-EE" sz="4000" i="0" dirty="0" smtClean="0">
                <a:solidFill>
                  <a:schemeClr val="accent1"/>
                </a:solidFill>
                <a:latin typeface="Bradley Hand ITC" pitchFamily="66" charset="0"/>
                <a:hlinkClick r:id="rId4"/>
              </a:rPr>
              <a:t>siit</a:t>
            </a:r>
            <a:r>
              <a:rPr lang="en-GB" sz="4000" i="0" dirty="0" smtClean="0">
                <a:solidFill>
                  <a:schemeClr val="accent1"/>
                </a:solidFill>
                <a:latin typeface="Bradley Hand ITC" pitchFamily="66" charset="0"/>
              </a:rPr>
              <a:t>!</a:t>
            </a:r>
            <a:endParaRPr lang="en-GB" sz="4000" b="0" dirty="0" smtClean="0"/>
          </a:p>
        </p:txBody>
      </p:sp>
    </p:spTree>
    <p:extLst>
      <p:ext uri="{BB962C8B-B14F-4D97-AF65-F5344CB8AC3E}">
        <p14:creationId xmlns:p14="http://schemas.microsoft.com/office/powerpoint/2010/main" val="2086024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t-EE" sz="7200" i="0" noProof="0" dirty="0" smtClean="0">
                <a:solidFill>
                  <a:schemeClr val="accent1"/>
                </a:solidFill>
                <a:latin typeface="Bradley Hand ITC" pitchFamily="66" charset="0"/>
              </a:rPr>
              <a:t>Juhtumiuuringud</a:t>
            </a:r>
            <a:r>
              <a:rPr lang="en-GB" sz="7200" i="0" noProof="0" dirty="0" smtClean="0">
                <a:solidFill>
                  <a:schemeClr val="accent1"/>
                </a:solidFill>
                <a:latin typeface="Bradley Hand ITC" pitchFamily="66" charset="0"/>
              </a:rPr>
              <a:t/>
            </a:r>
            <a:br>
              <a:rPr lang="en-GB" sz="7200" i="0" noProof="0" dirty="0" smtClean="0">
                <a:solidFill>
                  <a:schemeClr val="accent1"/>
                </a:solidFill>
                <a:latin typeface="Bradley Hand ITC" pitchFamily="66" charset="0"/>
              </a:rPr>
            </a:br>
            <a:r>
              <a:rPr lang="et-EE" b="0" noProof="0" dirty="0" smtClean="0"/>
              <a:t>Järgnevad näited kujutavad endast väikest ülevaadet avaandmetel põhinevatest soovituslikest rakendustest, pakutavatest toodetest ja teenustest.</a:t>
            </a: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24</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t-EE" noProof="0" dirty="0" smtClean="0"/>
              <a:t>Belgia</a:t>
            </a:r>
            <a:r>
              <a:rPr lang="en-GB" noProof="0" dirty="0" smtClean="0"/>
              <a:t>: Where’s my Villo</a:t>
            </a:r>
            <a:br>
              <a:rPr lang="en-GB" noProof="0" dirty="0" smtClean="0"/>
            </a:br>
            <a:r>
              <a:rPr lang="et-EE" sz="2000" b="0" i="0" dirty="0" err="1" smtClean="0">
                <a:solidFill>
                  <a:srgbClr val="000000"/>
                </a:solidFill>
                <a:latin typeface="Georgia" pitchFamily="18" charset="0"/>
                <a:ea typeface="+mn-ea"/>
                <a:cs typeface="+mn-cs"/>
              </a:rPr>
              <a:t>Kasutajatepõhine</a:t>
            </a:r>
            <a:r>
              <a:rPr lang="et-EE" sz="2000" b="0" i="0" dirty="0" smtClean="0">
                <a:solidFill>
                  <a:srgbClr val="000000"/>
                </a:solidFill>
                <a:latin typeface="Georgia" pitchFamily="18" charset="0"/>
                <a:ea typeface="+mn-ea"/>
                <a:cs typeface="+mn-cs"/>
              </a:rPr>
              <a:t> </a:t>
            </a:r>
            <a:r>
              <a:rPr lang="et-EE" sz="2000" b="0" i="0" dirty="0" smtClean="0">
                <a:solidFill>
                  <a:srgbClr val="000000"/>
                </a:solidFill>
                <a:latin typeface="Georgia" pitchFamily="18" charset="0"/>
                <a:ea typeface="+mn-ea"/>
                <a:cs typeface="+mn-cs"/>
              </a:rPr>
              <a:t>teenuse jälgimine</a:t>
            </a:r>
            <a:endParaRPr lang="en-GB" noProof="0" dirty="0"/>
          </a:p>
        </p:txBody>
      </p:sp>
      <p:sp>
        <p:nvSpPr>
          <p:cNvPr id="3" name="Content Placeholder 2"/>
          <p:cNvSpPr>
            <a:spLocks noGrp="1"/>
          </p:cNvSpPr>
          <p:nvPr>
            <p:ph sz="quarter" idx="14"/>
          </p:nvPr>
        </p:nvSpPr>
        <p:spPr>
          <a:xfrm>
            <a:off x="533400" y="1752601"/>
            <a:ext cx="4044752" cy="4419599"/>
          </a:xfrm>
        </p:spPr>
        <p:txBody>
          <a:bodyPr/>
          <a:lstStyle/>
          <a:p>
            <a:r>
              <a:rPr lang="en-GB" noProof="0" dirty="0" smtClean="0">
                <a:hlinkClick r:id="rId3"/>
              </a:rPr>
              <a:t>Where's </a:t>
            </a:r>
            <a:r>
              <a:rPr lang="en-GB" noProof="0" dirty="0">
                <a:hlinkClick r:id="rId3"/>
              </a:rPr>
              <a:t>My Villo? </a:t>
            </a:r>
            <a:r>
              <a:rPr lang="et-EE" dirty="0"/>
              <a:t>k</a:t>
            </a:r>
            <a:r>
              <a:rPr lang="et-EE" noProof="0" dirty="0" smtClean="0"/>
              <a:t>asutab reaalajas andmeid, et jälgida Brüsseli jalgratta jagamise skeemi (</a:t>
            </a:r>
            <a:r>
              <a:rPr lang="et-EE" dirty="0" err="1" smtClean="0"/>
              <a:t>Villo</a:t>
            </a:r>
            <a:r>
              <a:rPr lang="et-EE" dirty="0" smtClean="0"/>
              <a:t>!) </a:t>
            </a:r>
            <a:r>
              <a:rPr lang="et-EE" noProof="0" dirty="0" smtClean="0"/>
              <a:t>toimimist, mis põhineb avaliku ja erasektori partnerlusel. </a:t>
            </a:r>
          </a:p>
          <a:p>
            <a:r>
              <a:rPr lang="et-EE" dirty="0" smtClean="0"/>
              <a:t>Veebileht võimaldab kasutajatel teavitada jalgrataste kättesaadavusest. </a:t>
            </a:r>
            <a:endParaRPr lang="en-GB" noProof="0" dirty="0"/>
          </a:p>
          <a:p>
            <a:r>
              <a:rPr lang="et-EE" dirty="0" smtClean="0"/>
              <a:t>Veebileht kasutab avatud avaandmeid (jalgrataste asukohad) ja teeb kasutajate kaudu linnavolikogule kvaliteedi seiret ja annab tagasisidet.</a:t>
            </a:r>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4148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44008" y="5938829"/>
            <a:ext cx="4032448" cy="646331"/>
          </a:xfrm>
          <a:prstGeom prst="rect">
            <a:avLst/>
          </a:prstGeom>
        </p:spPr>
        <p:txBody>
          <a:bodyPr wrap="square">
            <a:spAutoFit/>
          </a:bodyPr>
          <a:lstStyle/>
          <a:p>
            <a:r>
              <a:rPr lang="en-GB" sz="1200" u="sng" dirty="0" smtClean="0">
                <a:latin typeface="Arial" pitchFamily="34" charset="0"/>
                <a:cs typeface="Arial" pitchFamily="34" charset="0"/>
                <a:hlinkClick r:id="rId5"/>
              </a:rPr>
              <a:t>http://blog.okfn.org/2010/10/29/open-data-in-public-private-partnerships-how-citizens-can-become-true-watchdogs/</a:t>
            </a:r>
            <a:endParaRPr lang="en-GB" sz="1200" dirty="0"/>
          </a:p>
        </p:txBody>
      </p:sp>
    </p:spTree>
    <p:extLst>
      <p:ext uri="{BB962C8B-B14F-4D97-AF65-F5344CB8AC3E}">
        <p14:creationId xmlns:p14="http://schemas.microsoft.com/office/powerpoint/2010/main" val="3031794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t-EE" sz="2100" dirty="0" smtClean="0"/>
              <a:t>Taani</a:t>
            </a:r>
            <a:r>
              <a:rPr lang="en-GB" sz="2100" noProof="0" dirty="0" smtClean="0"/>
              <a:t>: </a:t>
            </a:r>
            <a:r>
              <a:rPr lang="et-EE" sz="2100" noProof="0" dirty="0" smtClean="0"/>
              <a:t>Taani ettevõtlus- ja ehitusamet</a:t>
            </a:r>
            <a:r>
              <a:rPr lang="en-GB" noProof="0" dirty="0" smtClean="0"/>
              <a:t/>
            </a:r>
            <a:br>
              <a:rPr lang="en-GB" noProof="0" dirty="0" smtClean="0"/>
            </a:br>
            <a:r>
              <a:rPr lang="et-EE" sz="2000" b="0" i="0" noProof="0" dirty="0" smtClean="0">
                <a:solidFill>
                  <a:srgbClr val="000000"/>
                </a:solidFill>
                <a:latin typeface="Georgia" pitchFamily="18" charset="0"/>
                <a:ea typeface="+mn-ea"/>
                <a:cs typeface="+mn-cs"/>
              </a:rPr>
              <a:t>Kasv ja suurenenud tulu avaliku sektori andmete avalikustamise kaudu</a:t>
            </a:r>
            <a:r>
              <a:rPr lang="en-GB" sz="2000" b="0" i="0" noProof="0" dirty="0" smtClean="0">
                <a:solidFill>
                  <a:srgbClr val="000000"/>
                </a:solidFill>
                <a:latin typeface="Georgia" pitchFamily="18" charset="0"/>
                <a:ea typeface="+mn-ea"/>
                <a:cs typeface="+mn-cs"/>
              </a:rPr>
              <a:t/>
            </a:r>
            <a:br>
              <a:rPr lang="en-GB" sz="2000" b="0" i="0" noProof="0" dirty="0" smtClean="0">
                <a:solidFill>
                  <a:srgbClr val="000000"/>
                </a:solidFill>
                <a:latin typeface="Georgia" pitchFamily="18" charset="0"/>
                <a:ea typeface="+mn-ea"/>
                <a:cs typeface="+mn-cs"/>
              </a:rPr>
            </a:br>
            <a:endParaRPr lang="en-GB" noProof="0" dirty="0"/>
          </a:p>
        </p:txBody>
      </p:sp>
      <p:sp>
        <p:nvSpPr>
          <p:cNvPr id="3" name="Content Placeholder 2"/>
          <p:cNvSpPr>
            <a:spLocks noGrp="1"/>
          </p:cNvSpPr>
          <p:nvPr>
            <p:ph sz="quarter" idx="14"/>
          </p:nvPr>
        </p:nvSpPr>
        <p:spPr>
          <a:xfrm>
            <a:off x="533400" y="1772816"/>
            <a:ext cx="3962400" cy="4399384"/>
          </a:xfrm>
        </p:spPr>
        <p:txBody>
          <a:bodyPr/>
          <a:lstStyle/>
          <a:p>
            <a:r>
              <a:rPr lang="en-GB" noProof="0" dirty="0" smtClean="0">
                <a:hlinkClick r:id="rId3"/>
              </a:rPr>
              <a:t>Danish Enterprise and Construction Authority (DECA) </a:t>
            </a:r>
            <a:r>
              <a:rPr lang="en-GB" noProof="0" dirty="0" smtClean="0"/>
              <a:t> </a:t>
            </a:r>
            <a:r>
              <a:rPr lang="et-EE" noProof="0" dirty="0" smtClean="0"/>
              <a:t>avalikustas andmed </a:t>
            </a:r>
            <a:r>
              <a:rPr lang="en-GB" noProof="0" dirty="0" smtClean="0"/>
              <a:t>2002</a:t>
            </a:r>
            <a:r>
              <a:rPr lang="et-EE" noProof="0" dirty="0" smtClean="0"/>
              <a:t>. aastal.</a:t>
            </a:r>
            <a:endParaRPr lang="en-GB" noProof="0" dirty="0" smtClean="0"/>
          </a:p>
          <a:p>
            <a:r>
              <a:rPr lang="et-EE" noProof="0" dirty="0" smtClean="0"/>
              <a:t>Andmete </a:t>
            </a:r>
            <a:r>
              <a:rPr lang="et-EE" noProof="0" dirty="0" err="1" smtClean="0"/>
              <a:t>taaskasutajate</a:t>
            </a:r>
            <a:r>
              <a:rPr lang="et-EE" noProof="0" dirty="0" smtClean="0"/>
              <a:t> arv kasvas 10 000%, mis viis kaheksa aasta jooksul 1000% turu kasvuni.  </a:t>
            </a:r>
          </a:p>
          <a:p>
            <a:r>
              <a:rPr lang="et-EE" noProof="0" dirty="0" smtClean="0"/>
              <a:t>Maksudest saadav lisatulu valitsusele hinnati olevat 4 korda suurem kui varem teenusest saadav tulu.</a:t>
            </a:r>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pic>
        <p:nvPicPr>
          <p:cNvPr id="921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844823"/>
            <a:ext cx="3960440" cy="3257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80111" y="1700808"/>
            <a:ext cx="2520281" cy="936104"/>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580112" y="5157192"/>
            <a:ext cx="2319866" cy="276999"/>
          </a:xfrm>
          <a:prstGeom prst="rect">
            <a:avLst/>
          </a:prstGeom>
        </p:spPr>
        <p:txBody>
          <a:bodyPr wrap="none">
            <a:spAutoFit/>
          </a:bodyPr>
          <a:lstStyle/>
          <a:p>
            <a:r>
              <a:rPr lang="en-GB" sz="1200" dirty="0" smtClean="0">
                <a:hlinkClick r:id="rId5"/>
              </a:rPr>
              <a:t>http://dba.erhvervsstyrelsen.dk/</a:t>
            </a:r>
            <a:endParaRPr lang="en-GB" sz="1200" dirty="0"/>
          </a:p>
        </p:txBody>
      </p:sp>
    </p:spTree>
    <p:extLst>
      <p:ext uri="{BB962C8B-B14F-4D97-AF65-F5344CB8AC3E}">
        <p14:creationId xmlns:p14="http://schemas.microsoft.com/office/powerpoint/2010/main" val="238579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Prantsusmaa</a:t>
            </a:r>
            <a:r>
              <a:rPr lang="en-GB" noProof="0" dirty="0" smtClean="0"/>
              <a:t>: Open Food Facts</a:t>
            </a:r>
            <a:br>
              <a:rPr lang="en-GB" noProof="0" dirty="0" smtClean="0"/>
            </a:br>
            <a:r>
              <a:rPr lang="en-GB" sz="2000" b="0" i="0" noProof="0" dirty="0" smtClean="0"/>
              <a:t> </a:t>
            </a:r>
            <a:r>
              <a:rPr lang="et-EE" sz="2000" b="0" i="0" noProof="0" dirty="0" smtClean="0"/>
              <a:t>Toidu toiteväärtuse info avalikult kättesaadavaks muutmine</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Open Food </a:t>
            </a:r>
            <a:r>
              <a:rPr lang="en-GB" noProof="0" dirty="0" err="1" smtClean="0">
                <a:hlinkClick r:id="rId3"/>
              </a:rPr>
              <a:t>Fa</a:t>
            </a:r>
            <a:r>
              <a:rPr lang="en-GB" dirty="0" err="1" smtClean="0">
                <a:hlinkClick r:id="rId3"/>
              </a:rPr>
              <a:t>cts</a:t>
            </a:r>
            <a:r>
              <a:rPr lang="en-GB" dirty="0" smtClean="0">
                <a:hlinkClick r:id="rId3"/>
              </a:rPr>
              <a:t> France</a:t>
            </a:r>
            <a:r>
              <a:rPr lang="en-GB" dirty="0" smtClean="0"/>
              <a:t> </a:t>
            </a:r>
            <a:r>
              <a:rPr lang="et-EE" dirty="0" smtClean="0"/>
              <a:t>kogub andmeid aasta jooksul üle kogu maailma müüdud toodete toitainete sisalduse kohta läbi koostöö. Näiteks on kasutajatel võimalik tooteid </a:t>
            </a:r>
            <a:r>
              <a:rPr lang="et-EE" dirty="0" err="1" smtClean="0"/>
              <a:t>skänneerida</a:t>
            </a:r>
            <a:r>
              <a:rPr lang="et-EE" dirty="0" smtClean="0"/>
              <a:t> </a:t>
            </a:r>
            <a:r>
              <a:rPr lang="et-EE" dirty="0" smtClean="0"/>
              <a:t>nutitelefoni </a:t>
            </a:r>
            <a:r>
              <a:rPr lang="et-EE" dirty="0" err="1" smtClean="0"/>
              <a:t>äpi</a:t>
            </a:r>
            <a:r>
              <a:rPr lang="et-EE" dirty="0" smtClean="0"/>
              <a:t> kaudu.</a:t>
            </a:r>
          </a:p>
          <a:p>
            <a:r>
              <a:rPr lang="et-EE" noProof="0" dirty="0" smtClean="0"/>
              <a:t>Kõik kogutud informatsioon tehakse hiljem avalikult ja vabalt kättesaadavaks. </a:t>
            </a:r>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2931" y="3645024"/>
            <a:ext cx="441667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577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Pranstusmaa</a:t>
            </a:r>
            <a:r>
              <a:rPr lang="en-GB" noProof="0" dirty="0" smtClean="0"/>
              <a:t>: PLF </a:t>
            </a:r>
            <a:r>
              <a:rPr lang="en-GB" b="0" noProof="0" dirty="0" smtClean="0"/>
              <a:t>(Projet de loi de finances pour 2013)</a:t>
            </a:r>
            <a:br>
              <a:rPr lang="en-GB" b="0" noProof="0" dirty="0" smtClean="0"/>
            </a:br>
            <a:r>
              <a:rPr lang="et-EE" sz="2000" b="0" i="0" noProof="0" dirty="0" smtClean="0"/>
              <a:t>Andmetel põhinev ajakirjandus</a:t>
            </a:r>
            <a:endParaRPr lang="en-GB" sz="2000" b="0" i="0" noProof="0" dirty="0">
              <a:solidFill>
                <a:srgbClr val="FF0000"/>
              </a:solidFill>
            </a:endParaRPr>
          </a:p>
        </p:txBody>
      </p:sp>
      <p:sp>
        <p:nvSpPr>
          <p:cNvPr id="3" name="Content Placeholder 2"/>
          <p:cNvSpPr>
            <a:spLocks noGrp="1"/>
          </p:cNvSpPr>
          <p:nvPr>
            <p:ph sz="quarter" idx="14"/>
          </p:nvPr>
        </p:nvSpPr>
        <p:spPr/>
        <p:txBody>
          <a:bodyPr/>
          <a:lstStyle/>
          <a:p>
            <a:r>
              <a:rPr lang="et-EE" noProof="0" dirty="0" smtClean="0"/>
              <a:t>Prantsuse ajaleht Le </a:t>
            </a:r>
            <a:r>
              <a:rPr lang="et-EE" noProof="0" dirty="0" err="1" smtClean="0"/>
              <a:t>Monde</a:t>
            </a:r>
            <a:r>
              <a:rPr lang="et-EE" noProof="0" dirty="0" smtClean="0"/>
              <a:t> analüüsib avaandmeid uudiste jaoks informatsiooni kogumise eesmärgil. </a:t>
            </a:r>
          </a:p>
          <a:p>
            <a:r>
              <a:rPr lang="et-EE" noProof="0" dirty="0" smtClean="0">
                <a:hlinkClick r:id="rId3"/>
              </a:rPr>
              <a:t>Ajalehe artiklit</a:t>
            </a:r>
            <a:r>
              <a:rPr lang="et-EE" noProof="0" dirty="0" smtClean="0"/>
              <a:t> illustreerib joonis kujutab avaliku sektori peamisi kulukohti, mis </a:t>
            </a:r>
            <a:r>
              <a:rPr lang="et-EE" dirty="0" smtClean="0"/>
              <a:t>põhinevad </a:t>
            </a:r>
            <a:r>
              <a:rPr lang="et-EE" dirty="0"/>
              <a:t>valitsuse eelarve </a:t>
            </a:r>
            <a:r>
              <a:rPr lang="et-EE" dirty="0" smtClean="0"/>
              <a:t>ettepanekul.</a:t>
            </a:r>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pic>
        <p:nvPicPr>
          <p:cNvPr id="409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772816"/>
            <a:ext cx="3240360" cy="4412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619672" y="5517232"/>
            <a:ext cx="3312368" cy="646331"/>
          </a:xfrm>
          <a:prstGeom prst="rect">
            <a:avLst/>
          </a:prstGeom>
        </p:spPr>
        <p:txBody>
          <a:bodyPr wrap="square">
            <a:spAutoFit/>
          </a:bodyPr>
          <a:lstStyle/>
          <a:p>
            <a:pPr algn="r"/>
            <a:r>
              <a:rPr lang="en-GB" sz="1200" dirty="0" smtClean="0">
                <a:hlinkClick r:id="rId3"/>
              </a:rPr>
              <a:t>http://www.lemonde.fr/politique/article/2012/10/16/plf-des-avions-au-bouclier-fiscal-la-java-des amendements_ 1776093_823448.html</a:t>
            </a:r>
            <a:r>
              <a:rPr lang="en-GB" sz="1200" dirty="0" smtClean="0"/>
              <a:t> </a:t>
            </a:r>
            <a:endParaRPr lang="en-GB" sz="1200" dirty="0"/>
          </a:p>
        </p:txBody>
      </p:sp>
    </p:spTree>
    <p:extLst>
      <p:ext uri="{BB962C8B-B14F-4D97-AF65-F5344CB8AC3E}">
        <p14:creationId xmlns:p14="http://schemas.microsoft.com/office/powerpoint/2010/main" val="909392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74320">
              <a:spcBef>
                <a:spcPts val="0"/>
              </a:spcBef>
              <a:spcAft>
                <a:spcPts val="900"/>
              </a:spcAft>
            </a:pPr>
            <a:r>
              <a:rPr lang="en-GB" noProof="0" dirty="0" smtClean="0"/>
              <a:t>UK: FixMyStreet</a:t>
            </a:r>
            <a:br>
              <a:rPr lang="en-GB" noProof="0" dirty="0" smtClean="0"/>
            </a:br>
            <a:r>
              <a:rPr lang="et-EE" sz="2000" b="0" i="0" dirty="0">
                <a:solidFill>
                  <a:srgbClr val="000000"/>
                </a:solidFill>
                <a:latin typeface="Georgia" pitchFamily="18" charset="0"/>
                <a:ea typeface="+mn-ea"/>
                <a:cs typeface="+mn-cs"/>
              </a:rPr>
              <a:t>K</a:t>
            </a:r>
            <a:r>
              <a:rPr lang="et-EE" sz="2000" b="0" i="0" noProof="0" dirty="0" smtClean="0">
                <a:solidFill>
                  <a:srgbClr val="000000"/>
                </a:solidFill>
                <a:latin typeface="Georgia" pitchFamily="18" charset="0"/>
                <a:ea typeface="+mn-ea"/>
                <a:cs typeface="+mn-cs"/>
              </a:rPr>
              <a:t>asutajapõhine probleemide teavitamine</a:t>
            </a:r>
            <a:r>
              <a:rPr lang="en-GB" sz="2000" b="0" i="0" noProof="0" dirty="0" smtClean="0">
                <a:solidFill>
                  <a:srgbClr val="000000"/>
                </a:solidFill>
                <a:latin typeface="Georgia" pitchFamily="18" charset="0"/>
                <a:ea typeface="+mn-ea"/>
                <a:cs typeface="+mn-cs"/>
              </a:rPr>
              <a:t/>
            </a:r>
            <a:br>
              <a:rPr lang="en-GB" sz="2000" b="0" i="0" noProof="0" dirty="0" smtClean="0">
                <a:solidFill>
                  <a:srgbClr val="000000"/>
                </a:solidFill>
                <a:latin typeface="Georgia" pitchFamily="18" charset="0"/>
                <a:ea typeface="+mn-ea"/>
                <a:cs typeface="+mn-cs"/>
              </a:rPr>
            </a:br>
            <a:endParaRPr lang="en-GB" noProof="0" dirty="0"/>
          </a:p>
        </p:txBody>
      </p:sp>
      <p:sp>
        <p:nvSpPr>
          <p:cNvPr id="3" name="Content Placeholder 2"/>
          <p:cNvSpPr>
            <a:spLocks noGrp="1"/>
          </p:cNvSpPr>
          <p:nvPr>
            <p:ph sz="quarter" idx="14"/>
          </p:nvPr>
        </p:nvSpPr>
        <p:spPr/>
        <p:txBody>
          <a:bodyPr/>
          <a:lstStyle/>
          <a:p>
            <a:r>
              <a:rPr lang="en-GB" noProof="0" dirty="0" err="1" smtClean="0">
                <a:hlinkClick r:id="rId3"/>
              </a:rPr>
              <a:t>FixMyStreet</a:t>
            </a:r>
            <a:r>
              <a:rPr lang="en-GB" noProof="0" dirty="0" smtClean="0"/>
              <a:t> </a:t>
            </a:r>
            <a:r>
              <a:rPr lang="et-EE" noProof="0" dirty="0" smtClean="0"/>
              <a:t>on veebileht, mis aitab teavitada, vaadata ja arutleda kohalike probleemide üle, mida nad on leidnud oma kohaliku omavalitsuse juures lihtsalt kaardi abil positsioneerimise kaudu.</a:t>
            </a:r>
          </a:p>
          <a:p>
            <a:r>
              <a:rPr lang="et-EE" noProof="0" dirty="0" smtClean="0"/>
              <a:t>Veebileht loodi </a:t>
            </a:r>
            <a:r>
              <a:rPr lang="en-GB" i="1" noProof="0" dirty="0" err="1" smtClean="0"/>
              <a:t>mySociety</a:t>
            </a:r>
            <a:r>
              <a:rPr lang="et-EE" noProof="0" dirty="0" smtClean="0"/>
              <a:t> poolt</a:t>
            </a:r>
            <a:r>
              <a:rPr lang="en-GB" noProof="0" dirty="0" smtClean="0"/>
              <a:t>,</a:t>
            </a:r>
            <a:r>
              <a:rPr lang="et-EE" noProof="0" dirty="0" smtClean="0"/>
              <a:t> mis on registreeritud heategevuslik projekt, mis on välja kasvanud vabatahtlike kogukonnast ja </a:t>
            </a:r>
            <a:r>
              <a:rPr lang="et-EE" dirty="0" smtClean="0"/>
              <a:t>kasutab </a:t>
            </a:r>
            <a:r>
              <a:rPr lang="en-GB" noProof="0" dirty="0" smtClean="0">
                <a:hlinkClick r:id="rId4"/>
              </a:rPr>
              <a:t>UK </a:t>
            </a:r>
            <a:r>
              <a:rPr lang="en-GB" noProof="0" dirty="0">
                <a:hlinkClick r:id="rId4"/>
              </a:rPr>
              <a:t>Ordnance </a:t>
            </a:r>
            <a:r>
              <a:rPr lang="en-GB" noProof="0" dirty="0" smtClean="0">
                <a:hlinkClick r:id="rId4"/>
              </a:rPr>
              <a:t>Service</a:t>
            </a:r>
            <a:r>
              <a:rPr lang="et-EE" dirty="0"/>
              <a:t> </a:t>
            </a:r>
            <a:r>
              <a:rPr lang="et-EE" dirty="0" smtClean="0"/>
              <a:t>kaarte.</a:t>
            </a:r>
            <a:endParaRPr lang="en-GB" noProof="0" dirty="0" smtClean="0"/>
          </a:p>
          <a:p>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pic>
        <p:nvPicPr>
          <p:cNvPr id="1026" name="Picture 2">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1772816"/>
            <a:ext cx="3960440" cy="415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652120" y="5949280"/>
            <a:ext cx="2101409" cy="276999"/>
          </a:xfrm>
          <a:prstGeom prst="rect">
            <a:avLst/>
          </a:prstGeom>
          <a:effectLst>
            <a:outerShdw blurRad="63500" sx="102000" sy="102000" algn="ctr" rotWithShape="0">
              <a:prstClr val="black">
                <a:alpha val="40000"/>
              </a:prstClr>
            </a:outerShdw>
          </a:effectLst>
        </p:spPr>
        <p:txBody>
          <a:bodyPr wrap="none">
            <a:spAutoFit/>
          </a:bodyPr>
          <a:lstStyle/>
          <a:p>
            <a:r>
              <a:rPr lang="en-GB" sz="1200" dirty="0" smtClean="0">
                <a:latin typeface="Arial" pitchFamily="34" charset="0"/>
                <a:cs typeface="Arial" pitchFamily="34" charset="0"/>
              </a:rPr>
              <a:t> </a:t>
            </a:r>
            <a:r>
              <a:rPr lang="en-GB" sz="1200" u="sng" dirty="0" smtClean="0">
                <a:latin typeface="Arial" pitchFamily="34" charset="0"/>
                <a:cs typeface="Arial" pitchFamily="34" charset="0"/>
                <a:hlinkClick r:id="rId3"/>
              </a:rPr>
              <a:t>http://www.fixmystreet.com/</a:t>
            </a:r>
            <a:endParaRPr lang="en-GB" sz="1200" dirty="0"/>
          </a:p>
        </p:txBody>
      </p:sp>
    </p:spTree>
    <p:extLst>
      <p:ext uri="{BB962C8B-B14F-4D97-AF65-F5344CB8AC3E}">
        <p14:creationId xmlns:p14="http://schemas.microsoft.com/office/powerpoint/2010/main" val="1353060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Õpieesmärgid</a:t>
            </a:r>
            <a:endParaRPr lang="en-GB" noProof="0" dirty="0"/>
          </a:p>
        </p:txBody>
      </p:sp>
      <p:sp>
        <p:nvSpPr>
          <p:cNvPr id="3" name="Content Placeholder 2"/>
          <p:cNvSpPr>
            <a:spLocks noGrp="1"/>
          </p:cNvSpPr>
          <p:nvPr>
            <p:ph sz="quarter" idx="15"/>
          </p:nvPr>
        </p:nvSpPr>
        <p:spPr/>
        <p:txBody>
          <a:bodyPr/>
          <a:lstStyle/>
          <a:p>
            <a:r>
              <a:rPr lang="et-EE" dirty="0" smtClean="0"/>
              <a:t>Õpimooduli lõpuks peaks olema omandatud järgnev:</a:t>
            </a:r>
            <a:endParaRPr lang="et-EE" noProof="0" dirty="0" smtClean="0"/>
          </a:p>
          <a:p>
            <a:pPr lvl="1" indent="-273600"/>
            <a:r>
              <a:rPr lang="et-EE" noProof="0" dirty="0" smtClean="0"/>
              <a:t>Avaandmed (</a:t>
            </a:r>
            <a:r>
              <a:rPr lang="et-EE" i="1" dirty="0" err="1"/>
              <a:t>O</a:t>
            </a:r>
            <a:r>
              <a:rPr lang="et-EE" i="1" noProof="0" dirty="0" err="1" smtClean="0"/>
              <a:t>pen</a:t>
            </a:r>
            <a:r>
              <a:rPr lang="et-EE" i="1" noProof="0" dirty="0" smtClean="0"/>
              <a:t> </a:t>
            </a:r>
            <a:r>
              <a:rPr lang="et-EE" i="1" noProof="0" dirty="0" err="1" smtClean="0"/>
              <a:t>Data</a:t>
            </a:r>
            <a:r>
              <a:rPr lang="et-EE" noProof="0" dirty="0" smtClean="0"/>
              <a:t>)</a:t>
            </a:r>
            <a:r>
              <a:rPr lang="en-GB" noProof="0" dirty="0" smtClean="0"/>
              <a:t>, </a:t>
            </a:r>
            <a:r>
              <a:rPr lang="et-EE" dirty="0"/>
              <a:t>a</a:t>
            </a:r>
            <a:r>
              <a:rPr lang="et-EE" noProof="0" dirty="0" smtClean="0"/>
              <a:t>valikud avaandmed (</a:t>
            </a:r>
            <a:r>
              <a:rPr lang="en-GB" i="1" noProof="0" dirty="0" smtClean="0"/>
              <a:t>Open Government Data</a:t>
            </a:r>
            <a:r>
              <a:rPr lang="et-EE" noProof="0" dirty="0" smtClean="0"/>
              <a:t>)</a:t>
            </a:r>
            <a:r>
              <a:rPr lang="en-GB" noProof="0" dirty="0" smtClean="0"/>
              <a:t>, </a:t>
            </a:r>
            <a:r>
              <a:rPr lang="et-EE" noProof="0" dirty="0" smtClean="0"/>
              <a:t>linkandmed (</a:t>
            </a:r>
            <a:r>
              <a:rPr lang="en-GB" i="1" noProof="0" dirty="0" smtClean="0"/>
              <a:t>Linked Data</a:t>
            </a:r>
            <a:r>
              <a:rPr lang="et-EE" noProof="0" dirty="0" smtClean="0"/>
              <a:t>)</a:t>
            </a:r>
            <a:r>
              <a:rPr lang="en-GB" noProof="0" dirty="0" smtClean="0"/>
              <a:t> </a:t>
            </a:r>
            <a:r>
              <a:rPr lang="et-EE" noProof="0" dirty="0" smtClean="0"/>
              <a:t>ja</a:t>
            </a:r>
            <a:r>
              <a:rPr lang="en-GB" noProof="0" dirty="0" smtClean="0"/>
              <a:t> </a:t>
            </a:r>
            <a:r>
              <a:rPr lang="et-EE" noProof="0" dirty="0" smtClean="0"/>
              <a:t>kuidas need mõisted on omavahel seotud;</a:t>
            </a:r>
            <a:endParaRPr lang="en-GB" noProof="0" dirty="0" smtClean="0"/>
          </a:p>
          <a:p>
            <a:pPr lvl="1" indent="-273600"/>
            <a:r>
              <a:rPr lang="et-EE" noProof="0" dirty="0" smtClean="0"/>
              <a:t>Avalikud avaandmed</a:t>
            </a:r>
            <a:r>
              <a:rPr lang="en-GB" noProof="0" dirty="0" smtClean="0"/>
              <a:t>, </a:t>
            </a:r>
            <a:r>
              <a:rPr lang="et-EE" noProof="0" dirty="0" smtClean="0"/>
              <a:t>seotud poliitikad ja algatused</a:t>
            </a:r>
            <a:r>
              <a:rPr lang="en-GB" noProof="0" dirty="0" smtClean="0"/>
              <a:t>;</a:t>
            </a:r>
          </a:p>
          <a:p>
            <a:pPr lvl="1" indent="-273600"/>
            <a:r>
              <a:rPr lang="en-GB" noProof="0" dirty="0" smtClean="0"/>
              <a:t>PSI Dire</a:t>
            </a:r>
            <a:r>
              <a:rPr lang="et-EE" noProof="0" dirty="0" err="1" smtClean="0"/>
              <a:t>ktiivi</a:t>
            </a:r>
            <a:r>
              <a:rPr lang="et-EE" noProof="0" dirty="0" smtClean="0"/>
              <a:t> roll avalike andmete avamises.</a:t>
            </a:r>
            <a:endParaRPr lang="en-GB" noProof="0" dirty="0" smtClean="0"/>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UK: UK Pharmacy</a:t>
            </a:r>
            <a:br>
              <a:rPr lang="en-GB" noProof="0" dirty="0" smtClean="0"/>
            </a:br>
            <a:r>
              <a:rPr lang="et-EE" sz="2000" b="0" i="0" dirty="0"/>
              <a:t>Valitsuse poolt pakutav kasutajate põhine </a:t>
            </a:r>
            <a:r>
              <a:rPr lang="et-EE" sz="2000" b="0" i="0" dirty="0" smtClean="0"/>
              <a:t>teenus</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UK Pharmacy</a:t>
            </a:r>
            <a:r>
              <a:rPr lang="en-GB" noProof="0" dirty="0" smtClean="0"/>
              <a:t> </a:t>
            </a:r>
            <a:r>
              <a:rPr lang="et-EE" noProof="0" dirty="0" smtClean="0"/>
              <a:t>aitab inimestel Suurbritannias leida oma nutitelefoni abil lähim apteek.</a:t>
            </a:r>
          </a:p>
          <a:p>
            <a:r>
              <a:rPr lang="et-EE" noProof="0" dirty="0" smtClean="0"/>
              <a:t>Inimesed saavad otsida apteeki/apteekrit oma telefoni sisse ehitatud </a:t>
            </a:r>
            <a:r>
              <a:rPr lang="et-EE" noProof="0" dirty="0" err="1" smtClean="0"/>
              <a:t>GPSi</a:t>
            </a:r>
            <a:r>
              <a:rPr lang="et-EE" noProof="0" dirty="0" smtClean="0"/>
              <a:t> või nime või postiindeksi abil.</a:t>
            </a:r>
            <a:endParaRPr lang="en-GB" noProof="0" dirty="0"/>
          </a:p>
          <a:p>
            <a:endParaRPr lang="en-GB" noProof="0" dirty="0"/>
          </a:p>
        </p:txBody>
      </p:sp>
      <p:sp>
        <p:nvSpPr>
          <p:cNvPr id="10" name="Content Placeholder 9"/>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pic>
        <p:nvPicPr>
          <p:cNvPr id="614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3965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7" name="Rectangle 6"/>
          <p:cNvSpPr/>
          <p:nvPr/>
        </p:nvSpPr>
        <p:spPr>
          <a:xfrm>
            <a:off x="5220072" y="5805264"/>
            <a:ext cx="3067828" cy="276999"/>
          </a:xfrm>
          <a:prstGeom prst="rect">
            <a:avLst/>
          </a:prstGeom>
        </p:spPr>
        <p:txBody>
          <a:bodyPr wrap="none">
            <a:spAutoFit/>
          </a:bodyPr>
          <a:lstStyle/>
          <a:p>
            <a:r>
              <a:rPr lang="en-GB" sz="1200" dirty="0" smtClean="0">
                <a:hlinkClick r:id="rId3"/>
              </a:rPr>
              <a:t>http://www.data.gov.uk/apps/uk-pharmacy</a:t>
            </a:r>
            <a:r>
              <a:rPr lang="en-GB" sz="1200" dirty="0" smtClean="0"/>
              <a:t> </a:t>
            </a:r>
            <a:endParaRPr lang="en-GB" sz="1200" dirty="0"/>
          </a:p>
        </p:txBody>
      </p:sp>
    </p:spTree>
    <p:extLst>
      <p:ext uri="{BB962C8B-B14F-4D97-AF65-F5344CB8AC3E}">
        <p14:creationId xmlns:p14="http://schemas.microsoft.com/office/powerpoint/2010/main" val="4019912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Euro</a:t>
            </a:r>
            <a:r>
              <a:rPr lang="et-EE" noProof="0" dirty="0" err="1" smtClean="0"/>
              <a:t>opa</a:t>
            </a:r>
            <a:r>
              <a:rPr lang="en-GB" noProof="0" dirty="0" smtClean="0"/>
              <a:t>: </a:t>
            </a:r>
            <a:r>
              <a:rPr lang="et-EE" noProof="0" dirty="0" err="1" smtClean="0"/>
              <a:t>It`s</a:t>
            </a:r>
            <a:r>
              <a:rPr lang="et-EE" noProof="0" dirty="0" smtClean="0"/>
              <a:t> </a:t>
            </a:r>
            <a:r>
              <a:rPr lang="et-EE" noProof="0" dirty="0" err="1" smtClean="0"/>
              <a:t>your</a:t>
            </a:r>
            <a:r>
              <a:rPr lang="et-EE" noProof="0" dirty="0" smtClean="0"/>
              <a:t> </a:t>
            </a:r>
            <a:r>
              <a:rPr lang="et-EE" noProof="0" dirty="0" err="1" smtClean="0"/>
              <a:t>parliament</a:t>
            </a:r>
            <a:r>
              <a:rPr lang="en-GB" noProof="0" dirty="0" smtClean="0"/>
              <a:t/>
            </a:r>
            <a:br>
              <a:rPr lang="en-GB" noProof="0" dirty="0" smtClean="0"/>
            </a:br>
            <a:r>
              <a:rPr lang="et-EE" sz="2000" b="0" i="0" noProof="0" dirty="0" smtClean="0"/>
              <a:t>Avatud demokraatia</a:t>
            </a:r>
            <a:endParaRPr lang="en-GB" sz="2000" b="0" i="0" noProof="0" dirty="0"/>
          </a:p>
        </p:txBody>
      </p:sp>
      <p:sp>
        <p:nvSpPr>
          <p:cNvPr id="3" name="Content Placeholder 2"/>
          <p:cNvSpPr>
            <a:spLocks noGrp="1"/>
          </p:cNvSpPr>
          <p:nvPr>
            <p:ph sz="quarter" idx="14"/>
          </p:nvPr>
        </p:nvSpPr>
        <p:spPr/>
        <p:txBody>
          <a:bodyPr/>
          <a:lstStyle/>
          <a:p>
            <a:r>
              <a:rPr lang="en-GB" noProof="0" dirty="0" smtClean="0">
                <a:hlinkClick r:id="rId3"/>
              </a:rPr>
              <a:t>It’s your parliament</a:t>
            </a:r>
            <a:r>
              <a:rPr lang="en-GB" noProof="0" dirty="0" smtClean="0"/>
              <a:t> </a:t>
            </a:r>
            <a:r>
              <a:rPr lang="et-EE" noProof="0" dirty="0" smtClean="0"/>
              <a:t>annab kodanikele unikaalse ülevaate häälte jagunemisest Euroopa Parlamendis.</a:t>
            </a:r>
          </a:p>
          <a:p>
            <a:r>
              <a:rPr lang="et-EE" noProof="0" dirty="0" smtClean="0"/>
              <a:t>Kodanikud saavad otsida ja võrrelda Euroopa Parlamendi liikmete ja fraktsioonide hääletamisprotokolle, lisada enda poolseid kommentaare ja anda oma enda „hääl“. </a:t>
            </a:r>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512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772816"/>
            <a:ext cx="4032448" cy="406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1700808"/>
            <a:ext cx="2664295" cy="396044"/>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7" name="Rectangle 6"/>
          <p:cNvSpPr/>
          <p:nvPr/>
        </p:nvSpPr>
        <p:spPr>
          <a:xfrm>
            <a:off x="5652120" y="5877272"/>
            <a:ext cx="2404376" cy="276999"/>
          </a:xfrm>
          <a:prstGeom prst="rect">
            <a:avLst/>
          </a:prstGeom>
        </p:spPr>
        <p:txBody>
          <a:bodyPr wrap="none">
            <a:spAutoFit/>
          </a:bodyPr>
          <a:lstStyle/>
          <a:p>
            <a:r>
              <a:rPr lang="en-GB" sz="1200" dirty="0" smtClean="0">
                <a:hlinkClick r:id="rId3"/>
              </a:rPr>
              <a:t>http://www.itsyourparliament.eu/</a:t>
            </a:r>
            <a:r>
              <a:rPr lang="en-GB" sz="1200" dirty="0" smtClean="0"/>
              <a:t> </a:t>
            </a:r>
            <a:endParaRPr lang="en-GB" sz="1200" dirty="0"/>
          </a:p>
        </p:txBody>
      </p:sp>
    </p:spTree>
    <p:extLst>
      <p:ext uri="{BB962C8B-B14F-4D97-AF65-F5344CB8AC3E}">
        <p14:creationId xmlns:p14="http://schemas.microsoft.com/office/powerpoint/2010/main" val="269762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Euroopa</a:t>
            </a:r>
            <a:r>
              <a:rPr lang="en-GB" noProof="0" dirty="0" smtClean="0"/>
              <a:t>: Europe's energy</a:t>
            </a:r>
            <a:br>
              <a:rPr lang="en-GB" noProof="0" dirty="0" smtClean="0"/>
            </a:br>
            <a:r>
              <a:rPr lang="et-EE" sz="2000" b="0" i="0" dirty="0">
                <a:latin typeface="Georgia" pitchFamily="18" charset="0"/>
              </a:rPr>
              <a:t>Kogukonna poolt juhitavad </a:t>
            </a:r>
            <a:r>
              <a:rPr lang="et-EE" sz="2000" b="0" i="0" dirty="0" err="1" smtClean="0">
                <a:latin typeface="Georgia" pitchFamily="18" charset="0"/>
              </a:rPr>
              <a:t>visualiseeringud</a:t>
            </a:r>
            <a:endParaRPr lang="en-GB" sz="2000" b="0" i="0" dirty="0">
              <a:latin typeface="Georgia" pitchFamily="18" charset="0"/>
            </a:endParaRPr>
          </a:p>
        </p:txBody>
      </p:sp>
      <p:sp>
        <p:nvSpPr>
          <p:cNvPr id="3" name="Content Placeholder 2"/>
          <p:cNvSpPr>
            <a:spLocks noGrp="1"/>
          </p:cNvSpPr>
          <p:nvPr>
            <p:ph sz="quarter" idx="14"/>
          </p:nvPr>
        </p:nvSpPr>
        <p:spPr/>
        <p:txBody>
          <a:bodyPr/>
          <a:lstStyle/>
          <a:p>
            <a:r>
              <a:rPr lang="en-GB" noProof="0" dirty="0" smtClean="0">
                <a:hlinkClick r:id="rId3"/>
              </a:rPr>
              <a:t>Europe’s energy</a:t>
            </a:r>
            <a:r>
              <a:rPr lang="en-GB" noProof="0" dirty="0" smtClean="0"/>
              <a:t> </a:t>
            </a:r>
            <a:r>
              <a:rPr lang="et-EE" dirty="0" smtClean="0"/>
              <a:t>ühendab </a:t>
            </a:r>
            <a:r>
              <a:rPr lang="et-EE" dirty="0" err="1" smtClean="0"/>
              <a:t>Eurostati</a:t>
            </a:r>
            <a:r>
              <a:rPr lang="et-EE" dirty="0" smtClean="0"/>
              <a:t> andmed ja teiste asutuste poolt loodud graafikud, mis visualiseerivad Euroopa lubadusi vähendada energia tarbimist 20% ja suurendada taastuvenergia osa 20% koguenergia tarbimises 2020. aastaks. </a:t>
            </a:r>
            <a:endParaRPr lang="et-EE" noProof="0" dirty="0"/>
          </a:p>
          <a:p>
            <a:r>
              <a:rPr lang="et-EE" noProof="0" dirty="0"/>
              <a:t>Ä</a:t>
            </a:r>
            <a:r>
              <a:rPr lang="en-GB" noProof="0" dirty="0" smtClean="0"/>
              <a:t>pp </a:t>
            </a:r>
            <a:r>
              <a:rPr lang="et-EE" noProof="0" dirty="0" smtClean="0"/>
              <a:t>paneb need eesmärgid konteksti ja aitab </a:t>
            </a:r>
            <a:r>
              <a:rPr lang="et-EE" dirty="0"/>
              <a:t>k</a:t>
            </a:r>
            <a:r>
              <a:rPr lang="et-EE" noProof="0" dirty="0" smtClean="0"/>
              <a:t>asutajatel võrrelda, kuidas on toimunud areng erinevates riikides.</a:t>
            </a:r>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pic>
        <p:nvPicPr>
          <p:cNvPr id="7171"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974" y="1772816"/>
            <a:ext cx="3961103" cy="2448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076056" y="4293096"/>
            <a:ext cx="2802177" cy="276999"/>
          </a:xfrm>
          <a:prstGeom prst="rect">
            <a:avLst/>
          </a:prstGeom>
        </p:spPr>
        <p:txBody>
          <a:bodyPr wrap="none">
            <a:spAutoFit/>
          </a:bodyPr>
          <a:lstStyle/>
          <a:p>
            <a:r>
              <a:rPr lang="en-GB" sz="1200" dirty="0" smtClean="0">
                <a:hlinkClick r:id="rId3"/>
              </a:rPr>
              <a:t>http://energy.publicdata.eu/ee/vis.html</a:t>
            </a:r>
            <a:r>
              <a:rPr lang="en-GB" sz="1200" dirty="0" smtClean="0"/>
              <a:t> </a:t>
            </a:r>
            <a:endParaRPr lang="en-GB" sz="1200" dirty="0"/>
          </a:p>
        </p:txBody>
      </p:sp>
    </p:spTree>
    <p:extLst>
      <p:ext uri="{BB962C8B-B14F-4D97-AF65-F5344CB8AC3E}">
        <p14:creationId xmlns:p14="http://schemas.microsoft.com/office/powerpoint/2010/main" val="2135829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err="1" smtClean="0"/>
              <a:t>Glo</a:t>
            </a:r>
            <a:r>
              <a:rPr lang="et-EE" noProof="0" dirty="0" err="1" smtClean="0"/>
              <a:t>baalne</a:t>
            </a:r>
            <a:r>
              <a:rPr lang="en-GB" noProof="0" dirty="0" smtClean="0"/>
              <a:t>: OpenCorporates</a:t>
            </a:r>
            <a:br>
              <a:rPr lang="en-GB" noProof="0" dirty="0" smtClean="0"/>
            </a:br>
            <a:r>
              <a:rPr lang="et-EE" sz="2000" b="0" i="0" dirty="0">
                <a:latin typeface="Georgia" pitchFamily="18" charset="0"/>
              </a:rPr>
              <a:t>Mittetulunduslike äride </a:t>
            </a:r>
            <a:r>
              <a:rPr lang="et-EE" sz="2000" b="0" i="0" dirty="0" smtClean="0">
                <a:latin typeface="Georgia" pitchFamily="18" charset="0"/>
              </a:rPr>
              <a:t>informatsioon</a:t>
            </a:r>
            <a:endParaRPr lang="en-GB" sz="2000" b="0" i="0" noProof="0" dirty="0"/>
          </a:p>
        </p:txBody>
      </p:sp>
      <p:sp>
        <p:nvSpPr>
          <p:cNvPr id="3" name="Content Placeholder 2"/>
          <p:cNvSpPr>
            <a:spLocks noGrp="1"/>
          </p:cNvSpPr>
          <p:nvPr>
            <p:ph sz="quarter" idx="14"/>
          </p:nvPr>
        </p:nvSpPr>
        <p:spPr/>
        <p:txBody>
          <a:bodyPr/>
          <a:lstStyle/>
          <a:p>
            <a:r>
              <a:rPr lang="en-GB" noProof="0" dirty="0" err="1" smtClean="0">
                <a:hlinkClick r:id="rId3"/>
              </a:rPr>
              <a:t>OpenCorporates</a:t>
            </a:r>
            <a:r>
              <a:rPr lang="en-GB" noProof="0" dirty="0" smtClean="0"/>
              <a:t> </a:t>
            </a:r>
            <a:r>
              <a:rPr lang="et-EE" noProof="0" dirty="0" smtClean="0"/>
              <a:t>on ettevõtete andmebaas</a:t>
            </a:r>
            <a:r>
              <a:rPr lang="et-EE" dirty="0" smtClean="0"/>
              <a:t>, mille eesmärgiks on omada unikaalset HTTP URI tuvastamise vormi iga maailmas tegutseva ettevõtte jaoks. </a:t>
            </a:r>
          </a:p>
          <a:p>
            <a:r>
              <a:rPr lang="en-GB" noProof="0" dirty="0" err="1" smtClean="0"/>
              <a:t>OpenCorporates</a:t>
            </a:r>
            <a:r>
              <a:rPr lang="en-GB" noProof="0" dirty="0" smtClean="0"/>
              <a:t> </a:t>
            </a:r>
            <a:r>
              <a:rPr lang="et-EE" noProof="0" dirty="0" smtClean="0"/>
              <a:t>on kasvanud välja kolmel territooriumil tegutsevast paarist miljonist ettevõttest enam kui kolmekümnel territooriumil ja 54 miljonit ettevõtet hõlmavaks andmebaasiks, mis töötab avaandmete kogukonna põhjal, mille kaudu lisandub ettevõtteid iga nädal. </a:t>
            </a:r>
          </a:p>
          <a:p>
            <a:endParaRPr lang="en-GB" noProof="0" dirty="0"/>
          </a:p>
        </p:txBody>
      </p:sp>
      <p:sp>
        <p:nvSpPr>
          <p:cNvPr id="7" name="Content Placeholder 6"/>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pic>
        <p:nvPicPr>
          <p:cNvPr id="819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032448" cy="3152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4129" y="1700808"/>
            <a:ext cx="2808312" cy="792088"/>
          </a:xfrm>
          <a:prstGeom prst="rect">
            <a:avLst/>
          </a:prstGeom>
          <a:noFill/>
        </p:spPr>
        <p:txBody>
          <a:bodyPr vert="horz" wrap="square" lIns="0" tIns="0" rIns="0" bIns="0" rtlCol="0">
            <a:noAutofit/>
          </a:bodyPr>
          <a:lstStyle/>
          <a:p>
            <a:pPr indent="-274320" algn="ctr">
              <a:spcAft>
                <a:spcPts val="900"/>
              </a:spcAft>
            </a:pPr>
            <a:endParaRPr lang="en-GB" sz="2000" dirty="0" smtClean="0">
              <a:latin typeface="Georgia" pitchFamily="18" charset="0"/>
            </a:endParaRPr>
          </a:p>
        </p:txBody>
      </p:sp>
      <p:sp>
        <p:nvSpPr>
          <p:cNvPr id="8" name="Rectangle 7"/>
          <p:cNvSpPr/>
          <p:nvPr/>
        </p:nvSpPr>
        <p:spPr>
          <a:xfrm>
            <a:off x="5612973" y="4941168"/>
            <a:ext cx="2055371" cy="276999"/>
          </a:xfrm>
          <a:prstGeom prst="rect">
            <a:avLst/>
          </a:prstGeom>
        </p:spPr>
        <p:txBody>
          <a:bodyPr wrap="none">
            <a:spAutoFit/>
          </a:bodyPr>
          <a:lstStyle/>
          <a:p>
            <a:r>
              <a:rPr lang="en-GB" sz="1200" dirty="0" smtClean="0">
                <a:hlinkClick r:id="rId3"/>
              </a:rPr>
              <a:t>http://opencorporates.com/</a:t>
            </a:r>
            <a:r>
              <a:rPr lang="en-GB" sz="1200" dirty="0" smtClean="0"/>
              <a:t> </a:t>
            </a:r>
            <a:endParaRPr lang="en-GB" sz="1200" dirty="0"/>
          </a:p>
        </p:txBody>
      </p:sp>
    </p:spTree>
    <p:extLst>
      <p:ext uri="{BB962C8B-B14F-4D97-AF65-F5344CB8AC3E}">
        <p14:creationId xmlns:p14="http://schemas.microsoft.com/office/powerpoint/2010/main" val="3853495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ISA lingitud </a:t>
            </a:r>
            <a:r>
              <a:rPr lang="et-EE" dirty="0"/>
              <a:t>avaandmete </a:t>
            </a:r>
            <a:r>
              <a:rPr lang="et-EE" dirty="0" smtClean="0"/>
              <a:t>pilootprojektid</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
        <p:nvSpPr>
          <p:cNvPr id="8" name="TextBox 7"/>
          <p:cNvSpPr txBox="1"/>
          <p:nvPr/>
        </p:nvSpPr>
        <p:spPr>
          <a:xfrm>
            <a:off x="971600" y="414908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3"/>
              </a:rPr>
              <a:t>http://health.testproject.eu/PPP/</a:t>
            </a:r>
            <a:endParaRPr lang="en-GB" sz="1200" dirty="0" smtClean="0"/>
          </a:p>
        </p:txBody>
      </p:sp>
      <p:sp>
        <p:nvSpPr>
          <p:cNvPr id="10" name="TextBox 9"/>
          <p:cNvSpPr txBox="1"/>
          <p:nvPr/>
        </p:nvSpPr>
        <p:spPr>
          <a:xfrm>
            <a:off x="5652120" y="4168130"/>
            <a:ext cx="2448272"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4"/>
              </a:rPr>
              <a:t>http://maritime.testproject.eu/CISE/</a:t>
            </a:r>
            <a:endParaRPr lang="en-GB" sz="1200" dirty="0" smtClean="0"/>
          </a:p>
        </p:txBody>
      </p:sp>
      <p:pic>
        <p:nvPicPr>
          <p:cNvPr id="10241" name="Picture 1"/>
          <p:cNvPicPr>
            <a:picLocks noChangeAspect="1" noChangeArrowheads="1"/>
          </p:cNvPicPr>
          <p:nvPr/>
        </p:nvPicPr>
        <p:blipFill>
          <a:blip r:embed="rId5" cstate="print"/>
          <a:srcRect/>
          <a:stretch>
            <a:fillRect/>
          </a:stretch>
        </p:blipFill>
        <p:spPr bwMode="auto">
          <a:xfrm>
            <a:off x="539552" y="1268760"/>
            <a:ext cx="3484310" cy="2808312"/>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6" cstate="print"/>
          <a:srcRect/>
          <a:stretch>
            <a:fillRect/>
          </a:stretch>
        </p:blipFill>
        <p:spPr bwMode="auto">
          <a:xfrm>
            <a:off x="5220072" y="1268760"/>
            <a:ext cx="3024336" cy="2877998"/>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7" cstate="print"/>
          <a:srcRect/>
          <a:stretch>
            <a:fillRect/>
          </a:stretch>
        </p:blipFill>
        <p:spPr bwMode="auto">
          <a:xfrm>
            <a:off x="3419872" y="3861048"/>
            <a:ext cx="3096344" cy="2820556"/>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436096" y="6453336"/>
            <a:ext cx="2160240" cy="216024"/>
          </a:xfrm>
          <a:prstGeom prst="rect">
            <a:avLst/>
          </a:prstGeom>
          <a:solidFill>
            <a:schemeClr val="bg1"/>
          </a:solidFill>
        </p:spPr>
        <p:txBody>
          <a:bodyPr vert="horz" wrap="square" lIns="0" tIns="0" rIns="0" bIns="0" rtlCol="0">
            <a:noAutofit/>
          </a:bodyPr>
          <a:lstStyle/>
          <a:p>
            <a:pPr indent="-274320">
              <a:spcAft>
                <a:spcPts val="900"/>
              </a:spcAft>
            </a:pPr>
            <a:r>
              <a:rPr lang="en-GB" sz="1200" dirty="0" smtClean="0">
                <a:hlinkClick r:id="rId8"/>
              </a:rPr>
              <a:t>http://cpsv.testproject.eu/CPSV/</a:t>
            </a:r>
            <a:endParaRPr lang="en-GB" sz="1200" dirty="0" smtClean="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noProof="0" dirty="0" smtClean="0">
                <a:solidFill>
                  <a:schemeClr val="accent1"/>
                </a:solidFill>
                <a:latin typeface="Bradley Hand ITC" pitchFamily="66" charset="0"/>
              </a:rPr>
              <a:t>PSI Dire</a:t>
            </a:r>
            <a:r>
              <a:rPr lang="et-EE" sz="7200" i="0" noProof="0" dirty="0" err="1" smtClean="0">
                <a:solidFill>
                  <a:schemeClr val="accent1"/>
                </a:solidFill>
                <a:latin typeface="Bradley Hand ITC" pitchFamily="66" charset="0"/>
              </a:rPr>
              <a:t>ktiiv</a:t>
            </a:r>
            <a:r>
              <a:rPr lang="en-GB" sz="8800" i="0" noProof="0" dirty="0" smtClean="0">
                <a:solidFill>
                  <a:schemeClr val="accent1"/>
                </a:solidFill>
                <a:latin typeface="Bradley Hand ITC" pitchFamily="66" charset="0"/>
              </a:rPr>
              <a:t/>
            </a:r>
            <a:br>
              <a:rPr lang="en-GB" sz="8800" i="0" noProof="0" dirty="0" smtClean="0">
                <a:solidFill>
                  <a:schemeClr val="accent1"/>
                </a:solidFill>
                <a:latin typeface="Bradley Hand ITC" pitchFamily="66" charset="0"/>
              </a:rPr>
            </a:br>
            <a:r>
              <a:rPr lang="et-EE" b="0" noProof="0" dirty="0" smtClean="0"/>
              <a:t>Euroopa Parlamendi Direktiiv </a:t>
            </a:r>
            <a:r>
              <a:rPr lang="en-GB" b="0" noProof="0" dirty="0" smtClean="0"/>
              <a:t>2013/37/EU </a:t>
            </a:r>
            <a:r>
              <a:rPr lang="et-EE" b="0" noProof="0" dirty="0" smtClean="0"/>
              <a:t>ja Nõukogu </a:t>
            </a:r>
            <a:r>
              <a:rPr lang="en-GB" b="0" noProof="0" dirty="0" smtClean="0"/>
              <a:t>26</a:t>
            </a:r>
            <a:r>
              <a:rPr lang="et-EE" b="0" noProof="0" dirty="0" smtClean="0"/>
              <a:t>.</a:t>
            </a:r>
            <a:r>
              <a:rPr lang="en-GB" b="0" noProof="0" dirty="0" smtClean="0"/>
              <a:t> </a:t>
            </a:r>
            <a:r>
              <a:rPr lang="et-EE" b="0" noProof="0" dirty="0" smtClean="0"/>
              <a:t>j</a:t>
            </a:r>
            <a:r>
              <a:rPr lang="en-GB" b="0" noProof="0" dirty="0" smtClean="0"/>
              <a:t>u</a:t>
            </a:r>
            <a:r>
              <a:rPr lang="et-EE" b="0" noProof="0" dirty="0" smtClean="0"/>
              <a:t>u</a:t>
            </a:r>
            <a:r>
              <a:rPr lang="en-GB" b="0" noProof="0" dirty="0" smtClean="0"/>
              <a:t>n</a:t>
            </a:r>
            <a:r>
              <a:rPr lang="et-EE" b="0" noProof="0" dirty="0" smtClean="0"/>
              <a:t>i</a:t>
            </a:r>
            <a:r>
              <a:rPr lang="en-GB" b="0" noProof="0" dirty="0" smtClean="0"/>
              <a:t> 2013 </a:t>
            </a:r>
            <a:r>
              <a:rPr lang="et-EE" b="0" noProof="0" dirty="0" smtClean="0"/>
              <a:t>muudetud</a:t>
            </a:r>
            <a:r>
              <a:rPr lang="en-GB" b="0" noProof="0" dirty="0" smtClean="0"/>
              <a:t> </a:t>
            </a:r>
            <a:r>
              <a:rPr lang="et-EE" b="0" dirty="0" smtClean="0"/>
              <a:t>avaliku sektori informatsiooni taaskasutamise </a:t>
            </a:r>
            <a:r>
              <a:rPr lang="en-GB" b="0" noProof="0" dirty="0" smtClean="0"/>
              <a:t>Dir</a:t>
            </a:r>
            <a:r>
              <a:rPr lang="et-EE" b="0" noProof="0" dirty="0" err="1" smtClean="0"/>
              <a:t>ektiiv</a:t>
            </a:r>
            <a:r>
              <a:rPr lang="en-GB" b="0" noProof="0" dirty="0" smtClean="0"/>
              <a:t> 2003/98/EC</a:t>
            </a:r>
            <a:r>
              <a:rPr lang="et-EE" b="0" noProof="0" dirty="0" smtClean="0"/>
              <a:t/>
            </a:r>
            <a:br>
              <a:rPr lang="et-EE" b="0" noProof="0" dirty="0" smtClean="0"/>
            </a:br>
            <a:r>
              <a:rPr lang="et-EE" b="0" dirty="0"/>
              <a:t/>
            </a:r>
            <a:br>
              <a:rPr lang="et-EE" b="0" dirty="0"/>
            </a:br>
            <a:r>
              <a:rPr lang="et-EE" b="0" dirty="0" smtClean="0"/>
              <a:t>PSI = </a:t>
            </a:r>
            <a:r>
              <a:rPr lang="et-EE" b="0" dirty="0" err="1" smtClean="0"/>
              <a:t>Public</a:t>
            </a:r>
            <a:r>
              <a:rPr lang="et-EE" b="0" dirty="0" smtClean="0"/>
              <a:t> </a:t>
            </a:r>
            <a:r>
              <a:rPr lang="et-EE" b="0" dirty="0" err="1" smtClean="0"/>
              <a:t>Sector</a:t>
            </a:r>
            <a:r>
              <a:rPr lang="et-EE" b="0" dirty="0" smtClean="0"/>
              <a:t> </a:t>
            </a:r>
            <a:r>
              <a:rPr lang="et-EE" b="0" dirty="0" err="1" smtClean="0"/>
              <a:t>Information</a:t>
            </a:r>
            <a:endParaRPr lang="en-GB" b="0" noProof="0" dirty="0">
              <a:solidFill>
                <a:schemeClr val="accent1"/>
              </a:solidFill>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35</a:t>
            </a:fld>
            <a:endParaRPr lang="en-GB" dirty="0"/>
          </a:p>
        </p:txBody>
      </p:sp>
    </p:spTree>
    <p:extLst>
      <p:ext uri="{BB962C8B-B14F-4D97-AF65-F5344CB8AC3E}">
        <p14:creationId xmlns:p14="http://schemas.microsoft.com/office/powerpoint/2010/main" val="3900959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a:t>
            </a:r>
            <a:r>
              <a:rPr lang="et-EE" noProof="0" dirty="0" err="1" smtClean="0"/>
              <a:t>ktiiv</a:t>
            </a:r>
            <a:r>
              <a:rPr lang="en-GB" noProof="0" dirty="0" smtClean="0"/>
              <a:t>: </a:t>
            </a:r>
            <a:r>
              <a:rPr lang="et-EE" noProof="0" dirty="0" smtClean="0"/>
              <a:t>ajalugu</a:t>
            </a:r>
            <a:r>
              <a:rPr lang="en-GB" noProof="0" dirty="0" smtClean="0"/>
              <a:t> </a:t>
            </a:r>
            <a:r>
              <a:rPr lang="et-EE" dirty="0" smtClean="0"/>
              <a:t>ja</a:t>
            </a:r>
            <a:r>
              <a:rPr lang="en-GB" noProof="0" dirty="0" smtClean="0"/>
              <a:t> </a:t>
            </a:r>
            <a:r>
              <a:rPr lang="et-EE" noProof="0" dirty="0" smtClean="0"/>
              <a:t>staatus</a:t>
            </a:r>
            <a:endParaRPr lang="en-GB" noProof="0" dirty="0"/>
          </a:p>
        </p:txBody>
      </p:sp>
      <p:sp>
        <p:nvSpPr>
          <p:cNvPr id="3" name="Content Placeholder 2"/>
          <p:cNvSpPr>
            <a:spLocks noGrp="1"/>
          </p:cNvSpPr>
          <p:nvPr>
            <p:ph sz="quarter" idx="15"/>
          </p:nvPr>
        </p:nvSpPr>
        <p:spPr/>
        <p:txBody>
          <a:bodyPr/>
          <a:lstStyle/>
          <a:p>
            <a:pPr lvl="1" indent="-273600"/>
            <a:r>
              <a:rPr lang="et-EE" dirty="0" smtClean="0"/>
              <a:t>Avaliku sektori informatsiooni taaskasutamise </a:t>
            </a:r>
            <a:r>
              <a:rPr lang="en-GB" dirty="0" smtClean="0"/>
              <a:t>Dire</a:t>
            </a:r>
            <a:r>
              <a:rPr lang="et-EE" dirty="0" err="1" smtClean="0"/>
              <a:t>ktiiv</a:t>
            </a:r>
            <a:r>
              <a:rPr lang="en-GB" dirty="0" smtClean="0"/>
              <a:t> 2003/98/EC.</a:t>
            </a:r>
          </a:p>
          <a:p>
            <a:pPr lvl="1" indent="-273600"/>
            <a:r>
              <a:rPr lang="et-EE" dirty="0" smtClean="0"/>
              <a:t>Kõik </a:t>
            </a:r>
            <a:r>
              <a:rPr lang="et-EE" dirty="0"/>
              <a:t>liikmesriigid </a:t>
            </a:r>
            <a:r>
              <a:rPr lang="et-EE" dirty="0" smtClean="0"/>
              <a:t>teavitasid </a:t>
            </a:r>
            <a:r>
              <a:rPr lang="et-EE" dirty="0"/>
              <a:t>2008. aastaks</a:t>
            </a:r>
            <a:r>
              <a:rPr lang="et-EE" dirty="0" smtClean="0"/>
              <a:t> </a:t>
            </a:r>
            <a:r>
              <a:rPr lang="et-EE" dirty="0"/>
              <a:t>direktiivi </a:t>
            </a:r>
            <a:r>
              <a:rPr lang="et-EE" dirty="0" smtClean="0"/>
              <a:t>kohaselt kohustuste rakendamisest siseriiklikes õigusaktides. </a:t>
            </a:r>
            <a:r>
              <a:rPr lang="en-GB" sz="1200" noProof="0" dirty="0" smtClean="0">
                <a:hlinkClick r:id="rId3"/>
              </a:rPr>
              <a:t>https://ec.europa.eu/digital-agenda/en/implementation-public-sector-information-directive-member-states</a:t>
            </a:r>
            <a:endParaRPr lang="en-GB" sz="1200" noProof="0" dirty="0" smtClean="0"/>
          </a:p>
          <a:p>
            <a:pPr lvl="1" indent="-273600"/>
            <a:r>
              <a:rPr lang="et-EE" noProof="0" dirty="0" smtClean="0"/>
              <a:t>Direktiivi </a:t>
            </a:r>
            <a:r>
              <a:rPr lang="et-EE" noProof="0" dirty="0" err="1" smtClean="0"/>
              <a:t>ülevaatamine</a:t>
            </a:r>
            <a:r>
              <a:rPr lang="en-GB" noProof="0" dirty="0" smtClean="0"/>
              <a:t>: </a:t>
            </a:r>
            <a:r>
              <a:rPr lang="et-EE" noProof="0" dirty="0" smtClean="0"/>
              <a:t>Ettepanek</a:t>
            </a:r>
            <a:r>
              <a:rPr lang="en-GB" noProof="0" dirty="0" smtClean="0"/>
              <a:t> COM(2011)877 </a:t>
            </a:r>
            <a:r>
              <a:rPr lang="et-EE" noProof="0" dirty="0" smtClean="0"/>
              <a:t>ja avalik arutelu 2010. aastal. </a:t>
            </a:r>
          </a:p>
          <a:p>
            <a:pPr lvl="1" indent="-273600"/>
            <a:r>
              <a:rPr lang="et-EE" noProof="0" dirty="0" smtClean="0"/>
              <a:t>Euroopa Parlamendi </a:t>
            </a:r>
            <a:r>
              <a:rPr lang="en-GB" dirty="0" smtClean="0"/>
              <a:t>Dire</a:t>
            </a:r>
            <a:r>
              <a:rPr lang="et-EE" dirty="0" err="1" smtClean="0"/>
              <a:t>ktiivi</a:t>
            </a:r>
            <a:r>
              <a:rPr lang="en-GB" dirty="0" smtClean="0"/>
              <a:t> 2013/37/EU</a:t>
            </a:r>
            <a:r>
              <a:rPr lang="et-EE" dirty="0" smtClean="0"/>
              <a:t> kinnitamine ja avaldamine</a:t>
            </a:r>
            <a:r>
              <a:rPr lang="en-GB" dirty="0" smtClean="0"/>
              <a:t> </a:t>
            </a:r>
            <a:r>
              <a:rPr lang="et-EE" dirty="0" smtClean="0"/>
              <a:t>ning millega muudeti 26. juunil 2013 Nõukogu poolt avaliku sektori informatsiooni taaskasutamise</a:t>
            </a:r>
            <a:r>
              <a:rPr lang="en-GB" dirty="0" smtClean="0"/>
              <a:t> Dire</a:t>
            </a:r>
            <a:r>
              <a:rPr lang="et-EE" dirty="0" err="1" smtClean="0"/>
              <a:t>ktiivi</a:t>
            </a:r>
            <a:r>
              <a:rPr lang="en-GB" dirty="0" smtClean="0"/>
              <a:t> 2003/98/EC.</a:t>
            </a:r>
          </a:p>
          <a:p>
            <a:pPr lvl="1" indent="-273600"/>
            <a:r>
              <a:rPr lang="et-EE" noProof="0" dirty="0" smtClean="0"/>
              <a:t>Liikmesriigid on kohustatud rakendama uut Direktiivi kahe aasta jooksul – uued kohustused võetakse vastu järk-järgult. </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extLst>
      <p:ext uri="{BB962C8B-B14F-4D97-AF65-F5344CB8AC3E}">
        <p14:creationId xmlns:p14="http://schemas.microsoft.com/office/powerpoint/2010/main" val="472577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a:t>
            </a:r>
            <a:r>
              <a:rPr lang="et-EE" noProof="0" dirty="0" err="1" smtClean="0"/>
              <a:t>ktiiv</a:t>
            </a:r>
            <a:r>
              <a:rPr lang="en-GB" noProof="0" dirty="0" smtClean="0"/>
              <a:t>: </a:t>
            </a:r>
            <a:r>
              <a:rPr lang="et-EE" noProof="0" dirty="0" smtClean="0"/>
              <a:t>eesmärgid</a:t>
            </a:r>
            <a:endParaRPr lang="en-GB" noProof="0" dirty="0"/>
          </a:p>
        </p:txBody>
      </p:sp>
      <p:sp>
        <p:nvSpPr>
          <p:cNvPr id="3" name="Content Placeholder 2"/>
          <p:cNvSpPr>
            <a:spLocks noGrp="1"/>
          </p:cNvSpPr>
          <p:nvPr>
            <p:ph sz="quarter" idx="15"/>
          </p:nvPr>
        </p:nvSpPr>
        <p:spPr/>
        <p:txBody>
          <a:bodyPr/>
          <a:lstStyle/>
          <a:p>
            <a:pPr indent="0"/>
            <a:r>
              <a:rPr lang="et-EE" sz="1800" dirty="0"/>
              <a:t>Euroopa Parlamendi </a:t>
            </a:r>
            <a:r>
              <a:rPr lang="et-EE" sz="1800" dirty="0" smtClean="0"/>
              <a:t>muudetud Direktiiv </a:t>
            </a:r>
            <a:r>
              <a:rPr lang="en-GB" sz="1800" dirty="0"/>
              <a:t>2013/37/EU </a:t>
            </a:r>
            <a:r>
              <a:rPr lang="et-EE" sz="1800" dirty="0"/>
              <a:t>ja Nõukogu </a:t>
            </a:r>
            <a:r>
              <a:rPr lang="en-GB" sz="1800" dirty="0" smtClean="0"/>
              <a:t>26</a:t>
            </a:r>
            <a:r>
              <a:rPr lang="et-EE" sz="1800" dirty="0" smtClean="0"/>
              <a:t>.</a:t>
            </a:r>
            <a:r>
              <a:rPr lang="en-GB" sz="1800" dirty="0" smtClean="0"/>
              <a:t> </a:t>
            </a:r>
            <a:r>
              <a:rPr lang="et-EE" sz="1800" dirty="0" smtClean="0"/>
              <a:t>juunil</a:t>
            </a:r>
            <a:r>
              <a:rPr lang="en-GB" sz="1800" dirty="0" smtClean="0"/>
              <a:t> </a:t>
            </a:r>
            <a:r>
              <a:rPr lang="en-GB" sz="1800" dirty="0"/>
              <a:t>2013 </a:t>
            </a:r>
            <a:r>
              <a:rPr lang="et-EE" sz="1800" dirty="0"/>
              <a:t>muudetud</a:t>
            </a:r>
            <a:r>
              <a:rPr lang="en-GB" sz="1800" dirty="0"/>
              <a:t> </a:t>
            </a:r>
            <a:r>
              <a:rPr lang="et-EE" sz="1800" dirty="0"/>
              <a:t>avaliku sektori informatsiooni taaskasutamise </a:t>
            </a:r>
            <a:r>
              <a:rPr lang="en-GB" sz="1800" dirty="0"/>
              <a:t>Dir</a:t>
            </a:r>
            <a:r>
              <a:rPr lang="et-EE" sz="1800" dirty="0" err="1"/>
              <a:t>ektiiv</a:t>
            </a:r>
            <a:r>
              <a:rPr lang="en-GB" sz="1800" dirty="0"/>
              <a:t> </a:t>
            </a:r>
            <a:r>
              <a:rPr lang="en-GB" sz="1800" dirty="0" smtClean="0"/>
              <a:t>2003/98/EC</a:t>
            </a:r>
            <a:r>
              <a:rPr lang="et-EE" sz="1800" i="1" dirty="0"/>
              <a:t>.</a:t>
            </a:r>
            <a:endParaRPr lang="en-GB" sz="1800" i="1" dirty="0"/>
          </a:p>
          <a:p>
            <a:pPr indent="0"/>
            <a:r>
              <a:rPr lang="et-EE" sz="1800" noProof="0" dirty="0" smtClean="0"/>
              <a:t>Peamised eesmärgid</a:t>
            </a:r>
            <a:r>
              <a:rPr lang="en-GB" sz="1800" noProof="0" dirty="0" smtClean="0"/>
              <a:t>:</a:t>
            </a:r>
          </a:p>
          <a:p>
            <a:pPr lvl="1" indent="-273600"/>
            <a:r>
              <a:rPr lang="et-EE" sz="1800" b="1" dirty="0" smtClean="0"/>
              <a:t>stimuleerida</a:t>
            </a:r>
            <a:r>
              <a:rPr lang="et-EE" sz="1800" dirty="0" smtClean="0"/>
              <a:t> </a:t>
            </a:r>
            <a:r>
              <a:rPr lang="et-EE" sz="1800" dirty="0"/>
              <a:t>avaliku sektori </a:t>
            </a:r>
            <a:r>
              <a:rPr lang="et-EE" sz="1800" dirty="0" smtClean="0"/>
              <a:t>informatsioonil põhinevate teenuste </a:t>
            </a:r>
            <a:r>
              <a:rPr lang="et-EE" sz="1800" b="1" dirty="0" smtClean="0"/>
              <a:t>arengut </a:t>
            </a:r>
            <a:r>
              <a:rPr lang="et-EE" sz="1800" dirty="0"/>
              <a:t>Euroopa </a:t>
            </a:r>
            <a:r>
              <a:rPr lang="et-EE" sz="1800" noProof="0" dirty="0" smtClean="0"/>
              <a:t>turul;</a:t>
            </a:r>
          </a:p>
          <a:p>
            <a:pPr lvl="1" indent="-273600"/>
            <a:r>
              <a:rPr lang="et-EE" sz="1800" b="1" dirty="0"/>
              <a:t>t</a:t>
            </a:r>
            <a:r>
              <a:rPr lang="et-EE" sz="1800" b="1" noProof="0" dirty="0" err="1" smtClean="0"/>
              <a:t>õsta</a:t>
            </a:r>
            <a:r>
              <a:rPr lang="et-EE" sz="1800" b="1" noProof="0" dirty="0" smtClean="0"/>
              <a:t> </a:t>
            </a:r>
            <a:r>
              <a:rPr lang="et-EE" sz="1800" noProof="0" dirty="0" smtClean="0"/>
              <a:t>piiriülest avaliku sektori informatsiooni </a:t>
            </a:r>
            <a:r>
              <a:rPr lang="et-EE" sz="1800" b="1" noProof="0" dirty="0" smtClean="0"/>
              <a:t>kasutust</a:t>
            </a:r>
            <a:r>
              <a:rPr lang="et-EE" sz="1800" noProof="0" dirty="0" smtClean="0"/>
              <a:t> ja </a:t>
            </a:r>
            <a:r>
              <a:rPr lang="et-EE" sz="1800" b="1" noProof="0" dirty="0" smtClean="0"/>
              <a:t>rakendust</a:t>
            </a:r>
            <a:r>
              <a:rPr lang="et-EE" sz="1800" noProof="0" dirty="0" smtClean="0"/>
              <a:t> äriprotsessides, hõlmates avalikustamist;</a:t>
            </a:r>
          </a:p>
          <a:p>
            <a:pPr lvl="1" indent="-273600"/>
            <a:r>
              <a:rPr lang="et-EE" sz="1800" b="1" dirty="0"/>
              <a:t>k</a:t>
            </a:r>
            <a:r>
              <a:rPr lang="et-EE" sz="1800" b="1" noProof="0" dirty="0" err="1" smtClean="0"/>
              <a:t>onkurentsivõime</a:t>
            </a:r>
            <a:r>
              <a:rPr lang="et-EE" sz="1800" b="1" noProof="0" dirty="0" smtClean="0"/>
              <a:t> tugevdamine </a:t>
            </a:r>
            <a:r>
              <a:rPr lang="et-EE" sz="1800" noProof="0" dirty="0" smtClean="0"/>
              <a:t>siseturul; </a:t>
            </a:r>
            <a:endParaRPr lang="en-GB" sz="1800" noProof="0" dirty="0"/>
          </a:p>
          <a:p>
            <a:pPr lvl="1" indent="-273600"/>
            <a:r>
              <a:rPr lang="et-EE" sz="1800" b="1" noProof="0" dirty="0" smtClean="0"/>
              <a:t>vastuolude tuvastamine </a:t>
            </a:r>
            <a:r>
              <a:rPr lang="et-EE" sz="1800" noProof="0" dirty="0" smtClean="0"/>
              <a:t>korduvkasutuse reeglites liikmesriikide vahel.</a:t>
            </a:r>
            <a:endParaRPr lang="en-GB" sz="1800" noProof="0" dirty="0"/>
          </a:p>
          <a:p>
            <a:pPr indent="0"/>
            <a:r>
              <a:rPr lang="et-EE" sz="1800" noProof="0" dirty="0" smtClean="0"/>
              <a:t>Direktiiv lubab liikmesriikidel rakendada meetmeid, mis lähevad kaugemale miinimumnõuetest, võimaldades seega ulatuslikumat taaskasutamist. </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Tree>
    <p:extLst>
      <p:ext uri="{BB962C8B-B14F-4D97-AF65-F5344CB8AC3E}">
        <p14:creationId xmlns:p14="http://schemas.microsoft.com/office/powerpoint/2010/main" val="3530941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PSI Dire</a:t>
            </a:r>
            <a:r>
              <a:rPr lang="et-EE" noProof="0" dirty="0" err="1" smtClean="0"/>
              <a:t>ktiiv</a:t>
            </a:r>
            <a:r>
              <a:rPr lang="en-GB" noProof="0" dirty="0" smtClean="0"/>
              <a:t>: </a:t>
            </a:r>
            <a:r>
              <a:rPr lang="et-EE" noProof="0" dirty="0" smtClean="0"/>
              <a:t>kohustused</a:t>
            </a:r>
            <a:endParaRPr lang="en-GB" noProof="0" dirty="0"/>
          </a:p>
        </p:txBody>
      </p:sp>
      <p:sp>
        <p:nvSpPr>
          <p:cNvPr id="3" name="Content Placeholder 2"/>
          <p:cNvSpPr>
            <a:spLocks noGrp="1"/>
          </p:cNvSpPr>
          <p:nvPr>
            <p:ph sz="quarter" idx="14"/>
          </p:nvPr>
        </p:nvSpPr>
        <p:spPr>
          <a:xfrm>
            <a:off x="533400" y="1752601"/>
            <a:ext cx="3822576" cy="4419599"/>
          </a:xfrm>
        </p:spPr>
        <p:txBody>
          <a:bodyPr/>
          <a:lstStyle/>
          <a:p>
            <a:pPr lvl="1" indent="-273600"/>
            <a:r>
              <a:rPr lang="et-EE" sz="1400" noProof="0" dirty="0" smtClean="0"/>
              <a:t>Tagama informatsiooni taaskasutamise ärilistel- või mitteärilistel eesmärkidel mittediskrimineerivatel tingimustel.</a:t>
            </a:r>
          </a:p>
          <a:p>
            <a:pPr lvl="1" indent="-273600"/>
            <a:r>
              <a:rPr lang="et-EE" sz="1400" noProof="0" dirty="0" smtClean="0"/>
              <a:t>Taotluste töötlemine ja juurdepääsu tagamine peab toimuma 20 päeva jooksul (või 40 keerulisemate taotluste korral); põhjendama negatiivset otsust ja informeerima kuidas apelleerida. </a:t>
            </a:r>
          </a:p>
          <a:p>
            <a:pPr lvl="1" indent="-273600"/>
            <a:r>
              <a:rPr lang="et-EE" sz="1400" noProof="0" dirty="0" smtClean="0"/>
              <a:t>Nõudma mitte suuremat tasu, kui reprodutseerimise, edastamise ja levitamise kulu</a:t>
            </a:r>
            <a:r>
              <a:rPr lang="en-GB" sz="1400" noProof="0" dirty="0" smtClean="0"/>
              <a:t>; </a:t>
            </a:r>
            <a:r>
              <a:rPr lang="et-EE" sz="1400" noProof="0" dirty="0" smtClean="0"/>
              <a:t>avalikustama maksud ja viitama taotlusepõhistele arvutustele.</a:t>
            </a:r>
          </a:p>
          <a:p>
            <a:pPr lvl="1" indent="-273600"/>
            <a:r>
              <a:rPr lang="et-EE" sz="1400" noProof="0" dirty="0" smtClean="0"/>
              <a:t>Avaldama litsentsid digitaalsel kujul. </a:t>
            </a:r>
            <a:endParaRPr lang="en-GB" sz="1400" noProof="0" dirty="0" smtClean="0"/>
          </a:p>
          <a:p>
            <a:pPr lvl="1" indent="-273600"/>
            <a:r>
              <a:rPr lang="et-EE" sz="1400" noProof="0" dirty="0" smtClean="0"/>
              <a:t>Hõlbustama informatsiooni otsimist eelistatult veebipõhiselt </a:t>
            </a:r>
            <a:r>
              <a:rPr lang="en-GB" sz="1400" noProof="0" dirty="0" smtClean="0"/>
              <a:t>(</a:t>
            </a:r>
            <a:r>
              <a:rPr lang="et-EE" sz="1400" noProof="0" dirty="0" smtClean="0"/>
              <a:t>nt</a:t>
            </a:r>
            <a:r>
              <a:rPr lang="en-GB" sz="1400" noProof="0" dirty="0" smtClean="0"/>
              <a:t> port</a:t>
            </a:r>
            <a:r>
              <a:rPr lang="et-EE" sz="1400" noProof="0" dirty="0" smtClean="0"/>
              <a:t>a</a:t>
            </a:r>
            <a:r>
              <a:rPr lang="en-GB" sz="1400" noProof="0" dirty="0" smtClean="0"/>
              <a:t>al).</a:t>
            </a:r>
          </a:p>
        </p:txBody>
      </p:sp>
      <p:sp>
        <p:nvSpPr>
          <p:cNvPr id="6" name="Content Placeholder 5"/>
          <p:cNvSpPr>
            <a:spLocks noGrp="1"/>
          </p:cNvSpPr>
          <p:nvPr>
            <p:ph sz="quarter" idx="15"/>
          </p:nvPr>
        </p:nvSpPr>
        <p:spPr>
          <a:xfrm>
            <a:off x="4648201" y="1752600"/>
            <a:ext cx="3962399" cy="963216"/>
          </a:xfrm>
        </p:spPr>
        <p:txBody>
          <a:bodyPr/>
          <a:lstStyle/>
          <a:p>
            <a:pPr lvl="1" indent="-273600"/>
            <a:r>
              <a:rPr lang="et-EE" sz="1400" noProof="0" dirty="0" smtClean="0"/>
              <a:t>Tarbetult piirata taaskasutamist</a:t>
            </a:r>
            <a:r>
              <a:rPr lang="en-GB" sz="1400" noProof="0" dirty="0" smtClean="0"/>
              <a:t>.</a:t>
            </a:r>
          </a:p>
          <a:p>
            <a:pPr lvl="1" indent="-273600"/>
            <a:r>
              <a:rPr lang="et-EE" sz="1400" noProof="0" dirty="0" smtClean="0"/>
              <a:t>Anda põhjendamatult ainuõigusi (seda võib teha ainult siis kui vaja ning kaasneb kohustus vaadata neid</a:t>
            </a:r>
            <a:r>
              <a:rPr lang="et-EE" sz="1400" dirty="0"/>
              <a:t> </a:t>
            </a:r>
            <a:r>
              <a:rPr lang="et-EE" sz="1400" dirty="0" smtClean="0"/>
              <a:t>üle iga kolme aasta tagant).</a:t>
            </a:r>
            <a:endParaRPr lang="en-GB" sz="1400" noProof="0" dirty="0" smtClean="0"/>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sp>
        <p:nvSpPr>
          <p:cNvPr id="7" name="Title 1"/>
          <p:cNvSpPr txBox="1">
            <a:spLocks/>
          </p:cNvSpPr>
          <p:nvPr/>
        </p:nvSpPr>
        <p:spPr>
          <a:xfrm>
            <a:off x="539552" y="1412776"/>
            <a:ext cx="3960440" cy="57606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t-EE" sz="1600" b="1" i="1" u="none" strike="noStrike" kern="1200" cap="none" spc="0" normalizeH="0" baseline="0" noProof="0" dirty="0" smtClean="0">
                <a:ln>
                  <a:noFill/>
                </a:ln>
                <a:solidFill>
                  <a:schemeClr val="accent1"/>
                </a:solidFill>
                <a:effectLst/>
                <a:uLnTx/>
                <a:uFillTx/>
                <a:latin typeface="+mj-lt"/>
                <a:ea typeface="+mj-ea"/>
                <a:cs typeface="+mj-cs"/>
              </a:rPr>
              <a:t>Avaliku sektori üksused peavad</a:t>
            </a:r>
            <a:r>
              <a:rPr kumimoji="0" lang="en-GB" sz="1600" b="1" i="1" u="none" strike="noStrike" kern="1200" cap="none" spc="0" normalizeH="0" baseline="0" noProof="0" dirty="0" smtClean="0">
                <a:ln>
                  <a:noFill/>
                </a:ln>
                <a:solidFill>
                  <a:schemeClr val="accent1"/>
                </a:solidFill>
                <a:effectLst/>
                <a:uLnTx/>
                <a:uFillTx/>
                <a:latin typeface="+mj-lt"/>
                <a:ea typeface="+mj-ea"/>
                <a:cs typeface="+mj-cs"/>
              </a:rPr>
              <a:t>:</a:t>
            </a:r>
            <a:endParaRPr kumimoji="0" lang="en-GB" sz="1600" b="1" i="1" u="none" strike="noStrike" kern="1200" cap="none" spc="0" normalizeH="0" baseline="0" noProof="0" dirty="0">
              <a:ln>
                <a:noFill/>
              </a:ln>
              <a:solidFill>
                <a:schemeClr val="accent1"/>
              </a:solidFill>
              <a:effectLst/>
              <a:uLnTx/>
              <a:uFillTx/>
              <a:latin typeface="+mj-lt"/>
              <a:ea typeface="+mj-ea"/>
              <a:cs typeface="+mj-cs"/>
            </a:endParaRPr>
          </a:p>
        </p:txBody>
      </p:sp>
      <p:sp>
        <p:nvSpPr>
          <p:cNvPr id="8" name="Title 1"/>
          <p:cNvSpPr txBox="1">
            <a:spLocks/>
          </p:cNvSpPr>
          <p:nvPr/>
        </p:nvSpPr>
        <p:spPr>
          <a:xfrm>
            <a:off x="4644008" y="1412776"/>
            <a:ext cx="3960440" cy="57606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t-EE" sz="1600" b="1" i="1" u="none" strike="noStrike" kern="1200" cap="none" spc="0" normalizeH="0" baseline="0" noProof="0" dirty="0" smtClean="0">
                <a:ln>
                  <a:noFill/>
                </a:ln>
                <a:solidFill>
                  <a:schemeClr val="accent1"/>
                </a:solidFill>
                <a:effectLst/>
                <a:uLnTx/>
                <a:uFillTx/>
                <a:latin typeface="+mj-lt"/>
                <a:ea typeface="+mj-ea"/>
                <a:cs typeface="+mj-cs"/>
              </a:rPr>
              <a:t>Avaliku sektori üksused ei või</a:t>
            </a:r>
            <a:r>
              <a:rPr kumimoji="0" lang="en-GB" sz="1600" b="1" i="1" u="none" strike="noStrike" kern="1200" cap="none" spc="0" normalizeH="0" baseline="0" noProof="0" dirty="0" smtClean="0">
                <a:ln>
                  <a:noFill/>
                </a:ln>
                <a:solidFill>
                  <a:schemeClr val="accent1"/>
                </a:solidFill>
                <a:effectLst/>
                <a:uLnTx/>
                <a:uFillTx/>
                <a:latin typeface="+mj-lt"/>
                <a:ea typeface="+mj-ea"/>
                <a:cs typeface="+mj-cs"/>
              </a:rPr>
              <a:t>:</a:t>
            </a:r>
            <a:endParaRPr kumimoji="0" lang="en-GB" sz="1600" b="1" i="1" u="none" strike="noStrike" kern="1200" cap="none" spc="0" normalizeH="0" baseline="0" noProof="0" dirty="0">
              <a:ln>
                <a:noFill/>
              </a:ln>
              <a:solidFill>
                <a:schemeClr val="accent1"/>
              </a:solidFill>
              <a:effectLst/>
              <a:uLnTx/>
              <a:uFillTx/>
              <a:latin typeface="+mj-lt"/>
              <a:ea typeface="+mj-ea"/>
              <a:cs typeface="+mj-cs"/>
            </a:endParaRPr>
          </a:p>
        </p:txBody>
      </p:sp>
      <p:sp>
        <p:nvSpPr>
          <p:cNvPr id="5" name="TextBox 4"/>
          <p:cNvSpPr txBox="1"/>
          <p:nvPr/>
        </p:nvSpPr>
        <p:spPr>
          <a:xfrm>
            <a:off x="4644008" y="2859832"/>
            <a:ext cx="3456384" cy="1721296"/>
          </a:xfrm>
          <a:prstGeom prst="rect">
            <a:avLst/>
          </a:prstGeom>
          <a:noFill/>
        </p:spPr>
        <p:txBody>
          <a:bodyPr vert="horz" wrap="square" lIns="0" tIns="0" rIns="0" bIns="0" rtlCol="0">
            <a:noAutofit/>
          </a:bodyPr>
          <a:lstStyle/>
          <a:p>
            <a:pPr indent="-274320">
              <a:spcAft>
                <a:spcPts val="900"/>
              </a:spcAft>
            </a:pPr>
            <a:r>
              <a:rPr lang="et-EE" sz="1600" b="1" i="1" dirty="0" smtClean="0">
                <a:solidFill>
                  <a:schemeClr val="accent1"/>
                </a:solidFill>
                <a:latin typeface="+mj-lt"/>
                <a:ea typeface="+mj-ea"/>
                <a:cs typeface="+mj-cs"/>
              </a:rPr>
              <a:t>Avaliku sektori üksused ei pea</a:t>
            </a:r>
            <a:r>
              <a:rPr lang="en-GB" sz="1600" b="1" i="1" dirty="0" smtClean="0">
                <a:solidFill>
                  <a:schemeClr val="accent1"/>
                </a:solidFill>
                <a:latin typeface="+mj-lt"/>
                <a:ea typeface="+mj-ea"/>
                <a:cs typeface="+mj-cs"/>
              </a:rPr>
              <a:t>:</a:t>
            </a:r>
          </a:p>
          <a:p>
            <a:pPr marL="274320" lvl="1" indent="-273600">
              <a:spcAft>
                <a:spcPts val="900"/>
              </a:spcAft>
              <a:buClr>
                <a:schemeClr val="tx1"/>
              </a:buClr>
              <a:buFont typeface="Georgia" pitchFamily="18" charset="0"/>
              <a:buChar char="•"/>
            </a:pPr>
            <a:r>
              <a:rPr lang="et-EE" sz="1400" dirty="0" smtClean="0">
                <a:latin typeface="Georgia" pitchFamily="18" charset="0"/>
              </a:rPr>
              <a:t>Avalikustama informatsiooni, mis on loomu poolest piiratud juurdepääsuga.</a:t>
            </a:r>
          </a:p>
          <a:p>
            <a:pPr marL="274320" lvl="1" indent="-273600">
              <a:spcAft>
                <a:spcPts val="900"/>
              </a:spcAft>
              <a:buClr>
                <a:schemeClr val="tx1"/>
              </a:buClr>
              <a:buFont typeface="Georgia" pitchFamily="18" charset="0"/>
              <a:buChar char="•"/>
            </a:pPr>
            <a:r>
              <a:rPr lang="et-EE" sz="1400" dirty="0" smtClean="0">
                <a:latin typeface="Georgia" pitchFamily="18" charset="0"/>
              </a:rPr>
              <a:t>Kohandama formaate või tagama tõlkeid. </a:t>
            </a:r>
            <a:endParaRPr lang="en-GB" sz="1400" dirty="0">
              <a:latin typeface="Georgia" pitchFamily="18" charset="0"/>
            </a:endParaRPr>
          </a:p>
        </p:txBody>
      </p:sp>
      <p:sp>
        <p:nvSpPr>
          <p:cNvPr id="9" name="TextBox 8"/>
          <p:cNvSpPr txBox="1"/>
          <p:nvPr/>
        </p:nvSpPr>
        <p:spPr>
          <a:xfrm>
            <a:off x="4788024" y="4725144"/>
            <a:ext cx="3456384" cy="1368152"/>
          </a:xfrm>
          <a:prstGeom prst="rect">
            <a:avLst/>
          </a:prstGeom>
          <a:solidFill>
            <a:schemeClr val="bg1">
              <a:lumMod val="85000"/>
            </a:schemeClr>
          </a:solidFill>
        </p:spPr>
        <p:txBody>
          <a:bodyPr vert="horz" wrap="square" lIns="0" tIns="0" rIns="0" bIns="0" rtlCol="0">
            <a:noAutofit/>
          </a:bodyPr>
          <a:lstStyle/>
          <a:p>
            <a:pPr indent="-274320">
              <a:spcAft>
                <a:spcPts val="900"/>
              </a:spcAft>
            </a:pPr>
            <a:r>
              <a:rPr lang="et-EE" sz="1600" b="1" i="1" dirty="0" smtClean="0">
                <a:solidFill>
                  <a:schemeClr val="accent1"/>
                </a:solidFill>
                <a:latin typeface="+mj-lt"/>
                <a:ea typeface="+mj-ea"/>
                <a:cs typeface="+mj-cs"/>
              </a:rPr>
              <a:t>Märkus</a:t>
            </a:r>
            <a:r>
              <a:rPr lang="en-GB" sz="1600" b="1" i="1" dirty="0" smtClean="0">
                <a:solidFill>
                  <a:schemeClr val="accent1"/>
                </a:solidFill>
                <a:latin typeface="+mj-lt"/>
                <a:ea typeface="+mj-ea"/>
                <a:cs typeface="+mj-cs"/>
              </a:rPr>
              <a:t>:</a:t>
            </a:r>
          </a:p>
          <a:p>
            <a:pPr indent="-274320">
              <a:spcAft>
                <a:spcPts val="900"/>
              </a:spcAft>
            </a:pPr>
            <a:r>
              <a:rPr lang="et-EE" sz="1400" dirty="0" smtClean="0">
                <a:latin typeface="Georgia" pitchFamily="18" charset="0"/>
              </a:rPr>
              <a:t>Kuigi raamatukogud, muuseumid ja arhiivid on muudetud direktiivi kaasa arvatud, siis neile rakendatakse erinevaid taaskasutamise ja maksustamise eeskirju. </a:t>
            </a:r>
          </a:p>
        </p:txBody>
      </p:sp>
    </p:spTree>
    <p:extLst>
      <p:ext uri="{BB962C8B-B14F-4D97-AF65-F5344CB8AC3E}">
        <p14:creationId xmlns:p14="http://schemas.microsoft.com/office/powerpoint/2010/main" val="112852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Avaliku sektori informatsiooni avalikustamine</a:t>
            </a:r>
            <a:endParaRPr lang="en-GB" noProof="0" dirty="0"/>
          </a:p>
        </p:txBody>
      </p:sp>
      <p:sp>
        <p:nvSpPr>
          <p:cNvPr id="3" name="Content Placeholder 2"/>
          <p:cNvSpPr>
            <a:spLocks noGrp="1"/>
          </p:cNvSpPr>
          <p:nvPr>
            <p:ph sz="quarter" idx="15"/>
          </p:nvPr>
        </p:nvSpPr>
        <p:spPr/>
        <p:txBody>
          <a:bodyPr/>
          <a:lstStyle/>
          <a:p>
            <a:r>
              <a:rPr lang="et-EE" noProof="0" dirty="0" smtClean="0"/>
              <a:t>Kuidas muudetud PSI Direktiiv aitab kaasa avatusele? </a:t>
            </a:r>
            <a:endParaRPr lang="en-GB" noProof="0" dirty="0" smtClean="0"/>
          </a:p>
          <a:p>
            <a:pPr lvl="1"/>
            <a:r>
              <a:rPr lang="et-EE" noProof="0" dirty="0" smtClean="0"/>
              <a:t>Paneb ELis paika minimaalsed standardid avaliku sektori ja valitsusasutuste informatsiooni kättesaadavusele.</a:t>
            </a:r>
          </a:p>
          <a:p>
            <a:pPr lvl="1"/>
            <a:r>
              <a:rPr lang="et-EE" noProof="0" dirty="0" smtClean="0"/>
              <a:t>Kindlad õigused inimestele ja organisatsioonidele, kes tahavad taaskasutada informatsiooni. </a:t>
            </a:r>
          </a:p>
          <a:p>
            <a:pPr lvl="1"/>
            <a:r>
              <a:rPr lang="et-EE" noProof="0" dirty="0" smtClean="0"/>
              <a:t>Soovitab levitada elektrooniliselt. </a:t>
            </a:r>
            <a:endParaRPr lang="en-GB" noProof="0" dirty="0" smtClean="0"/>
          </a:p>
          <a:p>
            <a:r>
              <a:rPr lang="et-EE" dirty="0" smtClean="0"/>
              <a:t>Aga</a:t>
            </a:r>
            <a:r>
              <a:rPr lang="en-GB" noProof="0" dirty="0" smtClean="0"/>
              <a:t>:</a:t>
            </a:r>
          </a:p>
          <a:p>
            <a:pPr lvl="1"/>
            <a:r>
              <a:rPr lang="et-EE" noProof="0" dirty="0" smtClean="0"/>
              <a:t>Ei kohusta, et informatsioon oleks tasuta kättesaadav </a:t>
            </a:r>
            <a:r>
              <a:rPr lang="et-EE" dirty="0"/>
              <a:t>(marginaalset </a:t>
            </a:r>
            <a:r>
              <a:rPr lang="et-EE" dirty="0" smtClean="0"/>
              <a:t>reprodutseerimise, </a:t>
            </a:r>
            <a:r>
              <a:rPr lang="et-EE" dirty="0"/>
              <a:t>edastamise ja levitamise kulu </a:t>
            </a:r>
            <a:r>
              <a:rPr lang="et-EE" dirty="0" smtClean="0"/>
              <a:t>võib küsida</a:t>
            </a:r>
            <a:r>
              <a:rPr lang="en-GB" noProof="0" dirty="0" smtClean="0"/>
              <a:t>).</a:t>
            </a:r>
          </a:p>
          <a:p>
            <a:pPr lvl="1"/>
            <a:r>
              <a:rPr lang="et-EE" noProof="0" dirty="0" smtClean="0"/>
              <a:t>Võimaldab mõnedel avaliku sektori asutustel nõuda tasu kulutuste katteks (nt </a:t>
            </a:r>
            <a:r>
              <a:rPr lang="et-EE" dirty="0" smtClean="0"/>
              <a:t>e</a:t>
            </a:r>
            <a:r>
              <a:rPr lang="et-EE" noProof="0" dirty="0" err="1" smtClean="0"/>
              <a:t>raldi</a:t>
            </a:r>
            <a:r>
              <a:rPr lang="et-EE" noProof="0" dirty="0" smtClean="0"/>
              <a:t> kord kultuuripäranditega tegelevatele organisatsioonidele).</a:t>
            </a:r>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Tree>
    <p:extLst>
      <p:ext uri="{BB962C8B-B14F-4D97-AF65-F5344CB8AC3E}">
        <p14:creationId xmlns:p14="http://schemas.microsoft.com/office/powerpoint/2010/main" val="3939270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Sisu</a:t>
            </a:r>
            <a:endParaRPr lang="en-GB" dirty="0"/>
          </a:p>
        </p:txBody>
      </p:sp>
      <p:sp>
        <p:nvSpPr>
          <p:cNvPr id="3" name="Content Placeholder 2"/>
          <p:cNvSpPr>
            <a:spLocks noGrp="1"/>
          </p:cNvSpPr>
          <p:nvPr>
            <p:ph sz="quarter" idx="15"/>
          </p:nvPr>
        </p:nvSpPr>
        <p:spPr/>
        <p:txBody>
          <a:bodyPr/>
          <a:lstStyle/>
          <a:p>
            <a:r>
              <a:rPr lang="et-EE" dirty="0" smtClean="0"/>
              <a:t>See moodul sisaldab</a:t>
            </a:r>
            <a:r>
              <a:rPr lang="en-GB" dirty="0" smtClean="0"/>
              <a:t>...</a:t>
            </a:r>
          </a:p>
          <a:p>
            <a:pPr marL="273050" indent="-273050">
              <a:buFont typeface="Arial" pitchFamily="34" charset="0"/>
              <a:buChar char="•"/>
            </a:pPr>
            <a:r>
              <a:rPr lang="et-EE" dirty="0" smtClean="0"/>
              <a:t>Sissejuhatust avaandmetesse</a:t>
            </a:r>
            <a:r>
              <a:rPr lang="en-GB" dirty="0" smtClean="0"/>
              <a:t>, </a:t>
            </a:r>
            <a:r>
              <a:rPr lang="et-EE" dirty="0" smtClean="0"/>
              <a:t>avalikesse avaandmetesse ja linkandmetesse;</a:t>
            </a:r>
            <a:endParaRPr lang="en-GB" dirty="0" smtClean="0"/>
          </a:p>
          <a:p>
            <a:pPr lvl="1" indent="-273600"/>
            <a:r>
              <a:rPr lang="et-EE" dirty="0" smtClean="0"/>
              <a:t>Avalike avaandmete eeskirjad</a:t>
            </a:r>
            <a:r>
              <a:rPr lang="en-GB" dirty="0" smtClean="0"/>
              <a:t>;</a:t>
            </a:r>
          </a:p>
          <a:p>
            <a:pPr marL="274320" lvl="2">
              <a:buFont typeface="Arial" pitchFamily="34" charset="0"/>
              <a:buChar char="•"/>
            </a:pPr>
            <a:r>
              <a:rPr lang="et-EE" dirty="0" smtClean="0"/>
              <a:t>Juhtumiuuringud koos tarkvara ja avalikel avaandmetel põhinevate teenuste näidetega; </a:t>
            </a:r>
          </a:p>
          <a:p>
            <a:pPr marL="274320" lvl="2">
              <a:buFont typeface="Arial" pitchFamily="34" charset="0"/>
              <a:buChar char="•"/>
            </a:pPr>
            <a:r>
              <a:rPr lang="et-EE" dirty="0" smtClean="0"/>
              <a:t>PSI Direktiivi ajalugu, eesmärgid ja kohustused</a:t>
            </a:r>
            <a:r>
              <a:rPr lang="en-GB" dirty="0" smtClean="0"/>
              <a:t>.</a:t>
            </a:r>
          </a:p>
          <a:p>
            <a:pPr>
              <a:buFont typeface="Arial" pitchFamily="34" charset="0"/>
              <a:buChar char="•"/>
            </a:pPr>
            <a:endParaRPr lang="en-GB" dirty="0" smtClean="0"/>
          </a:p>
          <a:p>
            <a:pPr>
              <a:buFont typeface="Arial" pitchFamily="34" charset="0"/>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a:t>
            </a:r>
            <a:r>
              <a:rPr lang="et-EE" noProof="0" dirty="0" err="1" smtClean="0"/>
              <a:t>okkuvõte</a:t>
            </a:r>
            <a:endParaRPr lang="en-GB" noProof="0" dirty="0"/>
          </a:p>
        </p:txBody>
      </p:sp>
      <p:sp>
        <p:nvSpPr>
          <p:cNvPr id="3" name="Content Placeholder 2"/>
          <p:cNvSpPr>
            <a:spLocks noGrp="1"/>
          </p:cNvSpPr>
          <p:nvPr>
            <p:ph sz="quarter" idx="15"/>
          </p:nvPr>
        </p:nvSpPr>
        <p:spPr/>
        <p:txBody>
          <a:bodyPr>
            <a:normAutofit/>
          </a:bodyPr>
          <a:lstStyle/>
          <a:p>
            <a:pPr lvl="1" indent="-273600"/>
            <a:r>
              <a:rPr lang="et-EE" dirty="0" smtClean="0"/>
              <a:t>Avalikud avaandmed võimaldavad</a:t>
            </a:r>
            <a:r>
              <a:rPr lang="en-GB" dirty="0" smtClean="0"/>
              <a:t>:</a:t>
            </a:r>
            <a:endParaRPr lang="en-GB" dirty="0"/>
          </a:p>
          <a:p>
            <a:pPr lvl="2" indent="-273600"/>
            <a:r>
              <a:rPr lang="et-EE" sz="1900" dirty="0"/>
              <a:t>t</a:t>
            </a:r>
            <a:r>
              <a:rPr lang="et-EE" sz="1900" dirty="0" smtClean="0"/>
              <a:t>äiustada valitsuse läbipaistvust ja usaldusväärsust; </a:t>
            </a:r>
            <a:endParaRPr lang="en-GB" sz="1900" dirty="0"/>
          </a:p>
          <a:p>
            <a:pPr lvl="2" indent="-273600"/>
            <a:r>
              <a:rPr lang="et-EE" sz="1900" dirty="0"/>
              <a:t>t</a:t>
            </a:r>
            <a:r>
              <a:rPr lang="et-EE" sz="1900" dirty="0" smtClean="0"/>
              <a:t>õsta sotsiaalset ja ärilist väärtust;</a:t>
            </a:r>
          </a:p>
          <a:p>
            <a:pPr lvl="2" indent="-273600"/>
            <a:r>
              <a:rPr lang="et-EE" sz="1900" dirty="0" smtClean="0"/>
              <a:t>tagab osalusdemokraatia;</a:t>
            </a:r>
            <a:endParaRPr lang="en-GB" sz="1900" dirty="0"/>
          </a:p>
          <a:p>
            <a:pPr lvl="2" indent="-273600"/>
            <a:r>
              <a:rPr lang="et-EE" sz="1900" dirty="0"/>
              <a:t>v</a:t>
            </a:r>
            <a:r>
              <a:rPr lang="et-EE" sz="1900" dirty="0" smtClean="0"/>
              <a:t>ähendab valitsuse kulutusi</a:t>
            </a:r>
            <a:r>
              <a:rPr lang="en-GB" sz="1900" dirty="0" smtClean="0"/>
              <a:t>. </a:t>
            </a:r>
            <a:endParaRPr lang="en-GB" sz="1900" dirty="0"/>
          </a:p>
          <a:p>
            <a:pPr lvl="1" indent="-273600"/>
            <a:r>
              <a:rPr lang="et-EE" noProof="0" dirty="0" smtClean="0"/>
              <a:t>Muudetud PSI direktiiv nõuab:</a:t>
            </a:r>
          </a:p>
          <a:p>
            <a:pPr lvl="2" indent="-273600"/>
            <a:r>
              <a:rPr lang="et-EE" sz="1900" dirty="0" smtClean="0"/>
              <a:t>v</a:t>
            </a:r>
            <a:r>
              <a:rPr lang="et-EE" sz="1900" noProof="0" dirty="0" err="1" smtClean="0"/>
              <a:t>aikimisi</a:t>
            </a:r>
            <a:r>
              <a:rPr lang="et-EE" sz="1900" noProof="0" dirty="0" smtClean="0"/>
              <a:t> reegel on, et informatsioon peab olema avalikult kättesaadav väikseima võimaliku kuluga kasutajale</a:t>
            </a:r>
            <a:r>
              <a:rPr lang="en-GB" sz="1900" noProof="0" dirty="0" smtClean="0"/>
              <a:t>; </a:t>
            </a:r>
          </a:p>
          <a:p>
            <a:pPr lvl="2" indent="-273600"/>
            <a:r>
              <a:rPr lang="et-EE" sz="1900" dirty="0"/>
              <a:t>i</a:t>
            </a:r>
            <a:r>
              <a:rPr lang="et-EE" sz="1900" noProof="0" dirty="0" err="1" smtClean="0"/>
              <a:t>nformatsioon</a:t>
            </a:r>
            <a:r>
              <a:rPr lang="et-EE" sz="1900" noProof="0" dirty="0" smtClean="0"/>
              <a:t> ja </a:t>
            </a:r>
            <a:r>
              <a:rPr lang="et-EE" sz="1900" noProof="0" dirty="0" err="1" smtClean="0"/>
              <a:t>metaandmed</a:t>
            </a:r>
            <a:r>
              <a:rPr lang="et-EE" sz="1900" noProof="0" dirty="0" smtClean="0"/>
              <a:t> peavad olema kättesaadavad masinaga loetaval ja koosvõimelises andmeformaadis (võimaluse korral);</a:t>
            </a:r>
          </a:p>
          <a:p>
            <a:pPr lvl="2" indent="-273600"/>
            <a:r>
              <a:rPr lang="et-EE" sz="1900" dirty="0"/>
              <a:t>k</a:t>
            </a:r>
            <a:r>
              <a:rPr lang="et-EE" sz="1900" noProof="0" dirty="0" err="1" smtClean="0"/>
              <a:t>õik</a:t>
            </a:r>
            <a:r>
              <a:rPr lang="et-EE" sz="1900" noProof="0" dirty="0" smtClean="0"/>
              <a:t> õiguslikult avalikud dokumendid peavad </a:t>
            </a:r>
            <a:r>
              <a:rPr lang="et-EE" sz="1900" dirty="0"/>
              <a:t>olema </a:t>
            </a:r>
            <a:r>
              <a:rPr lang="et-EE" sz="1900" dirty="0" smtClean="0"/>
              <a:t>ärilistel- </a:t>
            </a:r>
            <a:r>
              <a:rPr lang="et-EE" sz="1900" dirty="0"/>
              <a:t>või mitteärilistel eesmärkidel korduvkasutatavad.  </a:t>
            </a:r>
            <a:endParaRPr lang="en-GB"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spTree>
    <p:extLst>
      <p:ext uri="{BB962C8B-B14F-4D97-AF65-F5344CB8AC3E}">
        <p14:creationId xmlns:p14="http://schemas.microsoft.com/office/powerpoint/2010/main" val="1186699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t-EE" sz="7200" i="0" noProof="0" dirty="0" smtClean="0">
                <a:solidFill>
                  <a:schemeClr val="accent1"/>
                </a:solidFill>
                <a:latin typeface="Bradley Hand ITC" pitchFamily="66" charset="0"/>
              </a:rPr>
              <a:t>Tänan kuulamast</a:t>
            </a:r>
            <a:r>
              <a:rPr lang="en-GB" sz="7200" i="0" noProof="0" dirty="0" smtClean="0">
                <a:solidFill>
                  <a:schemeClr val="accent1"/>
                </a:solidFill>
                <a:latin typeface="Bradley Hand ITC" pitchFamily="66" charset="0"/>
              </a:rPr>
              <a:t>!</a:t>
            </a:r>
            <a:br>
              <a:rPr lang="en-GB" sz="7200" i="0" noProof="0" dirty="0" smtClean="0">
                <a:solidFill>
                  <a:schemeClr val="accent1"/>
                </a:solidFill>
                <a:latin typeface="Bradley Hand ITC" pitchFamily="66" charset="0"/>
              </a:rPr>
            </a:br>
            <a:r>
              <a:rPr lang="en-GB" sz="4800" i="0" noProof="0" dirty="0" smtClean="0">
                <a:solidFill>
                  <a:schemeClr val="accent1"/>
                </a:solidFill>
                <a:latin typeface="Bradley Hand ITC" pitchFamily="66" charset="0"/>
              </a:rPr>
              <a:t>...</a:t>
            </a:r>
            <a:r>
              <a:rPr lang="et-EE" sz="4800" i="0" noProof="0" dirty="0" smtClean="0">
                <a:solidFill>
                  <a:schemeClr val="accent1"/>
                </a:solidFill>
                <a:latin typeface="Bradley Hand ITC" pitchFamily="66" charset="0"/>
              </a:rPr>
              <a:t>küsimusi</a:t>
            </a:r>
            <a:r>
              <a:rPr lang="en-GB" sz="4800" i="0" noProof="0" dirty="0" smtClean="0">
                <a:solidFill>
                  <a:schemeClr val="accent1"/>
                </a:solidFill>
                <a:latin typeface="Bradley Hand ITC" pitchFamily="66" charset="0"/>
              </a:rPr>
              <a:t>?</a:t>
            </a: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Viited</a:t>
            </a:r>
            <a:endParaRPr lang="en-GB" noProof="0" dirty="0"/>
          </a:p>
        </p:txBody>
      </p:sp>
      <p:sp>
        <p:nvSpPr>
          <p:cNvPr id="5" name="Content Placeholder 4"/>
          <p:cNvSpPr>
            <a:spLocks noGrp="1"/>
          </p:cNvSpPr>
          <p:nvPr>
            <p:ph sz="quarter" idx="14"/>
          </p:nvPr>
        </p:nvSpPr>
        <p:spPr>
          <a:xfrm>
            <a:off x="533400" y="1444353"/>
            <a:ext cx="3962400" cy="4628727"/>
          </a:xfrm>
        </p:spPr>
        <p:txBody>
          <a:bodyPr/>
          <a:lstStyle/>
          <a:p>
            <a:pPr>
              <a:lnSpc>
                <a:spcPct val="114000"/>
              </a:lnSpc>
              <a:spcAft>
                <a:spcPts val="300"/>
              </a:spcAft>
            </a:pPr>
            <a:r>
              <a:rPr lang="et-EE" sz="700" dirty="0" smtClean="0"/>
              <a:t>Lk</a:t>
            </a:r>
            <a:r>
              <a:rPr lang="en-GB" sz="700" dirty="0" smtClean="0"/>
              <a:t> 6: </a:t>
            </a:r>
            <a:endParaRPr lang="en-GB" sz="700" dirty="0"/>
          </a:p>
          <a:p>
            <a:pPr lvl="1">
              <a:lnSpc>
                <a:spcPct val="114000"/>
              </a:lnSpc>
              <a:spcAft>
                <a:spcPts val="300"/>
              </a:spcAft>
            </a:pPr>
            <a:r>
              <a:rPr lang="en-GB" sz="700" dirty="0"/>
              <a:t>Open </a:t>
            </a:r>
            <a:r>
              <a:rPr lang="en-GB" sz="700" dirty="0" smtClean="0"/>
              <a:t>Knowledge </a:t>
            </a:r>
            <a:r>
              <a:rPr lang="en-GB" sz="700" dirty="0"/>
              <a:t>Foundation. Open Definition. </a:t>
            </a:r>
            <a:r>
              <a:rPr lang="en-GB" sz="700" dirty="0">
                <a:hlinkClick r:id="rId3"/>
              </a:rPr>
              <a:t>http://opendefinition.org</a:t>
            </a:r>
            <a:r>
              <a:rPr lang="en-GB" sz="700" dirty="0" smtClean="0">
                <a:hlinkClick r:id="rId3"/>
              </a:rPr>
              <a:t>/</a:t>
            </a:r>
            <a:r>
              <a:rPr lang="en-GB" sz="700" dirty="0" smtClean="0"/>
              <a:t> </a:t>
            </a:r>
            <a:endParaRPr lang="en-GB" sz="700" dirty="0"/>
          </a:p>
          <a:p>
            <a:pPr lvl="1">
              <a:lnSpc>
                <a:spcPct val="114000"/>
              </a:lnSpc>
              <a:spcAft>
                <a:spcPts val="300"/>
              </a:spcAft>
              <a:buFont typeface="Arial" pitchFamily="34" charset="0"/>
              <a:buChar char="•"/>
            </a:pPr>
            <a:r>
              <a:rPr lang="en-GB" sz="700" dirty="0"/>
              <a:t>Open Knowledge Foundation. Open Data Handbook. What is Open Data? </a:t>
            </a:r>
            <a:r>
              <a:rPr lang="en-GB" sz="700" dirty="0">
                <a:hlinkClick r:id="rId4"/>
              </a:rPr>
              <a:t>http://opendatahandbook.org/en/what-is-open-data</a:t>
            </a:r>
            <a:r>
              <a:rPr lang="en-GB" sz="700" dirty="0" smtClean="0">
                <a:hlinkClick r:id="rId4"/>
              </a:rPr>
              <a:t>/</a:t>
            </a:r>
            <a:r>
              <a:rPr lang="en-GB" sz="700" dirty="0" smtClean="0"/>
              <a:t> </a:t>
            </a:r>
          </a:p>
          <a:p>
            <a:pPr>
              <a:lnSpc>
                <a:spcPct val="114000"/>
              </a:lnSpc>
              <a:spcAft>
                <a:spcPts val="300"/>
              </a:spcAft>
            </a:pPr>
            <a:r>
              <a:rPr lang="et-EE" sz="700" dirty="0"/>
              <a:t>Lk</a:t>
            </a:r>
            <a:r>
              <a:rPr lang="en-GB" sz="700" dirty="0"/>
              <a:t> 7</a:t>
            </a:r>
            <a:r>
              <a:rPr lang="en-GB" sz="700" dirty="0" smtClean="0"/>
              <a:t>:</a:t>
            </a:r>
          </a:p>
          <a:p>
            <a:pPr lvl="1">
              <a:lnSpc>
                <a:spcPct val="114000"/>
              </a:lnSpc>
              <a:spcAft>
                <a:spcPts val="300"/>
              </a:spcAft>
            </a:pPr>
            <a:r>
              <a:rPr lang="en-GB" sz="700" dirty="0" smtClean="0"/>
              <a:t>Open Knowledge Foundation. Open Government Data. </a:t>
            </a:r>
            <a:r>
              <a:rPr lang="en-GB" sz="700" dirty="0" smtClean="0">
                <a:hlinkClick r:id="rId5"/>
              </a:rPr>
              <a:t>http://opengovernmentdata.org/</a:t>
            </a:r>
            <a:r>
              <a:rPr lang="en-GB" sz="700" dirty="0" smtClean="0"/>
              <a:t> </a:t>
            </a:r>
            <a:endParaRPr lang="en-GB" sz="700" dirty="0"/>
          </a:p>
          <a:p>
            <a:pPr>
              <a:lnSpc>
                <a:spcPct val="114000"/>
              </a:lnSpc>
              <a:spcAft>
                <a:spcPts val="300"/>
              </a:spcAft>
            </a:pPr>
            <a:r>
              <a:rPr lang="et-EE" sz="700" dirty="0"/>
              <a:t>Lk</a:t>
            </a:r>
            <a:r>
              <a:rPr lang="en-GB" sz="700" dirty="0"/>
              <a:t> 9</a:t>
            </a:r>
            <a:r>
              <a:rPr lang="en-GB" sz="700" dirty="0" smtClean="0"/>
              <a:t>:</a:t>
            </a:r>
            <a:endParaRPr lang="en-GB" sz="700" dirty="0"/>
          </a:p>
          <a:p>
            <a:pPr lvl="1">
              <a:lnSpc>
                <a:spcPct val="114000"/>
              </a:lnSpc>
              <a:spcAft>
                <a:spcPts val="300"/>
              </a:spcAft>
            </a:pPr>
            <a:r>
              <a:rPr lang="en-GB" sz="700" dirty="0"/>
              <a:t>Tim Berners-Lee, W3C. Linked Data. </a:t>
            </a:r>
            <a:r>
              <a:rPr lang="en-GB" sz="700" dirty="0">
                <a:hlinkClick r:id="rId6"/>
              </a:rPr>
              <a:t>http://</a:t>
            </a:r>
            <a:r>
              <a:rPr lang="en-GB" sz="700" dirty="0" smtClean="0">
                <a:hlinkClick r:id="rId6"/>
              </a:rPr>
              <a:t>www.w3.org/DesignIssues/LinkedData</a:t>
            </a:r>
            <a:endParaRPr lang="en-GB" sz="700" dirty="0"/>
          </a:p>
          <a:p>
            <a:pPr>
              <a:lnSpc>
                <a:spcPct val="114000"/>
              </a:lnSpc>
              <a:spcAft>
                <a:spcPts val="300"/>
              </a:spcAft>
            </a:pPr>
            <a:r>
              <a:rPr lang="et-EE" sz="700" dirty="0"/>
              <a:t>Lk</a:t>
            </a:r>
            <a:r>
              <a:rPr lang="en-GB" sz="700" dirty="0"/>
              <a:t> 10</a:t>
            </a:r>
            <a:r>
              <a:rPr lang="en-GB" sz="700" dirty="0" smtClean="0"/>
              <a:t>:</a:t>
            </a:r>
            <a:endParaRPr lang="en-GB" sz="700" dirty="0"/>
          </a:p>
          <a:p>
            <a:pPr lvl="1">
              <a:lnSpc>
                <a:spcPct val="114000"/>
              </a:lnSpc>
              <a:spcAft>
                <a:spcPts val="300"/>
              </a:spcAft>
            </a:pPr>
            <a:r>
              <a:rPr lang="en-GB" sz="700" dirty="0"/>
              <a:t>5 ★ Open Data. </a:t>
            </a:r>
            <a:r>
              <a:rPr lang="en-GB" sz="700" dirty="0">
                <a:hlinkClick r:id="rId7"/>
              </a:rPr>
              <a:t>http://5stardata.info</a:t>
            </a:r>
            <a:r>
              <a:rPr lang="en-GB" sz="700" dirty="0" smtClean="0">
                <a:hlinkClick r:id="rId7"/>
              </a:rPr>
              <a:t>/</a:t>
            </a:r>
            <a:r>
              <a:rPr lang="en-GB" sz="700" dirty="0" smtClean="0"/>
              <a:t> </a:t>
            </a:r>
            <a:endParaRPr lang="en-GB" sz="700" dirty="0"/>
          </a:p>
          <a:p>
            <a:pPr lvl="1">
              <a:lnSpc>
                <a:spcPct val="114000"/>
              </a:lnSpc>
              <a:spcAft>
                <a:spcPts val="300"/>
              </a:spcAft>
            </a:pPr>
            <a:r>
              <a:rPr lang="en-GB" sz="700" dirty="0" err="1" smtClean="0"/>
              <a:t>EPSIplatform</a:t>
            </a:r>
            <a:r>
              <a:rPr lang="en-GB" sz="700" dirty="0"/>
              <a:t>. What is Linked Open Government Data? </a:t>
            </a:r>
            <a:r>
              <a:rPr lang="en-GB" sz="700" dirty="0">
                <a:hlinkClick r:id="rId8"/>
              </a:rPr>
              <a:t>http://</a:t>
            </a:r>
            <a:r>
              <a:rPr lang="en-GB" sz="700" dirty="0" smtClean="0">
                <a:hlinkClick r:id="rId8"/>
              </a:rPr>
              <a:t>epsiplatform.eu/content/what-linked-open-government-data</a:t>
            </a:r>
            <a:r>
              <a:rPr lang="en-GB" sz="700" dirty="0" smtClean="0"/>
              <a:t> </a:t>
            </a:r>
            <a:endParaRPr lang="en-GB" sz="700" dirty="0"/>
          </a:p>
          <a:p>
            <a:pPr>
              <a:lnSpc>
                <a:spcPct val="114000"/>
              </a:lnSpc>
              <a:spcAft>
                <a:spcPts val="300"/>
              </a:spcAft>
            </a:pPr>
            <a:r>
              <a:rPr lang="et-EE" sz="700" dirty="0"/>
              <a:t>Lk</a:t>
            </a:r>
            <a:r>
              <a:rPr lang="en-GB" sz="700" dirty="0"/>
              <a:t> 11</a:t>
            </a:r>
            <a:endParaRPr lang="en-GB" sz="700" dirty="0" smtClean="0"/>
          </a:p>
          <a:p>
            <a:pPr marL="273050" indent="-273050">
              <a:lnSpc>
                <a:spcPct val="114000"/>
              </a:lnSpc>
              <a:spcAft>
                <a:spcPts val="300"/>
              </a:spcAft>
              <a:buFont typeface="Arial" panose="020B0604020202020204" pitchFamily="34" charset="0"/>
              <a:buChar char="•"/>
            </a:pPr>
            <a:r>
              <a:rPr lang="en-GB" sz="700" dirty="0"/>
              <a:t>Study on business models for Linked </a:t>
            </a:r>
            <a:r>
              <a:rPr lang="en-GB" sz="700" dirty="0" smtClean="0"/>
              <a:t>Open Government Data</a:t>
            </a:r>
            <a:r>
              <a:rPr lang="en-GB" sz="700" dirty="0"/>
              <a:t>. </a:t>
            </a:r>
            <a:r>
              <a:rPr lang="en-GB" sz="700" dirty="0">
                <a:hlinkClick r:id="rId9"/>
              </a:rPr>
              <a:t>https://</a:t>
            </a:r>
            <a:r>
              <a:rPr lang="en-GB" sz="700" dirty="0" smtClean="0">
                <a:hlinkClick r:id="rId9"/>
              </a:rPr>
              <a:t>joinup.ec.europa.eu/node/72473</a:t>
            </a:r>
            <a:r>
              <a:rPr lang="en-GB" sz="700" dirty="0" smtClean="0"/>
              <a:t> </a:t>
            </a:r>
            <a:endParaRPr lang="en-GB" sz="700" dirty="0"/>
          </a:p>
          <a:p>
            <a:pPr>
              <a:lnSpc>
                <a:spcPct val="114000"/>
              </a:lnSpc>
              <a:spcAft>
                <a:spcPts val="300"/>
              </a:spcAft>
            </a:pPr>
            <a:r>
              <a:rPr lang="et-EE" sz="700" dirty="0"/>
              <a:t>Lk</a:t>
            </a:r>
            <a:r>
              <a:rPr lang="en-GB" sz="700" dirty="0"/>
              <a:t> 14</a:t>
            </a:r>
            <a:r>
              <a:rPr lang="en-GB" sz="700" dirty="0" smtClean="0"/>
              <a:t>:</a:t>
            </a:r>
            <a:endParaRPr lang="en-GB" sz="700" dirty="0"/>
          </a:p>
          <a:p>
            <a:pPr lvl="1">
              <a:lnSpc>
                <a:spcPct val="114000"/>
              </a:lnSpc>
              <a:spcAft>
                <a:spcPts val="300"/>
              </a:spcAft>
            </a:pPr>
            <a:r>
              <a:rPr lang="en-GB" sz="700" dirty="0"/>
              <a:t>European Commission. Digital Agenda for Europe, a Europe 2020 Initiative. Open Data. </a:t>
            </a:r>
            <a:r>
              <a:rPr lang="en-GB" sz="700" dirty="0">
                <a:hlinkClick r:id="rId10"/>
              </a:rPr>
              <a:t>http://</a:t>
            </a:r>
            <a:r>
              <a:rPr lang="en-GB" sz="700" dirty="0" smtClean="0">
                <a:hlinkClick r:id="rId10"/>
              </a:rPr>
              <a:t>ec.europa.eu/digital-agenda/en/public-sector-information-raw-data-new-services-and-products</a:t>
            </a:r>
            <a:r>
              <a:rPr lang="en-GB" sz="700" dirty="0" smtClean="0"/>
              <a:t> </a:t>
            </a:r>
            <a:endParaRPr lang="en-GB" sz="700" dirty="0"/>
          </a:p>
          <a:p>
            <a:pPr lvl="1">
              <a:lnSpc>
                <a:spcPct val="114000"/>
              </a:lnSpc>
              <a:spcAft>
                <a:spcPts val="300"/>
              </a:spcAft>
            </a:pPr>
            <a:r>
              <a:rPr lang="en-GB" sz="700" dirty="0"/>
              <a:t>Open Knowledge Foundation. European Commission launches Open Data Strategy for Europe. </a:t>
            </a:r>
            <a:r>
              <a:rPr lang="en-GB" sz="700" dirty="0">
                <a:hlinkClick r:id="rId11"/>
              </a:rPr>
              <a:t>http://blog.okfn.org/2011/12/12/european-commission-launches-open-data-strategy-for-europe</a:t>
            </a:r>
            <a:r>
              <a:rPr lang="en-GB" sz="700" dirty="0" smtClean="0">
                <a:hlinkClick r:id="rId11"/>
              </a:rPr>
              <a:t>/</a:t>
            </a:r>
            <a:r>
              <a:rPr lang="en-GB" sz="700" dirty="0" smtClean="0"/>
              <a:t> </a:t>
            </a:r>
            <a:endParaRPr lang="en-GB" sz="700" dirty="0"/>
          </a:p>
          <a:p>
            <a:pPr lvl="1">
              <a:lnSpc>
                <a:spcPct val="114000"/>
              </a:lnSpc>
              <a:spcAft>
                <a:spcPts val="300"/>
              </a:spcAft>
            </a:pPr>
            <a:r>
              <a:rPr lang="en-GB" sz="700" dirty="0"/>
              <a:t>Europa. Press releases RAPID. Digital Agenda: Commission's Open Data Strategy, Questions &amp; answers. </a:t>
            </a:r>
            <a:r>
              <a:rPr lang="en-GB" sz="700" dirty="0">
                <a:hlinkClick r:id="rId12"/>
              </a:rPr>
              <a:t>http://europa.eu/rapid/press-release_MEMO-11-891_en.htm?locale=enropean-commission-launches-open-data-strategy-for-europe</a:t>
            </a:r>
            <a:r>
              <a:rPr lang="en-GB" sz="700" dirty="0" smtClean="0">
                <a:hlinkClick r:id="rId12"/>
              </a:rPr>
              <a:t>/</a:t>
            </a:r>
            <a:r>
              <a:rPr lang="en-GB" sz="700" dirty="0" smtClean="0"/>
              <a:t> </a:t>
            </a:r>
            <a:endParaRPr lang="en-GB" sz="700" dirty="0"/>
          </a:p>
          <a:p>
            <a:pPr lvl="1">
              <a:lnSpc>
                <a:spcPct val="114000"/>
              </a:lnSpc>
              <a:spcAft>
                <a:spcPts val="300"/>
              </a:spcAft>
            </a:pPr>
            <a:r>
              <a:rPr lang="en-GB" sz="700" dirty="0"/>
              <a:t>European Commission. Digital Agenda for Europe. Open Data. </a:t>
            </a:r>
            <a:r>
              <a:rPr lang="en-GB" sz="700" dirty="0">
                <a:hlinkClick r:id="rId13"/>
              </a:rPr>
              <a:t>https://</a:t>
            </a:r>
            <a:r>
              <a:rPr lang="en-GB" sz="700" dirty="0" smtClean="0">
                <a:hlinkClick r:id="rId13"/>
              </a:rPr>
              <a:t>ec.europa.eu/digital-agenda/en/open-data-o</a:t>
            </a:r>
            <a:r>
              <a:rPr lang="en-GB" sz="700" dirty="0" smtClean="0"/>
              <a:t> </a:t>
            </a:r>
          </a:p>
          <a:p>
            <a:pPr lvl="1">
              <a:lnSpc>
                <a:spcPct val="114000"/>
              </a:lnSpc>
              <a:spcAft>
                <a:spcPts val="300"/>
              </a:spcAft>
            </a:pPr>
            <a:r>
              <a:rPr lang="en-GB" sz="700" dirty="0" smtClean="0"/>
              <a:t>European Commission </a:t>
            </a:r>
            <a:r>
              <a:rPr lang="en-GB" sz="700" dirty="0" err="1" smtClean="0"/>
              <a:t>COMMISSION</a:t>
            </a:r>
            <a:r>
              <a:rPr lang="en-GB" sz="700" dirty="0" smtClean="0"/>
              <a:t> DECISION of 12 December 2011 on the reuse of Commission documents (2011/833/EU) </a:t>
            </a:r>
            <a:br>
              <a:rPr lang="en-GB" sz="700" dirty="0" smtClean="0"/>
            </a:br>
            <a:r>
              <a:rPr lang="en-GB" sz="700" dirty="0" smtClean="0">
                <a:hlinkClick r:id="rId14"/>
              </a:rPr>
              <a:t>http://eur-lex.europa.eu/LexUriServ/LexUriServ.do?uri=OJ:L:2011:330:0039:0042:EN:PDF</a:t>
            </a:r>
            <a:endParaRPr lang="en-GB" sz="700" dirty="0" smtClean="0"/>
          </a:p>
          <a:p>
            <a:pPr>
              <a:spcAft>
                <a:spcPts val="300"/>
              </a:spcAft>
            </a:pPr>
            <a:r>
              <a:rPr lang="et-EE" sz="700" dirty="0"/>
              <a:t>Lk</a:t>
            </a:r>
            <a:r>
              <a:rPr lang="en-GB" sz="700" dirty="0"/>
              <a:t> 15:</a:t>
            </a:r>
          </a:p>
          <a:p>
            <a:pPr lvl="1">
              <a:spcAft>
                <a:spcPts val="300"/>
              </a:spcAft>
            </a:pPr>
            <a:r>
              <a:rPr lang="en-GB" sz="700" dirty="0"/>
              <a:t>(UK) HM Government. Open Data White Paper. Unleashing the Potential. </a:t>
            </a:r>
            <a:r>
              <a:rPr lang="en-GB" sz="700" dirty="0">
                <a:hlinkClick r:id="rId15"/>
              </a:rPr>
              <a:t>http://data.gov.uk/sites/default/files/Open_data_White_Paper.pdf</a:t>
            </a:r>
            <a:r>
              <a:rPr lang="en-GB" sz="700" dirty="0"/>
              <a:t>. </a:t>
            </a:r>
          </a:p>
          <a:p>
            <a:pPr lvl="1">
              <a:lnSpc>
                <a:spcPct val="114000"/>
              </a:lnSpc>
              <a:spcAft>
                <a:spcPts val="300"/>
              </a:spcAft>
            </a:pPr>
            <a:r>
              <a:rPr lang="en-GB" sz="700" dirty="0" smtClean="0"/>
              <a:t>  </a:t>
            </a:r>
          </a:p>
          <a:p>
            <a:pPr lvl="1">
              <a:spcAft>
                <a:spcPts val="300"/>
              </a:spcAft>
            </a:pPr>
            <a:endParaRPr lang="en-GB" sz="700" noProof="0" dirty="0" smtClean="0"/>
          </a:p>
          <a:p>
            <a:endParaRPr lang="en-GB" sz="800" noProof="0" dirty="0"/>
          </a:p>
          <a:p>
            <a:endParaRPr lang="en-GB" sz="800" noProof="0" dirty="0" smtClean="0"/>
          </a:p>
          <a:p>
            <a:endParaRPr lang="en-GB" sz="800" noProof="0" dirty="0"/>
          </a:p>
          <a:p>
            <a:endParaRPr lang="en-GB" sz="800" noProof="0" dirty="0"/>
          </a:p>
          <a:p>
            <a:endParaRPr lang="en-GB" sz="800" noProof="0" dirty="0"/>
          </a:p>
        </p:txBody>
      </p:sp>
      <p:sp>
        <p:nvSpPr>
          <p:cNvPr id="6" name="Content Placeholder 5"/>
          <p:cNvSpPr>
            <a:spLocks noGrp="1"/>
          </p:cNvSpPr>
          <p:nvPr>
            <p:ph sz="quarter" idx="15"/>
          </p:nvPr>
        </p:nvSpPr>
        <p:spPr>
          <a:xfrm>
            <a:off x="4644008" y="1464568"/>
            <a:ext cx="3962399" cy="4628728"/>
          </a:xfrm>
        </p:spPr>
        <p:txBody>
          <a:bodyPr/>
          <a:lstStyle/>
          <a:p>
            <a:pPr>
              <a:spcAft>
                <a:spcPts val="300"/>
              </a:spcAft>
            </a:pPr>
            <a:r>
              <a:rPr lang="et-EE" sz="700" dirty="0"/>
              <a:t>Lk</a:t>
            </a:r>
            <a:r>
              <a:rPr lang="en-GB" sz="700" dirty="0"/>
              <a:t> 16</a:t>
            </a:r>
            <a:r>
              <a:rPr lang="en-GB" sz="700" dirty="0" smtClean="0"/>
              <a:t>:</a:t>
            </a:r>
            <a:endParaRPr lang="en-GB" sz="700" dirty="0"/>
          </a:p>
          <a:p>
            <a:pPr lvl="1">
              <a:spcAft>
                <a:spcPts val="300"/>
              </a:spcAft>
            </a:pPr>
            <a:r>
              <a:rPr lang="en-GB" sz="700" dirty="0"/>
              <a:t>(DK) Basic public data for everyone, </a:t>
            </a:r>
            <a:r>
              <a:rPr lang="en-GB" sz="700" dirty="0">
                <a:hlinkClick r:id="rId16"/>
              </a:rPr>
              <a:t>http://uk.fm.dk/publications/2012/good-basic-data-for-everyone</a:t>
            </a:r>
            <a:r>
              <a:rPr lang="en-GB" sz="700" dirty="0" smtClean="0">
                <a:hlinkClick r:id="rId16"/>
              </a:rPr>
              <a:t>/</a:t>
            </a:r>
            <a:r>
              <a:rPr lang="en-GB" sz="700" dirty="0" smtClean="0"/>
              <a:t> </a:t>
            </a:r>
            <a:endParaRPr lang="en-GB" sz="700" dirty="0"/>
          </a:p>
          <a:p>
            <a:pPr>
              <a:spcAft>
                <a:spcPts val="300"/>
              </a:spcAft>
            </a:pPr>
            <a:r>
              <a:rPr lang="et-EE" sz="700" dirty="0"/>
              <a:t>Lk</a:t>
            </a:r>
            <a:r>
              <a:rPr lang="en-GB" sz="700" dirty="0" smtClean="0"/>
              <a:t> 17:</a:t>
            </a:r>
            <a:endParaRPr lang="en-GB" sz="700" dirty="0"/>
          </a:p>
          <a:p>
            <a:pPr lvl="1">
              <a:spcAft>
                <a:spcPts val="300"/>
              </a:spcAft>
            </a:pPr>
            <a:r>
              <a:rPr lang="en-GB" sz="700" dirty="0"/>
              <a:t>US White House. Executive Order -- Making Open and Machine Readable the New Default for Government Information. </a:t>
            </a:r>
            <a:r>
              <a:rPr lang="en-GB" sz="700" dirty="0">
                <a:hlinkClick r:id="rId17"/>
              </a:rPr>
              <a:t>http://</a:t>
            </a:r>
            <a:r>
              <a:rPr lang="en-GB" sz="700" dirty="0" smtClean="0">
                <a:hlinkClick r:id="rId17"/>
              </a:rPr>
              <a:t>www.whitehouse.gov/the-press-office/2013/05/09/executive-order-making-open-and-machine-readable-new-default-government-</a:t>
            </a:r>
            <a:r>
              <a:rPr lang="en-GB" sz="700" dirty="0" smtClean="0"/>
              <a:t> </a:t>
            </a:r>
          </a:p>
          <a:p>
            <a:pPr marL="0" lvl="1" indent="0">
              <a:spcAft>
                <a:spcPts val="300"/>
              </a:spcAft>
              <a:buNone/>
            </a:pPr>
            <a:r>
              <a:rPr lang="et-EE" sz="700" dirty="0"/>
              <a:t>Lk</a:t>
            </a:r>
            <a:r>
              <a:rPr lang="en-GB" sz="700" dirty="0"/>
              <a:t> 18</a:t>
            </a:r>
            <a:r>
              <a:rPr lang="en-GB" sz="700" dirty="0" smtClean="0"/>
              <a:t>: </a:t>
            </a:r>
          </a:p>
          <a:p>
            <a:pPr marL="274320" lvl="2" indent="0">
              <a:spcAft>
                <a:spcPts val="300"/>
              </a:spcAft>
              <a:buNone/>
            </a:pPr>
            <a:r>
              <a:rPr lang="en-GB" sz="700" dirty="0"/>
              <a:t>City of New York “Open by Default” policy. </a:t>
            </a:r>
            <a:r>
              <a:rPr lang="en-GB" sz="700" dirty="0">
                <a:hlinkClick r:id="rId18"/>
              </a:rPr>
              <a:t>http://</a:t>
            </a:r>
            <a:r>
              <a:rPr lang="en-GB" sz="700" dirty="0" smtClean="0">
                <a:hlinkClick r:id="rId18"/>
              </a:rPr>
              <a:t>nycopendata.pediacities.com/wiki/index.php/Local_Law_11_of_2012</a:t>
            </a:r>
            <a:r>
              <a:rPr lang="en-GB" sz="700" dirty="0" smtClean="0"/>
              <a:t> </a:t>
            </a:r>
            <a:endParaRPr lang="en-GB" sz="700" dirty="0"/>
          </a:p>
          <a:p>
            <a:pPr marL="0" lvl="1" indent="0">
              <a:spcAft>
                <a:spcPts val="300"/>
              </a:spcAft>
              <a:buNone/>
            </a:pPr>
            <a:r>
              <a:rPr lang="et-EE" sz="700" dirty="0"/>
              <a:t>Lk</a:t>
            </a:r>
            <a:r>
              <a:rPr lang="en-GB" sz="700" dirty="0"/>
              <a:t> 21</a:t>
            </a:r>
            <a:endParaRPr lang="en-GB" sz="700" dirty="0" smtClean="0"/>
          </a:p>
          <a:p>
            <a:pPr marL="274320" lvl="2" indent="0">
              <a:spcAft>
                <a:spcPts val="300"/>
              </a:spcAft>
              <a:buNone/>
            </a:pPr>
            <a:r>
              <a:rPr lang="en-GB" sz="700" dirty="0" err="1" smtClean="0"/>
              <a:t>EPSIPlatform</a:t>
            </a:r>
            <a:r>
              <a:rPr lang="en-GB" sz="700" dirty="0"/>
              <a:t>. France Outlines Open Data Strategy.</a:t>
            </a:r>
            <a:br>
              <a:rPr lang="en-GB" sz="700" dirty="0"/>
            </a:br>
            <a:r>
              <a:rPr lang="en-GB" sz="700" dirty="0">
                <a:hlinkClick r:id="rId19"/>
              </a:rPr>
              <a:t>http://</a:t>
            </a:r>
            <a:r>
              <a:rPr lang="en-GB" sz="700" dirty="0" smtClean="0">
                <a:hlinkClick r:id="rId19"/>
              </a:rPr>
              <a:t>www.epsiplatform.eu/content/france-outlines-open-data-strategy</a:t>
            </a:r>
            <a:r>
              <a:rPr lang="en-GB" sz="700" dirty="0" smtClean="0"/>
              <a:t> </a:t>
            </a:r>
          </a:p>
          <a:p>
            <a:pPr marL="0" lvl="1" indent="0">
              <a:spcAft>
                <a:spcPts val="300"/>
              </a:spcAft>
              <a:buNone/>
            </a:pPr>
            <a:r>
              <a:rPr lang="et-EE" sz="700" dirty="0"/>
              <a:t>Lk</a:t>
            </a:r>
            <a:r>
              <a:rPr lang="en-GB" sz="700" dirty="0"/>
              <a:t> 22</a:t>
            </a:r>
            <a:endParaRPr lang="en-GB" sz="700" dirty="0" smtClean="0"/>
          </a:p>
          <a:p>
            <a:pPr marL="274320" lvl="2" indent="0">
              <a:spcAft>
                <a:spcPts val="300"/>
              </a:spcAft>
              <a:buNone/>
            </a:pPr>
            <a:r>
              <a:rPr lang="en-GB" sz="700" dirty="0"/>
              <a:t>G8 Open Data Charter and Technical Annex. </a:t>
            </a:r>
            <a:r>
              <a:rPr lang="en-GB" sz="700" dirty="0">
                <a:hlinkClick r:id="rId20"/>
              </a:rPr>
              <a:t>https://</a:t>
            </a:r>
            <a:r>
              <a:rPr lang="en-GB" sz="700" dirty="0" smtClean="0">
                <a:hlinkClick r:id="rId20"/>
              </a:rPr>
              <a:t>www.gov.uk/government/publications/open-data-charter/g8-open-data-charter-and-technical-annex</a:t>
            </a:r>
            <a:r>
              <a:rPr lang="en-GB" sz="700" dirty="0" smtClean="0"/>
              <a:t> </a:t>
            </a:r>
            <a:endParaRPr lang="en-GB" sz="700" dirty="0"/>
          </a:p>
          <a:p>
            <a:pPr>
              <a:spcAft>
                <a:spcPts val="300"/>
              </a:spcAft>
            </a:pPr>
            <a:r>
              <a:rPr lang="et-EE" sz="700" dirty="0"/>
              <a:t>Lk</a:t>
            </a:r>
            <a:r>
              <a:rPr lang="en-GB" sz="700" dirty="0"/>
              <a:t> 34-39</a:t>
            </a:r>
            <a:r>
              <a:rPr lang="en-GB" sz="700" dirty="0" smtClean="0"/>
              <a:t>:</a:t>
            </a:r>
            <a:endParaRPr lang="en-GB" sz="700" dirty="0"/>
          </a:p>
          <a:p>
            <a:pPr lvl="1">
              <a:spcAft>
                <a:spcPts val="300"/>
              </a:spcAft>
            </a:pPr>
            <a:r>
              <a:rPr lang="en-GB" sz="700" dirty="0" err="1"/>
              <a:t>EPSIplatform</a:t>
            </a:r>
            <a:r>
              <a:rPr lang="en-GB" sz="700" dirty="0"/>
              <a:t>. Quick Guide to the PSI Directive. Fact sheet Version May 2010. </a:t>
            </a:r>
            <a:r>
              <a:rPr lang="en-GB" sz="700" dirty="0">
                <a:hlinkClick r:id="rId21"/>
              </a:rPr>
              <a:t>http://</a:t>
            </a:r>
            <a:r>
              <a:rPr lang="en-GB" sz="700" dirty="0" smtClean="0">
                <a:hlinkClick r:id="rId21"/>
              </a:rPr>
              <a:t>epsiplatform.eu/sites/default/files/Quick%20Guide%20to%20the%20PSI%20Directive_MdV_2.pdf</a:t>
            </a:r>
            <a:r>
              <a:rPr lang="en-GB" sz="700" dirty="0" smtClean="0"/>
              <a:t> </a:t>
            </a:r>
            <a:endParaRPr lang="en-GB" sz="700" dirty="0"/>
          </a:p>
          <a:p>
            <a:pPr lvl="1">
              <a:spcAft>
                <a:spcPts val="300"/>
              </a:spcAft>
            </a:pPr>
            <a:r>
              <a:rPr lang="en-GB" sz="700" dirty="0"/>
              <a:t>European Commission. Digital Agenda for Europe. Implementation of the Public Sector Information Directive. </a:t>
            </a:r>
            <a:r>
              <a:rPr lang="en-GB" sz="700" dirty="0">
                <a:hlinkClick r:id="rId22"/>
              </a:rPr>
              <a:t>https://</a:t>
            </a:r>
            <a:r>
              <a:rPr lang="en-GB" sz="700" dirty="0" smtClean="0">
                <a:hlinkClick r:id="rId22"/>
              </a:rPr>
              <a:t>ec.europa.eu/digital-agenda/en/implementation-public-sector-information-directive-member-states</a:t>
            </a:r>
            <a:r>
              <a:rPr lang="en-GB" sz="700" dirty="0" smtClean="0"/>
              <a:t>  </a:t>
            </a:r>
            <a:endParaRPr lang="en-GB" sz="700" dirty="0"/>
          </a:p>
          <a:p>
            <a:pPr lvl="1">
              <a:spcAft>
                <a:spcPts val="300"/>
              </a:spcAft>
            </a:pPr>
            <a:r>
              <a:rPr lang="en-GB" sz="700" dirty="0" smtClean="0"/>
              <a:t>European </a:t>
            </a:r>
            <a:r>
              <a:rPr lang="en-GB" sz="700" dirty="0"/>
              <a:t>Commission. Information Society. Revision of the PSI Directive. </a:t>
            </a:r>
            <a:r>
              <a:rPr lang="en-GB" sz="700" dirty="0">
                <a:hlinkClick r:id="rId23"/>
              </a:rPr>
              <a:t>http://</a:t>
            </a:r>
            <a:r>
              <a:rPr lang="en-GB" sz="700" dirty="0" smtClean="0">
                <a:hlinkClick r:id="rId23"/>
              </a:rPr>
              <a:t>ec.europa.eu/information_society/policy/psi/revision_directive/index_en.htm</a:t>
            </a:r>
            <a:r>
              <a:rPr lang="en-GB" sz="700" dirty="0" smtClean="0"/>
              <a:t> </a:t>
            </a:r>
            <a:endParaRPr lang="en-GB" sz="700" dirty="0"/>
          </a:p>
          <a:p>
            <a:pPr lvl="1">
              <a:spcAft>
                <a:spcPts val="300"/>
              </a:spcAft>
            </a:pPr>
            <a:r>
              <a:rPr lang="en-GB" sz="700" dirty="0"/>
              <a:t>European Commission. Proposal for a Directive of the European Parliament and of the Council amending Directive 2003/98/EC on the </a:t>
            </a:r>
            <a:r>
              <a:rPr lang="en-GB" sz="700" dirty="0" smtClean="0"/>
              <a:t>reuse </a:t>
            </a:r>
            <a:r>
              <a:rPr lang="en-GB" sz="700" dirty="0"/>
              <a:t>of public sector information. COM(2011)877. </a:t>
            </a:r>
            <a:r>
              <a:rPr lang="en-GB" sz="700" dirty="0">
                <a:hlinkClick r:id="rId24"/>
              </a:rPr>
              <a:t>http://</a:t>
            </a:r>
            <a:r>
              <a:rPr lang="en-GB" sz="700" dirty="0" smtClean="0">
                <a:hlinkClick r:id="rId24"/>
              </a:rPr>
              <a:t>eur-lex.europa.eu/LexUriServ/LexUriServ.do?uri=COM:2011:0877:FIN:EN:PDF</a:t>
            </a:r>
            <a:r>
              <a:rPr lang="en-GB" sz="700" dirty="0" smtClean="0"/>
              <a:t> </a:t>
            </a:r>
            <a:endParaRPr lang="en-GB" sz="700" dirty="0"/>
          </a:p>
          <a:p>
            <a:pPr lvl="1">
              <a:spcAft>
                <a:spcPts val="300"/>
              </a:spcAft>
            </a:pPr>
            <a:r>
              <a:rPr lang="en-GB" sz="700" dirty="0" err="1"/>
              <a:t>EPSIplatform</a:t>
            </a:r>
            <a:r>
              <a:rPr lang="en-GB" sz="700" dirty="0"/>
              <a:t>. Public Consultation on PSI Directive Review. </a:t>
            </a:r>
            <a:r>
              <a:rPr lang="en-GB" sz="700" dirty="0">
                <a:hlinkClick r:id="rId25"/>
              </a:rPr>
              <a:t>http://</a:t>
            </a:r>
            <a:r>
              <a:rPr lang="en-GB" sz="700" dirty="0" smtClean="0">
                <a:hlinkClick r:id="rId25"/>
              </a:rPr>
              <a:t>epsiplatform.eu/content/public-consultation-psi-directive-review</a:t>
            </a:r>
            <a:r>
              <a:rPr lang="en-GB" sz="700" dirty="0" smtClean="0"/>
              <a:t> </a:t>
            </a:r>
          </a:p>
          <a:p>
            <a:pPr lvl="1">
              <a:spcAft>
                <a:spcPts val="300"/>
              </a:spcAft>
            </a:pPr>
            <a:r>
              <a:rPr lang="en-GB" sz="700" dirty="0"/>
              <a:t>Directive 2013/37/EU of the European Parliament and of the Council of 26 June 2013 amending Directive 2003/98/EC on the reuse of public sector information. </a:t>
            </a:r>
            <a:r>
              <a:rPr lang="en-GB" sz="700" dirty="0">
                <a:hlinkClick r:id="rId26"/>
              </a:rPr>
              <a:t>http://eur-lex.europa.eu/LexUriServ/LexUriServ.do?uri=OJ:L:2013:175:0001:0008:EN:PDF</a:t>
            </a:r>
            <a:r>
              <a:rPr lang="en-GB" sz="700" dirty="0"/>
              <a:t> </a:t>
            </a:r>
          </a:p>
          <a:p>
            <a:endParaRPr lang="en-GB" sz="700" noProof="0" dirty="0"/>
          </a:p>
          <a:p>
            <a:endParaRPr lang="en-GB" sz="7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spTree>
    <p:extLst>
      <p:ext uri="{BB962C8B-B14F-4D97-AF65-F5344CB8AC3E}">
        <p14:creationId xmlns:p14="http://schemas.microsoft.com/office/powerpoint/2010/main" val="904127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Lisalugemist</a:t>
            </a:r>
            <a:r>
              <a:rPr lang="en-GB" noProof="0" dirty="0" smtClean="0"/>
              <a:t> (1/2)</a:t>
            </a:r>
            <a:endParaRPr lang="en-GB" noProof="0" dirty="0"/>
          </a:p>
        </p:txBody>
      </p:sp>
      <p:sp>
        <p:nvSpPr>
          <p:cNvPr id="5" name="Content Placeholder 4"/>
          <p:cNvSpPr>
            <a:spLocks noGrp="1"/>
          </p:cNvSpPr>
          <p:nvPr>
            <p:ph sz="quarter" idx="15"/>
          </p:nvPr>
        </p:nvSpPr>
        <p:spPr>
          <a:xfrm>
            <a:off x="1475656" y="1752600"/>
            <a:ext cx="7134944" cy="4419600"/>
          </a:xfrm>
        </p:spPr>
        <p:txBody>
          <a:bodyPr/>
          <a:lstStyle/>
          <a:p>
            <a:r>
              <a:rPr lang="en-GB" sz="1800" noProof="0" dirty="0" smtClean="0"/>
              <a:t>The Danish Dash </a:t>
            </a:r>
            <a:r>
              <a:rPr lang="en-GB" sz="1800" dirty="0" smtClean="0"/>
              <a:t>- A short story unravelling the Danish magic of shaping a System of Key Registers in less than nine months</a:t>
            </a:r>
          </a:p>
          <a:p>
            <a:r>
              <a:rPr lang="en-GB" sz="1800" dirty="0" smtClean="0">
                <a:hlinkClick r:id="rId3"/>
              </a:rPr>
              <a:t>http://thegreenland.eu/2013/07/danis-dash/</a:t>
            </a:r>
            <a:endParaRPr lang="en-GB" sz="1800" dirty="0" smtClean="0"/>
          </a:p>
          <a:p>
            <a:endParaRPr lang="en-GB" sz="1800" dirty="0" smtClean="0"/>
          </a:p>
          <a:p>
            <a:r>
              <a:rPr lang="en-GB" sz="1800" dirty="0" smtClean="0"/>
              <a:t>UK Government, Market assessment of public sector information</a:t>
            </a:r>
          </a:p>
          <a:p>
            <a:r>
              <a:rPr lang="en-GB" sz="1800" dirty="0" smtClean="0">
                <a:hlinkClick r:id="rId4"/>
              </a:rPr>
              <a:t>https://www.gov.uk/government/uploads/system/uploads/attachment_data/file/198905/bis-13-743-market-assessment-of-public-sector-information.pdf</a:t>
            </a:r>
            <a:endParaRPr lang="en-GB" sz="1800" dirty="0" smtClean="0"/>
          </a:p>
          <a:p>
            <a:endParaRPr lang="en-GB" sz="1800" noProof="0" dirty="0" smtClean="0"/>
          </a:p>
          <a:p>
            <a:r>
              <a:rPr lang="en-GB" sz="1800" dirty="0" smtClean="0"/>
              <a:t>UK Government, Shakespeare Review - An Independent Review of Public Sector Information </a:t>
            </a:r>
            <a:r>
              <a:rPr lang="en-GB" sz="1800" dirty="0" smtClean="0">
                <a:hlinkClick r:id="rId4"/>
              </a:rPr>
              <a:t>https://www.gov.uk/government/uploads/system/uploads/attachment_data/file/198905/bis-13-743-market-assessment-of-public-sector-information.pdf</a:t>
            </a:r>
            <a:endParaRPr lang="en-GB" sz="1800" noProof="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43</a:t>
            </a:fld>
            <a:endParaRPr lang="en-GB" dirty="0"/>
          </a:p>
        </p:txBody>
      </p:sp>
      <p:pic>
        <p:nvPicPr>
          <p:cNvPr id="4" name="Picture 2"/>
          <p:cNvPicPr>
            <a:picLocks noChangeAspect="1" noChangeArrowheads="1"/>
          </p:cNvPicPr>
          <p:nvPr/>
        </p:nvPicPr>
        <p:blipFill>
          <a:blip r:embed="rId5" cstate="print"/>
          <a:srcRect/>
          <a:stretch>
            <a:fillRect/>
          </a:stretch>
        </p:blipFill>
        <p:spPr bwMode="auto">
          <a:xfrm>
            <a:off x="395537" y="1772817"/>
            <a:ext cx="941904" cy="1224136"/>
          </a:xfrm>
          <a:prstGeom prst="rect">
            <a:avLst/>
          </a:prstGeom>
          <a:ln>
            <a:noFill/>
          </a:ln>
          <a:effectLst>
            <a:outerShdw blurRad="292100" dist="139700" dir="2700000" algn="tl" rotWithShape="0">
              <a:srgbClr val="333333">
                <a:alpha val="65000"/>
              </a:srgbClr>
            </a:outerShdw>
          </a:effectLst>
        </p:spPr>
      </p:pic>
      <p:sp>
        <p:nvSpPr>
          <p:cNvPr id="6" name="AutoShape 4" descr="https://assets.digital.cabinet-office.gov.uk/government/uploads/system/uploads/attachment_data/file/198905/thumbnail_bis-13-743-market-assessment-of-public-sector-information.pdf.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1" name="Picture 7" descr="https://assets.digital.cabinet-office.gov.uk/government/uploads/system/uploads/attachment_data/file/198905/thumbnail_bis-13-743-market-assessment-of-public-sector-information.pdf.png"/>
          <p:cNvPicPr>
            <a:picLocks noChangeAspect="1" noChangeArrowheads="1"/>
          </p:cNvPicPr>
          <p:nvPr/>
        </p:nvPicPr>
        <p:blipFill>
          <a:blip r:embed="rId6" cstate="print"/>
          <a:srcRect/>
          <a:stretch>
            <a:fillRect/>
          </a:stretch>
        </p:blipFill>
        <p:spPr bwMode="auto">
          <a:xfrm>
            <a:off x="395536" y="3284984"/>
            <a:ext cx="942975" cy="1333501"/>
          </a:xfrm>
          <a:prstGeom prst="rect">
            <a:avLst/>
          </a:prstGeom>
          <a:ln>
            <a:noFill/>
          </a:ln>
          <a:effectLst>
            <a:outerShdw blurRad="292100" dist="139700" dir="2700000" algn="tl" rotWithShape="0">
              <a:srgbClr val="333333">
                <a:alpha val="65000"/>
              </a:srgbClr>
            </a:outerShdw>
          </a:effectLst>
        </p:spPr>
      </p:pic>
      <p:pic>
        <p:nvPicPr>
          <p:cNvPr id="1033" name="Picture 9" descr="https://assets.digital.cabinet-office.gov.uk/government/uploads/system/uploads/attachment_data/file/198752/thumbnail_13-744-shakespeare-review-of-public-sector-information.pdf.png"/>
          <p:cNvPicPr>
            <a:picLocks noChangeAspect="1" noChangeArrowheads="1"/>
          </p:cNvPicPr>
          <p:nvPr/>
        </p:nvPicPr>
        <p:blipFill>
          <a:blip r:embed="rId7" cstate="print"/>
          <a:srcRect/>
          <a:stretch>
            <a:fillRect/>
          </a:stretch>
        </p:blipFill>
        <p:spPr bwMode="auto">
          <a:xfrm>
            <a:off x="395536" y="4941168"/>
            <a:ext cx="942975" cy="133350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Lisa</a:t>
            </a:r>
            <a:r>
              <a:rPr lang="et-EE" noProof="0" dirty="0" smtClean="0"/>
              <a:t>lugemist </a:t>
            </a:r>
            <a:r>
              <a:rPr lang="en-GB" noProof="0" dirty="0" smtClean="0"/>
              <a:t>(2/2)</a:t>
            </a:r>
            <a:endParaRPr lang="en-GB" noProof="0" dirty="0"/>
          </a:p>
        </p:txBody>
      </p:sp>
      <p:sp>
        <p:nvSpPr>
          <p:cNvPr id="5" name="Content Placeholder 4"/>
          <p:cNvSpPr>
            <a:spLocks noGrp="1"/>
          </p:cNvSpPr>
          <p:nvPr>
            <p:ph sz="quarter" idx="15"/>
          </p:nvPr>
        </p:nvSpPr>
        <p:spPr>
          <a:xfrm>
            <a:off x="1475656" y="1752600"/>
            <a:ext cx="7134944" cy="4419600"/>
          </a:xfrm>
        </p:spPr>
        <p:txBody>
          <a:bodyPr/>
          <a:lstStyle/>
          <a:p>
            <a:r>
              <a:rPr lang="en-GB" sz="1800" noProof="0" dirty="0" smtClean="0"/>
              <a:t>UK Cabinet Office</a:t>
            </a:r>
            <a:r>
              <a:rPr lang="en-GB" sz="1800" dirty="0" smtClean="0"/>
              <a:t>, G8 Open Data Charter and Technical Annex</a:t>
            </a:r>
          </a:p>
          <a:p>
            <a:r>
              <a:rPr lang="en-GB" sz="1600" dirty="0" smtClean="0">
                <a:hlinkClick r:id="rId3"/>
              </a:rPr>
              <a:t>https://www.gov.uk/government/publications/open-data-charter/g8-open-data-charter-and-technical-annex</a:t>
            </a:r>
            <a:endParaRPr lang="en-GB" sz="1600" noProof="0" dirty="0" smtClean="0"/>
          </a:p>
          <a:p>
            <a:pPr>
              <a:spcBef>
                <a:spcPts val="1200"/>
              </a:spcBef>
            </a:pPr>
            <a:r>
              <a:rPr lang="en-GB" sz="1800" dirty="0" smtClean="0"/>
              <a:t>Semantic Web Company, Open </a:t>
            </a:r>
            <a:r>
              <a:rPr lang="en-GB" sz="1800" noProof="0" dirty="0" smtClean="0"/>
              <a:t>Government Data </a:t>
            </a:r>
            <a:r>
              <a:rPr lang="en-GB" sz="1800" noProof="0" dirty="0" err="1" smtClean="0"/>
              <a:t>Weissbuch</a:t>
            </a:r>
            <a:endParaRPr lang="en-GB" sz="1800" noProof="0" dirty="0" smtClean="0"/>
          </a:p>
          <a:p>
            <a:r>
              <a:rPr lang="en-GB" sz="1600" noProof="0" dirty="0" smtClean="0">
                <a:hlinkClick r:id="rId4"/>
              </a:rPr>
              <a:t>http://issuu.com/semwebcomp/docs/ogd_weissbuch_2011_web</a:t>
            </a:r>
            <a:endParaRPr lang="en-GB" sz="1600" noProof="0" dirty="0" smtClean="0"/>
          </a:p>
          <a:p>
            <a:endParaRPr lang="en-GB" sz="1600" noProof="0" dirty="0" smtClean="0"/>
          </a:p>
          <a:p>
            <a:r>
              <a:rPr lang="en-GB" sz="1800" dirty="0" smtClean="0"/>
              <a:t>Spending</a:t>
            </a:r>
            <a:r>
              <a:rPr lang="en-GB" sz="1800" noProof="0" dirty="0" smtClean="0"/>
              <a:t> Data Handbook, </a:t>
            </a:r>
            <a:r>
              <a:rPr lang="en-GB" sz="1800" noProof="0" dirty="0" err="1" smtClean="0"/>
              <a:t>OpenSpending</a:t>
            </a:r>
            <a:endParaRPr lang="en-GB" sz="1800" noProof="0" dirty="0" smtClean="0"/>
          </a:p>
          <a:p>
            <a:r>
              <a:rPr lang="en-GB" sz="1600" noProof="0" dirty="0" smtClean="0">
                <a:hlinkClick r:id="rId5"/>
              </a:rPr>
              <a:t>http://content.openspending.org/resources/handbook/spending-data-handbook.pdf</a:t>
            </a:r>
            <a:r>
              <a:rPr lang="en-GB" sz="1600" noProof="0" dirty="0" smtClean="0"/>
              <a:t> </a:t>
            </a:r>
          </a:p>
          <a:p>
            <a:endParaRPr lang="en-GB" sz="1600" noProof="0" dirty="0" smtClean="0">
              <a:hlinkClick r:id="rId6"/>
            </a:endParaRPr>
          </a:p>
          <a:p>
            <a:r>
              <a:rPr lang="en-GB" sz="1600" noProof="0" dirty="0" smtClean="0"/>
              <a:t>The </a:t>
            </a:r>
            <a:r>
              <a:rPr lang="en-GB" sz="1600" dirty="0" smtClean="0"/>
              <a:t>Open</a:t>
            </a:r>
            <a:r>
              <a:rPr lang="en-GB" sz="1600" noProof="0" dirty="0" smtClean="0"/>
              <a:t> Data Handbook, Open Knowledge Foundation</a:t>
            </a:r>
            <a:endParaRPr lang="en-GB" sz="1600" noProof="0" dirty="0" smtClean="0">
              <a:hlinkClick r:id="rId6"/>
            </a:endParaRPr>
          </a:p>
          <a:p>
            <a:r>
              <a:rPr lang="en-GB" sz="1600" noProof="0" dirty="0" smtClean="0">
                <a:hlinkClick r:id="rId6"/>
              </a:rPr>
              <a:t>http://opendatahandbook.org/</a:t>
            </a:r>
            <a:endParaRPr lang="en-GB" sz="1600" noProof="0" dirty="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44</a:t>
            </a:fld>
            <a:endParaRPr lang="en-GB" dirty="0"/>
          </a:p>
        </p:txBody>
      </p:sp>
      <p:pic>
        <p:nvPicPr>
          <p:cNvPr id="1026" name="Picture 2" descr="http://www.semantic-web.at/sites/default/files/styles/large/public/Bild-8.png"/>
          <p:cNvPicPr>
            <a:picLocks noChangeAspect="1" noChangeArrowheads="1"/>
          </p:cNvPicPr>
          <p:nvPr/>
        </p:nvPicPr>
        <p:blipFill>
          <a:blip r:embed="rId7" cstate="print"/>
          <a:srcRect/>
          <a:stretch>
            <a:fillRect/>
          </a:stretch>
        </p:blipFill>
        <p:spPr bwMode="auto">
          <a:xfrm>
            <a:off x="508872" y="2709049"/>
            <a:ext cx="606744" cy="86677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8" cstate="print"/>
          <a:srcRect/>
          <a:stretch>
            <a:fillRect/>
          </a:stretch>
        </p:blipFill>
        <p:spPr bwMode="auto">
          <a:xfrm>
            <a:off x="494929" y="4077072"/>
            <a:ext cx="608253" cy="862871"/>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9" cstate="print"/>
          <a:srcRect/>
          <a:stretch>
            <a:fillRect/>
          </a:stretch>
        </p:blipFill>
        <p:spPr bwMode="auto">
          <a:xfrm>
            <a:off x="515802" y="5307924"/>
            <a:ext cx="648072" cy="915077"/>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10" cstate="print"/>
          <a:srcRect/>
          <a:stretch>
            <a:fillRect/>
          </a:stretch>
        </p:blipFill>
        <p:spPr bwMode="auto">
          <a:xfrm>
            <a:off x="323528" y="1772817"/>
            <a:ext cx="910818" cy="57606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Seotud projektid ja algatused</a:t>
            </a:r>
            <a:endParaRPr lang="en-GB" noProof="0"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noProof="0" dirty="0" smtClean="0"/>
              <a:t>The Open Data Institute, </a:t>
            </a:r>
            <a:r>
              <a:rPr lang="en-GB" sz="1800" noProof="0" dirty="0" smtClean="0">
                <a:hlinkClick r:id="rId3"/>
              </a:rPr>
              <a:t>http://www.theodi.org/</a:t>
            </a:r>
            <a:endParaRPr lang="en-GB" sz="1800" noProof="0" dirty="0" smtClean="0"/>
          </a:p>
          <a:p>
            <a:pPr>
              <a:spcAft>
                <a:spcPts val="2400"/>
              </a:spcAft>
            </a:pPr>
            <a:r>
              <a:rPr lang="en-GB" sz="1800" noProof="0" dirty="0" smtClean="0"/>
              <a:t>The Open Knowledge Foundation, </a:t>
            </a:r>
            <a:r>
              <a:rPr lang="en-GB" sz="1800" noProof="0" dirty="0" smtClean="0">
                <a:hlinkClick r:id="rId4"/>
              </a:rPr>
              <a:t>http://okfn.org/</a:t>
            </a:r>
            <a:endParaRPr lang="en-GB" sz="1800" noProof="0" dirty="0" smtClean="0"/>
          </a:p>
          <a:p>
            <a:pPr>
              <a:spcAft>
                <a:spcPts val="2400"/>
              </a:spcAft>
            </a:pPr>
            <a:r>
              <a:rPr lang="en-GB" sz="1800" noProof="0" dirty="0" smtClean="0"/>
              <a:t>Engage FP7 ICT project, </a:t>
            </a:r>
            <a:r>
              <a:rPr lang="en-GB" sz="1800" noProof="0" dirty="0" smtClean="0">
                <a:hlinkClick r:id="rId5"/>
              </a:rPr>
              <a:t>http://www.engagedata.eu/</a:t>
            </a:r>
            <a:endParaRPr lang="en-GB" sz="1800" noProof="0" dirty="0" smtClean="0"/>
          </a:p>
          <a:p>
            <a:pPr lvl="1">
              <a:spcAft>
                <a:spcPts val="2400"/>
              </a:spcAft>
              <a:buNone/>
            </a:pPr>
            <a:r>
              <a:rPr lang="en-GB" sz="1800" noProof="0" dirty="0" smtClean="0"/>
              <a:t>The European Public Sector Information Platform, </a:t>
            </a:r>
            <a:r>
              <a:rPr lang="en-GB" sz="1800" noProof="0" dirty="0" smtClean="0">
                <a:hlinkClick r:id="rId6"/>
              </a:rPr>
              <a:t>http://epsiplatform.eu/</a:t>
            </a:r>
            <a:endParaRPr lang="en-GB" sz="1800" noProof="0" dirty="0" smtClean="0"/>
          </a:p>
          <a:p>
            <a:pPr lvl="1">
              <a:spcAft>
                <a:spcPts val="2400"/>
              </a:spcAft>
              <a:buNone/>
            </a:pPr>
            <a:r>
              <a:rPr lang="en-GB" sz="1800" noProof="0" dirty="0" smtClean="0"/>
              <a:t>W3C </a:t>
            </a:r>
            <a:r>
              <a:rPr lang="en-GB" sz="1800" noProof="0" dirty="0" err="1" smtClean="0"/>
              <a:t>eGov</a:t>
            </a:r>
            <a:r>
              <a:rPr lang="en-GB" sz="1800" noProof="0" dirty="0" smtClean="0"/>
              <a:t> IG, </a:t>
            </a:r>
            <a:r>
              <a:rPr lang="en-GB" sz="1800" noProof="0" dirty="0" smtClean="0">
                <a:hlinkClick r:id="rId7"/>
              </a:rPr>
              <a:t>http://www.w3.org/egov/wiki/Main_Page</a:t>
            </a:r>
            <a:endParaRPr lang="en-GB" sz="1800" noProof="0" dirty="0" smtClean="0"/>
          </a:p>
          <a:p>
            <a:pPr lvl="1">
              <a:spcAft>
                <a:spcPts val="2400"/>
              </a:spcAft>
              <a:buNone/>
            </a:pPr>
            <a:r>
              <a:rPr lang="en-GB" sz="1800" noProof="0" dirty="0" smtClean="0"/>
              <a:t>HOMER project, </a:t>
            </a:r>
            <a:r>
              <a:rPr lang="en-GB" sz="1800" noProof="0" dirty="0" smtClean="0">
                <a:hlinkClick r:id="rId8"/>
              </a:rPr>
              <a:t>http://www.homerproject.eu/</a:t>
            </a:r>
            <a:endParaRPr lang="en-GB" sz="1800" noProof="0" dirty="0" smtClean="0"/>
          </a:p>
          <a:p>
            <a:pPr lvl="1">
              <a:spcAft>
                <a:spcPts val="2400"/>
              </a:spcAft>
              <a:buNone/>
            </a:pPr>
            <a:r>
              <a:rPr lang="en-GB" sz="1800" noProof="0" dirty="0" smtClean="0"/>
              <a:t>World Wide Web Foundation, </a:t>
            </a:r>
            <a:r>
              <a:rPr lang="en-GB" sz="1800" noProof="0" dirty="0" smtClean="0">
                <a:hlinkClick r:id="rId9"/>
              </a:rPr>
              <a:t>http://www.webfoundation.org/</a:t>
            </a:r>
            <a:r>
              <a:rPr lang="en-GB" sz="1800" noProof="0" dirty="0" smtClean="0"/>
              <a:t> </a:t>
            </a:r>
          </a:p>
          <a:p>
            <a:pPr lvl="1">
              <a:spcAft>
                <a:spcPts val="2400"/>
              </a:spcAft>
              <a:buNone/>
            </a:pPr>
            <a:r>
              <a:rPr lang="en-GB" sz="1800" noProof="0" dirty="0" smtClean="0"/>
              <a:t>The World Bank Open Data, </a:t>
            </a:r>
            <a:r>
              <a:rPr lang="en-GB" sz="1800" noProof="0" dirty="0" smtClean="0">
                <a:hlinkClick r:id="rId10"/>
              </a:rPr>
              <a:t>http://data.worldbank.org/</a:t>
            </a:r>
            <a:endParaRPr lang="en-GB" sz="1800" noProof="0" dirty="0" smtClean="0"/>
          </a:p>
          <a:p>
            <a:pPr lvl="1">
              <a:spcAft>
                <a:spcPts val="2400"/>
              </a:spcAft>
              <a:buNone/>
            </a:pP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45</a:t>
            </a:fld>
            <a:endParaRPr lang="en-GB" dirty="0"/>
          </a:p>
        </p:txBody>
      </p:sp>
      <p:pic>
        <p:nvPicPr>
          <p:cNvPr id="76802" name="Picture 2" descr="Home"/>
          <p:cNvPicPr>
            <a:picLocks noChangeAspect="1" noChangeArrowheads="1"/>
          </p:cNvPicPr>
          <p:nvPr/>
        </p:nvPicPr>
        <p:blipFill>
          <a:blip r:embed="rId11" cstate="print"/>
          <a:srcRect/>
          <a:stretch>
            <a:fillRect/>
          </a:stretch>
        </p:blipFill>
        <p:spPr bwMode="auto">
          <a:xfrm>
            <a:off x="467544" y="3615020"/>
            <a:ext cx="1080120" cy="390044"/>
          </a:xfrm>
          <a:prstGeom prst="rect">
            <a:avLst/>
          </a:prstGeom>
          <a:noFill/>
        </p:spPr>
      </p:pic>
      <p:pic>
        <p:nvPicPr>
          <p:cNvPr id="76804" name="Picture 4" descr="http://123opendata.com/blog/wp-content/uploads/2012/10/Open_Data_Institute_Logo.jpg"/>
          <p:cNvPicPr>
            <a:picLocks noChangeAspect="1" noChangeArrowheads="1"/>
          </p:cNvPicPr>
          <p:nvPr/>
        </p:nvPicPr>
        <p:blipFill>
          <a:blip r:embed="rId12" cstate="print"/>
          <a:srcRect t="30769" b="15385"/>
          <a:stretch>
            <a:fillRect/>
          </a:stretch>
        </p:blipFill>
        <p:spPr bwMode="auto">
          <a:xfrm>
            <a:off x="539552" y="1772816"/>
            <a:ext cx="936104" cy="504056"/>
          </a:xfrm>
          <a:prstGeom prst="rect">
            <a:avLst/>
          </a:prstGeom>
          <a:noFill/>
        </p:spPr>
      </p:pic>
      <p:pic>
        <p:nvPicPr>
          <p:cNvPr id="76806" name="Picture 6" descr="https://secure.gravatar.com/avatar/6018ab87076187018fc29c94a68a3cd2?s=420&amp;d=https://a248.e.akamai.net/assets.github.com%2Fimages%2Fgravatars%2Fgravatar-org-420.png"/>
          <p:cNvPicPr>
            <a:picLocks noChangeAspect="1" noChangeArrowheads="1"/>
          </p:cNvPicPr>
          <p:nvPr/>
        </p:nvPicPr>
        <p:blipFill>
          <a:blip r:embed="rId13" cstate="print"/>
          <a:srcRect/>
          <a:stretch>
            <a:fillRect/>
          </a:stretch>
        </p:blipFill>
        <p:spPr bwMode="auto">
          <a:xfrm>
            <a:off x="611560" y="2276872"/>
            <a:ext cx="504056" cy="504056"/>
          </a:xfrm>
          <a:prstGeom prst="rect">
            <a:avLst/>
          </a:prstGeom>
          <a:noFill/>
        </p:spPr>
      </p:pic>
      <p:pic>
        <p:nvPicPr>
          <p:cNvPr id="76808" name="Picture 8" descr="http://www.engagedata.eu/s/imgs/engage_logo.jpg"/>
          <p:cNvPicPr>
            <a:picLocks noChangeAspect="1" noChangeArrowheads="1"/>
          </p:cNvPicPr>
          <p:nvPr/>
        </p:nvPicPr>
        <p:blipFill>
          <a:blip r:embed="rId14" cstate="print"/>
          <a:srcRect/>
          <a:stretch>
            <a:fillRect/>
          </a:stretch>
        </p:blipFill>
        <p:spPr bwMode="auto">
          <a:xfrm>
            <a:off x="611560" y="2852936"/>
            <a:ext cx="504056" cy="489375"/>
          </a:xfrm>
          <a:prstGeom prst="rect">
            <a:avLst/>
          </a:prstGeom>
          <a:noFill/>
        </p:spPr>
      </p:pic>
      <p:pic>
        <p:nvPicPr>
          <p:cNvPr id="76810" name="Picture 10" descr="World Wide Web Foundation Logo"/>
          <p:cNvPicPr>
            <a:picLocks noChangeAspect="1" noChangeArrowheads="1"/>
          </p:cNvPicPr>
          <p:nvPr/>
        </p:nvPicPr>
        <p:blipFill>
          <a:blip r:embed="rId15" cstate="print"/>
          <a:srcRect/>
          <a:stretch>
            <a:fillRect/>
          </a:stretch>
        </p:blipFill>
        <p:spPr bwMode="auto">
          <a:xfrm>
            <a:off x="467544" y="5517232"/>
            <a:ext cx="1080120" cy="284548"/>
          </a:xfrm>
          <a:prstGeom prst="rect">
            <a:avLst/>
          </a:prstGeom>
          <a:noFill/>
        </p:spPr>
      </p:pic>
      <p:pic>
        <p:nvPicPr>
          <p:cNvPr id="76812" name="Picture 12" descr="HOMER"/>
          <p:cNvPicPr>
            <a:picLocks noChangeAspect="1" noChangeArrowheads="1"/>
          </p:cNvPicPr>
          <p:nvPr/>
        </p:nvPicPr>
        <p:blipFill>
          <a:blip r:embed="rId16" cstate="print"/>
          <a:srcRect/>
          <a:stretch>
            <a:fillRect/>
          </a:stretch>
        </p:blipFill>
        <p:spPr bwMode="auto">
          <a:xfrm>
            <a:off x="611560" y="4869160"/>
            <a:ext cx="648072" cy="421083"/>
          </a:xfrm>
          <a:prstGeom prst="rect">
            <a:avLst/>
          </a:prstGeom>
          <a:noFill/>
        </p:spPr>
      </p:pic>
      <p:pic>
        <p:nvPicPr>
          <p:cNvPr id="76813" name="Picture 13"/>
          <p:cNvPicPr>
            <a:picLocks noChangeAspect="1" noChangeArrowheads="1"/>
          </p:cNvPicPr>
          <p:nvPr/>
        </p:nvPicPr>
        <p:blipFill>
          <a:blip r:embed="rId17" cstate="print"/>
          <a:srcRect/>
          <a:stretch>
            <a:fillRect/>
          </a:stretch>
        </p:blipFill>
        <p:spPr bwMode="auto">
          <a:xfrm>
            <a:off x="395536" y="6021288"/>
            <a:ext cx="1224136" cy="360040"/>
          </a:xfrm>
          <a:prstGeom prst="rect">
            <a:avLst/>
          </a:prstGeom>
          <a:noFill/>
          <a:ln w="9525">
            <a:noFill/>
            <a:miter lim="800000"/>
            <a:headEnd/>
            <a:tailEnd/>
          </a:ln>
        </p:spPr>
      </p:pic>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6819" name="Picture 19" descr="https://encrypted-tbn2.gstatic.com/images?q=tbn:ANd9GcQfdYAVhInu_Bg8m6_fSN-qjNrDdCSuq3lcFIa5qZTobhOb6vu15Q"/>
          <p:cNvPicPr>
            <a:picLocks noChangeAspect="1" noChangeArrowheads="1"/>
          </p:cNvPicPr>
          <p:nvPr/>
        </p:nvPicPr>
        <p:blipFill>
          <a:blip r:embed="rId18" cstate="print"/>
          <a:srcRect/>
          <a:stretch>
            <a:fillRect/>
          </a:stretch>
        </p:blipFill>
        <p:spPr bwMode="auto">
          <a:xfrm>
            <a:off x="611560" y="4356368"/>
            <a:ext cx="648072" cy="44078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800" dirty="0" smtClean="0"/>
              <a:t>Ole osa meie meeskonnast</a:t>
            </a:r>
            <a:r>
              <a:rPr lang="en-GB" sz="2800" noProof="0" dirty="0" smtClean="0"/>
              <a:t>...</a:t>
            </a:r>
            <a:endParaRPr lang="en-GB" sz="2800" noProof="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Leia meid</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Kontakt</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Liitu meiega</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t-EE" sz="2800" b="1" i="1" dirty="0" smtClean="0">
                <a:solidFill>
                  <a:schemeClr val="bg1"/>
                </a:solidFill>
                <a:latin typeface="+mj-lt"/>
                <a:cs typeface="Arial" pitchFamily="34" charset="0"/>
              </a:rPr>
              <a:t>Järgi meid</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46</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1340768"/>
            <a:ext cx="8071048" cy="4320480"/>
          </a:xfrm>
        </p:spPr>
        <p:txBody>
          <a:bodyPr/>
          <a:lstStyle/>
          <a:p>
            <a:r>
              <a:rPr lang="et-EE" sz="6000" i="0" dirty="0" smtClean="0">
                <a:solidFill>
                  <a:schemeClr val="accent1"/>
                </a:solidFill>
                <a:latin typeface="Bradley Hand ITC" pitchFamily="66" charset="0"/>
              </a:rPr>
              <a:t>Avaandmed</a:t>
            </a:r>
            <a:r>
              <a:rPr lang="en-GB" sz="6000" i="0" noProof="0" dirty="0" smtClean="0">
                <a:solidFill>
                  <a:schemeClr val="accent1"/>
                </a:solidFill>
                <a:latin typeface="Bradley Hand ITC" pitchFamily="66" charset="0"/>
              </a:rPr>
              <a:t>,</a:t>
            </a:r>
            <a:r>
              <a:rPr lang="et-EE" sz="6000" i="0" noProof="0" dirty="0" smtClean="0">
                <a:solidFill>
                  <a:schemeClr val="accent1"/>
                </a:solidFill>
                <a:latin typeface="Bradley Hand ITC" pitchFamily="66" charset="0"/>
              </a:rPr>
              <a:t> </a:t>
            </a:r>
            <a:br>
              <a:rPr lang="et-EE" sz="6000" i="0" noProof="0" dirty="0" smtClean="0">
                <a:solidFill>
                  <a:schemeClr val="accent1"/>
                </a:solidFill>
                <a:latin typeface="Bradley Hand ITC" pitchFamily="66" charset="0"/>
              </a:rPr>
            </a:br>
            <a:r>
              <a:rPr lang="et-EE" sz="6000" i="0" noProof="0" dirty="0" smtClean="0">
                <a:solidFill>
                  <a:schemeClr val="accent1"/>
                </a:solidFill>
                <a:latin typeface="Bradley Hand ITC" pitchFamily="66" charset="0"/>
              </a:rPr>
              <a:t>avalikud avaandmed </a:t>
            </a:r>
            <a:r>
              <a:rPr lang="en-GB" sz="6000" i="0" noProof="0" dirty="0" smtClean="0">
                <a:solidFill>
                  <a:schemeClr val="accent1"/>
                </a:solidFill>
                <a:latin typeface="Bradley Hand ITC" pitchFamily="66" charset="0"/>
              </a:rPr>
              <a:t>&amp; </a:t>
            </a:r>
            <a:br>
              <a:rPr lang="en-GB" sz="6000" i="0" noProof="0" dirty="0" smtClean="0">
                <a:solidFill>
                  <a:schemeClr val="accent1"/>
                </a:solidFill>
                <a:latin typeface="Bradley Hand ITC" pitchFamily="66" charset="0"/>
              </a:rPr>
            </a:br>
            <a:r>
              <a:rPr lang="et-EE" sz="6000" i="0" noProof="0" dirty="0" smtClean="0">
                <a:solidFill>
                  <a:schemeClr val="accent1"/>
                </a:solidFill>
                <a:latin typeface="Bradley Hand ITC" pitchFamily="66" charset="0"/>
              </a:rPr>
              <a:t>linkandmed</a:t>
            </a:r>
            <a:br>
              <a:rPr lang="et-EE" sz="6000" i="0" noProof="0" dirty="0" smtClean="0">
                <a:solidFill>
                  <a:schemeClr val="accent1"/>
                </a:solidFill>
                <a:latin typeface="Bradley Hand ITC" pitchFamily="66" charset="0"/>
              </a:rPr>
            </a:br>
            <a:r>
              <a:rPr lang="en-GB" sz="6000" i="0" noProof="0" dirty="0" smtClean="0">
                <a:solidFill>
                  <a:schemeClr val="accent1"/>
                </a:solidFill>
                <a:latin typeface="Bradley Hand ITC" pitchFamily="66" charset="0"/>
              </a:rPr>
              <a:t/>
            </a:r>
            <a:br>
              <a:rPr lang="en-GB" sz="6000" i="0" noProof="0" dirty="0" smtClean="0">
                <a:solidFill>
                  <a:schemeClr val="accent1"/>
                </a:solidFill>
                <a:latin typeface="Bradley Hand ITC" pitchFamily="66" charset="0"/>
              </a:rPr>
            </a:br>
            <a:r>
              <a:rPr lang="et-EE" b="0" noProof="0" dirty="0" smtClean="0"/>
              <a:t>Mida kujutavad endast need terminid ja kuidas nad on omavahel seotud?</a:t>
            </a:r>
            <a:endParaRPr lang="en-GB" b="0" noProof="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Mis on avaandmed</a:t>
            </a:r>
            <a:r>
              <a:rPr lang="en-GB" noProof="0" dirty="0" smtClean="0"/>
              <a:t>?</a:t>
            </a:r>
            <a:endParaRPr lang="en-GB" noProof="0" dirty="0"/>
          </a:p>
        </p:txBody>
      </p:sp>
      <p:sp>
        <p:nvSpPr>
          <p:cNvPr id="3" name="Content Placeholder 2"/>
          <p:cNvSpPr>
            <a:spLocks noGrp="1"/>
          </p:cNvSpPr>
          <p:nvPr>
            <p:ph sz="quarter" idx="15"/>
          </p:nvPr>
        </p:nvSpPr>
        <p:spPr/>
        <p:txBody>
          <a:bodyPr/>
          <a:lstStyle/>
          <a:p>
            <a:r>
              <a:rPr lang="en-GB" sz="1800" i="1" noProof="0" dirty="0" smtClean="0">
                <a:solidFill>
                  <a:schemeClr val="accent1"/>
                </a:solidFill>
              </a:rPr>
              <a:t>“A piece of data or content is open if </a:t>
            </a:r>
            <a:r>
              <a:rPr lang="en-GB" sz="1800" b="1" i="1" noProof="0" dirty="0" smtClean="0">
                <a:solidFill>
                  <a:schemeClr val="accent1"/>
                </a:solidFill>
              </a:rPr>
              <a:t>anyone</a:t>
            </a:r>
            <a:r>
              <a:rPr lang="en-GB" sz="1800" i="1" noProof="0" dirty="0" smtClean="0">
                <a:solidFill>
                  <a:schemeClr val="accent1"/>
                </a:solidFill>
              </a:rPr>
              <a:t> is </a:t>
            </a:r>
            <a:r>
              <a:rPr lang="en-GB" sz="1800" b="1" i="1" noProof="0" dirty="0" smtClean="0">
                <a:solidFill>
                  <a:schemeClr val="accent1"/>
                </a:solidFill>
              </a:rPr>
              <a:t>free to use, reuse, and redistribute </a:t>
            </a:r>
            <a:r>
              <a:rPr lang="en-GB" sz="1800" i="1" noProof="0" dirty="0" smtClean="0">
                <a:solidFill>
                  <a:schemeClr val="accent1"/>
                </a:solidFill>
              </a:rPr>
              <a:t>it — subject only, at most, to the requirement to attribute and/or share-alike.”</a:t>
            </a:r>
            <a:br>
              <a:rPr lang="en-GB" sz="1800" i="1" noProof="0" dirty="0" smtClean="0">
                <a:solidFill>
                  <a:schemeClr val="accent1"/>
                </a:solidFill>
              </a:rPr>
            </a:br>
            <a:r>
              <a:rPr lang="en-GB" sz="1400" i="1" dirty="0" smtClean="0">
                <a:solidFill>
                  <a:schemeClr val="accent1"/>
                </a:solidFill>
              </a:rPr>
              <a:t>--opendefinition.org </a:t>
            </a:r>
            <a:endParaRPr lang="en-GB" sz="1400" i="1" noProof="0" dirty="0" smtClean="0">
              <a:solidFill>
                <a:schemeClr val="accent1"/>
              </a:solidFill>
            </a:endParaRPr>
          </a:p>
          <a:p>
            <a:r>
              <a:rPr lang="et-EE" sz="1600" noProof="0" dirty="0" smtClean="0"/>
              <a:t>Kokkuvõttes tähendab see</a:t>
            </a:r>
            <a:r>
              <a:rPr lang="en-GB" sz="1600" noProof="0" dirty="0" smtClean="0"/>
              <a:t>:</a:t>
            </a:r>
          </a:p>
          <a:p>
            <a:pPr lvl="1"/>
            <a:r>
              <a:rPr lang="et-EE" sz="1600" b="1" noProof="0" dirty="0" smtClean="0"/>
              <a:t>Kättesaadavus ja juurdepääs</a:t>
            </a:r>
            <a:r>
              <a:rPr lang="en-GB" sz="1600" noProof="0" dirty="0" smtClean="0"/>
              <a:t>: </a:t>
            </a:r>
            <a:r>
              <a:rPr lang="et-EE" sz="1600" dirty="0"/>
              <a:t>a</a:t>
            </a:r>
            <a:r>
              <a:rPr lang="et-EE" sz="1600" noProof="0" dirty="0" err="1" smtClean="0"/>
              <a:t>ndmed</a:t>
            </a:r>
            <a:r>
              <a:rPr lang="et-EE" sz="1600" noProof="0" dirty="0" smtClean="0"/>
              <a:t> peavad olema kättesaadavad tervikuna ja mõistliku kuluga, eelisatult võimalik alla laadida internetist. Andmed peavad olema mugavalt ja muudetavas formaadis kättesaadavad.</a:t>
            </a:r>
            <a:endParaRPr lang="en-GB" sz="1600" noProof="0" dirty="0" smtClean="0"/>
          </a:p>
          <a:p>
            <a:pPr lvl="1" indent="-273600"/>
            <a:r>
              <a:rPr lang="et-EE" sz="1600" b="1" dirty="0" smtClean="0"/>
              <a:t>Korduv</a:t>
            </a:r>
            <a:r>
              <a:rPr lang="et-EE" sz="1600" b="1" noProof="0" dirty="0" smtClean="0"/>
              <a:t>kasutus ja ümberjaotamine</a:t>
            </a:r>
            <a:r>
              <a:rPr lang="en-GB" sz="1600" noProof="0" dirty="0" smtClean="0"/>
              <a:t>: </a:t>
            </a:r>
            <a:r>
              <a:rPr lang="et-EE" sz="1600" noProof="0" dirty="0" smtClean="0"/>
              <a:t>andmed tuleb esitada tingimustel, mis lubavad andmete taaskasutamist ja ümberjaotamist, hõlmates ka teiste andmebaasidega segunemist.</a:t>
            </a:r>
          </a:p>
          <a:p>
            <a:pPr lvl="1" indent="-273600"/>
            <a:r>
              <a:rPr lang="et-EE" sz="1600" b="1" noProof="0" dirty="0" smtClean="0"/>
              <a:t>Universaalne osalemine</a:t>
            </a:r>
            <a:r>
              <a:rPr lang="en-GB" sz="1600" noProof="0" dirty="0" smtClean="0"/>
              <a:t>: </a:t>
            </a:r>
            <a:r>
              <a:rPr lang="et-EE" sz="1600" noProof="0" dirty="0" smtClean="0"/>
              <a:t>kõik peavad saama andmeid kasutada, </a:t>
            </a:r>
            <a:r>
              <a:rPr lang="et-EE" sz="1600" dirty="0" smtClean="0"/>
              <a:t>korduv</a:t>
            </a:r>
            <a:r>
              <a:rPr lang="et-EE" sz="1600" noProof="0" dirty="0" smtClean="0"/>
              <a:t>kasutada ja ümber jaotada – ei tohi diskrimineerida isikute, gruppide ega valdkondlike ettevõtmiste põhjal. </a:t>
            </a:r>
            <a:r>
              <a:rPr lang="et-EE" sz="1600" dirty="0" smtClean="0"/>
              <a:t>Näiteks „mitteärilised“ piirangud, mis võivad takistada „ärilist“ kasutust, või teatud eesmärkidele seatud kasutuspiirangud (nt ainult haridusele), ei ole lubatud.</a:t>
            </a:r>
            <a:endParaRPr lang="et-EE" sz="16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extLst>
      <p:ext uri="{BB962C8B-B14F-4D97-AF65-F5344CB8AC3E}">
        <p14:creationId xmlns:p14="http://schemas.microsoft.com/office/powerpoint/2010/main" val="2062625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Mis on avalikud avaandmed</a:t>
            </a:r>
            <a:r>
              <a:rPr lang="en-GB" noProof="0" dirty="0" smtClean="0"/>
              <a:t>? </a:t>
            </a:r>
            <a:endParaRPr lang="en-GB" noProof="0" dirty="0"/>
          </a:p>
        </p:txBody>
      </p:sp>
      <p:sp>
        <p:nvSpPr>
          <p:cNvPr id="3" name="Content Placeholder 2"/>
          <p:cNvSpPr>
            <a:spLocks noGrp="1"/>
          </p:cNvSpPr>
          <p:nvPr>
            <p:ph sz="quarter" idx="15"/>
          </p:nvPr>
        </p:nvSpPr>
        <p:spPr/>
        <p:txBody>
          <a:bodyPr/>
          <a:lstStyle/>
          <a:p>
            <a:r>
              <a:rPr lang="et-EE" sz="1800" noProof="0" dirty="0" smtClean="0"/>
              <a:t>Avalikud avaandmed tähendavad</a:t>
            </a:r>
            <a:r>
              <a:rPr lang="en-GB" sz="1800" noProof="0" dirty="0" smtClean="0"/>
              <a:t>:</a:t>
            </a:r>
          </a:p>
          <a:p>
            <a:pPr lvl="1" indent="-273600"/>
            <a:r>
              <a:rPr lang="et-EE" sz="1800" noProof="0" dirty="0" smtClean="0"/>
              <a:t>Valitsuse poolt kontrollitud üksuste koostatud/tellitud andmed.</a:t>
            </a:r>
          </a:p>
          <a:p>
            <a:pPr lvl="1" indent="-273600"/>
            <a:r>
              <a:rPr lang="et-EE" sz="1800" dirty="0"/>
              <a:t>Andmed, mis ei ole delikaatsed või konfidentsiaalsed</a:t>
            </a:r>
            <a:r>
              <a:rPr lang="et-EE" sz="1800" dirty="0" smtClean="0"/>
              <a:t>.</a:t>
            </a:r>
            <a:endParaRPr lang="et-EE" sz="1800" noProof="0" dirty="0" smtClean="0"/>
          </a:p>
          <a:p>
            <a:pPr lvl="1" indent="-273600"/>
            <a:r>
              <a:rPr lang="et-EE" sz="1800" noProof="0" dirty="0" smtClean="0"/>
              <a:t>Andmed, mis on avalikud avaandmete definitsiooni kohaselt </a:t>
            </a:r>
            <a:r>
              <a:rPr lang="en-GB" sz="1800" noProof="0" dirty="0" smtClean="0"/>
              <a:t>– </a:t>
            </a:r>
            <a:r>
              <a:rPr lang="et-EE" sz="1800" dirty="0" smtClean="0"/>
              <a:t>see tähendab andmeid, mis on igaühe poolt </a:t>
            </a:r>
            <a:r>
              <a:rPr lang="et-EE" sz="1800" noProof="0" dirty="0" smtClean="0"/>
              <a:t>vabalt </a:t>
            </a:r>
            <a:br>
              <a:rPr lang="et-EE" sz="1800" noProof="0" dirty="0" smtClean="0"/>
            </a:br>
            <a:r>
              <a:rPr lang="et-EE" sz="1800" noProof="0" dirty="0" smtClean="0"/>
              <a:t>kasutatavad, </a:t>
            </a:r>
            <a:r>
              <a:rPr lang="et-EE" sz="1800" dirty="0" smtClean="0"/>
              <a:t>korduv</a:t>
            </a:r>
            <a:r>
              <a:rPr lang="et-EE" sz="1800" noProof="0" dirty="0" smtClean="0"/>
              <a:t>kasutatavad ja </a:t>
            </a:r>
            <a:br>
              <a:rPr lang="et-EE" sz="1800" noProof="0" dirty="0" smtClean="0"/>
            </a:br>
            <a:r>
              <a:rPr lang="et-EE" sz="1800" noProof="0" dirty="0" smtClean="0"/>
              <a:t>ümberjaotatavad. </a:t>
            </a:r>
          </a:p>
          <a:p>
            <a:pPr indent="-273600"/>
            <a:endParaRPr lang="en-GB" noProof="0" dirty="0" smtClean="0"/>
          </a:p>
          <a:p>
            <a:pPr indent="-273600"/>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a:t>
            </a:fld>
            <a:endParaRPr lang="en-GB" dirty="0"/>
          </a:p>
        </p:txBody>
      </p:sp>
      <p:grpSp>
        <p:nvGrpSpPr>
          <p:cNvPr id="6" name="Group 5"/>
          <p:cNvGrpSpPr/>
          <p:nvPr/>
        </p:nvGrpSpPr>
        <p:grpSpPr>
          <a:xfrm>
            <a:off x="683568" y="4221088"/>
            <a:ext cx="5184576" cy="1728192"/>
            <a:chOff x="251519" y="1020005"/>
            <a:chExt cx="7988657" cy="3142168"/>
          </a:xfrm>
        </p:grpSpPr>
        <p:pic>
          <p:nvPicPr>
            <p:cNvPr id="7" name="Picture 2"/>
            <p:cNvPicPr>
              <a:picLocks noChangeAspect="1" noChangeArrowheads="1"/>
            </p:cNvPicPr>
            <p:nvPr/>
          </p:nvPicPr>
          <p:blipFill>
            <a:blip r:embed="rId3" cstate="print"/>
            <a:srcRect/>
            <a:stretch>
              <a:fillRect/>
            </a:stretch>
          </p:blipFill>
          <p:spPr bwMode="auto">
            <a:xfrm>
              <a:off x="251519" y="1020005"/>
              <a:ext cx="7988657" cy="3129075"/>
            </a:xfrm>
            <a:prstGeom prst="rect">
              <a:avLst/>
            </a:prstGeom>
            <a:ln>
              <a:noFill/>
            </a:ln>
            <a:effectLst>
              <a:outerShdw blurRad="190500" algn="tl" rotWithShape="0">
                <a:srgbClr val="000000">
                  <a:alpha val="70000"/>
                </a:srgbClr>
              </a:outerShdw>
            </a:effectLst>
          </p:spPr>
        </p:pic>
        <p:sp>
          <p:nvSpPr>
            <p:cNvPr id="8" name="TextBox 7"/>
            <p:cNvSpPr txBox="1"/>
            <p:nvPr/>
          </p:nvSpPr>
          <p:spPr>
            <a:xfrm>
              <a:off x="323529" y="3861049"/>
              <a:ext cx="3549516" cy="3011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4"/>
                </a:rPr>
                <a:t>http://data.gov.uk/data</a:t>
              </a:r>
              <a:r>
                <a:rPr lang="en-GB" sz="1200" dirty="0" smtClean="0"/>
                <a:t>]</a:t>
              </a:r>
              <a:endParaRPr lang="en-GB" sz="1200" dirty="0" smtClean="0">
                <a:latin typeface="Georgia" pitchFamily="18" charset="0"/>
              </a:endParaRPr>
            </a:p>
          </p:txBody>
        </p:sp>
      </p:grpSp>
      <p:grpSp>
        <p:nvGrpSpPr>
          <p:cNvPr id="9" name="Group 8"/>
          <p:cNvGrpSpPr/>
          <p:nvPr/>
        </p:nvGrpSpPr>
        <p:grpSpPr>
          <a:xfrm>
            <a:off x="5508104" y="3472915"/>
            <a:ext cx="3167363" cy="3124437"/>
            <a:chOff x="5076056" y="2276872"/>
            <a:chExt cx="3895725" cy="3842928"/>
          </a:xfrm>
        </p:grpSpPr>
        <p:pic>
          <p:nvPicPr>
            <p:cNvPr id="10" name="Picture 3"/>
            <p:cNvPicPr>
              <a:picLocks noChangeAspect="1" noChangeArrowheads="1"/>
            </p:cNvPicPr>
            <p:nvPr/>
          </p:nvPicPr>
          <p:blipFill>
            <a:blip r:embed="rId5" cstate="print"/>
            <a:srcRect/>
            <a:stretch>
              <a:fillRect/>
            </a:stretch>
          </p:blipFill>
          <p:spPr bwMode="auto">
            <a:xfrm>
              <a:off x="5076056" y="2276872"/>
              <a:ext cx="3895725" cy="3629025"/>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5102560" y="5687752"/>
              <a:ext cx="2880320" cy="432048"/>
            </a:xfrm>
            <a:prstGeom prst="rect">
              <a:avLst/>
            </a:prstGeom>
            <a:noFill/>
          </p:spPr>
          <p:txBody>
            <a:bodyPr vert="horz" wrap="square" lIns="0" tIns="0" rIns="0" bIns="0" rtlCol="0">
              <a:noAutofit/>
            </a:bodyPr>
            <a:lstStyle/>
            <a:p>
              <a:pPr indent="-274320">
                <a:spcAft>
                  <a:spcPts val="900"/>
                </a:spcAft>
              </a:pPr>
              <a:r>
                <a:rPr lang="en-GB" sz="1200" dirty="0" smtClean="0">
                  <a:solidFill>
                    <a:schemeClr val="bg1"/>
                  </a:solidFill>
                  <a:latin typeface="Georgia" pitchFamily="18" charset="0"/>
                </a:rPr>
                <a:t>Source:[</a:t>
              </a:r>
              <a:r>
                <a:rPr lang="en-GB" sz="1200" dirty="0" smtClean="0">
                  <a:solidFill>
                    <a:schemeClr val="bg1"/>
                  </a:solidFill>
                </a:rPr>
                <a:t>http://publicdata.eu/]</a:t>
              </a:r>
              <a:endParaRPr lang="en-GB" sz="1200" dirty="0" smtClean="0">
                <a:solidFill>
                  <a:schemeClr val="bg1"/>
                </a:solidFill>
                <a:latin typeface="Georgia" pitchFamily="18" charset="0"/>
              </a:endParaRPr>
            </a:p>
          </p:txBody>
        </p:sp>
      </p:grpSp>
    </p:spTree>
    <p:extLst>
      <p:ext uri="{BB962C8B-B14F-4D97-AF65-F5344CB8AC3E}">
        <p14:creationId xmlns:p14="http://schemas.microsoft.com/office/powerpoint/2010/main" val="2527622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Mis on andmestik?</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t>
            </a:r>
            <a:r>
              <a:rPr lang="et-EE" b="1" i="1" dirty="0" smtClean="0">
                <a:solidFill>
                  <a:schemeClr val="accent1"/>
                </a:solidFill>
              </a:rPr>
              <a:t>Andmete kogum</a:t>
            </a:r>
            <a:r>
              <a:rPr lang="en-GB" i="1" dirty="0" smtClean="0">
                <a:solidFill>
                  <a:schemeClr val="accent1"/>
                </a:solidFill>
              </a:rPr>
              <a:t>,</a:t>
            </a:r>
            <a:r>
              <a:rPr lang="et-EE" i="1" dirty="0" smtClean="0">
                <a:solidFill>
                  <a:schemeClr val="accent1"/>
                </a:solidFill>
              </a:rPr>
              <a:t> mida hallatakse ja avaldatakse ühe vahendaja poolt, ja millele on võimalik tagada juurdepääs või </a:t>
            </a:r>
            <a:r>
              <a:rPr lang="et-EE" i="1" dirty="0">
                <a:solidFill>
                  <a:schemeClr val="accent1"/>
                </a:solidFill>
              </a:rPr>
              <a:t>alla laadimine ühes </a:t>
            </a:r>
            <a:r>
              <a:rPr lang="et-EE" i="1" dirty="0" smtClean="0">
                <a:solidFill>
                  <a:schemeClr val="accent1"/>
                </a:solidFill>
              </a:rPr>
              <a:t>või mitmes vormis.“</a:t>
            </a:r>
            <a:r>
              <a:rPr lang="en-GB" i="1" dirty="0" smtClean="0">
                <a:solidFill>
                  <a:schemeClr val="accent1"/>
                </a:solidFill>
              </a:rPr>
              <a:t/>
            </a:r>
            <a:br>
              <a:rPr lang="en-GB" i="1" dirty="0" smtClean="0">
                <a:solidFill>
                  <a:schemeClr val="accent1"/>
                </a:solidFill>
              </a:rPr>
            </a:br>
            <a:r>
              <a:rPr lang="en-GB" sz="1600" i="1" dirty="0" smtClean="0">
                <a:solidFill>
                  <a:schemeClr val="accent1"/>
                </a:solidFill>
              </a:rPr>
              <a:t>--Data Catalogue Vocabulary (</a:t>
            </a:r>
            <a:r>
              <a:rPr lang="en-GB" sz="1600" i="1" dirty="0" smtClean="0">
                <a:solidFill>
                  <a:schemeClr val="accent1"/>
                </a:solidFill>
                <a:hlinkClick r:id="rId3"/>
              </a:rPr>
              <a:t>DCAT</a:t>
            </a:r>
            <a:r>
              <a:rPr lang="en-GB" sz="1600" i="1" dirty="0" smtClean="0">
                <a:solidFill>
                  <a:schemeClr val="accent1"/>
                </a:solidFill>
              </a:rPr>
              <a:t>) - W3C </a:t>
            </a:r>
          </a:p>
          <a:p>
            <a:endParaRPr lang="en-GB" sz="1600" i="1" dirty="0" smtClean="0">
              <a:solidFill>
                <a:schemeClr val="accent1"/>
              </a:solidFill>
            </a:endParaRPr>
          </a:p>
          <a:p>
            <a:r>
              <a:rPr lang="et-EE" dirty="0" smtClean="0"/>
              <a:t>Näiteks</a:t>
            </a:r>
            <a:r>
              <a:rPr lang="en-GB" dirty="0" smtClean="0"/>
              <a:t>:</a:t>
            </a:r>
          </a:p>
          <a:p>
            <a:pPr marL="342900" indent="-342900">
              <a:buFont typeface="Arial" panose="020B0604020202020204" pitchFamily="34" charset="0"/>
              <a:buChar char="•"/>
            </a:pPr>
            <a:r>
              <a:rPr lang="et-EE" dirty="0" smtClean="0"/>
              <a:t>Euroopa Panganduse Järelevalve Krediidiasutuste Register </a:t>
            </a:r>
            <a:r>
              <a:rPr lang="et-EE" u="sng" dirty="0" smtClean="0">
                <a:hlinkClick r:id="rId4"/>
              </a:rPr>
              <a:t>(</a:t>
            </a:r>
            <a:r>
              <a:rPr lang="en-GB" i="1" u="sng" dirty="0" smtClean="0">
                <a:hlinkClick r:id="rId4"/>
              </a:rPr>
              <a:t>Credit Institutions Register</a:t>
            </a:r>
            <a:r>
              <a:rPr lang="en-GB" i="1" u="sng" dirty="0" smtClean="0"/>
              <a:t> </a:t>
            </a:r>
            <a:r>
              <a:rPr lang="en-GB" i="1" dirty="0" smtClean="0"/>
              <a:t>of the European Banking Authority</a:t>
            </a:r>
            <a:r>
              <a:rPr lang="et-EE" dirty="0"/>
              <a:t>)</a:t>
            </a:r>
            <a:r>
              <a:rPr lang="en-GB" dirty="0" smtClean="0"/>
              <a:t>;</a:t>
            </a:r>
          </a:p>
          <a:p>
            <a:pPr marL="342900" indent="-342900">
              <a:buFont typeface="Arial" panose="020B0604020202020204" pitchFamily="34" charset="0"/>
              <a:buChar char="•"/>
            </a:pPr>
            <a:r>
              <a:rPr lang="et-EE" dirty="0"/>
              <a:t>ICT kasutajaoskustega hõivatud isikute määr </a:t>
            </a:r>
            <a:r>
              <a:rPr lang="et-EE" dirty="0" smtClean="0"/>
              <a:t>(%) (</a:t>
            </a:r>
            <a:r>
              <a:rPr lang="en-GB" i="1" u="sng" dirty="0" smtClean="0">
                <a:hlinkClick r:id="rId5"/>
              </a:rPr>
              <a:t>% of persons employed with ICT user skills</a:t>
            </a:r>
            <a:r>
              <a:rPr lang="et-EE" u="sng" dirty="0" smtClean="0"/>
              <a:t>)</a:t>
            </a:r>
            <a:r>
              <a:rPr lang="en-GB" u="sng" dirty="0" smtClean="0"/>
              <a:t>;</a:t>
            </a:r>
            <a:r>
              <a:rPr lang="en-GB" dirty="0" smtClean="0"/>
              <a:t> </a:t>
            </a:r>
          </a:p>
          <a:p>
            <a:pPr marL="68580" indent="-342900">
              <a:buFont typeface="Arial" panose="020B0604020202020204" pitchFamily="34" charset="0"/>
              <a:buChar char="•"/>
            </a:pPr>
            <a:r>
              <a:rPr lang="en-GB" dirty="0" smtClean="0"/>
              <a:t>…</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Tree>
    <p:extLst>
      <p:ext uri="{BB962C8B-B14F-4D97-AF65-F5344CB8AC3E}">
        <p14:creationId xmlns:p14="http://schemas.microsoft.com/office/powerpoint/2010/main" val="2954445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noProof="0" dirty="0" smtClean="0"/>
              <a:t>Oodatavad avalikest avaandmetest saadavad kasud</a:t>
            </a:r>
            <a:endParaRPr lang="en-GB" noProof="0" dirty="0"/>
          </a:p>
        </p:txBody>
      </p:sp>
      <p:sp>
        <p:nvSpPr>
          <p:cNvPr id="3" name="Content Placeholder 2"/>
          <p:cNvSpPr>
            <a:spLocks noGrp="1"/>
          </p:cNvSpPr>
          <p:nvPr>
            <p:ph sz="quarter" idx="15"/>
          </p:nvPr>
        </p:nvSpPr>
        <p:spPr/>
        <p:txBody>
          <a:bodyPr>
            <a:noAutofit/>
          </a:bodyPr>
          <a:lstStyle/>
          <a:p>
            <a:pPr lvl="1" indent="-273600">
              <a:buFont typeface="Wingdings" pitchFamily="2" charset="2"/>
              <a:buChar char="ü"/>
            </a:pPr>
            <a:r>
              <a:rPr lang="et-EE" sz="1700" b="1" noProof="0" dirty="0" smtClean="0"/>
              <a:t>Läbipaistvus</a:t>
            </a:r>
            <a:r>
              <a:rPr lang="en-GB" sz="1700" noProof="0" dirty="0" smtClean="0"/>
              <a:t>. </a:t>
            </a:r>
            <a:r>
              <a:rPr lang="et-EE" sz="1700" noProof="0" dirty="0" smtClean="0"/>
              <a:t>Kodanikud peavad teadma, millega valitsus tegeleb. Nad peavad omama vahetut juurdepääsu valitsuse andmetele ja informatsioonile ja saama seda infot teiste kodanikega jagada. </a:t>
            </a:r>
            <a:r>
              <a:rPr lang="et-EE" sz="1700" dirty="0" smtClean="0"/>
              <a:t>Informatsiooni jagamine ja korduvkasutus võimaldab analüüsimise ja visualiseerimise teel luua suuremat mõistmist.</a:t>
            </a:r>
            <a:endParaRPr lang="et-EE" sz="1700" noProof="0" dirty="0" smtClean="0"/>
          </a:p>
          <a:p>
            <a:pPr lvl="1" indent="-273600">
              <a:buFont typeface="Wingdings" pitchFamily="2" charset="2"/>
              <a:buChar char="ü"/>
            </a:pPr>
            <a:r>
              <a:rPr lang="et-EE" sz="1700" b="1" noProof="0" dirty="0" smtClean="0"/>
              <a:t>Sotsiaalse ja ärilise väärtuse loomine. </a:t>
            </a:r>
            <a:r>
              <a:rPr lang="et-EE" sz="1700" noProof="0" dirty="0" smtClean="0"/>
              <a:t>Andmed on peamised sotsiaalse ja ärilise tegevuse allikad. Valitsus loob ja hoiab suurel hulgal informatsiooni. Avalikud avaandmed võimaldavad juhtida innovaatiliste äride ja teenuste loomist, mis pakuvad sotsiaalset ja kaubanduslikku väärtust.</a:t>
            </a:r>
          </a:p>
          <a:p>
            <a:pPr lvl="1" indent="-273600">
              <a:buFont typeface="Wingdings" pitchFamily="2" charset="2"/>
              <a:buChar char="ü"/>
            </a:pPr>
            <a:r>
              <a:rPr lang="et-EE" sz="1700" b="1" dirty="0" smtClean="0"/>
              <a:t>Osalusdemokraatia.</a:t>
            </a:r>
            <a:r>
              <a:rPr lang="en-GB" sz="1700" noProof="0" dirty="0" smtClean="0"/>
              <a:t> </a:t>
            </a:r>
            <a:r>
              <a:rPr lang="et-EE" sz="1700" noProof="0" dirty="0" smtClean="0"/>
              <a:t>Avaandmed võimaldavad kodanikel otseselt olla informeeritud ja kaasatud otsustamisse </a:t>
            </a:r>
            <a:r>
              <a:rPr lang="et-EE" sz="1700" dirty="0" smtClean="0"/>
              <a:t>ning</a:t>
            </a:r>
            <a:r>
              <a:rPr lang="et-EE" sz="1700" noProof="0" dirty="0" smtClean="0"/>
              <a:t> lihtsustatult panustada valitsemise protsessi.</a:t>
            </a:r>
          </a:p>
          <a:p>
            <a:pPr lvl="1" indent="-273600">
              <a:buFont typeface="Wingdings" pitchFamily="2" charset="2"/>
              <a:buChar char="ü"/>
            </a:pPr>
            <a:r>
              <a:rPr lang="et-EE" sz="1700" b="1" noProof="0" dirty="0" smtClean="0"/>
              <a:t>Kulude kokkuhoid</a:t>
            </a:r>
            <a:r>
              <a:rPr lang="en-GB" sz="1700" b="1" noProof="0" dirty="0" smtClean="0"/>
              <a:t>.</a:t>
            </a:r>
            <a:r>
              <a:rPr lang="en-GB" sz="1700" noProof="0" dirty="0" smtClean="0"/>
              <a:t> </a:t>
            </a:r>
            <a:r>
              <a:rPr lang="et-EE" sz="1700" dirty="0" smtClean="0"/>
              <a:t>Avaandmed võimaldavad jagada informatsiooni valitsusasutuste vahel masinloetavate koosvõimeliste formaatide vahendusel, vähendades nii informatsiooni vahetamise ja andmete integreerimisega seotud kulusid. Valitsusasutused on ise suurimad avalike avaandmete korduvkasutajad.</a:t>
            </a:r>
            <a:endParaRPr lang="et-EE" sz="1700"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a:t>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DS_presentation template v0.03">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v0.04</Template>
  <TotalTime>5275</TotalTime>
  <Words>3222</Words>
  <Application>Microsoft Office PowerPoint</Application>
  <PresentationFormat>On-screen Show (4:3)</PresentationFormat>
  <Paragraphs>432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Bradley Hand ITC</vt:lpstr>
      <vt:lpstr>Georgia</vt:lpstr>
      <vt:lpstr>Wingdings</vt:lpstr>
      <vt:lpstr>ODS_presentation template v0.03</vt:lpstr>
      <vt:lpstr>Õpimoodul 1.1    Avalikud avaandmed &amp; PSI Direktiiv</vt:lpstr>
      <vt:lpstr>See esitlus on loodud PwC poolt  Autorid:  Makx Dekkers, Nikolaos Loutas, Michiel De Keyzer and Stijn Goedertier </vt:lpstr>
      <vt:lpstr>Õpieesmärgid</vt:lpstr>
      <vt:lpstr>Sisu</vt:lpstr>
      <vt:lpstr>Avaandmed,  avalikud avaandmed &amp;  linkandmed  Mida kujutavad endast need terminid ja kuidas nad on omavahel seotud?</vt:lpstr>
      <vt:lpstr>Mis on avaandmed?</vt:lpstr>
      <vt:lpstr>Mis on avalikud avaandmed? </vt:lpstr>
      <vt:lpstr>Mis on andmestik?</vt:lpstr>
      <vt:lpstr>Oodatavad avalikest avaandmetest saadavad kasud</vt:lpstr>
      <vt:lpstr>Mis on linkandmed?</vt:lpstr>
      <vt:lpstr>Avalikud avaandmed ja linkandmed</vt:lpstr>
      <vt:lpstr>Lingitud (avatud) avaandmed (LOGD – Linked open Government data) – võimalikud kasud</vt:lpstr>
      <vt:lpstr>Diskussioon</vt:lpstr>
      <vt:lpstr>Avaandmete poliitika </vt:lpstr>
      <vt:lpstr>Euroopa Komisjoni avaandmete poliitika</vt:lpstr>
      <vt:lpstr>UK Open Data White Paper: potentsiaali vabastamine</vt:lpstr>
      <vt:lpstr>Taani: head lähteandmed kõigile</vt:lpstr>
      <vt:lpstr>US Executive Order – avatud ja masinloetav avalik informatsioon</vt:lpstr>
      <vt:lpstr>Rootsi missioon öppndata.se edasiarendamiseks</vt:lpstr>
      <vt:lpstr>Eesti Avaandmete Roheline Raamat</vt:lpstr>
      <vt:lpstr>Prantsusmaa avaandmete strateegia</vt:lpstr>
      <vt:lpstr>G8 avaandmete põhikiri… </vt:lpstr>
      <vt:lpstr>Diskussioon</vt:lpstr>
      <vt:lpstr>Juhtumiuuringud Järgnevad näited kujutavad endast väikest ülevaadet avaandmetel põhinevatest soovituslikest rakendustest, pakutavatest toodetest ja teenustest.</vt:lpstr>
      <vt:lpstr>Belgia: Where’s my Villo Kasutajatepõhine teenuse jälgimine</vt:lpstr>
      <vt:lpstr>Taani: Taani ettevõtlus- ja ehitusamet Kasv ja suurenenud tulu avaliku sektori andmete avalikustamise kaudu </vt:lpstr>
      <vt:lpstr>Prantsusmaa: Open Food Facts  Toidu toiteväärtuse info avalikult kättesaadavaks muutmine</vt:lpstr>
      <vt:lpstr>Pranstusmaa: PLF (Projet de loi de finances pour 2013) Andmetel põhinev ajakirjandus</vt:lpstr>
      <vt:lpstr>UK: FixMyStreet Kasutajapõhine probleemide teavitamine </vt:lpstr>
      <vt:lpstr>UK: UK Pharmacy Valitsuse poolt pakutav kasutajate põhine teenus</vt:lpstr>
      <vt:lpstr>Euroopa: It`s your parliament Avatud demokraatia</vt:lpstr>
      <vt:lpstr>Euroopa: Europe's energy Kogukonna poolt juhitavad visualiseeringud</vt:lpstr>
      <vt:lpstr>Globaalne: OpenCorporates Mittetulunduslike äride informatsioon</vt:lpstr>
      <vt:lpstr>ISA lingitud avaandmete pilootprojektid</vt:lpstr>
      <vt:lpstr>PSI Direktiiv Euroopa Parlamendi Direktiiv 2013/37/EU ja Nõukogu 26. juuni 2013 muudetud avaliku sektori informatsiooni taaskasutamise Direktiiv 2003/98/EC  PSI = Public Sector Information</vt:lpstr>
      <vt:lpstr>PSI Direktiiv: ajalugu ja staatus</vt:lpstr>
      <vt:lpstr>PSI Direktiiv: eesmärgid</vt:lpstr>
      <vt:lpstr>PSI Direktiiv: kohustused</vt:lpstr>
      <vt:lpstr>Avaliku sektori informatsiooni avalikustamine</vt:lpstr>
      <vt:lpstr>Kokkuvõte</vt:lpstr>
      <vt:lpstr>Tänan kuulamast! ...küsimusi?</vt:lpstr>
      <vt:lpstr>Viited</vt:lpstr>
      <vt:lpstr>Lisalugemist (1/2)</vt:lpstr>
      <vt:lpstr>Lisalugemist (2/2)</vt:lpstr>
      <vt:lpstr>Seotud projektid ja algatused</vt:lpstr>
      <vt:lpstr>Ole osa meie meeskonnast...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Makx Dekkers</dc:creator>
  <cp:lastModifiedBy>Mihkel Lauk</cp:lastModifiedBy>
  <cp:revision>366</cp:revision>
  <cp:lastPrinted>2015-09-10T08:55:24Z</cp:lastPrinted>
  <dcterms:created xsi:type="dcterms:W3CDTF">2013-05-15T14:51:14Z</dcterms:created>
  <dcterms:modified xsi:type="dcterms:W3CDTF">2015-11-10T18:19:52Z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