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4" r:id="rId1"/>
  </p:sldMasterIdLst>
  <p:notesMasterIdLst>
    <p:notesMasterId r:id="rId48"/>
  </p:notesMasterIdLst>
  <p:handoutMasterIdLst>
    <p:handoutMasterId r:id="rId49"/>
  </p:handoutMasterIdLst>
  <p:sldIdLst>
    <p:sldId id="491" r:id="rId2"/>
    <p:sldId id="478" r:id="rId3"/>
    <p:sldId id="472" r:id="rId4"/>
    <p:sldId id="506" r:id="rId5"/>
    <p:sldId id="509" r:id="rId6"/>
    <p:sldId id="452" r:id="rId7"/>
    <p:sldId id="512" r:id="rId8"/>
    <p:sldId id="493" r:id="rId9"/>
    <p:sldId id="474" r:id="rId10"/>
    <p:sldId id="475" r:id="rId11"/>
    <p:sldId id="492" r:id="rId12"/>
    <p:sldId id="473" r:id="rId13"/>
    <p:sldId id="449" r:id="rId14"/>
    <p:sldId id="450" r:id="rId15"/>
    <p:sldId id="494" r:id="rId16"/>
    <p:sldId id="510" r:id="rId17"/>
    <p:sldId id="497" r:id="rId18"/>
    <p:sldId id="453" r:id="rId19"/>
    <p:sldId id="513" r:id="rId20"/>
    <p:sldId id="482" r:id="rId21"/>
    <p:sldId id="504" r:id="rId22"/>
    <p:sldId id="498" r:id="rId23"/>
    <p:sldId id="505" r:id="rId24"/>
    <p:sldId id="508" r:id="rId25"/>
    <p:sldId id="502" r:id="rId26"/>
    <p:sldId id="501" r:id="rId27"/>
    <p:sldId id="455" r:id="rId28"/>
    <p:sldId id="500" r:id="rId29"/>
    <p:sldId id="459" r:id="rId30"/>
    <p:sldId id="456" r:id="rId31"/>
    <p:sldId id="457" r:id="rId32"/>
    <p:sldId id="460" r:id="rId33"/>
    <p:sldId id="495" r:id="rId34"/>
    <p:sldId id="461" r:id="rId35"/>
    <p:sldId id="476" r:id="rId36"/>
    <p:sldId id="483" r:id="rId37"/>
    <p:sldId id="477" r:id="rId38"/>
    <p:sldId id="484" r:id="rId39"/>
    <p:sldId id="463" r:id="rId40"/>
    <p:sldId id="470" r:id="rId41"/>
    <p:sldId id="511" r:id="rId42"/>
    <p:sldId id="488" r:id="rId43"/>
    <p:sldId id="480" r:id="rId44"/>
    <p:sldId id="489" r:id="rId45"/>
    <p:sldId id="490" r:id="rId46"/>
    <p:sldId id="479" r:id="rId47"/>
  </p:sldIdLst>
  <p:sldSz cx="9144000" cy="6858000" type="screen4x3"/>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
          <p15:clr>
            <a:srgbClr val="A4A3A4"/>
          </p15:clr>
        </p15:guide>
        <p15:guide id="2" orient="horz" pos="436">
          <p15:clr>
            <a:srgbClr val="A4A3A4"/>
          </p15:clr>
        </p15:guide>
        <p15:guide id="3" orient="horz" pos="4179">
          <p15:clr>
            <a:srgbClr val="A4A3A4"/>
          </p15:clr>
        </p15:guide>
        <p15:guide id="4" orient="horz" pos="3888">
          <p15:clr>
            <a:srgbClr val="A4A3A4"/>
          </p15:clr>
        </p15:guide>
        <p15:guide id="5" orient="horz" pos="3984">
          <p15:clr>
            <a:srgbClr val="A4A3A4"/>
          </p15:clr>
        </p15:guide>
        <p15:guide id="6" orient="horz" pos="1104">
          <p15:clr>
            <a:srgbClr val="A4A3A4"/>
          </p15:clr>
        </p15:guide>
        <p15:guide id="7" orient="horz" pos="1008">
          <p15:clr>
            <a:srgbClr val="A4A3A4"/>
          </p15:clr>
        </p15:guide>
        <p15:guide id="8" orient="horz" pos="2448">
          <p15:clr>
            <a:srgbClr val="A4A3A4"/>
          </p15:clr>
        </p15:guide>
        <p15:guide id="9" orient="horz" pos="2544">
          <p15:clr>
            <a:srgbClr val="A4A3A4"/>
          </p15:clr>
        </p15:guide>
        <p15:guide id="10" orient="horz" pos="336">
          <p15:clr>
            <a:srgbClr val="A4A3A4"/>
          </p15:clr>
        </p15:guide>
        <p15:guide id="11" pos="2832">
          <p15:clr>
            <a:srgbClr val="A4A3A4"/>
          </p15:clr>
        </p15:guide>
        <p15:guide id="12" pos="336">
          <p15:clr>
            <a:srgbClr val="A4A3A4"/>
          </p15:clr>
        </p15:guide>
        <p15:guide id="13" pos="5424">
          <p15:clr>
            <a:srgbClr val="A4A3A4"/>
          </p15:clr>
        </p15:guide>
        <p15:guide id="14" pos="2928">
          <p15:clr>
            <a:srgbClr val="A4A3A4"/>
          </p15:clr>
        </p15:guide>
        <p15:guide id="15" pos="1968">
          <p15:clr>
            <a:srgbClr val="A4A3A4"/>
          </p15:clr>
        </p15:guide>
        <p15:guide id="16" pos="2070">
          <p15:clr>
            <a:srgbClr val="A4A3A4"/>
          </p15:clr>
        </p15:guide>
        <p15:guide id="17" pos="3792">
          <p15:clr>
            <a:srgbClr val="A4A3A4"/>
          </p15:clr>
        </p15:guide>
        <p15:guide id="18" pos="1104">
          <p15:clr>
            <a:srgbClr val="A4A3A4"/>
          </p15:clr>
        </p15:guide>
        <p15:guide id="19" pos="4656">
          <p15:clr>
            <a:srgbClr val="A4A3A4"/>
          </p15:clr>
        </p15:guide>
        <p15:guide id="20" pos="4560">
          <p15:clr>
            <a:srgbClr val="A4A3A4"/>
          </p15:clr>
        </p15:guide>
        <p15:guide id="21" pos="3696">
          <p15:clr>
            <a:srgbClr val="A4A3A4"/>
          </p15:clr>
        </p15:guide>
        <p15:guide id="22" pos="120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1" name="rodriguf" initials="r" lastIdx="31" clrIdx="1"/>
  <p:cmAuthor id="2" name="Nikolaos Loutas" initials="NL" lastIdx="1" clrIdx="2"/>
  <p:cmAuthor id="3" name="Michiel De Keyzer" initials="MDK"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11" autoAdjust="0"/>
    <p:restoredTop sz="95742" autoAdjust="0"/>
  </p:normalViewPr>
  <p:slideViewPr>
    <p:cSldViewPr>
      <p:cViewPr varScale="1">
        <p:scale>
          <a:sx n="93" d="100"/>
          <a:sy n="93" d="100"/>
        </p:scale>
        <p:origin x="822" y="90"/>
      </p:cViewPr>
      <p:guideLst>
        <p:guide orient="horz" pos="144"/>
        <p:guide orient="horz" pos="436"/>
        <p:guide orient="horz" pos="4179"/>
        <p:guide orient="horz" pos="3888"/>
        <p:guide orient="horz" pos="3984"/>
        <p:guide orient="horz" pos="1104"/>
        <p:guide orient="horz" pos="1008"/>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outlineViewPr>
    <p:cViewPr>
      <p:scale>
        <a:sx n="33" d="100"/>
        <a:sy n="33" d="100"/>
      </p:scale>
      <p:origin x="0" y="13446"/>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82" d="100"/>
          <a:sy n="82" d="100"/>
        </p:scale>
        <p:origin x="3864" y="96"/>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2231" cy="339884"/>
          </a:xfrm>
          <a:prstGeom prst="rect">
            <a:avLst/>
          </a:prstGeom>
        </p:spPr>
        <p:txBody>
          <a:bodyPr vert="horz" lIns="91439" tIns="45719" rIns="91439" bIns="45719" rtlCol="0"/>
          <a:lstStyle>
            <a:lvl1pPr algn="l">
              <a:defRPr sz="1200"/>
            </a:lvl1pPr>
          </a:lstStyle>
          <a:p>
            <a:endParaRPr lang="en-GB" dirty="0">
              <a:latin typeface="Arial" pitchFamily="34" charset="0"/>
              <a:cs typeface="Arial" pitchFamily="34" charset="0"/>
            </a:endParaRPr>
          </a:p>
        </p:txBody>
      </p:sp>
      <p:sp>
        <p:nvSpPr>
          <p:cNvPr id="3" name="Date Placeholder 2"/>
          <p:cNvSpPr>
            <a:spLocks noGrp="1"/>
          </p:cNvSpPr>
          <p:nvPr>
            <p:ph type="dt" sz="quarter" idx="1"/>
          </p:nvPr>
        </p:nvSpPr>
        <p:spPr>
          <a:xfrm>
            <a:off x="5623698" y="1"/>
            <a:ext cx="4302231" cy="339884"/>
          </a:xfrm>
          <a:prstGeom prst="rect">
            <a:avLst/>
          </a:prstGeom>
        </p:spPr>
        <p:txBody>
          <a:bodyPr vert="horz" lIns="91439" tIns="45719" rIns="91439" bIns="45719" rtlCol="0"/>
          <a:lstStyle>
            <a:lvl1pPr algn="r">
              <a:defRPr sz="1200"/>
            </a:lvl1pPr>
          </a:lstStyle>
          <a:p>
            <a:fld id="{35F05CFF-548C-4E04-B325-CF1209D66BDC}" type="datetimeFigureOut">
              <a:rPr lang="en-GB" smtClean="0">
                <a:latin typeface="Arial" pitchFamily="34" charset="0"/>
                <a:cs typeface="Arial" pitchFamily="34" charset="0"/>
              </a:rPr>
              <a:pPr/>
              <a:t>10/11/2015</a:t>
            </a:fld>
            <a:endParaRPr lang="en-GB">
              <a:latin typeface="Arial" pitchFamily="34" charset="0"/>
              <a:cs typeface="Arial" pitchFamily="34" charset="0"/>
            </a:endParaRPr>
          </a:p>
        </p:txBody>
      </p:sp>
      <p:sp>
        <p:nvSpPr>
          <p:cNvPr id="4" name="Footer Placeholder 3"/>
          <p:cNvSpPr>
            <a:spLocks noGrp="1"/>
          </p:cNvSpPr>
          <p:nvPr>
            <p:ph type="ftr" sz="quarter" idx="2"/>
          </p:nvPr>
        </p:nvSpPr>
        <p:spPr>
          <a:xfrm>
            <a:off x="2" y="6456613"/>
            <a:ext cx="4302231" cy="339884"/>
          </a:xfrm>
          <a:prstGeom prst="rect">
            <a:avLst/>
          </a:prstGeom>
        </p:spPr>
        <p:txBody>
          <a:bodyPr vert="horz" lIns="91439" tIns="45719" rIns="91439" bIns="45719" rtlCol="0" anchor="b"/>
          <a:lstStyle>
            <a:lvl1pPr algn="l">
              <a:defRPr sz="1200"/>
            </a:lvl1pPr>
          </a:lstStyle>
          <a:p>
            <a:endParaRPr lang="en-GB">
              <a:latin typeface="Arial" pitchFamily="34" charset="0"/>
              <a:cs typeface="Arial" pitchFamily="34" charset="0"/>
            </a:endParaRPr>
          </a:p>
        </p:txBody>
      </p:sp>
      <p:sp>
        <p:nvSpPr>
          <p:cNvPr id="5" name="Slide Number Placeholder 4"/>
          <p:cNvSpPr>
            <a:spLocks noGrp="1"/>
          </p:cNvSpPr>
          <p:nvPr>
            <p:ph type="sldNum" sz="quarter" idx="3"/>
          </p:nvPr>
        </p:nvSpPr>
        <p:spPr>
          <a:xfrm>
            <a:off x="5623698" y="6456613"/>
            <a:ext cx="4302231" cy="339884"/>
          </a:xfrm>
          <a:prstGeom prst="rect">
            <a:avLst/>
          </a:prstGeom>
        </p:spPr>
        <p:txBody>
          <a:bodyPr vert="horz" lIns="91439" tIns="45719" rIns="91439" bIns="45719" rtlCol="0" anchor="b"/>
          <a:lstStyle>
            <a:lvl1pPr algn="r">
              <a:defRPr sz="1200"/>
            </a:lvl1pPr>
          </a:lstStyle>
          <a:p>
            <a:fld id="{4EE90EF7-3E10-491C-87C2-59674BB3AAF6}" type="slidenum">
              <a:rPr lang="en-GB" smtClean="0">
                <a:latin typeface="Arial" pitchFamily="34" charset="0"/>
                <a:cs typeface="Arial" pitchFamily="34" charset="0"/>
              </a:rPr>
              <a:pPr/>
              <a:t>‹#›</a:t>
            </a:fld>
            <a:endParaRPr lang="en-GB">
              <a:latin typeface="Arial" pitchFamily="34" charset="0"/>
              <a:cs typeface="Arial" pitchFamily="34" charset="0"/>
            </a:endParaRPr>
          </a:p>
        </p:txBody>
      </p:sp>
    </p:spTree>
    <p:extLst>
      <p:ext uri="{BB962C8B-B14F-4D97-AF65-F5344CB8AC3E}">
        <p14:creationId xmlns:p14="http://schemas.microsoft.com/office/powerpoint/2010/main" val="1203437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2231" cy="339884"/>
          </a:xfrm>
          <a:prstGeom prst="rect">
            <a:avLst/>
          </a:prstGeom>
        </p:spPr>
        <p:txBody>
          <a:bodyPr vert="horz" lIns="91439" tIns="45719" rIns="91439" bIns="45719" rtlCol="0"/>
          <a:lstStyle>
            <a:lvl1pPr algn="l">
              <a:defRPr sz="1200">
                <a:latin typeface="Arial" pitchFamily="34" charset="0"/>
                <a:cs typeface="Arial" pitchFamily="34" charset="0"/>
              </a:defRPr>
            </a:lvl1pPr>
          </a:lstStyle>
          <a:p>
            <a:endParaRPr lang="en-GB"/>
          </a:p>
        </p:txBody>
      </p:sp>
      <p:sp>
        <p:nvSpPr>
          <p:cNvPr id="3" name="Date Placeholder 2"/>
          <p:cNvSpPr>
            <a:spLocks noGrp="1"/>
          </p:cNvSpPr>
          <p:nvPr>
            <p:ph type="dt" idx="1"/>
          </p:nvPr>
        </p:nvSpPr>
        <p:spPr>
          <a:xfrm>
            <a:off x="5623698" y="1"/>
            <a:ext cx="4302231" cy="339884"/>
          </a:xfrm>
          <a:prstGeom prst="rect">
            <a:avLst/>
          </a:prstGeom>
        </p:spPr>
        <p:txBody>
          <a:bodyPr vert="horz" lIns="91439" tIns="45719" rIns="91439" bIns="45719" rtlCol="0"/>
          <a:lstStyle>
            <a:lvl1pPr algn="r">
              <a:defRPr sz="1200">
                <a:latin typeface="Arial" pitchFamily="34" charset="0"/>
                <a:cs typeface="Arial" pitchFamily="34" charset="0"/>
              </a:defRPr>
            </a:lvl1pPr>
          </a:lstStyle>
          <a:p>
            <a:fld id="{5EFB8DA3-BCA9-4B7D-B50D-14F47506B614}" type="datetimeFigureOut">
              <a:rPr lang="en-GB" smtClean="0"/>
              <a:pPr/>
              <a:t>10/11/2015</a:t>
            </a:fld>
            <a:endParaRPr lang="en-GB"/>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39" tIns="45719" rIns="91439" bIns="45719" rtlCol="0" anchor="ctr"/>
          <a:lstStyle/>
          <a:p>
            <a:endParaRPr lang="en-GB"/>
          </a:p>
        </p:txBody>
      </p:sp>
      <p:sp>
        <p:nvSpPr>
          <p:cNvPr id="5" name="Notes Placeholder 4"/>
          <p:cNvSpPr>
            <a:spLocks noGrp="1"/>
          </p:cNvSpPr>
          <p:nvPr>
            <p:ph type="body" sz="quarter" idx="3"/>
          </p:nvPr>
        </p:nvSpPr>
        <p:spPr>
          <a:xfrm>
            <a:off x="992823" y="3228897"/>
            <a:ext cx="7942580" cy="3058954"/>
          </a:xfrm>
          <a:prstGeom prst="rect">
            <a:avLst/>
          </a:prstGeom>
        </p:spPr>
        <p:txBody>
          <a:bodyPr vert="horz" lIns="91439" tIns="45719" rIns="91439" bIns="45719"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2" y="6456613"/>
            <a:ext cx="4302231" cy="339884"/>
          </a:xfrm>
          <a:prstGeom prst="rect">
            <a:avLst/>
          </a:prstGeom>
        </p:spPr>
        <p:txBody>
          <a:bodyPr vert="horz" lIns="91439" tIns="45719" rIns="91439" bIns="45719" rtlCol="0" anchor="b"/>
          <a:lstStyle>
            <a:lvl1pPr algn="l">
              <a:defRPr sz="1200">
                <a:latin typeface="Arial" pitchFamily="34" charset="0"/>
                <a:cs typeface="Arial" pitchFamily="34" charset="0"/>
              </a:defRPr>
            </a:lvl1pPr>
          </a:lstStyle>
          <a:p>
            <a:endParaRPr lang="en-GB"/>
          </a:p>
        </p:txBody>
      </p:sp>
      <p:sp>
        <p:nvSpPr>
          <p:cNvPr id="7" name="Slide Number Placeholder 6"/>
          <p:cNvSpPr>
            <a:spLocks noGrp="1"/>
          </p:cNvSpPr>
          <p:nvPr>
            <p:ph type="sldNum" sz="quarter" idx="5"/>
          </p:nvPr>
        </p:nvSpPr>
        <p:spPr>
          <a:xfrm>
            <a:off x="5623698" y="6456613"/>
            <a:ext cx="4302231" cy="339884"/>
          </a:xfrm>
          <a:prstGeom prst="rect">
            <a:avLst/>
          </a:prstGeom>
        </p:spPr>
        <p:txBody>
          <a:bodyPr vert="horz" lIns="91439" tIns="45719" rIns="91439" bIns="45719" rtlCol="0" anchor="b"/>
          <a:lstStyle>
            <a:lvl1pPr algn="r">
              <a:defRPr sz="1200">
                <a:latin typeface="Arial" pitchFamily="34" charset="0"/>
                <a:cs typeface="Arial" pitchFamily="34" charset="0"/>
              </a:defRPr>
            </a:lvl1pPr>
          </a:lstStyle>
          <a:p>
            <a:fld id="{F07B8F03-BC93-4120-96CA-A36DF640BE24}" type="slidenum">
              <a:rPr lang="en-GB" smtClean="0"/>
              <a:pPr/>
              <a:t>‹#›</a:t>
            </a:fld>
            <a:endParaRPr lang="en-GB"/>
          </a:p>
        </p:txBody>
      </p:sp>
    </p:spTree>
    <p:extLst>
      <p:ext uri="{BB962C8B-B14F-4D97-AF65-F5344CB8AC3E}">
        <p14:creationId xmlns:p14="http://schemas.microsoft.com/office/powerpoint/2010/main" val="408718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europa.eu/rapid/press-release_MEMO-11-891_en.htm"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www.nationalarchives.gov.uk/doc/open-government-licence/version/1/open-government-licence.htm" TargetMode="External"/><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a:t>
            </a:fld>
            <a:endParaRPr lang="en-GB"/>
          </a:p>
        </p:txBody>
      </p:sp>
    </p:spTree>
    <p:extLst>
      <p:ext uri="{BB962C8B-B14F-4D97-AF65-F5344CB8AC3E}">
        <p14:creationId xmlns:p14="http://schemas.microsoft.com/office/powerpoint/2010/main" val="3215733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10</a:t>
            </a:fld>
            <a:endParaRPr lang="en-GB"/>
          </a:p>
        </p:txBody>
      </p:sp>
    </p:spTree>
    <p:extLst>
      <p:ext uri="{BB962C8B-B14F-4D97-AF65-F5344CB8AC3E}">
        <p14:creationId xmlns:p14="http://schemas.microsoft.com/office/powerpoint/2010/main" val="2195993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11</a:t>
            </a:fld>
            <a:endParaRPr lang="en-GB"/>
          </a:p>
        </p:txBody>
      </p:sp>
    </p:spTree>
    <p:extLst>
      <p:ext uri="{BB962C8B-B14F-4D97-AF65-F5344CB8AC3E}">
        <p14:creationId xmlns:p14="http://schemas.microsoft.com/office/powerpoint/2010/main" val="3622604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UPDATE : lay-out</a:t>
            </a:r>
            <a:r>
              <a:rPr lang="en-GB" baseline="0" dirty="0" smtClean="0"/>
              <a:t> - bold</a:t>
            </a:r>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12</a:t>
            </a:fld>
            <a:endParaRPr lang="en-GB"/>
          </a:p>
        </p:txBody>
      </p:sp>
    </p:spTree>
    <p:extLst>
      <p:ext uri="{BB962C8B-B14F-4D97-AF65-F5344CB8AC3E}">
        <p14:creationId xmlns:p14="http://schemas.microsoft.com/office/powerpoint/2010/main" val="419172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13</a:t>
            </a:fld>
            <a:endParaRPr lang="en-GB"/>
          </a:p>
        </p:txBody>
      </p:sp>
    </p:spTree>
    <p:extLst>
      <p:ext uri="{BB962C8B-B14F-4D97-AF65-F5344CB8AC3E}">
        <p14:creationId xmlns:p14="http://schemas.microsoft.com/office/powerpoint/2010/main" val="412309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14</a:t>
            </a:fld>
            <a:endParaRPr lang="en-GB"/>
          </a:p>
        </p:txBody>
      </p:sp>
    </p:spTree>
    <p:extLst>
      <p:ext uri="{BB962C8B-B14F-4D97-AF65-F5344CB8AC3E}">
        <p14:creationId xmlns:p14="http://schemas.microsoft.com/office/powerpoint/2010/main" val="3920503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15</a:t>
            </a:fld>
            <a:endParaRPr lang="en-GB"/>
          </a:p>
        </p:txBody>
      </p:sp>
    </p:spTree>
    <p:extLst>
      <p:ext uri="{BB962C8B-B14F-4D97-AF65-F5344CB8AC3E}">
        <p14:creationId xmlns:p14="http://schemas.microsoft.com/office/powerpoint/2010/main" val="1894888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16</a:t>
            </a:fld>
            <a:endParaRPr lang="en-GB"/>
          </a:p>
        </p:txBody>
      </p:sp>
    </p:spTree>
    <p:extLst>
      <p:ext uri="{BB962C8B-B14F-4D97-AF65-F5344CB8AC3E}">
        <p14:creationId xmlns:p14="http://schemas.microsoft.com/office/powerpoint/2010/main" val="3201345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17</a:t>
            </a:fld>
            <a:endParaRPr lang="en-GB"/>
          </a:p>
        </p:txBody>
      </p:sp>
    </p:spTree>
    <p:extLst>
      <p:ext uri="{BB962C8B-B14F-4D97-AF65-F5344CB8AC3E}">
        <p14:creationId xmlns:p14="http://schemas.microsoft.com/office/powerpoint/2010/main" val="99366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UPDATE: split this slide in 2 (see next</a:t>
            </a:r>
            <a:r>
              <a:rPr lang="en-GB" baseline="0" dirty="0" smtClean="0"/>
              <a:t> slide)</a:t>
            </a:r>
          </a:p>
          <a:p>
            <a:r>
              <a:rPr lang="en-GB" baseline="0" dirty="0" smtClean="0"/>
              <a:t>+ title and text of first license</a:t>
            </a:r>
          </a:p>
          <a:p>
            <a:r>
              <a:rPr lang="en-GB" baseline="0" dirty="0" smtClean="0"/>
              <a:t>+ everything about Public Domain Mark – “No know copyright”</a:t>
            </a:r>
          </a:p>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18</a:t>
            </a:fld>
            <a:endParaRPr lang="en-GB"/>
          </a:p>
        </p:txBody>
      </p:sp>
    </p:spTree>
    <p:extLst>
      <p:ext uri="{BB962C8B-B14F-4D97-AF65-F5344CB8AC3E}">
        <p14:creationId xmlns:p14="http://schemas.microsoft.com/office/powerpoint/2010/main" val="1119433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UPDATE: added slide</a:t>
            </a:r>
            <a:r>
              <a:rPr lang="en-GB" baseline="0" dirty="0" smtClean="0"/>
              <a:t> (split from previous slide)</a:t>
            </a:r>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19</a:t>
            </a:fld>
            <a:endParaRPr lang="en-GB"/>
          </a:p>
        </p:txBody>
      </p:sp>
    </p:spTree>
    <p:extLst>
      <p:ext uri="{BB962C8B-B14F-4D97-AF65-F5344CB8AC3E}">
        <p14:creationId xmlns:p14="http://schemas.microsoft.com/office/powerpoint/2010/main" val="1119433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a:t>
            </a:fld>
            <a:endParaRPr lang="en-GB"/>
          </a:p>
        </p:txBody>
      </p:sp>
    </p:spTree>
    <p:extLst>
      <p:ext uri="{BB962C8B-B14F-4D97-AF65-F5344CB8AC3E}">
        <p14:creationId xmlns:p14="http://schemas.microsoft.com/office/powerpoint/2010/main" val="4149206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20</a:t>
            </a:fld>
            <a:endParaRPr lang="en-GB"/>
          </a:p>
        </p:txBody>
      </p:sp>
    </p:spTree>
    <p:extLst>
      <p:ext uri="{BB962C8B-B14F-4D97-AF65-F5344CB8AC3E}">
        <p14:creationId xmlns:p14="http://schemas.microsoft.com/office/powerpoint/2010/main" val="2787832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UPDATE: link (previous link</a:t>
            </a:r>
            <a:r>
              <a:rPr lang="en-GB" baseline="0" dirty="0" smtClean="0"/>
              <a:t> was dead)</a:t>
            </a:r>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21</a:t>
            </a:fld>
            <a:endParaRPr lang="en-GB"/>
          </a:p>
        </p:txBody>
      </p:sp>
    </p:spTree>
    <p:extLst>
      <p:ext uri="{BB962C8B-B14F-4D97-AF65-F5344CB8AC3E}">
        <p14:creationId xmlns:p14="http://schemas.microsoft.com/office/powerpoint/2010/main" val="2532828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22</a:t>
            </a:fld>
            <a:endParaRPr lang="en-GB"/>
          </a:p>
        </p:txBody>
      </p:sp>
    </p:spTree>
    <p:extLst>
      <p:ext uri="{BB962C8B-B14F-4D97-AF65-F5344CB8AC3E}">
        <p14:creationId xmlns:p14="http://schemas.microsoft.com/office/powerpoint/2010/main" val="41478254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23</a:t>
            </a:fld>
            <a:endParaRPr lang="en-GB"/>
          </a:p>
        </p:txBody>
      </p:sp>
    </p:spTree>
    <p:extLst>
      <p:ext uri="{BB962C8B-B14F-4D97-AF65-F5344CB8AC3E}">
        <p14:creationId xmlns:p14="http://schemas.microsoft.com/office/powerpoint/2010/main" val="11678629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24</a:t>
            </a:fld>
            <a:endParaRPr lang="en-GB"/>
          </a:p>
        </p:txBody>
      </p:sp>
    </p:spTree>
    <p:extLst>
      <p:ext uri="{BB962C8B-B14F-4D97-AF65-F5344CB8AC3E}">
        <p14:creationId xmlns:p14="http://schemas.microsoft.com/office/powerpoint/2010/main" val="10234618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25</a:t>
            </a:fld>
            <a:endParaRPr lang="en-GB"/>
          </a:p>
        </p:txBody>
      </p:sp>
    </p:spTree>
    <p:extLst>
      <p:ext uri="{BB962C8B-B14F-4D97-AF65-F5344CB8AC3E}">
        <p14:creationId xmlns:p14="http://schemas.microsoft.com/office/powerpoint/2010/main" val="970839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26</a:t>
            </a:fld>
            <a:endParaRPr lang="en-GB"/>
          </a:p>
        </p:txBody>
      </p:sp>
    </p:spTree>
    <p:extLst>
      <p:ext uri="{BB962C8B-B14F-4D97-AF65-F5344CB8AC3E}">
        <p14:creationId xmlns:p14="http://schemas.microsoft.com/office/powerpoint/2010/main" val="2771465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27</a:t>
            </a:fld>
            <a:endParaRPr lang="en-GB"/>
          </a:p>
        </p:txBody>
      </p:sp>
    </p:spTree>
    <p:extLst>
      <p:ext uri="{BB962C8B-B14F-4D97-AF65-F5344CB8AC3E}">
        <p14:creationId xmlns:p14="http://schemas.microsoft.com/office/powerpoint/2010/main" val="400727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28</a:t>
            </a:fld>
            <a:endParaRPr lang="en-GB"/>
          </a:p>
        </p:txBody>
      </p:sp>
    </p:spTree>
    <p:extLst>
      <p:ext uri="{BB962C8B-B14F-4D97-AF65-F5344CB8AC3E}">
        <p14:creationId xmlns:p14="http://schemas.microsoft.com/office/powerpoint/2010/main" val="37294309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29</a:t>
            </a:fld>
            <a:endParaRPr lang="en-GB"/>
          </a:p>
        </p:txBody>
      </p:sp>
    </p:spTree>
    <p:extLst>
      <p:ext uri="{BB962C8B-B14F-4D97-AF65-F5344CB8AC3E}">
        <p14:creationId xmlns:p14="http://schemas.microsoft.com/office/powerpoint/2010/main" val="1525649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a:p>
        </p:txBody>
      </p:sp>
    </p:spTree>
    <p:extLst>
      <p:ext uri="{BB962C8B-B14F-4D97-AF65-F5344CB8AC3E}">
        <p14:creationId xmlns:p14="http://schemas.microsoft.com/office/powerpoint/2010/main" val="582446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30</a:t>
            </a:fld>
            <a:endParaRPr lang="en-GB"/>
          </a:p>
        </p:txBody>
      </p:sp>
    </p:spTree>
    <p:extLst>
      <p:ext uri="{BB962C8B-B14F-4D97-AF65-F5344CB8AC3E}">
        <p14:creationId xmlns:p14="http://schemas.microsoft.com/office/powerpoint/2010/main" val="39315698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31</a:t>
            </a:fld>
            <a:endParaRPr lang="en-GB"/>
          </a:p>
        </p:txBody>
      </p:sp>
    </p:spTree>
    <p:extLst>
      <p:ext uri="{BB962C8B-B14F-4D97-AF65-F5344CB8AC3E}">
        <p14:creationId xmlns:p14="http://schemas.microsoft.com/office/powerpoint/2010/main" val="41778989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32</a:t>
            </a:fld>
            <a:endParaRPr lang="en-GB"/>
          </a:p>
        </p:txBody>
      </p:sp>
    </p:spTree>
    <p:extLst>
      <p:ext uri="{BB962C8B-B14F-4D97-AF65-F5344CB8AC3E}">
        <p14:creationId xmlns:p14="http://schemas.microsoft.com/office/powerpoint/2010/main" val="11823481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33</a:t>
            </a:fld>
            <a:endParaRPr lang="en-GB"/>
          </a:p>
        </p:txBody>
      </p:sp>
    </p:spTree>
    <p:extLst>
      <p:ext uri="{BB962C8B-B14F-4D97-AF65-F5344CB8AC3E}">
        <p14:creationId xmlns:p14="http://schemas.microsoft.com/office/powerpoint/2010/main" val="15936566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34</a:t>
            </a:fld>
            <a:endParaRPr lang="en-GB"/>
          </a:p>
        </p:txBody>
      </p:sp>
    </p:spTree>
    <p:extLst>
      <p:ext uri="{BB962C8B-B14F-4D97-AF65-F5344CB8AC3E}">
        <p14:creationId xmlns:p14="http://schemas.microsoft.com/office/powerpoint/2010/main" val="1305678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35</a:t>
            </a:fld>
            <a:endParaRPr lang="en-GB"/>
          </a:p>
        </p:txBody>
      </p:sp>
    </p:spTree>
    <p:extLst>
      <p:ext uri="{BB962C8B-B14F-4D97-AF65-F5344CB8AC3E}">
        <p14:creationId xmlns:p14="http://schemas.microsoft.com/office/powerpoint/2010/main" val="36882025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36</a:t>
            </a:fld>
            <a:endParaRPr lang="en-GB"/>
          </a:p>
        </p:txBody>
      </p:sp>
    </p:spTree>
    <p:extLst>
      <p:ext uri="{BB962C8B-B14F-4D97-AF65-F5344CB8AC3E}">
        <p14:creationId xmlns:p14="http://schemas.microsoft.com/office/powerpoint/2010/main" val="9840424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37</a:t>
            </a:fld>
            <a:endParaRPr lang="en-GB"/>
          </a:p>
        </p:txBody>
      </p:sp>
    </p:spTree>
    <p:extLst>
      <p:ext uri="{BB962C8B-B14F-4D97-AF65-F5344CB8AC3E}">
        <p14:creationId xmlns:p14="http://schemas.microsoft.com/office/powerpoint/2010/main" val="7528282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38</a:t>
            </a:fld>
            <a:endParaRPr lang="en-GB"/>
          </a:p>
        </p:txBody>
      </p:sp>
    </p:spTree>
    <p:extLst>
      <p:ext uri="{BB962C8B-B14F-4D97-AF65-F5344CB8AC3E}">
        <p14:creationId xmlns:p14="http://schemas.microsoft.com/office/powerpoint/2010/main" val="34012951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39</a:t>
            </a:fld>
            <a:endParaRPr lang="en-GB"/>
          </a:p>
        </p:txBody>
      </p:sp>
    </p:spTree>
    <p:extLst>
      <p:ext uri="{BB962C8B-B14F-4D97-AF65-F5344CB8AC3E}">
        <p14:creationId xmlns:p14="http://schemas.microsoft.com/office/powerpoint/2010/main" val="2453602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4</a:t>
            </a:fld>
            <a:endParaRPr lang="en-GB"/>
          </a:p>
        </p:txBody>
      </p:sp>
    </p:spTree>
    <p:extLst>
      <p:ext uri="{BB962C8B-B14F-4D97-AF65-F5344CB8AC3E}">
        <p14:creationId xmlns:p14="http://schemas.microsoft.com/office/powerpoint/2010/main" val="15128243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40</a:t>
            </a:fld>
            <a:endParaRPr lang="en-GB"/>
          </a:p>
        </p:txBody>
      </p:sp>
    </p:spTree>
    <p:extLst>
      <p:ext uri="{BB962C8B-B14F-4D97-AF65-F5344CB8AC3E}">
        <p14:creationId xmlns:p14="http://schemas.microsoft.com/office/powerpoint/2010/main" val="23359024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UPDATE: </a:t>
            </a:r>
            <a:r>
              <a:rPr lang="nl-BE" dirty="0" err="1" smtClean="0"/>
              <a:t>added</a:t>
            </a:r>
            <a:r>
              <a:rPr lang="nl-BE" dirty="0" smtClean="0"/>
              <a:t> </a:t>
            </a:r>
            <a:r>
              <a:rPr lang="nl-BE" dirty="0" err="1" smtClean="0"/>
              <a:t>text</a:t>
            </a:r>
            <a:r>
              <a:rPr lang="nl-BE" dirty="0" smtClean="0"/>
              <a:t> </a:t>
            </a:r>
            <a:r>
              <a:rPr lang="nl-BE" dirty="0" err="1" smtClean="0"/>
              <a:t>and</a:t>
            </a:r>
            <a:r>
              <a:rPr lang="nl-BE" dirty="0" smtClean="0"/>
              <a:t> link </a:t>
            </a:r>
            <a:r>
              <a:rPr lang="nl-BE" dirty="0" err="1" smtClean="0"/>
              <a:t>to</a:t>
            </a:r>
            <a:r>
              <a:rPr lang="nl-BE" dirty="0" smtClean="0"/>
              <a:t> test</a:t>
            </a:r>
            <a:endParaRPr lang="nl-BE"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41</a:t>
            </a:fld>
            <a:endParaRPr lang="en-GB"/>
          </a:p>
        </p:txBody>
      </p:sp>
    </p:spTree>
    <p:extLst>
      <p:ext uri="{BB962C8B-B14F-4D97-AF65-F5344CB8AC3E}">
        <p14:creationId xmlns:p14="http://schemas.microsoft.com/office/powerpoint/2010/main" val="14507326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See also: </a:t>
            </a:r>
            <a:r>
              <a:rPr lang="en-GB" dirty="0" smtClean="0">
                <a:hlinkClick r:id="rId3"/>
              </a:rPr>
              <a:t>http://europa.eu/rapid/press-release_MEMO-11-891_en.htm</a:t>
            </a:r>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42</a:t>
            </a:fld>
            <a:endParaRPr lang="en-GB"/>
          </a:p>
        </p:txBody>
      </p:sp>
    </p:spTree>
    <p:extLst>
      <p:ext uri="{BB962C8B-B14F-4D97-AF65-F5344CB8AC3E}">
        <p14:creationId xmlns:p14="http://schemas.microsoft.com/office/powerpoint/2010/main" val="3323728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UPDATE: slide</a:t>
            </a:r>
            <a:r>
              <a:rPr lang="en-GB" baseline="0" dirty="0" smtClean="0"/>
              <a:t> numbering</a:t>
            </a:r>
          </a:p>
          <a:p>
            <a:pPr marL="0" lvl="1" defTabSz="904524">
              <a:defRPr/>
            </a:pPr>
            <a:r>
              <a:rPr lang="en-GB" baseline="0" dirty="0" smtClean="0"/>
              <a:t>+ link “</a:t>
            </a:r>
            <a:r>
              <a:rPr lang="en-GB" sz="800" dirty="0">
                <a:hlinkClick r:id="rId3"/>
              </a:rPr>
              <a:t>http://www.nationalarchives.gov.uk/doc/open-government-license/version/1/open-government-license.htm</a:t>
            </a:r>
            <a:r>
              <a:rPr lang="en-GB" baseline="0" dirty="0" smtClean="0"/>
              <a:t>” to “http://www.nationalarchives.gov.uk/doc/open-government-licence/version/2/ ”</a:t>
            </a:r>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43</a:t>
            </a:fld>
            <a:endParaRPr lang="en-GB"/>
          </a:p>
        </p:txBody>
      </p:sp>
    </p:spTree>
    <p:extLst>
      <p:ext uri="{BB962C8B-B14F-4D97-AF65-F5344CB8AC3E}">
        <p14:creationId xmlns:p14="http://schemas.microsoft.com/office/powerpoint/2010/main" val="31124829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44</a:t>
            </a:fld>
            <a:endParaRPr lang="en-GB"/>
          </a:p>
        </p:txBody>
      </p:sp>
    </p:spTree>
    <p:extLst>
      <p:ext uri="{BB962C8B-B14F-4D97-AF65-F5344CB8AC3E}">
        <p14:creationId xmlns:p14="http://schemas.microsoft.com/office/powerpoint/2010/main" val="5470789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45</a:t>
            </a:fld>
            <a:endParaRPr lang="en-GB"/>
          </a:p>
        </p:txBody>
      </p:sp>
    </p:spTree>
    <p:extLst>
      <p:ext uri="{BB962C8B-B14F-4D97-AF65-F5344CB8AC3E}">
        <p14:creationId xmlns:p14="http://schemas.microsoft.com/office/powerpoint/2010/main" val="32539604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46</a:t>
            </a:fld>
            <a:endParaRPr lang="en-GB"/>
          </a:p>
        </p:txBody>
      </p:sp>
    </p:spTree>
    <p:extLst>
      <p:ext uri="{BB962C8B-B14F-4D97-AF65-F5344CB8AC3E}">
        <p14:creationId xmlns:p14="http://schemas.microsoft.com/office/powerpoint/2010/main" val="3707740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5</a:t>
            </a:fld>
            <a:endParaRPr lang="en-GB"/>
          </a:p>
        </p:txBody>
      </p:sp>
    </p:spTree>
    <p:extLst>
      <p:ext uri="{BB962C8B-B14F-4D97-AF65-F5344CB8AC3E}">
        <p14:creationId xmlns:p14="http://schemas.microsoft.com/office/powerpoint/2010/main" val="1534762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6</a:t>
            </a:fld>
            <a:endParaRPr lang="en-GB"/>
          </a:p>
        </p:txBody>
      </p:sp>
    </p:spTree>
    <p:extLst>
      <p:ext uri="{BB962C8B-B14F-4D97-AF65-F5344CB8AC3E}">
        <p14:creationId xmlns:p14="http://schemas.microsoft.com/office/powerpoint/2010/main" val="67239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smtClean="0"/>
              <a:t>UPDATE</a:t>
            </a:r>
            <a:r>
              <a:rPr lang="nl-BE" baseline="0" dirty="0" smtClean="0"/>
              <a:t>: </a:t>
            </a:r>
            <a:r>
              <a:rPr lang="nl-BE" baseline="0" dirty="0" err="1" smtClean="0"/>
              <a:t>addition</a:t>
            </a:r>
            <a:r>
              <a:rPr lang="nl-BE" baseline="0" dirty="0" smtClean="0"/>
              <a:t> of </a:t>
            </a:r>
            <a:r>
              <a:rPr lang="nl-BE" baseline="0" dirty="0" err="1" smtClean="0"/>
              <a:t>this</a:t>
            </a:r>
            <a:r>
              <a:rPr lang="nl-BE" baseline="0" dirty="0" smtClean="0"/>
              <a:t> slide as </a:t>
            </a:r>
            <a:r>
              <a:rPr lang="nl-BE" baseline="0" dirty="0" err="1" smtClean="0"/>
              <a:t>an</a:t>
            </a:r>
            <a:r>
              <a:rPr lang="nl-BE" baseline="0" dirty="0" smtClean="0"/>
              <a:t> </a:t>
            </a:r>
            <a:r>
              <a:rPr lang="nl-BE" baseline="0" dirty="0" err="1" smtClean="0"/>
              <a:t>example</a:t>
            </a:r>
            <a:endParaRPr lang="nl-BE"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7</a:t>
            </a:fld>
            <a:endParaRPr lang="en-GB"/>
          </a:p>
        </p:txBody>
      </p:sp>
    </p:spTree>
    <p:extLst>
      <p:ext uri="{BB962C8B-B14F-4D97-AF65-F5344CB8AC3E}">
        <p14:creationId xmlns:p14="http://schemas.microsoft.com/office/powerpoint/2010/main" val="604563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a:p>
        </p:txBody>
      </p:sp>
    </p:spTree>
    <p:extLst>
      <p:ext uri="{BB962C8B-B14F-4D97-AF65-F5344CB8AC3E}">
        <p14:creationId xmlns:p14="http://schemas.microsoft.com/office/powerpoint/2010/main" val="4292757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9</a:t>
            </a:fld>
            <a:endParaRPr lang="en-GB"/>
          </a:p>
        </p:txBody>
      </p:sp>
    </p:spTree>
    <p:extLst>
      <p:ext uri="{BB962C8B-B14F-4D97-AF65-F5344CB8AC3E}">
        <p14:creationId xmlns:p14="http://schemas.microsoft.com/office/powerpoint/2010/main" val="628284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grpSp>
        <p:nvGrpSpPr>
          <p:cNvPr id="2" name="Group 25"/>
          <p:cNvGrpSpPr/>
          <p:nvPr/>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grpSp>
        <p:nvGrpSpPr>
          <p:cNvPr id="3" name="Group 32"/>
          <p:cNvGrpSpPr/>
          <p:nvPr/>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grpSp>
        <p:nvGrpSpPr>
          <p:cNvPr id="21" name="Group 20"/>
          <p:cNvGrpSpPr/>
          <p:nvPr userDrawn="1"/>
        </p:nvGrpSpPr>
        <p:grpSpPr bwMode="gray">
          <a:xfrm>
            <a:off x="860208" y="0"/>
            <a:ext cx="8283792" cy="6176009"/>
            <a:chOff x="19140488" y="13674"/>
            <a:chExt cx="8342516" cy="6145827"/>
          </a:xfrm>
        </p:grpSpPr>
        <p:sp>
          <p:nvSpPr>
            <p:cNvPr id="22"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3" name="Rectangle 7"/>
            <p:cNvSpPr>
              <a:spLocks noChangeArrowheads="1"/>
            </p:cNvSpPr>
            <p:nvPr/>
          </p:nvSpPr>
          <p:spPr bwMode="gray">
            <a:xfrm>
              <a:off x="25663403" y="4032250"/>
              <a:ext cx="1819601"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Cover Slide">
    <p:spTree>
      <p:nvGrpSpPr>
        <p:cNvPr id="1" name=""/>
        <p:cNvGrpSpPr/>
        <p:nvPr/>
      </p:nvGrpSpPr>
      <p:grpSpPr>
        <a:xfrm>
          <a:off x="0" y="0"/>
          <a:ext cx="0" cy="0"/>
          <a:chOff x="0" y="0"/>
          <a:chExt cx="0" cy="0"/>
        </a:xfrm>
      </p:grpSpPr>
      <p:grpSp>
        <p:nvGrpSpPr>
          <p:cNvPr id="2" name="Group 25"/>
          <p:cNvGrpSpPr/>
          <p:nvPr userDrawn="1"/>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9"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3" name="Group 32"/>
          <p:cNvGrpSpPr/>
          <p:nvPr userDrawn="1"/>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userDrawn="1"/>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9552" y="685800"/>
            <a:ext cx="8071048"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6" name="Slide Number Placeholder 15"/>
          <p:cNvSpPr>
            <a:spLocks noGrp="1"/>
          </p:cNvSpPr>
          <p:nvPr>
            <p:ph type="sldNum" sz="quarter" idx="18"/>
          </p:nvPr>
        </p:nvSpPr>
        <p:spPr/>
        <p:txBody>
          <a:bodyPr/>
          <a:lstStyle/>
          <a:p>
            <a:r>
              <a:rPr lang="en-GB" smtClean="0"/>
              <a:t>Slide </a:t>
            </a:r>
            <a:fld id="{F40CD079-BC3F-4086-BA81-31A79D845B02}" type="slidenum">
              <a:rPr lang="en-GB" smtClean="0"/>
              <a:pPr/>
              <a:t>‹#›</a:t>
            </a:fld>
            <a:endParaRPr lang="en-GB"/>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8"/>
          </p:nvPr>
        </p:nvSpPr>
        <p:spPr/>
        <p:txBody>
          <a:bodyPr/>
          <a:lstStyle/>
          <a:p>
            <a:r>
              <a:rPr lang="en-GB" smtClean="0"/>
              <a:t>Slide </a:t>
            </a:r>
            <a:fld id="{E44EE0AE-258D-448E-BE6F-A5950D950578}" type="slidenum">
              <a:rPr lang="en-GB" smtClean="0"/>
              <a:pPr/>
              <a:t>‹#›</a:t>
            </a:fld>
            <a:endParaRPr lang="en-GB"/>
          </a:p>
        </p:txBody>
      </p:sp>
      <p:sp>
        <p:nvSpPr>
          <p:cNvPr id="17"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E5AEF7E6-F54B-465B-80D8-F94E30169B2B}" type="slidenum">
              <a:rPr lang="en-GB" smtClean="0"/>
              <a:pPr/>
              <a:t>‹#›</a:t>
            </a:fld>
            <a:endParaRPr lang="en-GB"/>
          </a:p>
        </p:txBody>
      </p:sp>
      <p:sp>
        <p:nvSpPr>
          <p:cNvPr id="20"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smtClean="0"/>
              <a:t>Click to edit Master text styles</a:t>
            </a:r>
          </a:p>
        </p:txBody>
      </p:sp>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2A1DF1AB-ECF4-458D-ADC6-8F9126CBD0F9}" type="slidenum">
              <a:rPr lang="en-GB" smtClean="0"/>
              <a:pPr/>
              <a:t>‹#›</a:t>
            </a:fld>
            <a:endParaRPr lang="en-GB"/>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9"/>
          </p:nvPr>
        </p:nvSpPr>
        <p:spPr/>
        <p:txBody>
          <a:bodyPr/>
          <a:lstStyle/>
          <a:p>
            <a:r>
              <a:rPr lang="en-GB" smtClean="0"/>
              <a:t>Slide </a:t>
            </a:r>
            <a:fld id="{A487AC06-E2A2-4E8D-9AFD-439DCFCCE529}" type="slidenum">
              <a:rPr lang="en-GB" smtClean="0"/>
              <a:pPr/>
              <a:t>‹#›</a:t>
            </a:fld>
            <a:endParaRPr lang="en-GB"/>
          </a:p>
        </p:txBody>
      </p:sp>
      <p:sp>
        <p:nvSpPr>
          <p:cNvPr id="18" name="PwCFirm"/>
          <p:cNvSpPr txBox="1"/>
          <p:nvPr/>
        </p:nvSpPr>
        <p:spPr>
          <a:xfrm>
            <a:off x="533400" y="6453336"/>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2"/>
          </p:nvPr>
        </p:nvSpPr>
        <p:spPr/>
        <p:txBody>
          <a:bodyPr/>
          <a:lstStyle/>
          <a:p>
            <a:r>
              <a:rPr lang="en-GB" smtClean="0"/>
              <a:t>Slide </a:t>
            </a:r>
            <a:fld id="{7703A140-4BD5-4963-8DDB-02EE24C99514}" type="slidenum">
              <a:rPr lang="en-GB" smtClean="0"/>
              <a:pPr/>
              <a:t>‹#›</a:t>
            </a:fld>
            <a:endParaRPr lang="en-GB"/>
          </a:p>
        </p:txBody>
      </p:sp>
      <p:sp>
        <p:nvSpPr>
          <p:cNvPr id="16"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1pPr>
            <a:lvl2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2pPr>
            <a:lvl3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3pPr>
            <a:lvl4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4pPr>
            <a:lvl5pPr indent="-274320" algn="l" defTabSz="914400" rtl="0" eaLnBrk="1" latinLnBrk="0" hangingPunct="1">
              <a:lnSpc>
                <a:spcPct val="100000"/>
              </a:lnSpc>
              <a:spcBef>
                <a:spcPts val="0"/>
              </a:spcBef>
              <a:spcAft>
                <a:spcPts val="900"/>
              </a:spcAft>
              <a:buClr>
                <a:schemeClr val="tx1"/>
              </a:buClr>
              <a:defRPr lang="en-GB" sz="2000" kern="1200" baseline="0" noProof="0" dirty="0">
                <a:solidFill>
                  <a:schemeClr val="tx1"/>
                </a:solidFill>
                <a:latin typeface="Georgia" pitchFamily="18" charset="0"/>
                <a:ea typeface="+mn-ea"/>
                <a:cs typeface="+mn-cs"/>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7" name="Slide Number Placeholder 16"/>
          <p:cNvSpPr>
            <a:spLocks noGrp="1"/>
          </p:cNvSpPr>
          <p:nvPr>
            <p:ph type="sldNum" sz="quarter" idx="18"/>
          </p:nvPr>
        </p:nvSpPr>
        <p:spPr/>
        <p:txBody>
          <a:bodyPr/>
          <a:lstStyle/>
          <a:p>
            <a:r>
              <a:rPr lang="en-GB" smtClean="0"/>
              <a:t>Slide </a:t>
            </a:r>
            <a:fld id="{C65BB6A6-903A-4B60-A0CF-B2137834975A}" type="slidenum">
              <a:rPr lang="en-GB" smtClean="0"/>
              <a:pPr/>
              <a:t>‹#›</a:t>
            </a:fld>
            <a:endParaRPr lang="en-GB"/>
          </a:p>
        </p:txBody>
      </p:sp>
      <p:sp>
        <p:nvSpPr>
          <p:cNvPr id="18"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bg1"/>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1524000" y="685800"/>
            <a:ext cx="7086600" cy="1066800"/>
          </a:xfrm>
        </p:spPr>
        <p:txBody>
          <a:bodyPr anchor="t" anchorCtr="0">
            <a:noAutofit/>
          </a:bodyPr>
          <a:lstStyle>
            <a:lvl1pPr>
              <a:lnSpc>
                <a:spcPct val="90000"/>
              </a:lnSpc>
              <a:defRPr sz="3200" baseline="0">
                <a:solidFill>
                  <a:sysClr val="windowText" lastClr="000000"/>
                </a:solidFill>
              </a:defRPr>
            </a:lvl1pPr>
          </a:lstStyle>
          <a:p>
            <a:r>
              <a:rPr lang="en-US" noProof="0" smtClean="0"/>
              <a:t>Click to edit Master title style</a:t>
            </a:r>
            <a:endParaRPr lang="en-GB" noProof="0" dirty="0"/>
          </a:p>
        </p:txBody>
      </p:sp>
      <p:sp>
        <p:nvSpPr>
          <p:cNvPr id="22" name="Subtitle 2"/>
          <p:cNvSpPr>
            <a:spLocks noGrp="1"/>
          </p:cNvSpPr>
          <p:nvPr>
            <p:ph type="subTitle" idx="1"/>
          </p:nvPr>
        </p:nvSpPr>
        <p:spPr bwMode="black">
          <a:xfrm>
            <a:off x="1524000" y="1905000"/>
            <a:ext cx="7086600" cy="1371600"/>
          </a:xfrm>
        </p:spPr>
        <p:txBody>
          <a:bodyPr>
            <a:noAutofit/>
          </a:bodyPr>
          <a:lstStyle>
            <a:lvl1pPr marL="0" indent="0" algn="l">
              <a:lnSpc>
                <a:spcPct val="90000"/>
              </a:lnSpc>
              <a:buNone/>
              <a:defRPr sz="3200" baseline="0">
                <a:solidFill>
                  <a:sysClr val="windowText" lastClr="000000"/>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Slide Number Placeholder 16"/>
          <p:cNvSpPr>
            <a:spLocks noGrp="1"/>
          </p:cNvSpPr>
          <p:nvPr>
            <p:ph type="sldNum" sz="quarter" idx="18"/>
          </p:nvPr>
        </p:nvSpPr>
        <p:spPr>
          <a:xfrm>
            <a:off x="7086600" y="6477000"/>
            <a:ext cx="1527048" cy="152400"/>
          </a:xfrm>
        </p:spPr>
        <p:txBody>
          <a:bodyPr/>
          <a:lstStyle/>
          <a:p>
            <a:r>
              <a:rPr lang="en-GB" smtClean="0"/>
              <a:t>Slide </a:t>
            </a:r>
            <a:fld id="{4424FA8E-F7FA-40CC-BCA5-BCCDFCD308A3}" type="slidenum">
              <a:rPr lang="en-GB" smtClean="0"/>
              <a:pPr/>
              <a:t>‹#›</a:t>
            </a:fld>
            <a:endParaRPr lang="en-GB"/>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creativecommons.org/licenses/by/2.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552" y="685800"/>
            <a:ext cx="8071049" cy="914400"/>
          </a:xfrm>
          <a:prstGeom prst="rect">
            <a:avLst/>
          </a:prstGeom>
        </p:spPr>
        <p:txBody>
          <a:bodyPr vert="horz" lIns="0" tIns="0" rIns="0" bIns="0" rtlCol="0" anchor="t" anchorCtr="0">
            <a:noAutofit/>
          </a:bodyPr>
          <a:lstStyle/>
          <a:p>
            <a:r>
              <a:rPr lang="en-GB" noProof="0" dirty="0" smtClean="0"/>
              <a:t>Click to edit</a:t>
            </a:r>
            <a:br>
              <a:rPr lang="en-GB" noProof="0" dirty="0" smtClean="0"/>
            </a:br>
            <a:r>
              <a:rPr lang="en-GB" noProof="0" dirty="0" smtClean="0"/>
              <a:t>Master title style</a:t>
            </a:r>
            <a:endParaRPr lang="en-GB" noProof="0" dirty="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12"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smtClean="0"/>
              <a:t>Slide </a:t>
            </a:r>
            <a:fld id="{4424FA8E-F7FA-40CC-BCA5-BCCDFCD308A3}" type="slidenum">
              <a:rPr lang="en-GB" smtClean="0"/>
              <a:pPr/>
              <a:t>‹#›</a:t>
            </a:fld>
            <a:endParaRPr lang="en-GB"/>
          </a:p>
        </p:txBody>
      </p:sp>
      <p:pic>
        <p:nvPicPr>
          <p:cNvPr id="9" name="Picture 2" descr="http://www.lib.umich.edu/files/services/copyright/cc-by.png">
            <a:hlinkClick r:id="rId12"/>
          </p:cNvPr>
          <p:cNvPicPr>
            <a:picLocks noChangeAspect="1" noChangeArrowheads="1"/>
          </p:cNvPicPr>
          <p:nvPr/>
        </p:nvPicPr>
        <p:blipFill>
          <a:blip r:embed="rId13" cstate="print"/>
          <a:srcRect/>
          <a:stretch>
            <a:fillRect/>
          </a:stretch>
        </p:blipFill>
        <p:spPr bwMode="auto">
          <a:xfrm>
            <a:off x="8090178" y="6669360"/>
            <a:ext cx="539163" cy="188640"/>
          </a:xfrm>
          <a:prstGeom prst="rect">
            <a:avLst/>
          </a:prstGeom>
          <a:noFill/>
        </p:spPr>
      </p:pic>
      <p:pic>
        <p:nvPicPr>
          <p:cNvPr id="1026" name="Picture 2"/>
          <p:cNvPicPr>
            <a:picLocks noChangeAspect="1" noChangeArrowheads="1"/>
          </p:cNvPicPr>
          <p:nvPr/>
        </p:nvPicPr>
        <p:blipFill>
          <a:blip r:embed="rId14" cstate="print"/>
          <a:srcRect/>
          <a:stretch>
            <a:fillRect/>
          </a:stretch>
        </p:blipFill>
        <p:spPr bwMode="auto">
          <a:xfrm>
            <a:off x="539552" y="6309320"/>
            <a:ext cx="2717131" cy="401241"/>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8" Type="http://schemas.openxmlformats.org/officeDocument/2006/relationships/hyperlink" Target="http://www.slideshare.net/OpenDataSupport/introduction-to-linked-data-23402165" TargetMode="External"/><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lideshare.net/OpenDataSupport/the-psi-directive-and-open-government-dat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creativecommons.org/licenses/" TargetMode="External"/><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hyperlink" Target="http://creativecommons.org/license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nationalarchives.gov.uk/doc/open-government-licence/version/2/"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epsiplatform.eu/sites/default/files/Final%20TR%20Open%20Data%20and%20Liability.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www.slideshare.net/OpenDataSupport/promoting-the-re-use-of-open-data-through-odip"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3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testmoz.com/187079"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8" Type="http://schemas.openxmlformats.org/officeDocument/2006/relationships/hyperlink" Target="http://creativecommons.org/licenses/" TargetMode="External"/><Relationship Id="rId13" Type="http://schemas.openxmlformats.org/officeDocument/2006/relationships/hyperlink" Target="http://bit.ly/14Hwe5D" TargetMode="External"/><Relationship Id="rId3" Type="http://schemas.openxmlformats.org/officeDocument/2006/relationships/hyperlink" Target="http://opendefinition.org/" TargetMode="External"/><Relationship Id="rId7" Type="http://schemas.openxmlformats.org/officeDocument/2006/relationships/hyperlink" Target="http://ec.europa.eu/information_society/policy/psi/revision_directive/index_en.htm" TargetMode="External"/><Relationship Id="rId12" Type="http://schemas.openxmlformats.org/officeDocument/2006/relationships/hyperlink" Target="http://pro.europeana.eu/documents/858566/2cbf1f78-e036-4088-af25-94684ff90dc5" TargetMode="External"/><Relationship Id="rId2" Type="http://schemas.openxmlformats.org/officeDocument/2006/relationships/notesSlide" Target="../notesSlides/notesSlide43.xml"/><Relationship Id="rId1" Type="http://schemas.openxmlformats.org/officeDocument/2006/relationships/slideLayout" Target="../slideLayouts/slideLayout3.xml"/><Relationship Id="rId6" Type="http://schemas.openxmlformats.org/officeDocument/2006/relationships/hyperlink" Target="http://eur-lex.europa.eu/LexUriServ/LexUriServ.do?uri=OJ:L:2013:175:0001:0008:EN:PDF" TargetMode="External"/><Relationship Id="rId11" Type="http://schemas.openxmlformats.org/officeDocument/2006/relationships/hyperlink" Target="http://discovery.ac.uk/businesscase/principles/" TargetMode="External"/><Relationship Id="rId5" Type="http://schemas.openxmlformats.org/officeDocument/2006/relationships/hyperlink" Target="http://5stardata.info/" TargetMode="External"/><Relationship Id="rId10" Type="http://schemas.openxmlformats.org/officeDocument/2006/relationships/hyperlink" Target="http://epsiplatform.eu/sites/default/files/Final%20TR%20Open%20Data%20and%20Liability.pdf" TargetMode="External"/><Relationship Id="rId4" Type="http://schemas.openxmlformats.org/officeDocument/2006/relationships/hyperlink" Target="http://okfn.org/opendata/" TargetMode="External"/><Relationship Id="rId9" Type="http://schemas.openxmlformats.org/officeDocument/2006/relationships/hyperlink" Target="http://www.nationalarchives.gov.uk/doc/open-government-licence/version/2/" TargetMode="External"/><Relationship Id="rId14" Type="http://schemas.openxmlformats.org/officeDocument/2006/relationships/hyperlink" Target="http://pro.europeana.eu/documents/858566/7f14c82a-f76c-4f4f-b8a7-600d2168a73d"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discovery.ac.uk/businesscase/principles/"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jpeg"/><Relationship Id="rId4" Type="http://schemas.openxmlformats.org/officeDocument/2006/relationships/hyperlink" Target="http://pro.europeana.eu/documents/858566/2cbf1f78-e036-4088-af25-94684ff90dc5"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joinup.ec.europa.eu/category/licence/isa-open-metadata-licence-v11" TargetMode="External"/><Relationship Id="rId13" Type="http://schemas.openxmlformats.org/officeDocument/2006/relationships/image" Target="../media/image35.png"/><Relationship Id="rId3" Type="http://schemas.openxmlformats.org/officeDocument/2006/relationships/hyperlink" Target="http://ec.europa.eu/information_society/policy/psi/revision_directive/index_en.htm" TargetMode="External"/><Relationship Id="rId7" Type="http://schemas.openxmlformats.org/officeDocument/2006/relationships/hyperlink" Target="http://www.lapsi-project.eu/" TargetMode="External"/><Relationship Id="rId12" Type="http://schemas.openxmlformats.org/officeDocument/2006/relationships/image" Target="../media/image34.jpeg"/><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hyperlink" Target="http://opendatacommons.org/licenses/" TargetMode="External"/><Relationship Id="rId11" Type="http://schemas.openxmlformats.org/officeDocument/2006/relationships/image" Target="../media/image33.jpeg"/><Relationship Id="rId5" Type="http://schemas.openxmlformats.org/officeDocument/2006/relationships/hyperlink" Target="http://creativecommons.org/licenses/" TargetMode="External"/><Relationship Id="rId10" Type="http://schemas.openxmlformats.org/officeDocument/2006/relationships/image" Target="../media/image32.jpeg"/><Relationship Id="rId4" Type="http://schemas.openxmlformats.org/officeDocument/2006/relationships/hyperlink" Target="http://pro.europeana.eu/documents/858566/7f14c82a-f76c-4f4f-b8a7-600d2168a73d" TargetMode="External"/><Relationship Id="rId9" Type="http://schemas.openxmlformats.org/officeDocument/2006/relationships/image" Target="../media/image31.jpeg"/><Relationship Id="rId14" Type="http://schemas.openxmlformats.org/officeDocument/2006/relationships/image" Target="../media/image36.png"/></Relationships>
</file>

<file path=ppt/slides/_rels/slide46.xml.rels><?xml version="1.0" encoding="UTF-8" standalone="yes"?>
<Relationships xmlns="http://schemas.openxmlformats.org/package/2006/relationships"><Relationship Id="rId8" Type="http://schemas.openxmlformats.org/officeDocument/2006/relationships/hyperlink" Target="http://www.google.co.uk/url?sa=i&amp;source=images&amp;cd=&amp;cad=rja&amp;docid=SE7FMEdJDXLGRM&amp;tbnid=iOAlFfmdXacIzM:&amp;ved=0CAgQjRwwAA&amp;url=http://www.collaboration133.com/despite-posting-huge-profits-linkedin-still-hasnt-figured-out-rss-feeds/1329/linkedin-icon/&amp;ei=qViTUeDwDsfesgbKloCIDQ&amp;psig=AFQjCNFUKf5qekIs09Vjl6j4tqvs6rCrxQ&amp;ust=1368697385296369" TargetMode="External"/><Relationship Id="rId13" Type="http://schemas.openxmlformats.org/officeDocument/2006/relationships/hyperlink" Target="https://twitter.com/OpenDataSupport" TargetMode="External"/><Relationship Id="rId3" Type="http://schemas.openxmlformats.org/officeDocument/2006/relationships/hyperlink" Target="http://www.google.co.uk/url?sa=i&amp;rct=j&amp;q=&amp;esrc=s&amp;frm=1&amp;source=images&amp;cd=&amp;cad=rja&amp;docid=kQOSE_Qm988B-M&amp;tbnid=wtsKUGiNqTAINM:&amp;ved=&amp;url=http://iwebask.com/blog/2012/06/11/leverage-slideshare-increase-traffic-website/&amp;ei=TliTUf7PFMKXtAahwoCQDg&amp;bvm=bv.46471029,d.Yms&amp;psig=AFQjCNHXFJZYAyHNHJZynmy81ri4lsG6Hw&amp;ust=1368697294780597" TargetMode="External"/><Relationship Id="rId7" Type="http://schemas.openxmlformats.org/officeDocument/2006/relationships/hyperlink" Target="http://www.opendatasupport.eu/" TargetMode="External"/><Relationship Id="rId12" Type="http://schemas.openxmlformats.org/officeDocument/2006/relationships/image" Target="../media/image40.gif"/><Relationship Id="rId2" Type="http://schemas.openxmlformats.org/officeDocument/2006/relationships/notesSlide" Target="../notesSlides/notesSlide46.xml"/><Relationship Id="rId16" Type="http://schemas.openxmlformats.org/officeDocument/2006/relationships/hyperlink" Target="mailto:contact@opendatasupport.eu" TargetMode="External"/><Relationship Id="rId1" Type="http://schemas.openxmlformats.org/officeDocument/2006/relationships/slideLayout" Target="../slideLayouts/slideLayout2.xml"/><Relationship Id="rId6" Type="http://schemas.openxmlformats.org/officeDocument/2006/relationships/image" Target="../media/image38.png"/><Relationship Id="rId11" Type="http://schemas.openxmlformats.org/officeDocument/2006/relationships/hyperlink" Target="http://www.google.co.uk/url?sa=i&amp;rct=j&amp;q=&amp;esrc=s&amp;frm=1&amp;source=images&amp;cd=&amp;cad=rja&amp;docid=H73Bp3_m1xl35M&amp;tbnid=RL8r_BDa6hOUiM:&amp;ved=0CAUQjRw&amp;url=http://info.hjmt.com/blog/bid/271040/Should-You-Use-a-Live-Twitter-Stream-at-Your-Next-Event&amp;ei=dFmTUfTsGMWItQaWtIHoDA&amp;bvm=bv.46471029,d.Yms&amp;psig=AFQjCNEdFo_vMlWlFwv7YoyBHrTZ8pUvFA&amp;ust=1368697574802004" TargetMode="External"/><Relationship Id="rId5" Type="http://schemas.openxmlformats.org/officeDocument/2006/relationships/hyperlink" Target="http://www.slideshare.net/OpenDataSupport" TargetMode="External"/><Relationship Id="rId15" Type="http://schemas.openxmlformats.org/officeDocument/2006/relationships/image" Target="../media/image41.png"/><Relationship Id="rId10" Type="http://schemas.openxmlformats.org/officeDocument/2006/relationships/hyperlink" Target="http://www.linkedin.com/groups/Open-Data-Support-4859070?gid=4859070&amp;mostPopular=&amp;trk=tyah" TargetMode="External"/><Relationship Id="rId4" Type="http://schemas.openxmlformats.org/officeDocument/2006/relationships/image" Target="../media/image37.jpeg"/><Relationship Id="rId9" Type="http://schemas.openxmlformats.org/officeDocument/2006/relationships/image" Target="../media/image39.png"/><Relationship Id="rId14" Type="http://schemas.openxmlformats.org/officeDocument/2006/relationships/hyperlink" Target="http://joinup.ec.europa.eu/"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sz="1600" i="0" dirty="0" smtClean="0"/>
              <a:t>Õpimoodul </a:t>
            </a:r>
            <a:r>
              <a:rPr lang="en-GB" sz="1600" i="0" dirty="0" smtClean="0"/>
              <a:t>2.5</a:t>
            </a:r>
            <a:r>
              <a:rPr lang="en-GB" sz="1400" i="0" dirty="0" smtClean="0"/>
              <a:t/>
            </a:r>
            <a:br>
              <a:rPr lang="en-GB" sz="1400" i="0" dirty="0" smtClean="0"/>
            </a:br>
            <a:r>
              <a:rPr lang="en-GB" sz="1800" i="0" dirty="0" smtClean="0"/>
              <a:t/>
            </a:r>
            <a:br>
              <a:rPr lang="en-GB" sz="1800" i="0" dirty="0" smtClean="0"/>
            </a:br>
            <a:r>
              <a:rPr lang="en-GB" sz="1800" i="0" dirty="0" smtClean="0"/>
              <a:t/>
            </a:r>
            <a:br>
              <a:rPr lang="en-GB" sz="1800" i="0" dirty="0" smtClean="0"/>
            </a:br>
            <a:r>
              <a:rPr lang="en-GB" i="0" dirty="0" smtClean="0">
                <a:latin typeface="Bradley Hand ITC" pitchFamily="66" charset="0"/>
              </a:rPr>
              <a:t/>
            </a:r>
            <a:br>
              <a:rPr lang="en-GB" i="0" dirty="0" smtClean="0">
                <a:latin typeface="Bradley Hand ITC" pitchFamily="66" charset="0"/>
              </a:rPr>
            </a:br>
            <a:r>
              <a:rPr lang="en-GB" dirty="0" smtClean="0"/>
              <a:t/>
            </a:r>
            <a:br>
              <a:rPr lang="en-GB" dirty="0" smtClean="0"/>
            </a:br>
            <a:r>
              <a:rPr lang="et-EE" sz="5400" i="0" dirty="0" smtClean="0">
                <a:latin typeface="Bradley Hand ITC" pitchFamily="66" charset="0"/>
              </a:rPr>
              <a:t>Andmete</a:t>
            </a:r>
            <a:r>
              <a:rPr lang="en-GB" sz="5400" i="0" dirty="0" smtClean="0">
                <a:latin typeface="Bradley Hand ITC" pitchFamily="66" charset="0"/>
              </a:rPr>
              <a:t> &amp; meta</a:t>
            </a:r>
            <a:r>
              <a:rPr lang="et-EE" sz="5400" i="0" dirty="0" smtClean="0">
                <a:latin typeface="Bradley Hand ITC" pitchFamily="66" charset="0"/>
              </a:rPr>
              <a:t>andmete </a:t>
            </a:r>
            <a:r>
              <a:rPr lang="en-GB" sz="5400" i="0" dirty="0" smtClean="0">
                <a:latin typeface="Bradley Hand ITC" pitchFamily="66" charset="0"/>
              </a:rPr>
              <a:t> l</a:t>
            </a:r>
            <a:r>
              <a:rPr lang="et-EE" sz="5400" i="0" dirty="0" err="1" smtClean="0">
                <a:latin typeface="Bradley Hand ITC" pitchFamily="66" charset="0"/>
              </a:rPr>
              <a:t>itsentseerimine</a:t>
            </a:r>
            <a:endParaRPr lang="en-GB" sz="5400" i="0" dirty="0" smtClean="0">
              <a:latin typeface="Bradley Hand ITC" pitchFamily="66" charset="0"/>
            </a:endParaRPr>
          </a:p>
        </p:txBody>
      </p:sp>
      <p:sp>
        <p:nvSpPr>
          <p:cNvPr id="4" name="Rectangle 1"/>
          <p:cNvSpPr>
            <a:spLocks noChangeArrowheads="1"/>
          </p:cNvSpPr>
          <p:nvPr/>
        </p:nvSpPr>
        <p:spPr bwMode="auto">
          <a:xfrm>
            <a:off x="1979712" y="6291173"/>
            <a:ext cx="7092280" cy="4154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700" b="0" i="1" u="none" strike="noStrike" cap="none" normalizeH="0" baseline="0" dirty="0" smtClean="0">
                <a:ln>
                  <a:noFill/>
                </a:ln>
                <a:solidFill>
                  <a:schemeClr val="bg2">
                    <a:lumMod val="50000"/>
                  </a:schemeClr>
                </a:solidFill>
                <a:effectLst/>
                <a:latin typeface="Arial" pitchFamily="34" charset="0"/>
                <a:ea typeface="Arial" pitchFamily="34" charset="0"/>
                <a:cs typeface="Arial" pitchFamily="34" charset="0"/>
              </a:rPr>
              <a:t>PwC firms help organisations and individuals create the value they’re looking for. We’re a network of firms in 158 countries with close to 180,000 people who are committed to delivering quality in assurance, tax and advisory services. Tell us what matters to you and find out more by visiting us at www.pwc.com. </a:t>
            </a:r>
            <a:endParaRPr kumimoji="0" lang="en-GB" sz="700" b="0" i="0" u="none" strike="noStrike" cap="none" normalizeH="0" baseline="0" dirty="0" smtClean="0">
              <a:ln>
                <a:noFill/>
              </a:ln>
              <a:solidFill>
                <a:schemeClr val="bg2">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700" b="0" i="1" u="none" strike="noStrike" cap="none" normalizeH="0" baseline="0" dirty="0" smtClean="0">
                <a:ln>
                  <a:noFill/>
                </a:ln>
                <a:solidFill>
                  <a:schemeClr val="bg2">
                    <a:lumMod val="50000"/>
                  </a:schemeClr>
                </a:solidFill>
                <a:effectLst/>
                <a:latin typeface="Arial" pitchFamily="34" charset="0"/>
                <a:ea typeface="Arial" pitchFamily="34" charset="0"/>
                <a:cs typeface="Arial" pitchFamily="34" charset="0"/>
              </a:rPr>
              <a:t>PwC refers to the PwC network and/or one or more of its member firms, each of which is a separate legal entity. Please see www.pwc.com/structure for further details.</a:t>
            </a:r>
            <a:endParaRPr kumimoji="0" lang="en-GB" sz="700" b="0" i="0" u="none" strike="noStrike" cap="none" normalizeH="0" baseline="0" dirty="0" smtClean="0">
              <a:ln>
                <a:noFill/>
              </a:ln>
              <a:solidFill>
                <a:schemeClr val="bg2">
                  <a:lumMod val="50000"/>
                </a:schemeClr>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Litsentseerimine on esimene tärn…</a:t>
            </a:r>
            <a:endParaRPr lang="en-GB" noProof="0" dirty="0"/>
          </a:p>
        </p:txBody>
      </p:sp>
      <p:sp>
        <p:nvSpPr>
          <p:cNvPr id="3" name="Content Placeholder 2"/>
          <p:cNvSpPr>
            <a:spLocks noGrp="1"/>
          </p:cNvSpPr>
          <p:nvPr>
            <p:ph sz="quarter" idx="15"/>
          </p:nvPr>
        </p:nvSpPr>
        <p:spPr>
          <a:xfrm>
            <a:off x="3275856" y="2571664"/>
            <a:ext cx="5472608" cy="812304"/>
          </a:xfrm>
        </p:spPr>
        <p:txBody>
          <a:bodyPr anchor="ctr"/>
          <a:lstStyle/>
          <a:p>
            <a:r>
              <a:rPr lang="et-EE" i="1" dirty="0" smtClean="0"/>
              <a:t>Kaks tähte</a:t>
            </a:r>
            <a:r>
              <a:rPr lang="en-GB" i="1" dirty="0" smtClean="0"/>
              <a:t>: </a:t>
            </a:r>
            <a:r>
              <a:rPr lang="et-EE" dirty="0"/>
              <a:t>andmete avaldamine </a:t>
            </a:r>
            <a:r>
              <a:rPr lang="et-EE" b="1" dirty="0" smtClean="0"/>
              <a:t>masinloetavas</a:t>
            </a:r>
            <a:r>
              <a:rPr lang="et-EE" dirty="0" smtClean="0"/>
              <a:t> </a:t>
            </a:r>
            <a:r>
              <a:rPr lang="et-EE" i="1" dirty="0" smtClean="0"/>
              <a:t>(</a:t>
            </a:r>
            <a:r>
              <a:rPr lang="en-GB" i="1" dirty="0" smtClean="0"/>
              <a:t>machine-readable</a:t>
            </a:r>
            <a:r>
              <a:rPr lang="et-EE" i="1" dirty="0" smtClean="0"/>
              <a:t>)</a:t>
            </a:r>
            <a:r>
              <a:rPr lang="et-EE" b="1" i="1" dirty="0" smtClean="0"/>
              <a:t> </a:t>
            </a:r>
            <a:r>
              <a:rPr lang="et-EE" dirty="0" smtClean="0"/>
              <a:t>formaadis</a:t>
            </a:r>
            <a:endParaRPr lang="en-GB"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596752"/>
            <a:ext cx="2515553" cy="912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1" y="2517759"/>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0" y="3437874"/>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549" y="4357989"/>
            <a:ext cx="2515553" cy="912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9552" y="5270484"/>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txBox="1">
            <a:spLocks/>
          </p:cNvSpPr>
          <p:nvPr/>
        </p:nvSpPr>
        <p:spPr>
          <a:xfrm>
            <a:off x="3275856" y="1646847"/>
            <a:ext cx="5408984" cy="862400"/>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i="1" dirty="0" smtClean="0"/>
              <a:t>Üks täht</a:t>
            </a:r>
            <a:r>
              <a:rPr lang="en-GB" i="1" dirty="0" smtClean="0"/>
              <a:t>: </a:t>
            </a:r>
            <a:r>
              <a:rPr lang="et-EE" dirty="0" smtClean="0"/>
              <a:t>andmete avaldamine vastavalt </a:t>
            </a:r>
            <a:r>
              <a:rPr lang="et-EE" b="1" dirty="0" smtClean="0"/>
              <a:t>avatud litsentsile</a:t>
            </a:r>
            <a:r>
              <a:rPr lang="et-EE" dirty="0" smtClean="0"/>
              <a:t> </a:t>
            </a:r>
            <a:r>
              <a:rPr lang="et-EE" i="1" dirty="0" smtClean="0"/>
              <a:t>(</a:t>
            </a:r>
            <a:r>
              <a:rPr lang="en-GB" i="1" dirty="0" smtClean="0"/>
              <a:t>open licence</a:t>
            </a:r>
            <a:r>
              <a:rPr lang="et-EE" i="1" dirty="0" smtClean="0"/>
              <a:t>)</a:t>
            </a:r>
            <a:endParaRPr lang="en-GB" i="1" dirty="0"/>
          </a:p>
        </p:txBody>
      </p:sp>
      <p:sp>
        <p:nvSpPr>
          <p:cNvPr id="12" name="Content Placeholder 2"/>
          <p:cNvSpPr txBox="1">
            <a:spLocks/>
          </p:cNvSpPr>
          <p:nvPr/>
        </p:nvSpPr>
        <p:spPr>
          <a:xfrm>
            <a:off x="3275856" y="3491779"/>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i="1" dirty="0" smtClean="0"/>
              <a:t>Kolm tähte</a:t>
            </a:r>
            <a:r>
              <a:rPr lang="en-GB" i="1" dirty="0" smtClean="0"/>
              <a:t>: </a:t>
            </a:r>
            <a:r>
              <a:rPr lang="et-EE" dirty="0" smtClean="0"/>
              <a:t>andmete avaldamine </a:t>
            </a:r>
            <a:r>
              <a:rPr lang="et-EE" b="1" dirty="0" smtClean="0"/>
              <a:t>avatud formaadis</a:t>
            </a:r>
            <a:r>
              <a:rPr lang="en-GB" b="1" dirty="0" smtClean="0"/>
              <a:t> </a:t>
            </a:r>
            <a:r>
              <a:rPr lang="et-EE" i="1" dirty="0" smtClean="0"/>
              <a:t>(</a:t>
            </a:r>
            <a:r>
              <a:rPr lang="en-GB" i="1" dirty="0" smtClean="0"/>
              <a:t>open format</a:t>
            </a:r>
            <a:r>
              <a:rPr lang="et-EE" i="1" dirty="0" smtClean="0"/>
              <a:t>)</a:t>
            </a:r>
            <a:endParaRPr lang="en-GB" i="1" dirty="0"/>
          </a:p>
        </p:txBody>
      </p:sp>
      <p:sp>
        <p:nvSpPr>
          <p:cNvPr id="13" name="Content Placeholder 2"/>
          <p:cNvSpPr txBox="1">
            <a:spLocks/>
          </p:cNvSpPr>
          <p:nvPr/>
        </p:nvSpPr>
        <p:spPr>
          <a:xfrm>
            <a:off x="3275856" y="5324389"/>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i="1" dirty="0" smtClean="0"/>
              <a:t>Viis tähte</a:t>
            </a:r>
            <a:r>
              <a:rPr lang="en-GB" i="1" dirty="0" smtClean="0"/>
              <a:t>: </a:t>
            </a:r>
            <a:r>
              <a:rPr lang="et-EE" dirty="0" smtClean="0"/>
              <a:t>teistele andmetele </a:t>
            </a:r>
            <a:r>
              <a:rPr lang="et-EE" b="1" dirty="0" smtClean="0"/>
              <a:t>viidete </a:t>
            </a:r>
            <a:r>
              <a:rPr lang="et-EE" i="1" dirty="0" smtClean="0"/>
              <a:t>(</a:t>
            </a:r>
            <a:r>
              <a:rPr lang="en-GB" i="1" dirty="0" smtClean="0"/>
              <a:t>links</a:t>
            </a:r>
            <a:r>
              <a:rPr lang="et-EE" i="1" dirty="0" smtClean="0"/>
              <a:t>)</a:t>
            </a:r>
            <a:r>
              <a:rPr lang="et-EE" i="1" dirty="0"/>
              <a:t> </a:t>
            </a:r>
            <a:r>
              <a:rPr lang="et-EE" dirty="0" smtClean="0"/>
              <a:t>loomine</a:t>
            </a:r>
            <a:endParaRPr lang="en-GB" dirty="0"/>
          </a:p>
        </p:txBody>
      </p:sp>
      <p:sp>
        <p:nvSpPr>
          <p:cNvPr id="14" name="Content Placeholder 2"/>
          <p:cNvSpPr txBox="1">
            <a:spLocks/>
          </p:cNvSpPr>
          <p:nvPr/>
        </p:nvSpPr>
        <p:spPr>
          <a:xfrm>
            <a:off x="3275856" y="4408084"/>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i="1" dirty="0" smtClean="0"/>
              <a:t>Neli tähte</a:t>
            </a:r>
            <a:r>
              <a:rPr lang="en-GB" i="1" dirty="0" smtClean="0"/>
              <a:t>:</a:t>
            </a:r>
            <a:r>
              <a:rPr lang="et-EE" i="1" dirty="0" smtClean="0"/>
              <a:t> </a:t>
            </a:r>
            <a:r>
              <a:rPr lang="en-GB" i="1" dirty="0" smtClean="0"/>
              <a:t> </a:t>
            </a:r>
            <a:r>
              <a:rPr lang="et-EE" b="1" dirty="0" smtClean="0"/>
              <a:t>URI </a:t>
            </a:r>
            <a:r>
              <a:rPr lang="et-EE" dirty="0" smtClean="0"/>
              <a:t>määramine andmetele</a:t>
            </a:r>
            <a:endParaRPr lang="en-GB" dirty="0"/>
          </a:p>
        </p:txBody>
      </p:sp>
      <p:sp>
        <p:nvSpPr>
          <p:cNvPr id="15" name="Rectangle 14"/>
          <p:cNvSpPr/>
          <p:nvPr/>
        </p:nvSpPr>
        <p:spPr bwMode="ltGray">
          <a:xfrm>
            <a:off x="4860032" y="6093296"/>
            <a:ext cx="3168352" cy="648072"/>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t-EE" sz="1200" b="1" dirty="0" smtClean="0">
                <a:solidFill>
                  <a:schemeClr val="tx1"/>
                </a:solidFill>
                <a:latin typeface="Georgia" pitchFamily="18" charset="0"/>
              </a:rPr>
              <a:t>Vaata lisaks:</a:t>
            </a:r>
            <a:endParaRPr lang="en-GB" sz="1200" b="1" dirty="0" smtClean="0">
              <a:solidFill>
                <a:schemeClr val="tx1"/>
              </a:solidFill>
              <a:latin typeface="Georgia" pitchFamily="18" charset="0"/>
            </a:endParaRPr>
          </a:p>
          <a:p>
            <a:r>
              <a:rPr lang="en-GB" sz="1200" dirty="0" smtClean="0">
                <a:hlinkClick r:id="rId8"/>
              </a:rPr>
              <a:t>http://www.slideshare.net/OpenDataSupport/introduction-to-linked-data-23402165</a:t>
            </a:r>
            <a:endParaRPr lang="en-GB" sz="1200" dirty="0" smtClean="0">
              <a:solidFill>
                <a:schemeClr val="tx1"/>
              </a:solidFill>
            </a:endParaRPr>
          </a:p>
        </p:txBody>
      </p:sp>
      <p:sp>
        <p:nvSpPr>
          <p:cNvPr id="16" name="Slide Number Placeholder 3"/>
          <p:cNvSpPr>
            <a:spLocks noGrp="1"/>
          </p:cNvSpPr>
          <p:nvPr>
            <p:ph type="sldNum" sz="quarter" idx="18"/>
          </p:nvPr>
        </p:nvSpPr>
        <p:spPr>
          <a:xfrm>
            <a:off x="7086600" y="6477000"/>
            <a:ext cx="1527048" cy="152400"/>
          </a:xfrm>
        </p:spPr>
        <p:txBody>
          <a:bodyPr/>
          <a:lstStyle/>
          <a:p>
            <a:r>
              <a:rPr lang="en-GB" dirty="0" err="1" smtClean="0"/>
              <a:t>Sl</a:t>
            </a:r>
            <a:r>
              <a:rPr lang="et-EE" dirty="0" err="1" smtClean="0"/>
              <a:t>aid</a:t>
            </a:r>
            <a:r>
              <a:rPr lang="et-EE" dirty="0" smtClean="0"/>
              <a:t> </a:t>
            </a:r>
            <a:fld id="{F40CD079-BC3F-4086-BA81-31A79D845B02}" type="slidenum">
              <a:rPr lang="en-GB" smtClean="0"/>
              <a:pPr/>
              <a:t>10</a:t>
            </a:fld>
            <a:endParaRPr lang="en-GB" dirty="0"/>
          </a:p>
        </p:txBody>
      </p:sp>
      <p:sp>
        <p:nvSpPr>
          <p:cNvPr id="17" name="Rectangle 16"/>
          <p:cNvSpPr/>
          <p:nvPr/>
        </p:nvSpPr>
        <p:spPr bwMode="ltGray">
          <a:xfrm>
            <a:off x="467544" y="1577430"/>
            <a:ext cx="8496944" cy="936104"/>
          </a:xfrm>
          <a:prstGeom prst="rect">
            <a:avLst/>
          </a:prstGeom>
          <a:noFill/>
          <a:ln>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err="1" smtClean="0">
              <a:solidFill>
                <a:schemeClr val="bg1"/>
              </a:solidFill>
              <a:latin typeface="Georgia" pitchFamily="18" charset="0"/>
            </a:endParaRPr>
          </a:p>
        </p:txBody>
      </p:sp>
    </p:spTree>
    <p:extLst>
      <p:ext uri="{BB962C8B-B14F-4D97-AF65-F5344CB8AC3E}">
        <p14:creationId xmlns:p14="http://schemas.microsoft.com/office/powerpoint/2010/main" val="2528450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pPr lvl="1" algn="l" rtl="0">
              <a:spcBef>
                <a:spcPct val="0"/>
              </a:spcBef>
            </a:pPr>
            <a:r>
              <a:rPr lang="et-EE" sz="7200" i="0" dirty="0" smtClean="0">
                <a:solidFill>
                  <a:schemeClr val="accent1"/>
                </a:solidFill>
                <a:latin typeface="Bradley Hand ITC" pitchFamily="66" charset="0"/>
              </a:rPr>
              <a:t>Litsentseerimine uuendatud PSI direktiivis </a:t>
            </a:r>
            <a:r>
              <a:rPr lang="et-EE" dirty="0" smtClean="0"/>
              <a:t> </a:t>
            </a:r>
            <a:br>
              <a:rPr lang="et-EE" dirty="0" smtClean="0"/>
            </a:b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dirty="0" err="1" smtClean="0"/>
              <a:t>Sl</a:t>
            </a:r>
            <a:r>
              <a:rPr lang="et-EE" dirty="0" err="1" smtClean="0"/>
              <a:t>aid</a:t>
            </a:r>
            <a:r>
              <a:rPr lang="en-GB" dirty="0" smtClean="0"/>
              <a:t> </a:t>
            </a:r>
            <a:fld id="{F40CD079-BC3F-4086-BA81-31A79D845B02}" type="slidenum">
              <a:rPr lang="en-GB" smtClean="0"/>
              <a:pPr/>
              <a:t>11</a:t>
            </a:fld>
            <a:endParaRPr lang="en-GB"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Liikmesriikide kohustused vastavalt PSI direktiivile </a:t>
            </a:r>
            <a:endParaRPr lang="en-GB" noProof="0" dirty="0"/>
          </a:p>
        </p:txBody>
      </p:sp>
      <p:sp>
        <p:nvSpPr>
          <p:cNvPr id="3" name="Content Placeholder 2"/>
          <p:cNvSpPr>
            <a:spLocks noGrp="1"/>
          </p:cNvSpPr>
          <p:nvPr>
            <p:ph sz="quarter" idx="15"/>
          </p:nvPr>
        </p:nvSpPr>
        <p:spPr>
          <a:xfrm>
            <a:off x="533400" y="1723416"/>
            <a:ext cx="8077200" cy="4724400"/>
          </a:xfrm>
        </p:spPr>
        <p:txBody>
          <a:bodyPr/>
          <a:lstStyle/>
          <a:p>
            <a:r>
              <a:rPr lang="et-EE" sz="1600" i="1" dirty="0" smtClean="0">
                <a:solidFill>
                  <a:schemeClr val="accent1"/>
                </a:solidFill>
              </a:rPr>
              <a:t>Avaliku sektori asutused on kohustatud kõikide andmetega, mis on seotud avalike ülesannetega ja mis ei ole selgesõnaliselt mainitud järgnevas loetelus, tegema järgnevat:  </a:t>
            </a:r>
          </a:p>
          <a:p>
            <a:r>
              <a:rPr lang="et-EE" sz="1400" noProof="0" dirty="0" smtClean="0"/>
              <a:t>Informatsioon tuleb muuta </a:t>
            </a:r>
            <a:r>
              <a:rPr lang="et-EE" sz="1400" b="1" dirty="0" smtClean="0"/>
              <a:t>korduvkasutatavaks äri- ja mitteärilistel </a:t>
            </a:r>
            <a:r>
              <a:rPr lang="et-EE" sz="1400" dirty="0" smtClean="0"/>
              <a:t>eesmärkidel </a:t>
            </a:r>
            <a:r>
              <a:rPr lang="et-EE" sz="1400" b="1" dirty="0" smtClean="0"/>
              <a:t>mittediskrimineerivatel</a:t>
            </a:r>
            <a:r>
              <a:rPr lang="et-EE" sz="1400" dirty="0" smtClean="0"/>
              <a:t> tingimustel. </a:t>
            </a:r>
            <a:endParaRPr lang="en-GB" sz="1400" noProof="0" dirty="0" smtClean="0"/>
          </a:p>
          <a:p>
            <a:pPr lvl="1"/>
            <a:r>
              <a:rPr lang="et-EE" sz="1400" noProof="0" dirty="0" smtClean="0"/>
              <a:t>Protsess nõuab ja </a:t>
            </a:r>
            <a:r>
              <a:rPr lang="et-EE" sz="1400" b="1" noProof="0" dirty="0" smtClean="0"/>
              <a:t>võimaldab juurdepääsu 20 päeva jooksul </a:t>
            </a:r>
            <a:r>
              <a:rPr lang="et-EE" sz="1400" noProof="0" dirty="0" smtClean="0"/>
              <a:t>(või 40 päeva jooksul, kui protsess on keeruline); tuleb põhjendada andmete avaldamise negatiivseid otsuseid ning informeerida sellest, kuidas apelleerida. </a:t>
            </a:r>
          </a:p>
          <a:p>
            <a:pPr lvl="1"/>
            <a:r>
              <a:rPr lang="et-EE" sz="1400" b="1" dirty="0" smtClean="0"/>
              <a:t>Kasutamise kulu</a:t>
            </a:r>
            <a:r>
              <a:rPr lang="et-EE" sz="1400" b="1" noProof="0" dirty="0" smtClean="0"/>
              <a:t> ei saa</a:t>
            </a:r>
            <a:r>
              <a:rPr lang="et-EE" sz="1400" b="1" dirty="0" smtClean="0"/>
              <a:t> olla suurem kui piirkulu</a:t>
            </a:r>
            <a:r>
              <a:rPr lang="et-EE" sz="1400" dirty="0" smtClean="0"/>
              <a:t>, mida reprodutseerimine, edastamine ja levitamine endaga kaasa toob</a:t>
            </a:r>
            <a:r>
              <a:rPr lang="en-GB" sz="1400" noProof="0" dirty="0" smtClean="0"/>
              <a:t>; </a:t>
            </a:r>
            <a:r>
              <a:rPr lang="et-EE" sz="1400" noProof="0" dirty="0" smtClean="0"/>
              <a:t>kulud (kui üldse) ja nende kulude arvutuse alustõed tuleb eelnevalt kindlaks teha ning võimalusel ja vajadusel väljastada elektroonilisel kujul. </a:t>
            </a:r>
            <a:endParaRPr lang="en-GB" sz="1400" noProof="0" dirty="0" smtClean="0"/>
          </a:p>
          <a:p>
            <a:pPr lvl="1"/>
            <a:r>
              <a:rPr lang="et-EE" sz="1400" b="1" noProof="0" dirty="0" smtClean="0"/>
              <a:t>Litsentsid </a:t>
            </a:r>
            <a:r>
              <a:rPr lang="et-EE" sz="1400" noProof="0" dirty="0" smtClean="0"/>
              <a:t>tuleb väljastada </a:t>
            </a:r>
            <a:r>
              <a:rPr lang="et-EE" sz="1400" b="1" noProof="0" dirty="0" smtClean="0"/>
              <a:t>digitaalselt</a:t>
            </a:r>
            <a:r>
              <a:rPr lang="et-EE" sz="1400" noProof="0" dirty="0" smtClean="0"/>
              <a:t>. </a:t>
            </a:r>
            <a:endParaRPr lang="en-GB" sz="1400" noProof="0" dirty="0" smtClean="0"/>
          </a:p>
          <a:p>
            <a:pPr lvl="1"/>
            <a:r>
              <a:rPr lang="et-EE" sz="1400" noProof="0" dirty="0" smtClean="0"/>
              <a:t>Informatsioon tuleb teha kättesaadavaks </a:t>
            </a:r>
            <a:r>
              <a:rPr lang="et-EE" sz="1400" b="1" noProof="0" dirty="0" smtClean="0"/>
              <a:t>olemasolevas vormis </a:t>
            </a:r>
            <a:r>
              <a:rPr lang="et-EE" sz="1400" noProof="0" dirty="0" smtClean="0"/>
              <a:t>ja </a:t>
            </a:r>
            <a:r>
              <a:rPr lang="et-EE" sz="1400" b="1" noProof="0" dirty="0" smtClean="0"/>
              <a:t>keeles</a:t>
            </a:r>
            <a:r>
              <a:rPr lang="et-EE" sz="1400" noProof="0" dirty="0" smtClean="0"/>
              <a:t>, ning kus võimalik ja sobilik, </a:t>
            </a:r>
            <a:r>
              <a:rPr lang="et-EE" sz="1400" b="1" noProof="0" dirty="0" smtClean="0"/>
              <a:t>avatud</a:t>
            </a:r>
            <a:r>
              <a:rPr lang="et-EE" sz="1400" noProof="0" dirty="0" smtClean="0"/>
              <a:t> ja masinloetavas </a:t>
            </a:r>
            <a:r>
              <a:rPr lang="et-EE" sz="1400" b="1" noProof="0" dirty="0" smtClean="0"/>
              <a:t>formaadis</a:t>
            </a:r>
            <a:r>
              <a:rPr lang="et-EE" sz="1400" noProof="0" dirty="0" smtClean="0"/>
              <a:t> koos nende </a:t>
            </a:r>
            <a:r>
              <a:rPr lang="et-EE" sz="1400" b="1" noProof="0" dirty="0" smtClean="0"/>
              <a:t>avaandmetega</a:t>
            </a:r>
            <a:r>
              <a:rPr lang="et-EE" sz="1400" noProof="0" dirty="0" smtClean="0"/>
              <a:t>. Nii vormid kui avaandmed peaksid, nii palju kui võimalik,  vastama vormingu avatud standarditele.</a:t>
            </a:r>
            <a:endParaRPr lang="en-GB" sz="1400" noProof="0" dirty="0" smtClean="0"/>
          </a:p>
          <a:p>
            <a:pPr lvl="1"/>
            <a:r>
              <a:rPr lang="et-EE" sz="1400" noProof="0" dirty="0" smtClean="0"/>
              <a:t>Praktiliste abinõud on olulised, et </a:t>
            </a:r>
            <a:r>
              <a:rPr lang="et-EE" sz="1400" b="1" noProof="0" dirty="0" smtClean="0"/>
              <a:t>hõlbustada</a:t>
            </a:r>
            <a:r>
              <a:rPr lang="et-EE" sz="1400" noProof="0" dirty="0" smtClean="0"/>
              <a:t> kättesaadavate taaskasutavate dokumentide </a:t>
            </a:r>
            <a:r>
              <a:rPr lang="et-EE" sz="1400" b="1" noProof="0" dirty="0" smtClean="0"/>
              <a:t>leidmist</a:t>
            </a:r>
            <a:r>
              <a:rPr lang="et-EE" sz="1400" noProof="0" dirty="0" smtClean="0"/>
              <a:t>, nagu näiteks </a:t>
            </a:r>
            <a:r>
              <a:rPr lang="et-EE" sz="1400" dirty="0" smtClean="0"/>
              <a:t>andme</a:t>
            </a:r>
            <a:r>
              <a:rPr lang="et-EE" sz="1400" noProof="0" dirty="0" smtClean="0"/>
              <a:t>varade nimekirjad, eelistatavalt veebis kättesaadavad; peamised dokumendid ja portaalid, mis on lingitud detsentraliseeritud andmevarade nimekirjas. </a:t>
            </a:r>
            <a:endParaRPr lang="en-GB" sz="1400" noProof="0" dirty="0" smtClean="0"/>
          </a:p>
          <a:p>
            <a:endParaRPr lang="en-GB"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12</a:t>
            </a:fld>
            <a:endParaRPr lang="en-GB"/>
          </a:p>
        </p:txBody>
      </p:sp>
    </p:spTree>
    <p:extLst>
      <p:ext uri="{BB962C8B-B14F-4D97-AF65-F5344CB8AC3E}">
        <p14:creationId xmlns:p14="http://schemas.microsoft.com/office/powerpoint/2010/main" val="8373304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t>
            </a:r>
            <a:r>
              <a:rPr lang="et-EE" dirty="0" err="1" smtClean="0"/>
              <a:t>rektiiv</a:t>
            </a:r>
            <a:r>
              <a:rPr lang="en-GB" dirty="0" smtClean="0"/>
              <a:t> 2013/37/EU </a:t>
            </a:r>
            <a:r>
              <a:rPr lang="et-EE" dirty="0" smtClean="0"/>
              <a:t>ütleb</a:t>
            </a:r>
            <a:r>
              <a:rPr lang="en-GB" dirty="0" smtClean="0"/>
              <a:t>...</a:t>
            </a:r>
          </a:p>
        </p:txBody>
      </p:sp>
      <p:sp>
        <p:nvSpPr>
          <p:cNvPr id="3" name="Content Placeholder 2"/>
          <p:cNvSpPr>
            <a:spLocks noGrp="1"/>
          </p:cNvSpPr>
          <p:nvPr>
            <p:ph sz="quarter" idx="15"/>
          </p:nvPr>
        </p:nvSpPr>
        <p:spPr>
          <a:xfrm>
            <a:off x="533400" y="1268760"/>
            <a:ext cx="8077200" cy="4419600"/>
          </a:xfrm>
        </p:spPr>
        <p:txBody>
          <a:bodyPr/>
          <a:lstStyle/>
          <a:p>
            <a:pPr lvl="1">
              <a:buFont typeface="Arial" pitchFamily="34" charset="0"/>
              <a:buChar char="•"/>
            </a:pPr>
            <a:r>
              <a:rPr lang="et-EE" dirty="0" smtClean="0"/>
              <a:t>Kõik litsentsid</a:t>
            </a:r>
            <a:r>
              <a:rPr lang="en-GB" dirty="0" smtClean="0"/>
              <a:t> […] </a:t>
            </a:r>
            <a:r>
              <a:rPr lang="et-EE" dirty="0" smtClean="0"/>
              <a:t>peaksid </a:t>
            </a:r>
            <a:r>
              <a:rPr lang="en-GB" dirty="0" smtClean="0"/>
              <a:t>[…] </a:t>
            </a:r>
            <a:r>
              <a:rPr lang="et-EE" dirty="0" smtClean="0"/>
              <a:t>määrama </a:t>
            </a:r>
            <a:r>
              <a:rPr lang="et-EE" b="1" dirty="0" smtClean="0"/>
              <a:t>nii vähe piiranguid korduvkasutamisele kui võimalik</a:t>
            </a:r>
            <a:r>
              <a:rPr lang="en-GB" b="1" dirty="0" smtClean="0"/>
              <a:t> […]</a:t>
            </a:r>
            <a:r>
              <a:rPr lang="en-GB" dirty="0" smtClean="0"/>
              <a:t>. </a:t>
            </a:r>
            <a:r>
              <a:rPr lang="et-EE" b="1" dirty="0" smtClean="0"/>
              <a:t>Avatud litsentsid </a:t>
            </a:r>
            <a:r>
              <a:rPr lang="et-EE" dirty="0" smtClean="0"/>
              <a:t>on võrgus kättesaadavad,</a:t>
            </a:r>
            <a:r>
              <a:rPr lang="en-GB" dirty="0" smtClean="0"/>
              <a:t> </a:t>
            </a:r>
            <a:r>
              <a:rPr lang="et-EE" dirty="0" smtClean="0"/>
              <a:t>mis võimaldab neile laiaulatuslikumad korduvkasutusõigused ilma tehnoloogiliste, rahaliste või geograafiliste piiranguteta ja tuginedes avaandmete formaadile, </a:t>
            </a:r>
            <a:r>
              <a:rPr lang="et-EE" b="1" dirty="0" smtClean="0"/>
              <a:t>peaks see mängima olulist rolli </a:t>
            </a:r>
            <a:r>
              <a:rPr lang="et-EE" dirty="0" smtClean="0"/>
              <a:t>selles punktis. Seetõttu </a:t>
            </a:r>
            <a:r>
              <a:rPr lang="et-EE" b="1" dirty="0" smtClean="0"/>
              <a:t>peaksid</a:t>
            </a:r>
            <a:r>
              <a:rPr lang="et-EE" dirty="0" smtClean="0"/>
              <a:t> </a:t>
            </a:r>
            <a:r>
              <a:rPr lang="et-EE" b="1" dirty="0" smtClean="0"/>
              <a:t>liikmesriigid</a:t>
            </a:r>
            <a:r>
              <a:rPr lang="et-EE" dirty="0" smtClean="0"/>
              <a:t> </a:t>
            </a:r>
            <a:r>
              <a:rPr lang="et-EE" b="1" dirty="0" smtClean="0"/>
              <a:t>julgustama kasutama avalikke avatud litsentse</a:t>
            </a:r>
            <a:r>
              <a:rPr lang="et-EE" dirty="0"/>
              <a:t> </a:t>
            </a:r>
            <a:r>
              <a:rPr lang="en-GB" b="1" dirty="0" smtClean="0"/>
              <a:t>[…]</a:t>
            </a:r>
            <a:r>
              <a:rPr lang="en-GB" dirty="0" smtClean="0"/>
              <a:t>.</a:t>
            </a:r>
            <a:br>
              <a:rPr lang="en-GB" dirty="0" smtClean="0"/>
            </a:br>
            <a:r>
              <a:rPr lang="en-GB" dirty="0" smtClean="0"/>
              <a:t>- </a:t>
            </a:r>
            <a:r>
              <a:rPr lang="et-EE" sz="1600" i="1" dirty="0" smtClean="0"/>
              <a:t>Mõiste </a:t>
            </a:r>
            <a:r>
              <a:rPr lang="en-GB" sz="1600" i="1" dirty="0" smtClean="0"/>
              <a:t>(26)</a:t>
            </a:r>
          </a:p>
          <a:p>
            <a:pPr lvl="1">
              <a:buFont typeface="Arial" pitchFamily="34" charset="0"/>
              <a:buChar char="•"/>
            </a:pPr>
            <a:r>
              <a:rPr lang="et-EE" dirty="0" smtClean="0"/>
              <a:t>Avaliku sektori asutused </a:t>
            </a:r>
            <a:r>
              <a:rPr lang="et-EE" b="1" dirty="0" smtClean="0"/>
              <a:t>võivad lubada korduvkasutamist ilma tingimusteta või võivad tingimused kehtestada</a:t>
            </a:r>
            <a:r>
              <a:rPr lang="et-EE" dirty="0" smtClean="0"/>
              <a:t>, näiteks andmete allikale, </a:t>
            </a:r>
            <a:r>
              <a:rPr lang="et-EE" b="1" dirty="0" smtClean="0"/>
              <a:t>vajaduse korral </a:t>
            </a:r>
            <a:r>
              <a:rPr lang="et-EE" dirty="0" smtClean="0"/>
              <a:t>litsentside abil. Need tingimused ei tohi põhjendamatult piirata taaskasutamise võimalusi ja neid ei tohiks kasutada konkurentsi piiramise eesmärgil.</a:t>
            </a:r>
            <a:r>
              <a:rPr lang="en-GB" dirty="0" smtClean="0"/>
              <a:t/>
            </a:r>
            <a:br>
              <a:rPr lang="en-GB" dirty="0" smtClean="0"/>
            </a:br>
            <a:r>
              <a:rPr lang="en-GB" dirty="0" smtClean="0"/>
              <a:t>- </a:t>
            </a:r>
            <a:r>
              <a:rPr lang="en-GB" sz="1600" i="1" dirty="0" smtClean="0"/>
              <a:t>A</a:t>
            </a:r>
            <a:r>
              <a:rPr lang="et-EE" sz="1600" i="1" dirty="0" err="1" smtClean="0"/>
              <a:t>rtikkel</a:t>
            </a:r>
            <a:r>
              <a:rPr lang="en-GB" sz="1600" i="1" dirty="0" smtClean="0"/>
              <a:t> 8, </a:t>
            </a:r>
            <a:r>
              <a:rPr lang="et-EE" sz="1600" i="1" dirty="0" smtClean="0"/>
              <a:t>paragrahv</a:t>
            </a:r>
            <a:r>
              <a:rPr lang="en-GB" sz="1600" i="1" dirty="0" smtClean="0"/>
              <a:t> 1</a:t>
            </a:r>
            <a:endParaRPr lang="en-GB" sz="1600" i="1"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13</a:t>
            </a:fld>
            <a:endParaRPr lang="en-GB"/>
          </a:p>
        </p:txBody>
      </p:sp>
      <p:sp>
        <p:nvSpPr>
          <p:cNvPr id="5" name="Rectangle 4"/>
          <p:cNvSpPr/>
          <p:nvPr/>
        </p:nvSpPr>
        <p:spPr bwMode="ltGray">
          <a:xfrm>
            <a:off x="5292080" y="5733256"/>
            <a:ext cx="3384376" cy="648072"/>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t-EE" sz="1200" b="1" dirty="0" smtClean="0">
                <a:solidFill>
                  <a:schemeClr val="tx1"/>
                </a:solidFill>
                <a:latin typeface="Georgia" pitchFamily="18" charset="0"/>
              </a:rPr>
              <a:t>Vaata lisaks</a:t>
            </a:r>
            <a:r>
              <a:rPr lang="en-GB" sz="1200" b="1" dirty="0" smtClean="0">
                <a:solidFill>
                  <a:schemeClr val="tx1"/>
                </a:solidFill>
                <a:latin typeface="Georgia" pitchFamily="18" charset="0"/>
              </a:rPr>
              <a:t>:</a:t>
            </a:r>
          </a:p>
          <a:p>
            <a:r>
              <a:rPr lang="en-GB" sz="1200" dirty="0" smtClean="0">
                <a:hlinkClick r:id="rId3"/>
              </a:rPr>
              <a:t>http://www.slideshare.net/OpenDataSupport/the-psi-directive-and-open-government-data</a:t>
            </a:r>
            <a:endParaRPr lang="en-GB" sz="1200" dirty="0" smtClean="0">
              <a:solidFill>
                <a:schemeClr val="tx1"/>
              </a:solidFill>
            </a:endParaRPr>
          </a:p>
        </p:txBody>
      </p:sp>
    </p:spTree>
    <p:extLst>
      <p:ext uri="{BB962C8B-B14F-4D97-AF65-F5344CB8AC3E}">
        <p14:creationId xmlns:p14="http://schemas.microsoft.com/office/powerpoint/2010/main" val="17355214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PSI Direktiivist tulenevad tagajärjed seoses litsentseerimisega </a:t>
            </a:r>
            <a:endParaRPr lang="en-GB" noProof="0" dirty="0"/>
          </a:p>
        </p:txBody>
      </p:sp>
      <p:sp>
        <p:nvSpPr>
          <p:cNvPr id="3" name="Content Placeholder 2"/>
          <p:cNvSpPr>
            <a:spLocks noGrp="1"/>
          </p:cNvSpPr>
          <p:nvPr>
            <p:ph sz="quarter" idx="15"/>
          </p:nvPr>
        </p:nvSpPr>
        <p:spPr/>
        <p:txBody>
          <a:bodyPr/>
          <a:lstStyle/>
          <a:p>
            <a:pPr marL="0" lvl="1" indent="0">
              <a:buNone/>
            </a:pPr>
            <a:r>
              <a:rPr lang="et-EE" i="1" dirty="0" smtClean="0">
                <a:solidFill>
                  <a:schemeClr val="accent1"/>
                </a:solidFill>
              </a:rPr>
              <a:t>Informatsioon tuleb muuta korduvkasutatavaks äri- ja mitteärilistel eesmärkidel mittediskrimineerivatel tingimustel.</a:t>
            </a:r>
          </a:p>
          <a:p>
            <a:pPr marL="0" lvl="1" indent="0">
              <a:buNone/>
            </a:pPr>
            <a:r>
              <a:rPr lang="et-EE" dirty="0" smtClean="0"/>
              <a:t>Tingimused tuleb eelnevalt paika panna</a:t>
            </a:r>
            <a:r>
              <a:rPr lang="en-GB" dirty="0" smtClean="0"/>
              <a:t>, </a:t>
            </a:r>
            <a:r>
              <a:rPr lang="et-EE" dirty="0" smtClean="0"/>
              <a:t>avatult ja ühesuguselt kõigile. Direktiiv julgustab </a:t>
            </a:r>
            <a:r>
              <a:rPr lang="et-EE" b="1" dirty="0" smtClean="0"/>
              <a:t>avatud </a:t>
            </a:r>
            <a:r>
              <a:rPr lang="et-EE" b="1" dirty="0"/>
              <a:t>litsentsi</a:t>
            </a:r>
            <a:r>
              <a:rPr lang="et-EE" b="1" dirty="0" smtClean="0"/>
              <a:t> </a:t>
            </a:r>
            <a:r>
              <a:rPr lang="et-EE" dirty="0" smtClean="0"/>
              <a:t>kasutamist. </a:t>
            </a:r>
            <a:endParaRPr lang="en-GB" i="1" dirty="0" smtClean="0"/>
          </a:p>
          <a:p>
            <a:pPr lvl="1">
              <a:buNone/>
            </a:pPr>
            <a:r>
              <a:rPr lang="et-EE" i="1" dirty="0" smtClean="0">
                <a:solidFill>
                  <a:schemeClr val="accent1"/>
                </a:solidFill>
              </a:rPr>
              <a:t>Väljastada litsentsid digitaalselt. </a:t>
            </a:r>
            <a:endParaRPr lang="en-GB" i="1" dirty="0" smtClean="0">
              <a:solidFill>
                <a:schemeClr val="accent1"/>
              </a:solidFill>
            </a:endParaRPr>
          </a:p>
          <a:p>
            <a:pPr marL="0" lvl="1" indent="0">
              <a:buNone/>
            </a:pPr>
            <a:r>
              <a:rPr lang="et-EE" b="1" dirty="0" smtClean="0"/>
              <a:t>Konkreetsed litsentsid </a:t>
            </a:r>
            <a:r>
              <a:rPr lang="et-EE" dirty="0" smtClean="0"/>
              <a:t>peaksid olema seotud kättesaadavate andmetega.  </a:t>
            </a:r>
            <a:endParaRPr lang="en-GB" dirty="0" smtClean="0"/>
          </a:p>
          <a:p>
            <a:pPr marL="0" lvl="1" indent="0">
              <a:buNone/>
            </a:pPr>
            <a:r>
              <a:rPr lang="et-EE" i="1" dirty="0" smtClean="0">
                <a:solidFill>
                  <a:schemeClr val="accent1"/>
                </a:solidFill>
              </a:rPr>
              <a:t>Hõlbustada informatsiooni otsimist, eelistatavalt veebis (nt portaalis). </a:t>
            </a:r>
          </a:p>
          <a:p>
            <a:pPr lvl="1">
              <a:buNone/>
            </a:pPr>
            <a:r>
              <a:rPr lang="et-EE" dirty="0" smtClean="0"/>
              <a:t>See eeldab, et avaandmete kirjeldused </a:t>
            </a:r>
            <a:r>
              <a:rPr lang="et-EE" b="1" dirty="0" smtClean="0"/>
              <a:t>avalikult kättesaadavad.</a:t>
            </a:r>
            <a:r>
              <a:rPr lang="et-EE" dirty="0" smtClean="0"/>
              <a:t> </a:t>
            </a:r>
            <a:endParaRPr lang="en-GB" dirty="0" smtClean="0"/>
          </a:p>
          <a:p>
            <a:endParaRPr lang="en-GB"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14</a:t>
            </a:fld>
            <a:endParaRPr lang="en-GB"/>
          </a:p>
        </p:txBody>
      </p:sp>
    </p:spTree>
    <p:extLst>
      <p:ext uri="{BB962C8B-B14F-4D97-AF65-F5344CB8AC3E}">
        <p14:creationId xmlns:p14="http://schemas.microsoft.com/office/powerpoint/2010/main" val="20668606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t-EE" sz="7200" i="0" dirty="0" smtClean="0">
                <a:solidFill>
                  <a:schemeClr val="accent1"/>
                </a:solidFill>
                <a:latin typeface="Bradley Hand ITC" pitchFamily="66" charset="0"/>
              </a:rPr>
              <a:t>Litsentseerimise võimalused ja praktika</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et-EE" b="0" dirty="0" smtClean="0"/>
              <a:t>Erinevad võimalused andmete litsentseerimiseks olenevalt andmete iseloomust</a:t>
            </a:r>
            <a:r>
              <a:rPr lang="en-GB" b="0" dirty="0" smtClean="0"/>
              <a:t>.</a:t>
            </a:r>
            <a:r>
              <a:rPr lang="et-EE" b="0" dirty="0" smtClean="0"/>
              <a:t> </a:t>
            </a:r>
            <a:br>
              <a:rPr lang="et-EE" b="0" dirty="0" smtClean="0"/>
            </a:b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15</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Andmekogude litsentseerimine</a:t>
            </a:r>
            <a:endParaRPr lang="en-GB" dirty="0"/>
          </a:p>
        </p:txBody>
      </p:sp>
      <p:sp>
        <p:nvSpPr>
          <p:cNvPr id="3" name="Content Placeholder 2"/>
          <p:cNvSpPr>
            <a:spLocks noGrp="1"/>
          </p:cNvSpPr>
          <p:nvPr>
            <p:ph sz="quarter" idx="15"/>
          </p:nvPr>
        </p:nvSpPr>
        <p:spPr>
          <a:xfrm>
            <a:off x="533400" y="1752600"/>
            <a:ext cx="8077200" cy="3044552"/>
          </a:xfrm>
        </p:spPr>
        <p:txBody>
          <a:bodyPr/>
          <a:lstStyle/>
          <a:p>
            <a:pPr lvl="1"/>
            <a:r>
              <a:rPr lang="et-EE" dirty="0" smtClean="0"/>
              <a:t>Kui sa ei soovi oma andmetele piiranguid lisada: teavita sellest! </a:t>
            </a:r>
            <a:endParaRPr lang="en-GB" dirty="0" smtClean="0"/>
          </a:p>
          <a:p>
            <a:endParaRPr lang="es-ES" dirty="0" smtClean="0"/>
          </a:p>
          <a:p>
            <a:pPr lvl="1"/>
            <a:r>
              <a:rPr lang="et-EE" dirty="0" smtClean="0"/>
              <a:t>Igal andmekogul peaks olema sellega seotud litsents. </a:t>
            </a:r>
            <a:r>
              <a:rPr lang="en-GB" dirty="0" smtClean="0"/>
              <a:t> </a:t>
            </a:r>
            <a:endParaRPr lang="en-GB" dirty="0"/>
          </a:p>
          <a:p>
            <a:pPr lvl="2"/>
            <a:r>
              <a:rPr lang="et-EE" dirty="0" smtClean="0"/>
              <a:t>Ilma konkreetse litsentsita on korduvkasutamine vaikimisi piiratud. </a:t>
            </a:r>
            <a:endParaRPr lang="en-GB" dirty="0"/>
          </a:p>
          <a:p>
            <a:endParaRPr lang="es-ES" dirty="0" smtClean="0"/>
          </a:p>
          <a:p>
            <a:pPr lvl="1"/>
            <a:r>
              <a:rPr lang="et-EE" dirty="0" smtClean="0"/>
              <a:t>Eesmärk peaks olema andmed(kogud</a:t>
            </a:r>
            <a:r>
              <a:rPr lang="et-EE" dirty="0"/>
              <a:t>) </a:t>
            </a:r>
            <a:r>
              <a:rPr lang="et-EE" dirty="0" smtClean="0"/>
              <a:t>teha </a:t>
            </a:r>
            <a:r>
              <a:rPr lang="et-EE" b="1" dirty="0" smtClean="0"/>
              <a:t>avalikult </a:t>
            </a:r>
            <a:r>
              <a:rPr lang="et-EE" b="1" dirty="0"/>
              <a:t>nii kättesaadavaks </a:t>
            </a:r>
            <a:r>
              <a:rPr lang="et-EE" b="1" dirty="0" smtClean="0"/>
              <a:t>kui võimalik</a:t>
            </a:r>
            <a:r>
              <a:rPr lang="et-EE" dirty="0" smtClean="0"/>
              <a:t> seaduslike piiride ulatuses. </a:t>
            </a:r>
            <a:endParaRPr lang="en-GB"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16</a:t>
            </a:fld>
            <a:endParaRPr lang="en-GB"/>
          </a:p>
        </p:txBody>
      </p:sp>
      <p:sp>
        <p:nvSpPr>
          <p:cNvPr id="5" name="Rectangle 4"/>
          <p:cNvSpPr/>
          <p:nvPr/>
        </p:nvSpPr>
        <p:spPr>
          <a:xfrm>
            <a:off x="827584" y="5139406"/>
            <a:ext cx="7488832" cy="461665"/>
          </a:xfrm>
          <a:prstGeom prst="rect">
            <a:avLst/>
          </a:prstGeom>
        </p:spPr>
        <p:txBody>
          <a:bodyPr wrap="square">
            <a:spAutoFit/>
          </a:bodyPr>
          <a:lstStyle/>
          <a:p>
            <a:r>
              <a:rPr lang="et-EE" sz="2400" dirty="0" smtClean="0">
                <a:solidFill>
                  <a:schemeClr val="tx2"/>
                </a:solidFill>
                <a:latin typeface="Hand Of Sean" pitchFamily="2" charset="-128"/>
                <a:ea typeface="Hand Of Sean" pitchFamily="2" charset="-128"/>
              </a:rPr>
              <a:t>Kuidas ma tean, milline litsents täidab oma eesmärki?</a:t>
            </a:r>
            <a:endParaRPr lang="en-GB" sz="2400" dirty="0" smtClean="0">
              <a:solidFill>
                <a:schemeClr val="tx2"/>
              </a:solidFill>
              <a:latin typeface="Hand Of Sean" pitchFamily="2" charset="-128"/>
              <a:ea typeface="Hand Of Sean" pitchFamily="2" charset="-128"/>
            </a:endParaRPr>
          </a:p>
        </p:txBody>
      </p:sp>
    </p:spTree>
    <p:extLst>
      <p:ext uri="{BB962C8B-B14F-4D97-AF65-F5344CB8AC3E}">
        <p14:creationId xmlns:p14="http://schemas.microsoft.com/office/powerpoint/2010/main" val="20227077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Erinevatel andmetel on erinevad litsentseerimise vajadused</a:t>
            </a:r>
            <a:endParaRPr lang="en-GB" dirty="0"/>
          </a:p>
        </p:txBody>
      </p:sp>
      <p:sp>
        <p:nvSpPr>
          <p:cNvPr id="3" name="Content Placeholder 2"/>
          <p:cNvSpPr>
            <a:spLocks noGrp="1"/>
          </p:cNvSpPr>
          <p:nvPr>
            <p:ph sz="quarter" idx="15"/>
          </p:nvPr>
        </p:nvSpPr>
        <p:spPr>
          <a:xfrm>
            <a:off x="533400" y="1752600"/>
            <a:ext cx="8077200" cy="4628728"/>
          </a:xfrm>
        </p:spPr>
        <p:txBody>
          <a:bodyPr/>
          <a:lstStyle/>
          <a:p>
            <a:pPr lvl="1"/>
            <a:r>
              <a:rPr lang="et-EE" dirty="0" smtClean="0"/>
              <a:t>Mõned andmekogud peavad olema </a:t>
            </a:r>
            <a:r>
              <a:rPr lang="et-EE" b="1" dirty="0" smtClean="0"/>
              <a:t>avalikult kättesaadavad. </a:t>
            </a:r>
            <a:endParaRPr lang="en-US" dirty="0" smtClean="0"/>
          </a:p>
          <a:p>
            <a:pPr lvl="2">
              <a:buFont typeface="Wingdings" pitchFamily="2" charset="2"/>
              <a:buChar char="§"/>
            </a:pPr>
            <a:r>
              <a:rPr lang="et-EE" dirty="0" smtClean="0"/>
              <a:t>nt</a:t>
            </a:r>
            <a:r>
              <a:rPr lang="en-US" dirty="0" smtClean="0"/>
              <a:t> </a:t>
            </a:r>
            <a:r>
              <a:rPr lang="et-EE" dirty="0" smtClean="0"/>
              <a:t>sõltuvalt </a:t>
            </a:r>
            <a:r>
              <a:rPr lang="en-US" i="1" dirty="0" smtClean="0"/>
              <a:t>Freedom of Information Act</a:t>
            </a:r>
          </a:p>
          <a:p>
            <a:pPr lvl="1"/>
            <a:r>
              <a:rPr lang="et-EE" dirty="0" smtClean="0"/>
              <a:t>Mõned andmekogud võivad </a:t>
            </a:r>
            <a:r>
              <a:rPr lang="et-EE" b="1" dirty="0" smtClean="0"/>
              <a:t>vajada piiranguid</a:t>
            </a:r>
            <a:r>
              <a:rPr lang="et-EE" dirty="0" smtClean="0"/>
              <a:t>. </a:t>
            </a:r>
            <a:endParaRPr lang="en-US" dirty="0" smtClean="0"/>
          </a:p>
          <a:p>
            <a:pPr lvl="2">
              <a:buFont typeface="Wingdings" pitchFamily="2" charset="2"/>
              <a:buChar char="§"/>
            </a:pPr>
            <a:r>
              <a:rPr lang="et-EE" dirty="0" smtClean="0"/>
              <a:t>nt</a:t>
            </a:r>
            <a:r>
              <a:rPr lang="en-US" dirty="0" smtClean="0"/>
              <a:t> </a:t>
            </a:r>
            <a:r>
              <a:rPr lang="et-EE" dirty="0" smtClean="0"/>
              <a:t>privaatsus</a:t>
            </a:r>
            <a:r>
              <a:rPr lang="en-US" dirty="0" smtClean="0"/>
              <a:t>, </a:t>
            </a:r>
            <a:r>
              <a:rPr lang="et-EE" dirty="0" smtClean="0"/>
              <a:t>riigi julgeolek</a:t>
            </a:r>
            <a:r>
              <a:rPr lang="en-US" dirty="0" smtClean="0"/>
              <a:t>, </a:t>
            </a:r>
            <a:r>
              <a:rPr lang="et-EE" dirty="0" smtClean="0"/>
              <a:t>kolmandate osapoolte õigused.</a:t>
            </a:r>
            <a:r>
              <a:rPr lang="en-US" dirty="0" smtClean="0"/>
              <a:t> </a:t>
            </a:r>
          </a:p>
          <a:p>
            <a:pPr lvl="1"/>
            <a:r>
              <a:rPr lang="et-EE" dirty="0"/>
              <a:t>Mõned </a:t>
            </a:r>
            <a:r>
              <a:rPr lang="et-EE" dirty="0" smtClean="0"/>
              <a:t>andmekogud võivad olla </a:t>
            </a:r>
            <a:r>
              <a:rPr lang="et-EE" b="1" dirty="0" smtClean="0"/>
              <a:t>kättesaadavad korduvkasutamiseks, kuid mitte modifitseerimiseks</a:t>
            </a:r>
            <a:r>
              <a:rPr lang="et-EE" dirty="0" smtClean="0"/>
              <a:t>. </a:t>
            </a:r>
            <a:r>
              <a:rPr lang="en-US" b="1" dirty="0" smtClean="0"/>
              <a:t> </a:t>
            </a:r>
          </a:p>
          <a:p>
            <a:pPr marL="731520" lvl="2" indent="-457200">
              <a:buFont typeface="Wingdings" pitchFamily="2" charset="2"/>
              <a:buChar char="§"/>
            </a:pPr>
            <a:r>
              <a:rPr lang="et-EE" dirty="0" smtClean="0"/>
              <a:t>nt</a:t>
            </a:r>
            <a:r>
              <a:rPr lang="en-US" dirty="0" smtClean="0"/>
              <a:t> </a:t>
            </a:r>
            <a:r>
              <a:rPr lang="et-EE" dirty="0" smtClean="0"/>
              <a:t>juriidilised tekstid, riigieelarved (kui tehakse muudatusi, siis peaksid need olema tehtud nii, et on selge, et need andmed ei ole võetud originaalist)</a:t>
            </a:r>
            <a:endParaRPr lang="en-US" dirty="0" smtClean="0"/>
          </a:p>
          <a:p>
            <a:pPr lvl="1"/>
            <a:r>
              <a:rPr lang="et-EE" dirty="0"/>
              <a:t>Mõned </a:t>
            </a:r>
            <a:r>
              <a:rPr lang="et-EE" dirty="0" smtClean="0"/>
              <a:t>andmekogud võivad olla avaldatud muudetud kujul erinedes oma algsest allikast. </a:t>
            </a:r>
            <a:r>
              <a:rPr lang="en-US" b="1" dirty="0" smtClean="0"/>
              <a:t>	</a:t>
            </a:r>
          </a:p>
          <a:p>
            <a:pPr lvl="2">
              <a:buFont typeface="Wingdings" pitchFamily="2" charset="2"/>
              <a:buChar char="§"/>
            </a:pPr>
            <a:r>
              <a:rPr lang="et-EE" dirty="0" smtClean="0"/>
              <a:t>nt</a:t>
            </a:r>
            <a:r>
              <a:rPr lang="en-US" dirty="0" smtClean="0"/>
              <a:t> </a:t>
            </a:r>
            <a:r>
              <a:rPr lang="et-EE" dirty="0" smtClean="0"/>
              <a:t>juriidilised kommentaarid, tõlked</a:t>
            </a:r>
            <a:endParaRPr lang="en-US" sz="240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17</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Litsentseerimise lähenemisviisid</a:t>
            </a:r>
            <a:r>
              <a:rPr lang="en-GB" noProof="0" dirty="0" smtClean="0"/>
              <a:t>: </a:t>
            </a:r>
            <a:r>
              <a:rPr lang="et-EE" noProof="0" dirty="0" smtClean="0"/>
              <a:t>Vabakasutuse litsentsid </a:t>
            </a:r>
            <a:r>
              <a:rPr lang="et-EE" b="0" noProof="0" dirty="0" smtClean="0"/>
              <a:t>(</a:t>
            </a:r>
            <a:r>
              <a:rPr lang="en-GB" b="0" noProof="0" dirty="0" smtClean="0"/>
              <a:t>Creative Commons</a:t>
            </a:r>
            <a:r>
              <a:rPr lang="et-EE" b="0" noProof="0" dirty="0" smtClean="0"/>
              <a:t>)</a:t>
            </a:r>
            <a:r>
              <a:rPr lang="en-GB" b="0" noProof="0" dirty="0" smtClean="0"/>
              <a:t> </a:t>
            </a:r>
            <a:r>
              <a:rPr lang="en-GB" noProof="0" dirty="0" smtClean="0"/>
              <a:t>(1)</a:t>
            </a:r>
            <a:endParaRPr lang="en-GB" noProof="0" dirty="0"/>
          </a:p>
        </p:txBody>
      </p:sp>
      <p:sp>
        <p:nvSpPr>
          <p:cNvPr id="3" name="Content Placeholder 2"/>
          <p:cNvSpPr>
            <a:spLocks noGrp="1"/>
          </p:cNvSpPr>
          <p:nvPr>
            <p:ph sz="quarter" idx="15"/>
          </p:nvPr>
        </p:nvSpPr>
        <p:spPr>
          <a:xfrm>
            <a:off x="2250555" y="1833134"/>
            <a:ext cx="6342856" cy="412755"/>
          </a:xfrm>
        </p:spPr>
        <p:txBody>
          <a:bodyPr anchor="ctr"/>
          <a:lstStyle/>
          <a:p>
            <a:r>
              <a:rPr lang="et-EE" sz="1600" b="1" noProof="0" dirty="0" smtClean="0"/>
              <a:t>Avalik domeen – Õigused ei ole piiratud</a:t>
            </a:r>
            <a:r>
              <a:rPr lang="en-GB" sz="1600" noProof="0" dirty="0" smtClean="0"/>
              <a:t>– </a:t>
            </a:r>
            <a:r>
              <a:rPr lang="et-EE" sz="1600" noProof="0" dirty="0" smtClean="0"/>
              <a:t>võimaldab litsentseerijatel loobuda kõikidest õigustest ja suunata oma töö avalikesse domeenidesse. </a:t>
            </a:r>
            <a:r>
              <a:rPr lang="en-GB" sz="1600" dirty="0" smtClean="0"/>
              <a:t> </a:t>
            </a:r>
            <a:r>
              <a:rPr lang="et-EE" sz="1600" dirty="0" smtClean="0"/>
              <a:t>Teised võivad vabalt rajada, suurendada ja korduvkasutada töid, mis tahes eesmärgil, millel ei ole autoriõiguse ja andmebaasi seaduse piiranguid. </a:t>
            </a:r>
            <a:endParaRPr lang="en-GB" sz="1600" noProof="0" dirty="0" smtClean="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18</a:t>
            </a:fld>
            <a:endParaRPr lang="en-GB"/>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3" y="4005065"/>
            <a:ext cx="1646478"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7" y="5085185"/>
            <a:ext cx="1646480"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Content Placeholder 2"/>
          <p:cNvSpPr txBox="1">
            <a:spLocks/>
          </p:cNvSpPr>
          <p:nvPr/>
        </p:nvSpPr>
        <p:spPr>
          <a:xfrm>
            <a:off x="2267744" y="4086717"/>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600" b="1" dirty="0" err="1" smtClean="0"/>
              <a:t>Omistami</a:t>
            </a:r>
            <a:r>
              <a:rPr lang="en-GB" sz="1600" b="1" dirty="0" smtClean="0"/>
              <a:t>n</a:t>
            </a:r>
            <a:r>
              <a:rPr lang="et-EE" sz="1600" b="1" dirty="0" smtClean="0"/>
              <a:t>e</a:t>
            </a:r>
            <a:r>
              <a:rPr lang="en-GB" sz="1600" dirty="0" smtClean="0"/>
              <a:t> </a:t>
            </a:r>
            <a:r>
              <a:rPr lang="en-GB" sz="1600" dirty="0"/>
              <a:t>– </a:t>
            </a:r>
            <a:r>
              <a:rPr lang="et-EE" sz="1600" dirty="0" smtClean="0"/>
              <a:t>Teised võivad levitada sinu tööd, ühendada, kohendada ja viidata, isegi kaubanduslikult, seni kuni sind tunnustatakse originaalseks autoriks. </a:t>
            </a:r>
            <a:r>
              <a:rPr lang="en-GB" sz="1600" dirty="0" smtClean="0"/>
              <a:t> </a:t>
            </a:r>
            <a:endParaRPr lang="es-ES" sz="1600" dirty="0" smtClean="0"/>
          </a:p>
        </p:txBody>
      </p:sp>
      <p:sp>
        <p:nvSpPr>
          <p:cNvPr id="16" name="Content Placeholder 2"/>
          <p:cNvSpPr txBox="1">
            <a:spLocks/>
          </p:cNvSpPr>
          <p:nvPr/>
        </p:nvSpPr>
        <p:spPr>
          <a:xfrm>
            <a:off x="2267744" y="5166836"/>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600" b="1" dirty="0" smtClean="0"/>
              <a:t>Omistamine </a:t>
            </a:r>
            <a:r>
              <a:rPr lang="en-GB" sz="1600" b="1" dirty="0" smtClean="0"/>
              <a:t>–</a:t>
            </a:r>
            <a:r>
              <a:rPr lang="et-EE" sz="1600" b="1" dirty="0"/>
              <a:t> </a:t>
            </a:r>
            <a:r>
              <a:rPr lang="et-EE" sz="1600" b="1" dirty="0" smtClean="0"/>
              <a:t>Jagamine samadel tingimustel</a:t>
            </a:r>
            <a:r>
              <a:rPr lang="en-GB" sz="1600" dirty="0" smtClean="0"/>
              <a:t> – </a:t>
            </a:r>
            <a:r>
              <a:rPr lang="et-EE" sz="1600" dirty="0"/>
              <a:t>Teised võivad levitada, ühendada, kohendada ja rajaneda sinu tööle, isegi kaubanduslikult, seni kuni sind </a:t>
            </a:r>
            <a:r>
              <a:rPr lang="et-EE" sz="1600" dirty="0" smtClean="0"/>
              <a:t>tunnustatakse autorina ning uus sisu litsentseeritakse ühesugustel tingimustel. </a:t>
            </a:r>
            <a:endParaRPr lang="es-ES" sz="1600" dirty="0"/>
          </a:p>
        </p:txBody>
      </p:sp>
      <p:pic>
        <p:nvPicPr>
          <p:cNvPr id="1036"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8" y="1624717"/>
            <a:ext cx="1646474" cy="580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ectangle 17"/>
          <p:cNvSpPr/>
          <p:nvPr/>
        </p:nvSpPr>
        <p:spPr bwMode="ltGray">
          <a:xfrm>
            <a:off x="5220072" y="5949280"/>
            <a:ext cx="2664296" cy="504056"/>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t-EE" sz="1200" b="1" dirty="0" smtClean="0">
                <a:solidFill>
                  <a:schemeClr val="tx1"/>
                </a:solidFill>
                <a:latin typeface="Georgia" pitchFamily="18" charset="0"/>
              </a:rPr>
              <a:t>Vaata lisaks</a:t>
            </a:r>
            <a:r>
              <a:rPr lang="en-GB" sz="1200" b="1" dirty="0" smtClean="0">
                <a:solidFill>
                  <a:schemeClr val="tx1"/>
                </a:solidFill>
                <a:latin typeface="Georgia" pitchFamily="18" charset="0"/>
              </a:rPr>
              <a:t>:</a:t>
            </a:r>
          </a:p>
          <a:p>
            <a:r>
              <a:rPr lang="en-GB" sz="1200" dirty="0">
                <a:hlinkClick r:id="rId6"/>
              </a:rPr>
              <a:t>http://creativecommons.org/licenses</a:t>
            </a:r>
            <a:r>
              <a:rPr lang="en-GB" sz="1200" dirty="0" smtClean="0">
                <a:hlinkClick r:id="rId6"/>
              </a:rPr>
              <a:t>/</a:t>
            </a:r>
            <a:r>
              <a:rPr lang="en-GB" sz="1200" dirty="0" smtClean="0"/>
              <a:t> </a:t>
            </a:r>
            <a:endParaRPr lang="en-GB" sz="1200" dirty="0" smtClean="0">
              <a:solidFill>
                <a:schemeClr val="tx1"/>
              </a:solidFill>
            </a:endParaRPr>
          </a:p>
        </p:txBody>
      </p:sp>
      <p:sp>
        <p:nvSpPr>
          <p:cNvPr id="23" name="Content Placeholder 2"/>
          <p:cNvSpPr txBox="1">
            <a:spLocks/>
          </p:cNvSpPr>
          <p:nvPr/>
        </p:nvSpPr>
        <p:spPr>
          <a:xfrm>
            <a:off x="2243584" y="2996952"/>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600" b="1" dirty="0" smtClean="0"/>
              <a:t>Avaliku domeeni tähis</a:t>
            </a:r>
            <a:r>
              <a:rPr lang="en-GB" sz="1600" b="1" dirty="0" smtClean="0"/>
              <a:t> – “</a:t>
            </a:r>
            <a:r>
              <a:rPr lang="et-EE" sz="1600" b="1" dirty="0" smtClean="0"/>
              <a:t>Autoriõigused puuduvad</a:t>
            </a:r>
            <a:r>
              <a:rPr lang="en-GB" sz="1600" b="1" dirty="0" smtClean="0"/>
              <a:t>”</a:t>
            </a:r>
            <a:r>
              <a:rPr lang="en-GB" sz="1600" dirty="0" smtClean="0"/>
              <a:t>– </a:t>
            </a:r>
            <a:r>
              <a:rPr lang="et-EE" sz="1600" dirty="0"/>
              <a:t>võimaldab litsentseerijatel loobuda kõikidest õigustest ja suunata oma töö avalikesse </a:t>
            </a:r>
            <a:r>
              <a:rPr lang="et-EE" sz="1600" dirty="0" smtClean="0"/>
              <a:t>domeenidesse</a:t>
            </a:r>
            <a:r>
              <a:rPr lang="en-GB" sz="1600" dirty="0" smtClean="0"/>
              <a:t>. </a:t>
            </a:r>
            <a:r>
              <a:rPr lang="et-EE" sz="1600" dirty="0" smtClean="0"/>
              <a:t>See näitab, et töö ei ole enam piiratud autoriõigustega ja seda saab vabalt kasutada. </a:t>
            </a:r>
            <a:r>
              <a:rPr lang="en-GB" sz="1600" dirty="0" smtClean="0"/>
              <a:t> </a:t>
            </a:r>
          </a:p>
        </p:txBody>
      </p:sp>
      <p:pic>
        <p:nvPicPr>
          <p:cNvPr id="2052" name="Picture 4" descr="http://www.vlaamse-erfgoedbibliotheek.be/sites/default/files/imagecache/image_detail_medium/nieuws/1440/3741-europeana-gebruikt-merkteken-creative-commons-publiek-domein.png"/>
          <p:cNvPicPr>
            <a:picLocks noChangeAspect="1" noChangeArrowheads="1"/>
          </p:cNvPicPr>
          <p:nvPr/>
        </p:nvPicPr>
        <p:blipFill rotWithShape="1">
          <a:blip r:embed="rId7">
            <a:extLst>
              <a:ext uri="{28A0092B-C50C-407E-A947-70E740481C1C}">
                <a14:useLocalDpi xmlns:a14="http://schemas.microsoft.com/office/drawing/2010/main" val="0"/>
              </a:ext>
            </a:extLst>
          </a:blip>
          <a:srcRect b="30093"/>
          <a:stretch/>
        </p:blipFill>
        <p:spPr bwMode="auto">
          <a:xfrm>
            <a:off x="467548" y="2832298"/>
            <a:ext cx="1646479" cy="643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83725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Litsentseerimise lähenemisviisid</a:t>
            </a:r>
            <a:r>
              <a:rPr lang="en-GB" dirty="0"/>
              <a:t>: </a:t>
            </a:r>
            <a:r>
              <a:rPr lang="et-EE" dirty="0" smtClean="0"/>
              <a:t>Vabakasutuse </a:t>
            </a:r>
            <a:r>
              <a:rPr lang="et-EE" dirty="0"/>
              <a:t>litsentsid </a:t>
            </a:r>
            <a:r>
              <a:rPr lang="et-EE" b="0" dirty="0"/>
              <a:t>(</a:t>
            </a:r>
            <a:r>
              <a:rPr lang="en-GB" b="0" dirty="0"/>
              <a:t>Creative Commons</a:t>
            </a:r>
            <a:r>
              <a:rPr lang="et-EE" b="0" dirty="0" smtClean="0"/>
              <a:t>) </a:t>
            </a:r>
            <a:r>
              <a:rPr lang="en-GB" noProof="0" dirty="0" smtClean="0"/>
              <a:t>(2)</a:t>
            </a:r>
            <a:endParaRPr lang="en-GB"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19</a:t>
            </a:fld>
            <a:endParaRPr lang="en-GB"/>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3" y="1844824"/>
            <a:ext cx="1646481"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3" y="2780928"/>
            <a:ext cx="1646481"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3" y="3789040"/>
            <a:ext cx="164648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547" y="5059785"/>
            <a:ext cx="164647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Content Placeholder 2"/>
          <p:cNvSpPr txBox="1">
            <a:spLocks/>
          </p:cNvSpPr>
          <p:nvPr/>
        </p:nvSpPr>
        <p:spPr>
          <a:xfrm>
            <a:off x="2267744" y="4077072"/>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600" b="1" dirty="0"/>
              <a:t>Omistamine </a:t>
            </a:r>
            <a:r>
              <a:rPr lang="en-GB" sz="1600" b="1" dirty="0"/>
              <a:t>–</a:t>
            </a:r>
            <a:r>
              <a:rPr lang="et-EE" sz="1600" b="1" dirty="0"/>
              <a:t> </a:t>
            </a:r>
            <a:r>
              <a:rPr lang="et-EE" sz="1600" b="1" dirty="0" smtClean="0"/>
              <a:t>Mitte kaubanduslik – Jagamine samadel tingimustel </a:t>
            </a:r>
            <a:r>
              <a:rPr lang="en-GB" sz="1600" dirty="0"/>
              <a:t>– </a:t>
            </a:r>
            <a:r>
              <a:rPr lang="en-GB" sz="1600" dirty="0" err="1"/>
              <a:t>Teised</a:t>
            </a:r>
            <a:r>
              <a:rPr lang="en-GB" sz="1600" dirty="0"/>
              <a:t> </a:t>
            </a:r>
            <a:r>
              <a:rPr lang="en-GB" sz="1600" dirty="0" err="1"/>
              <a:t>võivad</a:t>
            </a:r>
            <a:r>
              <a:rPr lang="en-GB" sz="1600" dirty="0"/>
              <a:t> </a:t>
            </a:r>
            <a:r>
              <a:rPr lang="et-EE" sz="1600" dirty="0" err="1" smtClean="0"/>
              <a:t>mittekaubaduslikult</a:t>
            </a:r>
            <a:r>
              <a:rPr lang="et-EE" sz="1600" dirty="0" smtClean="0"/>
              <a:t> sinu tööd </a:t>
            </a:r>
            <a:r>
              <a:rPr lang="en-GB" sz="1600" dirty="0" err="1" smtClean="0"/>
              <a:t>ühendada</a:t>
            </a:r>
            <a:r>
              <a:rPr lang="en-GB" sz="1600" dirty="0"/>
              <a:t>, </a:t>
            </a:r>
            <a:r>
              <a:rPr lang="en-GB" sz="1600" dirty="0" err="1"/>
              <a:t>kohendada</a:t>
            </a:r>
            <a:r>
              <a:rPr lang="en-GB" sz="1600" dirty="0"/>
              <a:t> </a:t>
            </a:r>
            <a:r>
              <a:rPr lang="en-GB" sz="1600" dirty="0" err="1"/>
              <a:t>ja</a:t>
            </a:r>
            <a:r>
              <a:rPr lang="en-GB" sz="1600" dirty="0"/>
              <a:t> </a:t>
            </a:r>
            <a:r>
              <a:rPr lang="et-EE" sz="1600" dirty="0" smtClean="0"/>
              <a:t>sellel tugineda, </a:t>
            </a:r>
            <a:r>
              <a:rPr lang="et-EE" sz="1600" dirty="0" smtClean="0"/>
              <a:t>seni </a:t>
            </a:r>
            <a:r>
              <a:rPr lang="et-EE" sz="1600" dirty="0"/>
              <a:t>kuni sind </a:t>
            </a:r>
            <a:r>
              <a:rPr lang="et-EE" sz="1600" dirty="0" smtClean="0"/>
              <a:t>autorina tunnustatakse </a:t>
            </a:r>
            <a:r>
              <a:rPr lang="et-EE" sz="1600" dirty="0"/>
              <a:t>ja </a:t>
            </a:r>
            <a:r>
              <a:rPr lang="et-EE" sz="1600" dirty="0" smtClean="0"/>
              <a:t>uued </a:t>
            </a:r>
            <a:r>
              <a:rPr lang="et-EE" sz="1600" dirty="0"/>
              <a:t>autorid </a:t>
            </a:r>
            <a:r>
              <a:rPr lang="et-EE" sz="1600" dirty="0" smtClean="0"/>
              <a:t>litsentseeritakse ühesugustel tingimustel.</a:t>
            </a:r>
            <a:endParaRPr lang="es-ES" sz="1600" dirty="0" smtClean="0"/>
          </a:p>
        </p:txBody>
      </p:sp>
      <p:sp>
        <p:nvSpPr>
          <p:cNvPr id="20" name="Content Placeholder 2"/>
          <p:cNvSpPr txBox="1">
            <a:spLocks/>
          </p:cNvSpPr>
          <p:nvPr/>
        </p:nvSpPr>
        <p:spPr>
          <a:xfrm>
            <a:off x="2250555" y="1844824"/>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600" b="1" dirty="0" smtClean="0"/>
              <a:t>Omistamine </a:t>
            </a:r>
            <a:r>
              <a:rPr lang="en-GB" sz="1600" b="1" dirty="0" smtClean="0"/>
              <a:t>–</a:t>
            </a:r>
            <a:r>
              <a:rPr lang="et-EE" sz="1600" b="1" dirty="0" smtClean="0"/>
              <a:t> Muutmine keelatud</a:t>
            </a:r>
            <a:r>
              <a:rPr lang="en-GB" sz="1600" dirty="0" smtClean="0"/>
              <a:t> – </a:t>
            </a:r>
            <a:r>
              <a:rPr lang="et-EE" sz="1600" dirty="0" smtClean="0"/>
              <a:t>Võimaldab ümberjaotuse, kaubandusliku ja mittekaubandusliku, seni kuni kui see on ilma muutusteta ja tervikuna, koos autori tunnustamisega.  </a:t>
            </a:r>
            <a:endParaRPr lang="es-ES" sz="1600" dirty="0" smtClean="0"/>
          </a:p>
        </p:txBody>
      </p:sp>
      <p:sp>
        <p:nvSpPr>
          <p:cNvPr id="21" name="Content Placeholder 2"/>
          <p:cNvSpPr txBox="1">
            <a:spLocks/>
          </p:cNvSpPr>
          <p:nvPr/>
        </p:nvSpPr>
        <p:spPr>
          <a:xfrm>
            <a:off x="2267744" y="2996952"/>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600" b="1" dirty="0"/>
              <a:t>Omistamine </a:t>
            </a:r>
            <a:r>
              <a:rPr lang="en-GB" sz="1600" b="1" dirty="0" smtClean="0"/>
              <a:t>–</a:t>
            </a:r>
            <a:r>
              <a:rPr lang="et-EE" sz="1600" b="1" dirty="0" smtClean="0"/>
              <a:t> Mitte kaubanduslik</a:t>
            </a:r>
            <a:r>
              <a:rPr lang="en-GB" sz="1600" dirty="0" smtClean="0"/>
              <a:t>– </a:t>
            </a:r>
            <a:r>
              <a:rPr lang="et-EE" sz="1600" dirty="0"/>
              <a:t>Teised võivad </a:t>
            </a:r>
            <a:r>
              <a:rPr lang="et-EE" sz="1600" dirty="0" smtClean="0"/>
              <a:t>ühendada</a:t>
            </a:r>
            <a:r>
              <a:rPr lang="et-EE" sz="1600" dirty="0"/>
              <a:t>, kohendada ja rajaneda sinu tööle</a:t>
            </a:r>
            <a:r>
              <a:rPr lang="en-GB" sz="1600" dirty="0" smtClean="0"/>
              <a:t> </a:t>
            </a:r>
            <a:r>
              <a:rPr lang="et-EE" sz="1600" dirty="0" smtClean="0"/>
              <a:t>mitte kaubanduslikult, kuigi nende uus töö tuleb kinnitada ja peaks olema mitte kaubanduslik, ei pea nad litsentseerima oma tuletatud teoseid samadel tingimustel.</a:t>
            </a:r>
          </a:p>
          <a:p>
            <a:endParaRPr lang="es-ES" sz="1600" dirty="0" smtClean="0"/>
          </a:p>
        </p:txBody>
      </p:sp>
      <p:sp>
        <p:nvSpPr>
          <p:cNvPr id="22" name="Content Placeholder 2"/>
          <p:cNvSpPr txBox="1">
            <a:spLocks/>
          </p:cNvSpPr>
          <p:nvPr/>
        </p:nvSpPr>
        <p:spPr>
          <a:xfrm>
            <a:off x="2267744" y="5229200"/>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600" b="1" dirty="0"/>
              <a:t>Omistamine </a:t>
            </a:r>
            <a:r>
              <a:rPr lang="en-GB" sz="1600" b="1" dirty="0"/>
              <a:t>–</a:t>
            </a:r>
            <a:r>
              <a:rPr lang="et-EE" sz="1600" b="1" dirty="0"/>
              <a:t> </a:t>
            </a:r>
            <a:r>
              <a:rPr lang="et-EE" sz="1600" b="1" dirty="0" smtClean="0"/>
              <a:t>Mitte kaubanduslik </a:t>
            </a:r>
            <a:r>
              <a:rPr lang="en-GB" sz="1600" b="1" dirty="0" smtClean="0"/>
              <a:t>–</a:t>
            </a:r>
            <a:r>
              <a:rPr lang="et-EE" sz="1600" b="1" dirty="0" smtClean="0"/>
              <a:t> Muutmine keelatud</a:t>
            </a:r>
            <a:r>
              <a:rPr lang="en-GB" sz="1600" dirty="0" smtClean="0"/>
              <a:t> </a:t>
            </a:r>
            <a:r>
              <a:rPr lang="en-GB" sz="1600" dirty="0"/>
              <a:t>– </a:t>
            </a:r>
            <a:r>
              <a:rPr lang="et-EE" sz="1600" dirty="0" smtClean="0"/>
              <a:t>Lubab ainult sinu tööd teistel alla laadida ja jagada teistega seni kaua kui nad sind tunnustavad ning nad ei saa sinu tööd mitte mingil viisil muuta või kaubanduslikult kasutada. </a:t>
            </a:r>
            <a:endParaRPr lang="es-ES" sz="1600" dirty="0" smtClean="0"/>
          </a:p>
        </p:txBody>
      </p:sp>
      <p:sp>
        <p:nvSpPr>
          <p:cNvPr id="23" name="Rectangle 22"/>
          <p:cNvSpPr/>
          <p:nvPr/>
        </p:nvSpPr>
        <p:spPr bwMode="ltGray">
          <a:xfrm>
            <a:off x="5220072" y="5949280"/>
            <a:ext cx="2664296" cy="504056"/>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t-EE" sz="1200" b="1" dirty="0" smtClean="0">
                <a:solidFill>
                  <a:schemeClr val="tx1"/>
                </a:solidFill>
                <a:latin typeface="Georgia" pitchFamily="18" charset="0"/>
              </a:rPr>
              <a:t>Vaata lisaks</a:t>
            </a:r>
            <a:r>
              <a:rPr lang="en-GB" sz="1200" b="1" dirty="0" smtClean="0">
                <a:solidFill>
                  <a:schemeClr val="tx1"/>
                </a:solidFill>
                <a:latin typeface="Georgia" pitchFamily="18" charset="0"/>
              </a:rPr>
              <a:t>:</a:t>
            </a:r>
          </a:p>
          <a:p>
            <a:r>
              <a:rPr lang="en-GB" sz="1200" dirty="0">
                <a:hlinkClick r:id="rId7"/>
              </a:rPr>
              <a:t>http://creativecommons.org/licenses</a:t>
            </a:r>
            <a:r>
              <a:rPr lang="en-GB" sz="1200" dirty="0" smtClean="0">
                <a:hlinkClick r:id="rId7"/>
              </a:rPr>
              <a:t>/</a:t>
            </a:r>
            <a:r>
              <a:rPr lang="en-GB" sz="1200" dirty="0" smtClean="0"/>
              <a:t> </a:t>
            </a:r>
            <a:endParaRPr lang="en-GB" sz="1200" dirty="0" smtClean="0">
              <a:solidFill>
                <a:schemeClr val="tx1"/>
              </a:solidFill>
            </a:endParaRPr>
          </a:p>
        </p:txBody>
      </p:sp>
    </p:spTree>
    <p:extLst>
      <p:ext uri="{BB962C8B-B14F-4D97-AF65-F5344CB8AC3E}">
        <p14:creationId xmlns:p14="http://schemas.microsoft.com/office/powerpoint/2010/main" val="33821935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600"/>
              </a:spcBef>
              <a:spcAft>
                <a:spcPts val="600"/>
              </a:spcAft>
            </a:pPr>
            <a:r>
              <a:rPr lang="et-EE" sz="1600" dirty="0" smtClean="0"/>
              <a:t>See ettekanne on loodud </a:t>
            </a:r>
            <a:r>
              <a:rPr lang="en-GB" sz="1600" dirty="0" smtClean="0"/>
              <a:t>PwC</a:t>
            </a:r>
            <a:r>
              <a:rPr lang="et-EE" sz="1600" dirty="0" smtClean="0"/>
              <a:t> poolt</a:t>
            </a:r>
            <a:r>
              <a:rPr lang="en-GB" sz="1600" dirty="0" smtClean="0"/>
              <a:t/>
            </a:r>
            <a:br>
              <a:rPr lang="en-GB" sz="1600" dirty="0" smtClean="0"/>
            </a:br>
            <a:r>
              <a:rPr lang="en-GB" sz="1600" dirty="0" smtClean="0"/>
              <a:t/>
            </a:r>
            <a:br>
              <a:rPr lang="en-GB" sz="1600" dirty="0" smtClean="0"/>
            </a:br>
            <a:r>
              <a:rPr lang="et-EE" sz="1600" dirty="0" smtClean="0"/>
              <a:t>Autorid</a:t>
            </a:r>
            <a:r>
              <a:rPr lang="en-GB" sz="1600" dirty="0" smtClean="0"/>
              <a:t>: </a:t>
            </a:r>
            <a:br>
              <a:rPr lang="en-GB" sz="1600" dirty="0" smtClean="0"/>
            </a:br>
            <a:r>
              <a:rPr lang="en-GB" sz="1600" i="0" dirty="0" err="1" smtClean="0"/>
              <a:t>Makx</a:t>
            </a:r>
            <a:r>
              <a:rPr lang="en-GB" sz="1600" i="0" dirty="0" smtClean="0"/>
              <a:t> </a:t>
            </a:r>
            <a:r>
              <a:rPr lang="en-GB" sz="1600" i="0" dirty="0" err="1" smtClean="0"/>
              <a:t>Dekkers</a:t>
            </a:r>
            <a:r>
              <a:rPr lang="en-GB" sz="1600" i="0" dirty="0" smtClean="0"/>
              <a:t>,</a:t>
            </a:r>
            <a:r>
              <a:rPr lang="en-GB" sz="1600" dirty="0" smtClean="0"/>
              <a:t> </a:t>
            </a:r>
            <a:r>
              <a:rPr lang="en-GB" sz="1600" i="0" dirty="0" smtClean="0"/>
              <a:t>Nikolaos </a:t>
            </a:r>
            <a:r>
              <a:rPr lang="en-GB" sz="1600" i="0" dirty="0" err="1" smtClean="0"/>
              <a:t>Loutas</a:t>
            </a:r>
            <a:r>
              <a:rPr lang="en-GB" sz="1600" i="0" dirty="0" smtClean="0"/>
              <a:t>, </a:t>
            </a:r>
            <a:r>
              <a:rPr lang="en-GB" sz="1600" i="0" dirty="0" err="1" smtClean="0"/>
              <a:t>Michiel</a:t>
            </a:r>
            <a:r>
              <a:rPr lang="en-GB" sz="1600" i="0" dirty="0" smtClean="0"/>
              <a:t> De </a:t>
            </a:r>
            <a:r>
              <a:rPr lang="en-GB" sz="1600" i="0" dirty="0" err="1" smtClean="0"/>
              <a:t>Keyzer</a:t>
            </a:r>
            <a:r>
              <a:rPr lang="en-GB" sz="1600" i="0" dirty="0" smtClean="0"/>
              <a:t> </a:t>
            </a:r>
            <a:r>
              <a:rPr lang="et-EE" sz="1600" i="0" dirty="0" smtClean="0"/>
              <a:t>ja</a:t>
            </a:r>
            <a:r>
              <a:rPr lang="en-GB" sz="1600" i="0" dirty="0" smtClean="0"/>
              <a:t> </a:t>
            </a:r>
            <a:r>
              <a:rPr lang="en-GB" sz="1600" i="0" dirty="0" err="1" smtClean="0"/>
              <a:t>Stijn</a:t>
            </a:r>
            <a:r>
              <a:rPr lang="en-GB" sz="1600" i="0" dirty="0" smtClean="0"/>
              <a:t> </a:t>
            </a:r>
            <a:r>
              <a:rPr lang="en-GB" sz="1600" i="0" dirty="0" err="1" smtClean="0"/>
              <a:t>Goedertier</a:t>
            </a:r>
            <a:r>
              <a:rPr lang="en-GB" sz="1600" i="0" dirty="0" smtClean="0"/>
              <a:t/>
            </a:r>
            <a:br>
              <a:rPr lang="en-GB" sz="1600" i="0" dirty="0" smtClean="0"/>
            </a:br>
            <a:endParaRPr lang="en-GB" sz="1600" i="0" dirty="0"/>
          </a:p>
        </p:txBody>
      </p:sp>
      <p:sp>
        <p:nvSpPr>
          <p:cNvPr id="5" name="Text Placeholder 4"/>
          <p:cNvSpPr>
            <a:spLocks noGrp="1"/>
          </p:cNvSpPr>
          <p:nvPr>
            <p:ph type="body" sz="quarter" idx="16"/>
          </p:nvPr>
        </p:nvSpPr>
        <p:spPr/>
        <p:txBody>
          <a:bodyPr/>
          <a:lstStyle/>
          <a:p>
            <a:r>
              <a:rPr lang="et-EE" dirty="0" smtClean="0"/>
              <a:t>Esitluse </a:t>
            </a:r>
            <a:r>
              <a:rPr lang="en-GB" dirty="0" smtClean="0"/>
              <a:t>meta</a:t>
            </a:r>
            <a:r>
              <a:rPr lang="et-EE" dirty="0" smtClean="0"/>
              <a:t>andmed</a:t>
            </a:r>
            <a:endParaRPr lang="en-GB" dirty="0"/>
          </a:p>
        </p:txBody>
      </p:sp>
      <p:sp>
        <p:nvSpPr>
          <p:cNvPr id="4" name="Slide Number Placeholder 3"/>
          <p:cNvSpPr>
            <a:spLocks noGrp="1"/>
          </p:cNvSpPr>
          <p:nvPr>
            <p:ph type="sldNum" sz="quarter" idx="19"/>
          </p:nvPr>
        </p:nvSpPr>
        <p:spPr/>
        <p:txBody>
          <a:bodyPr/>
          <a:lstStyle/>
          <a:p>
            <a:r>
              <a:rPr lang="en-GB" dirty="0" err="1" smtClean="0"/>
              <a:t>Sl</a:t>
            </a:r>
            <a:r>
              <a:rPr lang="et-EE" dirty="0" err="1" smtClean="0"/>
              <a:t>aid</a:t>
            </a:r>
            <a:r>
              <a:rPr lang="en-GB" dirty="0" smtClean="0"/>
              <a:t> </a:t>
            </a:r>
            <a:fld id="{F40CD079-BC3F-4086-BA81-31A79D845B02}" type="slidenum">
              <a:rPr lang="en-GB" smtClean="0"/>
              <a:pPr/>
              <a:t>2</a:t>
            </a:fld>
            <a:endParaRPr lang="en-GB" dirty="0"/>
          </a:p>
        </p:txBody>
      </p:sp>
      <p:sp>
        <p:nvSpPr>
          <p:cNvPr id="6" name="Rectangle 5"/>
          <p:cNvSpPr/>
          <p:nvPr/>
        </p:nvSpPr>
        <p:spPr>
          <a:xfrm>
            <a:off x="467544" y="2924944"/>
            <a:ext cx="2376264" cy="2862322"/>
          </a:xfrm>
          <a:prstGeom prst="rect">
            <a:avLst/>
          </a:prstGeom>
        </p:spPr>
        <p:txBody>
          <a:bodyPr wrap="square">
            <a:spAutoFit/>
          </a:bodyPr>
          <a:lstStyle/>
          <a:p>
            <a:r>
              <a:rPr lang="et-EE" sz="1200" dirty="0">
                <a:latin typeface="Georgia" pitchFamily="18" charset="0"/>
              </a:rPr>
              <a:t>Avaandmete tugi on loodud Euroopa Komisjoni poolt</a:t>
            </a:r>
            <a:r>
              <a:rPr lang="en-GB" sz="1200" dirty="0">
                <a:latin typeface="Georgia" pitchFamily="18" charset="0"/>
              </a:rPr>
              <a:t> SMART 2012/0107 ‘Lot 2</a:t>
            </a:r>
            <a:r>
              <a:rPr lang="et-EE" sz="1200" dirty="0">
                <a:latin typeface="Georgia" pitchFamily="18" charset="0"/>
              </a:rPr>
              <a:t> alusel</a:t>
            </a:r>
            <a:r>
              <a:rPr lang="en-GB" sz="1200" dirty="0">
                <a:latin typeface="Georgia" pitchFamily="18" charset="0"/>
              </a:rPr>
              <a:t>: </a:t>
            </a:r>
            <a:r>
              <a:rPr lang="et-EE" sz="1200" dirty="0">
                <a:latin typeface="Georgia" pitchFamily="18" charset="0"/>
              </a:rPr>
              <a:t>Teenuste osutamine andmete avaldamiseks, juurdepääsu loomiseks, avalikele andmetele juurdepääsuks ja taaskasutamiseks Euroopa Liidu lõikes läbi olemasolevate avaandmete portaalide </a:t>
            </a:r>
          </a:p>
          <a:p>
            <a:r>
              <a:rPr lang="en-GB" sz="1200" dirty="0">
                <a:latin typeface="Georgia" pitchFamily="18" charset="0"/>
              </a:rPr>
              <a:t>(</a:t>
            </a:r>
            <a:r>
              <a:rPr lang="et-EE" sz="1200" dirty="0">
                <a:latin typeface="Georgia" pitchFamily="18" charset="0"/>
              </a:rPr>
              <a:t>Leping nr</a:t>
            </a:r>
            <a:r>
              <a:rPr lang="en-GB" sz="1200" dirty="0">
                <a:latin typeface="Georgia" pitchFamily="18" charset="0"/>
              </a:rPr>
              <a:t>. 30-CE-0530965/00-17).</a:t>
            </a:r>
          </a:p>
          <a:p>
            <a:endParaRPr lang="en-GB" sz="1200" dirty="0">
              <a:latin typeface="Georgia" pitchFamily="18" charset="0"/>
            </a:endParaRPr>
          </a:p>
          <a:p>
            <a:r>
              <a:rPr lang="en-GB" sz="1200" dirty="0">
                <a:latin typeface="Georgia" pitchFamily="18" charset="0"/>
              </a:rPr>
              <a:t>© </a:t>
            </a:r>
            <a:r>
              <a:rPr lang="en-GB" sz="1200" dirty="0" smtClean="0">
                <a:latin typeface="Georgia" pitchFamily="18" charset="0"/>
              </a:rPr>
              <a:t>2014</a:t>
            </a:r>
            <a:r>
              <a:rPr lang="et-EE" sz="1200" dirty="0" smtClean="0">
                <a:latin typeface="Georgia" pitchFamily="18" charset="0"/>
              </a:rPr>
              <a:t> </a:t>
            </a:r>
            <a:r>
              <a:rPr lang="en-GB" sz="1200" dirty="0" err="1" smtClean="0">
                <a:latin typeface="Georgia" pitchFamily="18" charset="0"/>
              </a:rPr>
              <a:t>Eur</a:t>
            </a:r>
            <a:r>
              <a:rPr lang="et-EE" sz="1200" dirty="0" err="1">
                <a:latin typeface="Georgia" pitchFamily="18" charset="0"/>
              </a:rPr>
              <a:t>oopa</a:t>
            </a:r>
            <a:r>
              <a:rPr lang="et-EE" sz="1200" dirty="0">
                <a:latin typeface="Georgia" pitchFamily="18" charset="0"/>
              </a:rPr>
              <a:t> Komisjon</a:t>
            </a:r>
            <a:endParaRPr lang="en-GB" sz="1200" dirty="0">
              <a:latin typeface="Georgia" pitchFamily="18" charset="0"/>
            </a:endParaRPr>
          </a:p>
        </p:txBody>
      </p:sp>
      <p:sp>
        <p:nvSpPr>
          <p:cNvPr id="8" name="Content Placeholder 2"/>
          <p:cNvSpPr txBox="1">
            <a:spLocks/>
          </p:cNvSpPr>
          <p:nvPr/>
        </p:nvSpPr>
        <p:spPr bwMode="auto">
          <a:xfrm>
            <a:off x="3276600" y="2276872"/>
            <a:ext cx="5471864" cy="39604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indent="-274320">
              <a:spcAft>
                <a:spcPts val="900"/>
              </a:spcAft>
              <a:buClr>
                <a:schemeClr val="tx1"/>
              </a:buClr>
              <a:defRPr/>
            </a:pPr>
            <a:r>
              <a:rPr lang="et-EE" sz="1100" b="1" i="1" dirty="0">
                <a:latin typeface="Georgia" pitchFamily="18" charset="0"/>
              </a:rPr>
              <a:t>Täpsustused</a:t>
            </a:r>
            <a:endParaRPr lang="en-GB" sz="1100" b="1" i="1" dirty="0">
              <a:solidFill>
                <a:srgbClr val="FF0000"/>
              </a:solidFill>
              <a:latin typeface="Georgia" pitchFamily="18" charset="0"/>
            </a:endParaRPr>
          </a:p>
          <a:p>
            <a:pPr lvl="0" indent="-274320" algn="just">
              <a:buClr>
                <a:schemeClr val="tx1"/>
              </a:buClr>
              <a:buFont typeface="+mj-lt"/>
              <a:buAutoNum type="arabicPeriod"/>
              <a:defRPr/>
            </a:pPr>
            <a:r>
              <a:rPr lang="et-EE" sz="1100" dirty="0">
                <a:latin typeface="Georgia" pitchFamily="18" charset="0"/>
              </a:rPr>
              <a:t>Esitluses välja toodud seisukohad kuuluvad ainult esitluse koostanud autoritele ja  neid ei või mitte mingil juhul interpreteerida Euroopa Komisjoni ametlike seisukohtadena.</a:t>
            </a:r>
          </a:p>
          <a:p>
            <a:pPr lvl="0" indent="-274320" algn="just">
              <a:buClr>
                <a:schemeClr val="tx1"/>
              </a:buClr>
              <a:defRPr/>
            </a:pPr>
            <a:r>
              <a:rPr lang="et-EE" sz="1100" dirty="0">
                <a:latin typeface="Georgia" pitchFamily="18" charset="0"/>
              </a:rPr>
              <a:t>Euroopa Komisjon ei taga presentatsioonis välja toodud informatsiooni täpsust, ega võta vastutust selle kasutamise eest.</a:t>
            </a:r>
          </a:p>
          <a:p>
            <a:pPr lvl="0" indent="-274320" algn="just">
              <a:buClr>
                <a:schemeClr val="tx1"/>
              </a:buClr>
              <a:defRPr/>
            </a:pPr>
            <a:r>
              <a:rPr lang="et-EE" sz="1100" dirty="0">
                <a:latin typeface="Georgia" pitchFamily="18" charset="0"/>
              </a:rPr>
              <a:t>Iga viide presentatsioonis spetsiifilisele tootele, täpsustusele, protsessile, teenusele, ärinimele, kaubamärgile või tootjale ei viita Euroopa Komisjoni heakskiidule, soovitustele, ega eelistustele.</a:t>
            </a:r>
          </a:p>
          <a:p>
            <a:pPr lvl="0" indent="-274320" algn="just">
              <a:spcAft>
                <a:spcPts val="900"/>
              </a:spcAft>
              <a:buClr>
                <a:schemeClr val="tx1"/>
              </a:buClr>
              <a:defRPr/>
            </a:pPr>
            <a:r>
              <a:rPr lang="et-EE" sz="1100" dirty="0">
                <a:latin typeface="Georgia" pitchFamily="18" charset="0"/>
              </a:rPr>
              <a:t>Autorite poolt on hangitud kõik vajalikud load käsikirjade, illustratsioonide, kaartide ja graafikute kasutamiseks, kui just autor või tema seaduslik esindaja ei oma juba antud intellektuaalse vara kasutusõigust. </a:t>
            </a:r>
          </a:p>
          <a:p>
            <a:pPr lvl="0" indent="-274320" algn="just">
              <a:spcAft>
                <a:spcPts val="900"/>
              </a:spcAft>
              <a:buClr>
                <a:schemeClr val="tx1"/>
              </a:buClr>
              <a:buFont typeface="+mj-lt"/>
              <a:buAutoNum type="arabicPeriod" startAt="2"/>
              <a:defRPr/>
            </a:pPr>
            <a:r>
              <a:rPr lang="et-EE" sz="1100" dirty="0">
                <a:latin typeface="Georgia" pitchFamily="18" charset="0"/>
              </a:rPr>
              <a:t>Esitlus on hoolikalt koostatud PwC poolt, kuid puudub garantii esitluses esitatud informatsiooni täpsuse ja täielikkuse osas. PwC ei vastuta esitluses esitatud informatsiooni põhjal tehtud otsuste tagajärgede, ega muu kahju eest. Presentatsioonis esitatud informatsioon on üldist laadi ja mõeldud ainult üldise huvi kohta juhtnööride andmiseks. Esitlus ei asenda mitte ühegi küsimuse korral antavat professionaalset nõu. Ükski esitluse lugeja ei tohiks langetada otsuseid esitluses sisalduvate andmete põhjal vastava professionaalse nõu küsimiseta.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A</a:t>
            </a:r>
            <a:r>
              <a:rPr lang="et-EE" dirty="0" smtClean="0"/>
              <a:t>ndmete litsentseerimise hea tava</a:t>
            </a:r>
            <a:endParaRPr lang="en-GB" dirty="0"/>
          </a:p>
        </p:txBody>
      </p:sp>
      <p:sp>
        <p:nvSpPr>
          <p:cNvPr id="4" name="Content Placeholder 3"/>
          <p:cNvSpPr>
            <a:spLocks noGrp="1"/>
          </p:cNvSpPr>
          <p:nvPr>
            <p:ph sz="quarter" idx="15"/>
          </p:nvPr>
        </p:nvSpPr>
        <p:spPr>
          <a:xfrm>
            <a:off x="539553" y="1752600"/>
            <a:ext cx="8071048" cy="4419600"/>
          </a:xfrm>
        </p:spPr>
        <p:txBody>
          <a:bodyPr/>
          <a:lstStyle/>
          <a:p>
            <a:r>
              <a:rPr lang="et-EE" i="1" dirty="0" smtClean="0">
                <a:solidFill>
                  <a:schemeClr val="accent1"/>
                </a:solidFill>
              </a:rPr>
              <a:t>Head tavad</a:t>
            </a:r>
            <a:r>
              <a:rPr lang="en-GB" i="1" dirty="0" smtClean="0">
                <a:solidFill>
                  <a:schemeClr val="accent1"/>
                </a:solidFill>
              </a:rPr>
              <a:t>:</a:t>
            </a:r>
          </a:p>
          <a:p>
            <a:pPr marL="285750" indent="-285750">
              <a:buFont typeface="Wingdings" pitchFamily="2" charset="2"/>
              <a:buChar char="ü"/>
            </a:pPr>
            <a:r>
              <a:rPr lang="et-EE" dirty="0" smtClean="0"/>
              <a:t>Kui originaalandmed on avalikus domeenis (nt seadus), hoia seda seal – kasuta näiteks </a:t>
            </a:r>
            <a:r>
              <a:rPr lang="en-GB" i="1" dirty="0" smtClean="0"/>
              <a:t>Creative Commons Zero Public </a:t>
            </a:r>
            <a:r>
              <a:rPr lang="en-GB" i="1" dirty="0"/>
              <a:t>Domain Dedication</a:t>
            </a:r>
            <a:r>
              <a:rPr lang="en-GB" dirty="0"/>
              <a:t> </a:t>
            </a:r>
            <a:r>
              <a:rPr lang="et-EE" dirty="0" smtClean="0"/>
              <a:t>või</a:t>
            </a:r>
            <a:r>
              <a:rPr lang="en-GB" i="1" dirty="0" smtClean="0"/>
              <a:t> Open </a:t>
            </a:r>
            <a:r>
              <a:rPr lang="en-GB" i="1" dirty="0"/>
              <a:t>Data Commons Public Domain Dedication and License (PDDL</a:t>
            </a:r>
            <a:r>
              <a:rPr lang="en-GB" i="1" dirty="0" smtClean="0"/>
              <a:t>)</a:t>
            </a:r>
            <a:r>
              <a:rPr lang="et-EE" i="1" dirty="0" smtClean="0"/>
              <a:t>.</a:t>
            </a:r>
            <a:endParaRPr lang="en-GB" i="1" dirty="0" smtClean="0"/>
          </a:p>
          <a:p>
            <a:pPr marL="285750" indent="-285750">
              <a:buFont typeface="Wingdings" pitchFamily="2" charset="2"/>
              <a:buChar char="ü"/>
            </a:pPr>
            <a:r>
              <a:rPr lang="et-EE" dirty="0" smtClean="0"/>
              <a:t>Mõne dokumentatsiooni terviklikkus vajab kaitset </a:t>
            </a:r>
            <a:r>
              <a:rPr lang="en-GB" dirty="0" smtClean="0"/>
              <a:t>– </a:t>
            </a:r>
            <a:r>
              <a:rPr lang="et-EE" dirty="0" smtClean="0"/>
              <a:t>kasuta </a:t>
            </a:r>
            <a:r>
              <a:rPr lang="en-GB" i="1" dirty="0" smtClean="0"/>
              <a:t>No-Derivatives </a:t>
            </a:r>
            <a:r>
              <a:rPr lang="et-EE" dirty="0" smtClean="0"/>
              <a:t>litsentsi</a:t>
            </a:r>
            <a:r>
              <a:rPr lang="en-GB" dirty="0" smtClean="0"/>
              <a:t>, </a:t>
            </a:r>
            <a:r>
              <a:rPr lang="et-EE" dirty="0" smtClean="0"/>
              <a:t>näiteks</a:t>
            </a:r>
            <a:r>
              <a:rPr lang="en-GB" dirty="0" smtClean="0"/>
              <a:t> </a:t>
            </a:r>
            <a:r>
              <a:rPr lang="en-GB" i="1" dirty="0" smtClean="0"/>
              <a:t>Creative Commons Attribution-</a:t>
            </a:r>
            <a:r>
              <a:rPr lang="en-GB" i="1" dirty="0" err="1" smtClean="0"/>
              <a:t>NoDerivs</a:t>
            </a:r>
            <a:r>
              <a:rPr lang="en-GB" dirty="0" smtClean="0"/>
              <a:t>, </a:t>
            </a:r>
            <a:r>
              <a:rPr lang="et-EE" dirty="0" smtClean="0"/>
              <a:t>aga ainult siis kui on tõesti vajalik. </a:t>
            </a:r>
          </a:p>
          <a:p>
            <a:pPr marL="285750" indent="-285750">
              <a:buFont typeface="Wingdings" pitchFamily="2" charset="2"/>
              <a:buChar char="ü"/>
            </a:pPr>
            <a:r>
              <a:rPr lang="et-EE" dirty="0" smtClean="0"/>
              <a:t>Väldi mittekaubanduslikke </a:t>
            </a:r>
            <a:r>
              <a:rPr lang="et-EE" i="1" dirty="0" smtClean="0"/>
              <a:t>(</a:t>
            </a:r>
            <a:r>
              <a:rPr lang="en-GB" i="1" dirty="0" smtClean="0"/>
              <a:t>Non-Commercial</a:t>
            </a:r>
            <a:r>
              <a:rPr lang="et-EE" i="1" dirty="0" smtClean="0"/>
              <a:t>) </a:t>
            </a:r>
            <a:r>
              <a:rPr lang="et-EE" dirty="0" smtClean="0"/>
              <a:t>litsentse kui võimalik, sest need piiravad oluliselt korduvkasutamist. </a:t>
            </a:r>
            <a:endParaRPr lang="en-GB" dirty="0" smtClean="0"/>
          </a:p>
          <a:p>
            <a:endParaRPr lang="en-GB" dirty="0"/>
          </a:p>
        </p:txBody>
      </p:sp>
      <p:sp>
        <p:nvSpPr>
          <p:cNvPr id="5" name="Slide Number Placeholder 4"/>
          <p:cNvSpPr>
            <a:spLocks noGrp="1"/>
          </p:cNvSpPr>
          <p:nvPr>
            <p:ph type="sldNum" sz="quarter" idx="18"/>
          </p:nvPr>
        </p:nvSpPr>
        <p:spPr/>
        <p:txBody>
          <a:bodyPr/>
          <a:lstStyle/>
          <a:p>
            <a:r>
              <a:rPr lang="en-GB" smtClean="0"/>
              <a:t>Slide </a:t>
            </a:r>
            <a:fld id="{E44EE0AE-258D-448E-BE6F-A5950D950578}" type="slidenum">
              <a:rPr lang="en-GB" smtClean="0"/>
              <a:pPr/>
              <a:t>20</a:t>
            </a:fld>
            <a:endParaRPr lang="en-GB"/>
          </a:p>
        </p:txBody>
      </p:sp>
      <p:sp>
        <p:nvSpPr>
          <p:cNvPr id="9" name="TextBox 8"/>
          <p:cNvSpPr txBox="1"/>
          <p:nvPr/>
        </p:nvSpPr>
        <p:spPr>
          <a:xfrm>
            <a:off x="1043608" y="5373216"/>
            <a:ext cx="7056784" cy="576064"/>
          </a:xfrm>
          <a:prstGeom prst="rect">
            <a:avLst/>
          </a:prstGeom>
        </p:spPr>
        <p:style>
          <a:lnRef idx="1">
            <a:schemeClr val="accent1"/>
          </a:lnRef>
          <a:fillRef idx="3">
            <a:schemeClr val="accent1"/>
          </a:fillRef>
          <a:effectRef idx="2">
            <a:schemeClr val="accent1"/>
          </a:effectRef>
          <a:fontRef idx="minor">
            <a:schemeClr val="lt1"/>
          </a:fontRef>
        </p:style>
        <p:txBody>
          <a:bodyPr vert="horz" wrap="square" lIns="0" tIns="0" rIns="0" bIns="0" rtlCol="0">
            <a:noAutofit/>
          </a:bodyPr>
          <a:lstStyle/>
          <a:p>
            <a:pPr indent="-274320">
              <a:spcAft>
                <a:spcPts val="900"/>
              </a:spcAft>
            </a:pPr>
            <a:r>
              <a:rPr lang="et-EE" i="1" dirty="0" smtClean="0">
                <a:solidFill>
                  <a:schemeClr val="bg2"/>
                </a:solidFill>
                <a:latin typeface="+mj-lt"/>
              </a:rPr>
              <a:t>Andmete litsentsid peaksid tagama asjakohase turvalisuse ja kontrolli (kuid mitte rohkem). </a:t>
            </a:r>
            <a:r>
              <a:rPr lang="en-GB" i="1" dirty="0" smtClean="0">
                <a:solidFill>
                  <a:schemeClr val="bg2"/>
                </a:solidFill>
                <a:latin typeface="+mj-lt"/>
              </a:rPr>
              <a:t/>
            </a:r>
            <a:br>
              <a:rPr lang="en-GB" i="1" dirty="0" smtClean="0">
                <a:solidFill>
                  <a:schemeClr val="bg2"/>
                </a:solidFill>
                <a:latin typeface="+mj-lt"/>
              </a:rPr>
            </a:br>
            <a:endParaRPr lang="en-GB" dirty="0" smtClean="0">
              <a:solidFill>
                <a:schemeClr val="bg2"/>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Inglismaa valitsuse PSI kohased litsentsid </a:t>
            </a:r>
            <a:endParaRPr lang="en-GB" dirty="0"/>
          </a:p>
        </p:txBody>
      </p:sp>
      <p:sp>
        <p:nvSpPr>
          <p:cNvPr id="3" name="Slide Number Placeholder 2"/>
          <p:cNvSpPr>
            <a:spLocks noGrp="1"/>
          </p:cNvSpPr>
          <p:nvPr>
            <p:ph type="sldNum" sz="quarter" idx="12"/>
          </p:nvPr>
        </p:nvSpPr>
        <p:spPr/>
        <p:txBody>
          <a:bodyPr/>
          <a:lstStyle/>
          <a:p>
            <a:r>
              <a:rPr lang="en-GB" smtClean="0"/>
              <a:t>Slide </a:t>
            </a:r>
            <a:fld id="{7703A140-4BD5-4963-8DDB-02EE24C99514}" type="slidenum">
              <a:rPr lang="en-GB" smtClean="0"/>
              <a:pPr/>
              <a:t>21</a:t>
            </a:fld>
            <a:endParaRPr lang="en-GB"/>
          </a:p>
        </p:txBody>
      </p:sp>
      <p:sp>
        <p:nvSpPr>
          <p:cNvPr id="4" name="TextBox 3"/>
          <p:cNvSpPr txBox="1"/>
          <p:nvPr/>
        </p:nvSpPr>
        <p:spPr>
          <a:xfrm>
            <a:off x="2195736" y="6165304"/>
            <a:ext cx="6264696" cy="288032"/>
          </a:xfrm>
          <a:prstGeom prst="rect">
            <a:avLst/>
          </a:prstGeom>
          <a:noFill/>
        </p:spPr>
        <p:txBody>
          <a:bodyPr vert="horz" wrap="square" lIns="0" tIns="0" rIns="0" bIns="0" rtlCol="0">
            <a:noAutofit/>
          </a:bodyPr>
          <a:lstStyle/>
          <a:p>
            <a:pPr indent="-274320">
              <a:spcAft>
                <a:spcPts val="900"/>
              </a:spcAft>
            </a:pPr>
            <a:r>
              <a:rPr lang="en-GB" sz="1050" dirty="0">
                <a:hlinkClick r:id="rId3"/>
              </a:rPr>
              <a:t>http://www.nationalarchives.gov.uk/doc/open-government-licence/version/2</a:t>
            </a:r>
            <a:r>
              <a:rPr lang="en-GB" sz="1050" dirty="0" smtClean="0">
                <a:hlinkClick r:id="rId3"/>
              </a:rPr>
              <a:t>/</a:t>
            </a:r>
            <a:r>
              <a:rPr lang="en-GB" sz="1050" dirty="0" smtClean="0"/>
              <a:t> </a:t>
            </a:r>
            <a:endParaRPr lang="en-GB" sz="1050" dirty="0" smtClean="0">
              <a:latin typeface="Georgia" pitchFamily="18" charset="0"/>
            </a:endParaRP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3728" y="1268760"/>
            <a:ext cx="4968552" cy="48318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86545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Avatud ja piiranguteta litsentsi kasutamine</a:t>
            </a:r>
            <a:endParaRPr lang="en-GB" noProof="0" dirty="0"/>
          </a:p>
        </p:txBody>
      </p:sp>
      <p:sp>
        <p:nvSpPr>
          <p:cNvPr id="3" name="Content Placeholder 2"/>
          <p:cNvSpPr>
            <a:spLocks noGrp="1"/>
          </p:cNvSpPr>
          <p:nvPr>
            <p:ph sz="quarter" idx="15"/>
          </p:nvPr>
        </p:nvSpPr>
        <p:spPr/>
        <p:txBody>
          <a:bodyPr/>
          <a:lstStyle/>
          <a:p>
            <a:r>
              <a:rPr lang="et-EE" i="1" dirty="0" smtClean="0">
                <a:solidFill>
                  <a:schemeClr val="accent1"/>
                </a:solidFill>
              </a:rPr>
              <a:t>Kui andmed on litsentseeritud, neil on avatud ja piiranguteta juurdepääs, siis korduvkasutajad saavad luua uusi teadmisi neid omavahel kombineerides.</a:t>
            </a:r>
            <a:endParaRPr lang="en-US" noProof="0" dirty="0" smtClean="0">
              <a:solidFill>
                <a:schemeClr val="tx2"/>
              </a:solidFill>
            </a:endParaRPr>
          </a:p>
          <a:p>
            <a:endParaRPr lang="en-US" sz="1800" noProof="0" dirty="0" smtClean="0"/>
          </a:p>
          <a:p>
            <a:r>
              <a:rPr lang="et-EE" sz="1800" dirty="0" smtClean="0"/>
              <a:t>Näiteks</a:t>
            </a:r>
            <a:r>
              <a:rPr lang="en-US" sz="1800" noProof="0" dirty="0" smtClean="0"/>
              <a:t>, </a:t>
            </a:r>
          </a:p>
          <a:p>
            <a:pPr lvl="1"/>
            <a:r>
              <a:rPr lang="et-EE" sz="1800" b="1" dirty="0" smtClean="0"/>
              <a:t>Ristviitamine </a:t>
            </a:r>
            <a:r>
              <a:rPr lang="et-EE" sz="1800" dirty="0" smtClean="0"/>
              <a:t>avalikele kulutustele </a:t>
            </a:r>
            <a:r>
              <a:rPr lang="et-EE" sz="1800" dirty="0"/>
              <a:t>k</a:t>
            </a:r>
            <a:r>
              <a:rPr lang="et-EE" sz="1800" dirty="0" smtClean="0"/>
              <a:t>oos geograafiliste andmetega visualiseerimaks, millised regioonid on paremini rahastatud. </a:t>
            </a:r>
          </a:p>
          <a:p>
            <a:pPr lvl="1"/>
            <a:r>
              <a:rPr lang="et-EE" sz="1800" noProof="0" dirty="0" smtClean="0"/>
              <a:t>Ühistranspordi sõiduplaani ja GPS andmete </a:t>
            </a:r>
            <a:r>
              <a:rPr lang="et-EE" sz="1800" b="1" noProof="0" dirty="0" smtClean="0"/>
              <a:t>sobitamine</a:t>
            </a:r>
            <a:r>
              <a:rPr lang="et-EE" sz="1800" noProof="0" dirty="0" smtClean="0"/>
              <a:t>, et anda teavet reaalajas viivituste kohta. </a:t>
            </a:r>
            <a:endParaRPr lang="en-US" sz="1800" noProof="0" dirty="0" smtClean="0"/>
          </a:p>
          <a:p>
            <a:pPr lvl="1"/>
            <a:r>
              <a:rPr lang="et-EE" sz="1800" dirty="0" smtClean="0"/>
              <a:t>Avalike teenuste </a:t>
            </a:r>
            <a:r>
              <a:rPr lang="et-EE" sz="1800" b="1" dirty="0" smtClean="0"/>
              <a:t>mõõtmine, </a:t>
            </a:r>
            <a:r>
              <a:rPr lang="et-EE" sz="1800" dirty="0" smtClean="0"/>
              <a:t>mis põhineb tehingute loendamisele ja ooteaegadele. </a:t>
            </a:r>
            <a:endParaRPr lang="en-US" sz="1800" dirty="0" smtClean="0"/>
          </a:p>
          <a:p>
            <a:pPr lvl="1"/>
            <a:r>
              <a:rPr lang="et-EE" sz="1800" b="1" dirty="0" smtClean="0"/>
              <a:t>Tuletuslikud soovitused </a:t>
            </a:r>
            <a:r>
              <a:rPr lang="et-EE" sz="1800" dirty="0" smtClean="0"/>
              <a:t>õnnetuste ennetamiseks; õnnetuste statistika seoses nt ilmastiku andmete ja teekaartidega.</a:t>
            </a:r>
            <a:endParaRPr lang="en-US"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22</a:t>
            </a:fld>
            <a:endParaRPr lang="en-GB"/>
          </a:p>
        </p:txBody>
      </p:sp>
    </p:spTree>
    <p:extLst>
      <p:ext uri="{BB962C8B-B14F-4D97-AF65-F5344CB8AC3E}">
        <p14:creationId xmlns:p14="http://schemas.microsoft.com/office/powerpoint/2010/main" val="32129802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Kaitse nõuete vastu</a:t>
            </a:r>
            <a:endParaRPr lang="en-GB" dirty="0"/>
          </a:p>
        </p:txBody>
      </p:sp>
      <p:sp>
        <p:nvSpPr>
          <p:cNvPr id="5" name="Content Placeholder 4"/>
          <p:cNvSpPr>
            <a:spLocks noGrp="1"/>
          </p:cNvSpPr>
          <p:nvPr>
            <p:ph sz="quarter" idx="15"/>
          </p:nvPr>
        </p:nvSpPr>
        <p:spPr>
          <a:xfrm>
            <a:off x="533400" y="1556792"/>
            <a:ext cx="8077200" cy="3908648"/>
          </a:xfrm>
        </p:spPr>
        <p:txBody>
          <a:bodyPr/>
          <a:lstStyle/>
          <a:p>
            <a:r>
              <a:rPr lang="et-EE" dirty="0" smtClean="0"/>
              <a:t>Vastutuse riskid on seotud: </a:t>
            </a:r>
            <a:endParaRPr lang="en-GB" dirty="0" smtClean="0"/>
          </a:p>
          <a:p>
            <a:pPr lvl="1"/>
            <a:r>
              <a:rPr lang="et-EE" dirty="0" smtClean="0"/>
              <a:t>Kolmanda poole õiguste </a:t>
            </a:r>
            <a:r>
              <a:rPr lang="et-EE" b="1" dirty="0" smtClean="0"/>
              <a:t>rikkumine </a:t>
            </a:r>
            <a:r>
              <a:rPr lang="en-GB" dirty="0" smtClean="0"/>
              <a:t>(</a:t>
            </a:r>
            <a:r>
              <a:rPr lang="et-EE" dirty="0" smtClean="0"/>
              <a:t>isikuandmed, autoriõigus, andmebaasi õigused jne)</a:t>
            </a:r>
            <a:endParaRPr lang="en-GB" dirty="0" smtClean="0"/>
          </a:p>
          <a:p>
            <a:pPr lvl="2"/>
            <a:r>
              <a:rPr lang="et-EE" dirty="0" smtClean="0"/>
              <a:t>Õigused peavad olema selged ja andmed peavad olema anonüümsed. </a:t>
            </a:r>
            <a:endParaRPr lang="en-GB" dirty="0" smtClean="0"/>
          </a:p>
          <a:p>
            <a:pPr lvl="1"/>
            <a:r>
              <a:rPr lang="et-EE" dirty="0" smtClean="0"/>
              <a:t>Andmete</a:t>
            </a:r>
            <a:r>
              <a:rPr lang="et-EE" b="1" dirty="0" smtClean="0"/>
              <a:t> (eba)korrektsus </a:t>
            </a:r>
            <a:endParaRPr lang="en-GB" dirty="0" smtClean="0"/>
          </a:p>
          <a:p>
            <a:pPr lvl="2"/>
            <a:r>
              <a:rPr lang="et-EE" dirty="0" smtClean="0"/>
              <a:t>Lisateave </a:t>
            </a:r>
            <a:r>
              <a:rPr lang="et-EE" i="1" dirty="0" smtClean="0"/>
              <a:t>(</a:t>
            </a:r>
            <a:r>
              <a:rPr lang="et-EE" i="1" dirty="0" err="1" smtClean="0"/>
              <a:t>disclaimer</a:t>
            </a:r>
            <a:r>
              <a:rPr lang="et-EE" i="1" dirty="0" smtClean="0"/>
              <a:t>)</a:t>
            </a:r>
            <a:r>
              <a:rPr lang="et-EE" dirty="0" smtClean="0"/>
              <a:t> teeb selgeks millises ulatuses avaldaja garanteerib andmete korrektsuse.  </a:t>
            </a:r>
            <a:endParaRPr lang="en-GB" dirty="0" smtClean="0"/>
          </a:p>
          <a:p>
            <a:pPr lvl="1"/>
            <a:r>
              <a:rPr lang="et-EE" b="1" dirty="0" smtClean="0"/>
              <a:t>Ebaõiglane konkurents </a:t>
            </a:r>
            <a:r>
              <a:rPr lang="et-EE" dirty="0" smtClean="0"/>
              <a:t>nendele turu osapooltele, kes juba müüvad teavet.</a:t>
            </a:r>
            <a:endParaRPr lang="en-GB" dirty="0" smtClean="0"/>
          </a:p>
          <a:p>
            <a:pPr lvl="2"/>
            <a:r>
              <a:rPr lang="et-EE" dirty="0" smtClean="0"/>
              <a:t>Sellistel juhtudel vajavad turuosalised konsulteerimist, nt pakkudes järkjärgulist tuge turule sisenemisel. </a:t>
            </a:r>
            <a:endParaRPr lang="en-GB" dirty="0" smtClean="0"/>
          </a:p>
          <a:p>
            <a:pPr lvl="1"/>
            <a:endParaRPr lang="en-GB" dirty="0"/>
          </a:p>
        </p:txBody>
      </p:sp>
      <p:sp>
        <p:nvSpPr>
          <p:cNvPr id="3" name="Slide Number Placeholder 2"/>
          <p:cNvSpPr>
            <a:spLocks noGrp="1"/>
          </p:cNvSpPr>
          <p:nvPr>
            <p:ph type="sldNum" sz="quarter" idx="18"/>
          </p:nvPr>
        </p:nvSpPr>
        <p:spPr/>
        <p:txBody>
          <a:bodyPr/>
          <a:lstStyle/>
          <a:p>
            <a:r>
              <a:rPr lang="en-GB" smtClean="0"/>
              <a:t>Slide </a:t>
            </a:r>
            <a:fld id="{7703A140-4BD5-4963-8DDB-02EE24C99514}" type="slidenum">
              <a:rPr lang="en-GB" smtClean="0"/>
              <a:pPr/>
              <a:t>23</a:t>
            </a:fld>
            <a:endParaRPr lang="en-GB"/>
          </a:p>
        </p:txBody>
      </p:sp>
      <p:sp>
        <p:nvSpPr>
          <p:cNvPr id="6" name="TextBox 5"/>
          <p:cNvSpPr txBox="1"/>
          <p:nvPr/>
        </p:nvSpPr>
        <p:spPr>
          <a:xfrm>
            <a:off x="3995936" y="5877272"/>
            <a:ext cx="4608512" cy="432048"/>
          </a:xfrm>
          <a:prstGeom prst="rect">
            <a:avLst/>
          </a:prstGeom>
          <a:noFill/>
        </p:spPr>
        <p:txBody>
          <a:bodyPr vert="horz" wrap="square" lIns="0" tIns="0" rIns="0" bIns="0" rtlCol="0">
            <a:noAutofit/>
          </a:bodyPr>
          <a:lstStyle/>
          <a:p>
            <a:pPr indent="-274320">
              <a:spcAft>
                <a:spcPts val="900"/>
              </a:spcAft>
            </a:pPr>
            <a:endParaRPr lang="en-GB" sz="1050" dirty="0" err="1" smtClean="0">
              <a:latin typeface="Georgia" pitchFamily="18" charset="0"/>
            </a:endParaRPr>
          </a:p>
        </p:txBody>
      </p:sp>
      <p:sp>
        <p:nvSpPr>
          <p:cNvPr id="9" name="TextBox 8"/>
          <p:cNvSpPr txBox="1"/>
          <p:nvPr/>
        </p:nvSpPr>
        <p:spPr>
          <a:xfrm>
            <a:off x="2339752" y="6021288"/>
            <a:ext cx="6048672" cy="360040"/>
          </a:xfrm>
          <a:prstGeom prst="rect">
            <a:avLst/>
          </a:prstGeom>
          <a:noFill/>
        </p:spPr>
        <p:txBody>
          <a:bodyPr vert="horz" wrap="square" lIns="0" tIns="0" rIns="0" bIns="0" rtlCol="0">
            <a:noAutofit/>
          </a:bodyPr>
          <a:lstStyle/>
          <a:p>
            <a:pPr indent="-274320" algn="r"/>
            <a:r>
              <a:rPr lang="et-EE" sz="1050" dirty="0" smtClean="0">
                <a:latin typeface="Georgia" pitchFamily="18" charset="0"/>
              </a:rPr>
              <a:t>Allikas</a:t>
            </a:r>
            <a:r>
              <a:rPr lang="en-GB" sz="1050" dirty="0" smtClean="0">
                <a:latin typeface="Georgia" pitchFamily="18" charset="0"/>
              </a:rPr>
              <a:t>: Marc de </a:t>
            </a:r>
            <a:r>
              <a:rPr lang="en-GB" sz="1050" dirty="0" err="1" smtClean="0">
                <a:latin typeface="Georgia" pitchFamily="18" charset="0"/>
              </a:rPr>
              <a:t>Vries</a:t>
            </a:r>
            <a:r>
              <a:rPr lang="en-GB" sz="1050" dirty="0" smtClean="0">
                <a:latin typeface="Georgia" pitchFamily="18" charset="0"/>
              </a:rPr>
              <a:t>. Open Data and Liability. </a:t>
            </a:r>
            <a:r>
              <a:rPr lang="en-GB" sz="1050" dirty="0" err="1" smtClean="0">
                <a:latin typeface="Georgia" pitchFamily="18" charset="0"/>
              </a:rPr>
              <a:t>EPSIplatform</a:t>
            </a:r>
            <a:r>
              <a:rPr lang="en-GB" sz="1050" dirty="0" smtClean="0">
                <a:latin typeface="Georgia" pitchFamily="18" charset="0"/>
              </a:rPr>
              <a:t> Topic Report No. 2012/13. </a:t>
            </a:r>
          </a:p>
          <a:p>
            <a:pPr indent="-274320" algn="r"/>
            <a:r>
              <a:rPr lang="en-GB" sz="1050" dirty="0" smtClean="0">
                <a:latin typeface="Georgia" pitchFamily="18" charset="0"/>
                <a:hlinkClick r:id="rId3"/>
              </a:rPr>
              <a:t>http://epsiplatform.eu/sites/default/files/Final%20TR%20Open%20Data%20and%20Liability.pdf</a:t>
            </a:r>
            <a:r>
              <a:rPr lang="en-GB" sz="1050" dirty="0" smtClean="0">
                <a:latin typeface="Georgia" pitchFamily="18" charset="0"/>
              </a:rPr>
              <a:t> </a:t>
            </a:r>
          </a:p>
        </p:txBody>
      </p:sp>
    </p:spTree>
    <p:extLst>
      <p:ext uri="{BB962C8B-B14F-4D97-AF65-F5344CB8AC3E}">
        <p14:creationId xmlns:p14="http://schemas.microsoft.com/office/powerpoint/2010/main" val="6748132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1916832"/>
            <a:ext cx="8071048" cy="914400"/>
          </a:xfrm>
        </p:spPr>
        <p:txBody>
          <a:bodyPr/>
          <a:lstStyle/>
          <a:p>
            <a:r>
              <a:rPr lang="et-EE" sz="7200" i="0" dirty="0" smtClean="0">
                <a:solidFill>
                  <a:schemeClr val="accent1"/>
                </a:solidFill>
                <a:latin typeface="Bradley Hand ITC" pitchFamily="66" charset="0"/>
              </a:rPr>
              <a:t>Litsentseerimise võimalused ja praktika </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et-EE" b="0" dirty="0" err="1" smtClean="0"/>
              <a:t>Metaandmete</a:t>
            </a:r>
            <a:r>
              <a:rPr lang="et-EE" b="0" dirty="0" smtClean="0"/>
              <a:t> korral </a:t>
            </a:r>
            <a:r>
              <a:rPr lang="en-GB" b="0" dirty="0" smtClean="0"/>
              <a:t>– </a:t>
            </a:r>
            <a:r>
              <a:rPr lang="et-EE" b="0" dirty="0" smtClean="0"/>
              <a:t>väljasta enda </a:t>
            </a:r>
            <a:r>
              <a:rPr lang="et-EE" b="0" dirty="0" err="1" smtClean="0"/>
              <a:t>metaandmed</a:t>
            </a:r>
            <a:r>
              <a:rPr lang="et-EE" b="0" dirty="0" smtClean="0"/>
              <a:t> avaliku domeeni litsentsiga kindlustades laia leviku ja korduvkasutamise.</a:t>
            </a:r>
            <a:endParaRPr lang="en-GB" b="0" dirty="0" smtClean="0"/>
          </a:p>
        </p:txBody>
      </p:sp>
      <p:sp>
        <p:nvSpPr>
          <p:cNvPr id="4" name="Slide Number Placeholder 3"/>
          <p:cNvSpPr>
            <a:spLocks noGrp="1"/>
          </p:cNvSpPr>
          <p:nvPr>
            <p:ph type="sldNum" sz="quarter" idx="12"/>
          </p:nvPr>
        </p:nvSpPr>
        <p:spPr/>
        <p:txBody>
          <a:bodyPr/>
          <a:lstStyle/>
          <a:p>
            <a:r>
              <a:rPr lang="en-GB" dirty="0" smtClean="0"/>
              <a:t>Slide </a:t>
            </a:r>
            <a:fld id="{F40CD079-BC3F-4086-BA81-31A79D845B02}" type="slidenum">
              <a:rPr lang="en-GB" smtClean="0"/>
              <a:pPr/>
              <a:t>24</a:t>
            </a:fld>
            <a:endParaRPr lang="en-GB"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Millised litsentsid sobivad </a:t>
            </a:r>
            <a:r>
              <a:rPr lang="et-EE" noProof="0" dirty="0" err="1" smtClean="0"/>
              <a:t>metaandmetele</a:t>
            </a:r>
            <a:r>
              <a:rPr lang="et-EE" noProof="0" dirty="0" smtClean="0"/>
              <a:t>? </a:t>
            </a:r>
            <a:endParaRPr lang="en-GB" noProof="0" dirty="0"/>
          </a:p>
        </p:txBody>
      </p:sp>
      <p:sp>
        <p:nvSpPr>
          <p:cNvPr id="5" name="Content Placeholder 4"/>
          <p:cNvSpPr>
            <a:spLocks noGrp="1"/>
          </p:cNvSpPr>
          <p:nvPr>
            <p:ph sz="quarter" idx="14"/>
          </p:nvPr>
        </p:nvSpPr>
        <p:spPr>
          <a:xfrm>
            <a:off x="533400" y="1752601"/>
            <a:ext cx="3966592" cy="2972543"/>
          </a:xfrm>
        </p:spPr>
        <p:txBody>
          <a:bodyPr/>
          <a:lstStyle/>
          <a:p>
            <a:r>
              <a:rPr lang="et-EE" sz="1800" noProof="0" dirty="0" smtClean="0"/>
              <a:t>Järgnevad litsentsid võimaldavad </a:t>
            </a:r>
            <a:r>
              <a:rPr lang="et-EE" sz="1800" b="1" noProof="0" dirty="0" smtClean="0"/>
              <a:t>täielikult avatud korduvkasutamist</a:t>
            </a:r>
            <a:r>
              <a:rPr lang="et-EE" sz="1800" noProof="0" dirty="0" smtClean="0"/>
              <a:t>: </a:t>
            </a:r>
            <a:endParaRPr lang="en-GB" sz="1800" noProof="0" dirty="0" smtClean="0"/>
          </a:p>
          <a:p>
            <a:pPr lvl="1"/>
            <a:r>
              <a:rPr lang="en-GB" sz="1800" i="1" noProof="0" dirty="0" smtClean="0"/>
              <a:t>Public Domain Mark </a:t>
            </a:r>
          </a:p>
          <a:p>
            <a:pPr lvl="1"/>
            <a:r>
              <a:rPr lang="en-GB" sz="1800" i="1" noProof="0" dirty="0" smtClean="0"/>
              <a:t>Creative Commons Zero Public Domain Dedication</a:t>
            </a:r>
          </a:p>
          <a:p>
            <a:pPr lvl="1"/>
            <a:r>
              <a:rPr lang="en-GB" sz="1800" i="1" dirty="0"/>
              <a:t>Open Data Commons Public Domain Dedication and </a:t>
            </a:r>
            <a:r>
              <a:rPr lang="en-GB" sz="1800" i="1" dirty="0" smtClean="0"/>
              <a:t>license </a:t>
            </a:r>
            <a:r>
              <a:rPr lang="en-GB" sz="1800" i="1" dirty="0"/>
              <a:t>(PDDL</a:t>
            </a:r>
            <a:r>
              <a:rPr lang="en-GB" sz="1800" i="1" dirty="0" smtClean="0"/>
              <a:t>)</a:t>
            </a:r>
          </a:p>
        </p:txBody>
      </p:sp>
      <p:sp>
        <p:nvSpPr>
          <p:cNvPr id="6" name="Content Placeholder 5"/>
          <p:cNvSpPr>
            <a:spLocks noGrp="1"/>
          </p:cNvSpPr>
          <p:nvPr>
            <p:ph sz="quarter" idx="15"/>
          </p:nvPr>
        </p:nvSpPr>
        <p:spPr>
          <a:xfrm>
            <a:off x="4648201" y="1752600"/>
            <a:ext cx="3962399" cy="2828528"/>
          </a:xfrm>
        </p:spPr>
        <p:txBody>
          <a:bodyPr/>
          <a:lstStyle/>
          <a:p>
            <a:r>
              <a:rPr lang="et-EE" sz="1800" noProof="0" dirty="0" smtClean="0"/>
              <a:t>Järgnevaid litsentse ka kasutatakse, aga põhjustatakse </a:t>
            </a:r>
            <a:r>
              <a:rPr lang="et-EE" sz="1800" b="1" noProof="0" dirty="0" smtClean="0"/>
              <a:t>„omistamise kuhjamine“, </a:t>
            </a:r>
            <a:r>
              <a:rPr lang="et-EE" sz="1800" noProof="0" dirty="0" smtClean="0"/>
              <a:t>vajadus </a:t>
            </a:r>
            <a:r>
              <a:rPr lang="et-EE" sz="1800" dirty="0" smtClean="0"/>
              <a:t>jälgida omistamise ahelat</a:t>
            </a:r>
            <a:r>
              <a:rPr lang="en-GB" sz="1800" dirty="0" smtClean="0"/>
              <a:t>:</a:t>
            </a:r>
            <a:endParaRPr lang="en-GB" sz="1800" noProof="0" dirty="0" smtClean="0"/>
          </a:p>
          <a:p>
            <a:pPr lvl="1"/>
            <a:r>
              <a:rPr lang="en-GB" sz="1800" i="1" noProof="0" dirty="0" smtClean="0"/>
              <a:t>CC-BY</a:t>
            </a:r>
          </a:p>
          <a:p>
            <a:pPr lvl="1"/>
            <a:r>
              <a:rPr lang="en-GB" sz="1800" i="1" noProof="0" dirty="0" smtClean="0"/>
              <a:t>ODC Attribution</a:t>
            </a:r>
          </a:p>
          <a:p>
            <a:pPr lvl="1"/>
            <a:r>
              <a:rPr lang="en-GB" sz="1800" i="1" noProof="0" dirty="0" smtClean="0"/>
              <a:t>ISA Open Metadata </a:t>
            </a:r>
            <a:r>
              <a:rPr lang="en-GB" sz="1800" noProof="0" dirty="0" smtClean="0"/>
              <a:t>li</a:t>
            </a:r>
            <a:r>
              <a:rPr lang="et-EE" sz="1800" noProof="0" dirty="0" err="1" smtClean="0"/>
              <a:t>tsents</a:t>
            </a:r>
            <a:r>
              <a:rPr lang="en-GB" sz="1800" noProof="0" dirty="0" smtClean="0"/>
              <a:t> 1.1</a:t>
            </a:r>
          </a:p>
          <a:p>
            <a:pPr lvl="1"/>
            <a:r>
              <a:rPr lang="en-GB" sz="1800" i="1" noProof="0" dirty="0" smtClean="0"/>
              <a:t>Open Government </a:t>
            </a:r>
            <a:r>
              <a:rPr lang="et-EE" sz="1800" noProof="0" dirty="0" smtClean="0"/>
              <a:t>litsents </a:t>
            </a:r>
            <a:endParaRPr lang="en-GB" sz="1800" noProof="0" dirty="0" smtClean="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25</a:t>
            </a:fld>
            <a:endParaRPr lang="en-GB"/>
          </a:p>
        </p:txBody>
      </p:sp>
      <p:sp>
        <p:nvSpPr>
          <p:cNvPr id="7" name="Content Placeholder 4"/>
          <p:cNvSpPr txBox="1">
            <a:spLocks/>
          </p:cNvSpPr>
          <p:nvPr/>
        </p:nvSpPr>
        <p:spPr>
          <a:xfrm>
            <a:off x="755576" y="4941168"/>
            <a:ext cx="7632848" cy="1080120"/>
          </a:xfrm>
          <a:prstGeom prst="rect">
            <a:avLst/>
          </a:prstGeom>
        </p:spPr>
        <p:txBody>
          <a:bodyPr vert="horz" lIns="0" tIns="0" rIns="0" bIns="0" rtlCol="0">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et-EE" sz="1800" i="1" dirty="0" smtClean="0">
                <a:solidFill>
                  <a:schemeClr val="accent1"/>
                </a:solidFill>
              </a:rPr>
              <a:t>Teised litsentsid </a:t>
            </a:r>
            <a:r>
              <a:rPr lang="en-GB" sz="1800" i="1" dirty="0" smtClean="0">
                <a:solidFill>
                  <a:schemeClr val="accent1"/>
                </a:solidFill>
              </a:rPr>
              <a:t>(</a:t>
            </a:r>
            <a:r>
              <a:rPr lang="et-EE" sz="1800" i="1" dirty="0" smtClean="0">
                <a:solidFill>
                  <a:schemeClr val="accent1"/>
                </a:solidFill>
              </a:rPr>
              <a:t>mitte kaubanduslikud, muutmist mittelubavad, jagamine samadel tingimustel</a:t>
            </a:r>
            <a:r>
              <a:rPr lang="en-GB" sz="1800" i="1" dirty="0" smtClean="0">
                <a:solidFill>
                  <a:schemeClr val="accent1"/>
                </a:solidFill>
              </a:rPr>
              <a:t>) </a:t>
            </a:r>
            <a:r>
              <a:rPr lang="et-EE" sz="1800" i="1" dirty="0" smtClean="0">
                <a:solidFill>
                  <a:schemeClr val="accent1"/>
                </a:solidFill>
              </a:rPr>
              <a:t>sobivad vähem; need litsentsid teevad metaandmete korduvkasutamise lingitud andmetena raskeks, sest nad seavad </a:t>
            </a:r>
            <a:r>
              <a:rPr lang="et-EE" sz="1800" i="1" dirty="0" err="1" smtClean="0">
                <a:solidFill>
                  <a:schemeClr val="accent1"/>
                </a:solidFill>
              </a:rPr>
              <a:t>metaandmetele</a:t>
            </a:r>
            <a:r>
              <a:rPr lang="et-EE" sz="1800" i="1" dirty="0" smtClean="0">
                <a:solidFill>
                  <a:schemeClr val="accent1"/>
                </a:solidFill>
              </a:rPr>
              <a:t> jagamise, kasutamise ja täiustamise piirangud. </a:t>
            </a:r>
            <a:endParaRPr lang="en-GB" sz="1800" i="1" dirty="0" smtClean="0">
              <a:solidFill>
                <a:schemeClr val="accent1"/>
              </a:solidFill>
            </a:endParaRPr>
          </a:p>
          <a:p>
            <a:pPr lvl="1"/>
            <a:endParaRPr lang="en-GB" sz="1800" dirty="0"/>
          </a:p>
        </p:txBody>
      </p:sp>
    </p:spTree>
    <p:extLst>
      <p:ext uri="{BB962C8B-B14F-4D97-AF65-F5344CB8AC3E}">
        <p14:creationId xmlns:p14="http://schemas.microsoft.com/office/powerpoint/2010/main" val="512212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Näide</a:t>
            </a:r>
            <a:r>
              <a:rPr lang="en-GB" noProof="0" dirty="0" smtClean="0"/>
              <a:t>: Discovery </a:t>
            </a:r>
            <a:r>
              <a:rPr lang="et-EE" dirty="0" smtClean="0"/>
              <a:t>avatud metaandmete põhimõtted</a:t>
            </a:r>
            <a:endParaRPr lang="en-GB" noProof="0" dirty="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26</a:t>
            </a:fld>
            <a:endParaRPr lang="en-GB"/>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2094805"/>
            <a:ext cx="4105065" cy="378246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2132856"/>
            <a:ext cx="4256125" cy="37444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44709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Metaandmete</a:t>
            </a:r>
            <a:r>
              <a:rPr lang="et-EE" dirty="0" smtClean="0"/>
              <a:t> litsentseerimine praktikas</a:t>
            </a:r>
            <a:endParaRPr lang="en-GB" noProof="0" dirty="0"/>
          </a:p>
        </p:txBody>
      </p:sp>
      <p:sp>
        <p:nvSpPr>
          <p:cNvPr id="5" name="Content Placeholder 4"/>
          <p:cNvSpPr>
            <a:spLocks noGrp="1"/>
          </p:cNvSpPr>
          <p:nvPr>
            <p:ph sz="quarter" idx="14"/>
          </p:nvPr>
        </p:nvSpPr>
        <p:spPr/>
        <p:txBody>
          <a:bodyPr/>
          <a:lstStyle/>
          <a:p>
            <a:r>
              <a:rPr lang="et-EE" i="1" dirty="0" smtClean="0">
                <a:solidFill>
                  <a:schemeClr val="accent1"/>
                </a:solidFill>
              </a:rPr>
              <a:t>Mida sa peaksid sellest mõtlema</a:t>
            </a:r>
            <a:r>
              <a:rPr lang="en-GB" i="1" dirty="0" smtClean="0">
                <a:solidFill>
                  <a:schemeClr val="accent1"/>
                </a:solidFill>
              </a:rPr>
              <a:t>:</a:t>
            </a:r>
          </a:p>
          <a:p>
            <a:pPr lvl="1">
              <a:buFont typeface="Wingdings" pitchFamily="2" charset="2"/>
              <a:buChar char="ü"/>
            </a:pPr>
            <a:r>
              <a:rPr lang="et-EE" noProof="0" dirty="0" err="1" smtClean="0"/>
              <a:t>Metaandmed</a:t>
            </a:r>
            <a:r>
              <a:rPr lang="et-EE" noProof="0" dirty="0" smtClean="0"/>
              <a:t> aitavad inimestel avastada sinu andmeid. </a:t>
            </a:r>
          </a:p>
          <a:p>
            <a:pPr lvl="1">
              <a:buFont typeface="Wingdings" pitchFamily="2" charset="2"/>
              <a:buChar char="ü"/>
            </a:pPr>
            <a:r>
              <a:rPr lang="et-EE" noProof="0" dirty="0" smtClean="0"/>
              <a:t>Mida laiemalt sinu metaandmed on jagatud, seda kõrgem on sinu nähtavus. </a:t>
            </a:r>
          </a:p>
          <a:p>
            <a:pPr lvl="1">
              <a:buFont typeface="Wingdings" pitchFamily="2" charset="2"/>
              <a:buChar char="ü"/>
            </a:pPr>
            <a:r>
              <a:rPr lang="et-EE" dirty="0" smtClean="0"/>
              <a:t>Teised võivad soovida metaandmeid lisada, suurendada või ühendada teiste allikatega</a:t>
            </a:r>
            <a:r>
              <a:rPr lang="en-GB" noProof="0" dirty="0" smtClean="0"/>
              <a:t>.</a:t>
            </a:r>
          </a:p>
        </p:txBody>
      </p:sp>
      <p:sp>
        <p:nvSpPr>
          <p:cNvPr id="6" name="Content Placeholder 5"/>
          <p:cNvSpPr>
            <a:spLocks noGrp="1"/>
          </p:cNvSpPr>
          <p:nvPr>
            <p:ph sz="quarter" idx="15"/>
          </p:nvPr>
        </p:nvSpPr>
        <p:spPr/>
        <p:txBody>
          <a:bodyPr/>
          <a:lstStyle/>
          <a:p>
            <a:r>
              <a:rPr lang="et-EE" i="1" dirty="0" smtClean="0">
                <a:solidFill>
                  <a:schemeClr val="accent1"/>
                </a:solidFill>
              </a:rPr>
              <a:t>Hea tava</a:t>
            </a:r>
            <a:r>
              <a:rPr lang="en-GB" i="1" dirty="0" smtClean="0">
                <a:solidFill>
                  <a:schemeClr val="accent1"/>
                </a:solidFill>
              </a:rPr>
              <a:t>:</a:t>
            </a:r>
          </a:p>
          <a:p>
            <a:pPr marL="273050" indent="-273050">
              <a:buFont typeface="Wingdings" pitchFamily="2" charset="2"/>
              <a:buChar char="ü"/>
            </a:pPr>
            <a:r>
              <a:rPr lang="et-EE" dirty="0" err="1" smtClean="0"/>
              <a:t>Metaandmete</a:t>
            </a:r>
            <a:r>
              <a:rPr lang="et-EE" dirty="0" smtClean="0"/>
              <a:t> litsentsid peaksid olema nii avatud kui võimalik. </a:t>
            </a:r>
            <a:endParaRPr lang="et-EE" dirty="0"/>
          </a:p>
          <a:p>
            <a:pPr marL="273050" indent="-273050">
              <a:buFont typeface="Wingdings" pitchFamily="2" charset="2"/>
              <a:buChar char="ü"/>
            </a:pPr>
            <a:r>
              <a:rPr lang="et-EE" dirty="0" smtClean="0"/>
              <a:t>Avaliku domeeni litsents võimaldab kõige laiemat korduvkasutamist. </a:t>
            </a:r>
            <a:endParaRPr lang="en-GB" dirty="0" smtClean="0"/>
          </a:p>
          <a:p>
            <a:pPr marL="285750" indent="-285750">
              <a:buFont typeface="Wingdings" pitchFamily="2" charset="2"/>
              <a:buChar char="ü"/>
            </a:pPr>
            <a:r>
              <a:rPr lang="et-EE" dirty="0" smtClean="0"/>
              <a:t>Omistamise litsents tagab usalduse ka korduval kasutamisel, kuid võib põhjustada probleeme kui andmeid on mitmekordselt jagatud </a:t>
            </a:r>
            <a:r>
              <a:rPr lang="en-GB" dirty="0" smtClean="0"/>
              <a:t>(</a:t>
            </a:r>
            <a:r>
              <a:rPr lang="et-EE" dirty="0" smtClean="0"/>
              <a:t>omistamise kuhjamine).</a:t>
            </a:r>
            <a:endParaRPr lang="en-GB" dirty="0" smtClean="0"/>
          </a:p>
          <a:p>
            <a:endParaRPr lang="en-GB"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27</a:t>
            </a:fld>
            <a:endParaRPr lang="en-GB"/>
          </a:p>
        </p:txBody>
      </p:sp>
    </p:spTree>
    <p:extLst>
      <p:ext uri="{BB962C8B-B14F-4D97-AF65-F5344CB8AC3E}">
        <p14:creationId xmlns:p14="http://schemas.microsoft.com/office/powerpoint/2010/main" val="16292511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t-EE" sz="7200" i="0" dirty="0" err="1" smtClean="0">
                <a:solidFill>
                  <a:schemeClr val="accent1"/>
                </a:solidFill>
                <a:latin typeface="Bradley Hand ITC" pitchFamily="66" charset="0"/>
              </a:rPr>
              <a:t>Metaandmete</a:t>
            </a:r>
            <a:r>
              <a:rPr lang="et-EE" sz="7200" i="0" dirty="0" smtClean="0">
                <a:solidFill>
                  <a:schemeClr val="accent1"/>
                </a:solidFill>
                <a:latin typeface="Bradley Hand ITC" pitchFamily="66" charset="0"/>
              </a:rPr>
              <a:t> korduvkasutamise stsenaarium </a:t>
            </a:r>
            <a:r>
              <a:rPr lang="et-EE" sz="7200" i="0" dirty="0">
                <a:solidFill>
                  <a:schemeClr val="accent1"/>
                </a:solidFill>
                <a:latin typeface="Bradley Hand ITC" pitchFamily="66" charset="0"/>
              </a:rPr>
              <a:t/>
            </a:r>
            <a:br>
              <a:rPr lang="et-EE" sz="7200" i="0" dirty="0">
                <a:solidFill>
                  <a:schemeClr val="accent1"/>
                </a:solidFill>
                <a:latin typeface="Bradley Hand ITC" pitchFamily="66" charset="0"/>
              </a:rPr>
            </a:br>
            <a:r>
              <a:rPr lang="et-EE" b="0" dirty="0" err="1" smtClean="0"/>
              <a:t>Metaandmete</a:t>
            </a:r>
            <a:r>
              <a:rPr lang="et-EE" b="0" dirty="0"/>
              <a:t> korduvkasutamise </a:t>
            </a:r>
            <a:r>
              <a:rPr lang="et-EE" b="0" dirty="0" smtClean="0"/>
              <a:t>stsenaarium, mis on väljastatud avaliku domeeni litsentsiga</a:t>
            </a:r>
            <a:r>
              <a:rPr lang="en-GB" b="0" dirty="0" smtClean="0"/>
              <a:t>.</a:t>
            </a:r>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28</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Mida saavad korduvkasutajad metaandmetega avalikus domeenis teha</a:t>
            </a:r>
            <a:endParaRPr lang="en-GB" noProof="0" dirty="0"/>
          </a:p>
        </p:txBody>
      </p:sp>
      <p:sp>
        <p:nvSpPr>
          <p:cNvPr id="3" name="Content Placeholder 2"/>
          <p:cNvSpPr>
            <a:spLocks noGrp="1"/>
          </p:cNvSpPr>
          <p:nvPr>
            <p:ph sz="quarter" idx="15"/>
          </p:nvPr>
        </p:nvSpPr>
        <p:spPr>
          <a:xfrm>
            <a:off x="533400" y="1628800"/>
            <a:ext cx="8077200" cy="4419600"/>
          </a:xfrm>
        </p:spPr>
        <p:txBody>
          <a:bodyPr/>
          <a:lstStyle/>
          <a:p>
            <a:pPr lvl="1"/>
            <a:r>
              <a:rPr lang="et-EE" b="1" dirty="0" smtClean="0"/>
              <a:t>Kopeeri ja hõlma </a:t>
            </a:r>
            <a:r>
              <a:rPr lang="et-EE" dirty="0" smtClean="0"/>
              <a:t>enda metaandmed </a:t>
            </a:r>
            <a:r>
              <a:rPr lang="et-EE" b="1" dirty="0" smtClean="0"/>
              <a:t>otsingumootoris</a:t>
            </a:r>
            <a:r>
              <a:rPr lang="et-EE" dirty="0" smtClean="0"/>
              <a:t> </a:t>
            </a:r>
            <a:r>
              <a:rPr lang="et-EE" b="1" dirty="0" smtClean="0"/>
              <a:t>ja viited</a:t>
            </a:r>
            <a:r>
              <a:rPr lang="et-EE" dirty="0" smtClean="0"/>
              <a:t>, mis suunavad sinu andmete asukohale. </a:t>
            </a:r>
          </a:p>
          <a:p>
            <a:pPr lvl="1"/>
            <a:r>
              <a:rPr lang="et-EE" b="1" dirty="0" smtClean="0"/>
              <a:t>Paranda </a:t>
            </a:r>
            <a:r>
              <a:rPr lang="et-EE" dirty="0" smtClean="0"/>
              <a:t>originaalsed </a:t>
            </a:r>
            <a:r>
              <a:rPr lang="et-EE" dirty="0" err="1" smtClean="0"/>
              <a:t>metaandmeid</a:t>
            </a:r>
            <a:r>
              <a:rPr lang="et-EE" dirty="0" smtClean="0"/>
              <a:t> kui nad sisaldavad vigu. </a:t>
            </a:r>
          </a:p>
          <a:p>
            <a:pPr lvl="1"/>
            <a:r>
              <a:rPr lang="et-EE" b="1" noProof="0" dirty="0" smtClean="0"/>
              <a:t>Täiusta </a:t>
            </a:r>
            <a:r>
              <a:rPr lang="et-EE" noProof="0" dirty="0" smtClean="0"/>
              <a:t>enda metaandmeid, näiteks muuda tekstiread linkideks.</a:t>
            </a:r>
            <a:r>
              <a:rPr lang="en-GB" noProof="0" dirty="0" smtClean="0"/>
              <a:t> </a:t>
            </a:r>
          </a:p>
          <a:p>
            <a:pPr lvl="2">
              <a:buFont typeface="Wingdings" pitchFamily="2" charset="2"/>
              <a:buChar char="§"/>
            </a:pPr>
            <a:r>
              <a:rPr lang="et-EE" sz="1800" noProof="0" dirty="0" smtClean="0"/>
              <a:t>See saab juhtuda siis kui korduvkasutaja on teadlik </a:t>
            </a:r>
            <a:r>
              <a:rPr lang="et-EE" sz="1800" noProof="0" dirty="0" err="1" smtClean="0"/>
              <a:t>URIdest</a:t>
            </a:r>
            <a:r>
              <a:rPr lang="et-EE" sz="1800" noProof="0" dirty="0" smtClean="0"/>
              <a:t> organisatsioonides, teemades ja muudes asjades, millele sinu metaandmed viitavad. </a:t>
            </a:r>
            <a:endParaRPr lang="en-GB" sz="1800" noProof="0" dirty="0" smtClean="0"/>
          </a:p>
          <a:p>
            <a:pPr lvl="1"/>
            <a:r>
              <a:rPr lang="et-EE" b="1" dirty="0" smtClean="0"/>
              <a:t>Suurenda </a:t>
            </a:r>
            <a:r>
              <a:rPr lang="et-EE" dirty="0" smtClean="0"/>
              <a:t>metaandmeid,</a:t>
            </a:r>
            <a:r>
              <a:rPr lang="et-EE" b="1" dirty="0" smtClean="0"/>
              <a:t> </a:t>
            </a:r>
            <a:r>
              <a:rPr lang="et-EE" dirty="0" smtClean="0"/>
              <a:t>tehes täiendavaid väiteid enda andmete kohta</a:t>
            </a:r>
            <a:r>
              <a:rPr lang="en-GB" dirty="0" smtClean="0"/>
              <a:t>.</a:t>
            </a:r>
          </a:p>
          <a:p>
            <a:pPr>
              <a:spcBef>
                <a:spcPts val="1200"/>
              </a:spcBef>
              <a:spcAft>
                <a:spcPts val="0"/>
              </a:spcAft>
            </a:pPr>
            <a:r>
              <a:rPr lang="et-EE" i="1" dirty="0" smtClean="0">
                <a:solidFill>
                  <a:schemeClr val="accent1"/>
                </a:solidFill>
              </a:rPr>
              <a:t>Kogudes metaandmeid tagasi korduvkasutajatelt, siis on võimalik suurendada enda metaandmete kvaliteeti. </a:t>
            </a:r>
            <a:endParaRPr lang="en-GB" i="1" dirty="0">
              <a:solidFill>
                <a:schemeClr val="accent1"/>
              </a:solidFill>
            </a:endParaRPr>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29</a:t>
            </a:fld>
            <a:endParaRPr lang="en-GB"/>
          </a:p>
        </p:txBody>
      </p:sp>
      <p:sp>
        <p:nvSpPr>
          <p:cNvPr id="5" name="Rectangle 4"/>
          <p:cNvSpPr/>
          <p:nvPr/>
        </p:nvSpPr>
        <p:spPr bwMode="ltGray">
          <a:xfrm>
            <a:off x="5292080" y="5733256"/>
            <a:ext cx="3384376" cy="648072"/>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t-EE" sz="1200" b="1" dirty="0" smtClean="0">
                <a:solidFill>
                  <a:schemeClr val="tx1"/>
                </a:solidFill>
                <a:latin typeface="Georgia" pitchFamily="18" charset="0"/>
              </a:rPr>
              <a:t>Vaata lisaks</a:t>
            </a:r>
            <a:r>
              <a:rPr lang="en-GB" sz="1200" b="1" dirty="0" smtClean="0">
                <a:solidFill>
                  <a:schemeClr val="tx1"/>
                </a:solidFill>
                <a:latin typeface="Georgia" pitchFamily="18" charset="0"/>
              </a:rPr>
              <a:t>:</a:t>
            </a:r>
          </a:p>
          <a:p>
            <a:r>
              <a:rPr lang="en-GB" sz="1200" dirty="0" smtClean="0">
                <a:hlinkClick r:id="rId3"/>
              </a:rPr>
              <a:t>http://www.slideshare.net/OpenDataSupport/promoting-the-reuse-of-open-data-through-odip</a:t>
            </a:r>
            <a:endParaRPr lang="en-GB" sz="1200" dirty="0" smtClean="0">
              <a:solidFill>
                <a:schemeClr val="tx1"/>
              </a:solidFill>
            </a:endParaRPr>
          </a:p>
        </p:txBody>
      </p:sp>
    </p:spTree>
    <p:extLst>
      <p:ext uri="{BB962C8B-B14F-4D97-AF65-F5344CB8AC3E}">
        <p14:creationId xmlns:p14="http://schemas.microsoft.com/office/powerpoint/2010/main" val="3290247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Õpieesmärgid</a:t>
            </a:r>
            <a:endParaRPr lang="en-GB" noProof="0" dirty="0"/>
          </a:p>
        </p:txBody>
      </p:sp>
      <p:sp>
        <p:nvSpPr>
          <p:cNvPr id="3" name="Content Placeholder 2"/>
          <p:cNvSpPr>
            <a:spLocks noGrp="1"/>
          </p:cNvSpPr>
          <p:nvPr>
            <p:ph sz="quarter" idx="15"/>
          </p:nvPr>
        </p:nvSpPr>
        <p:spPr/>
        <p:txBody>
          <a:bodyPr/>
          <a:lstStyle/>
          <a:p>
            <a:r>
              <a:rPr lang="et-EE" dirty="0" smtClean="0"/>
              <a:t>Õpimooduli </a:t>
            </a:r>
            <a:r>
              <a:rPr lang="et-EE" dirty="0"/>
              <a:t>lõpuks peaks olema omandatud järgnev:</a:t>
            </a:r>
          </a:p>
          <a:p>
            <a:pPr lvl="1"/>
            <a:r>
              <a:rPr lang="et-EE" noProof="0" dirty="0" smtClean="0"/>
              <a:t>Litsentseerimise olulisus.</a:t>
            </a:r>
            <a:endParaRPr lang="en-GB" noProof="0" dirty="0" smtClean="0"/>
          </a:p>
          <a:p>
            <a:pPr lvl="1"/>
            <a:r>
              <a:rPr lang="et-EE" noProof="0" dirty="0" smtClean="0"/>
              <a:t>„Avatud“ tähendus avaandmetes </a:t>
            </a:r>
            <a:r>
              <a:rPr lang="et-EE" i="1" noProof="0" dirty="0" smtClean="0"/>
              <a:t>(</a:t>
            </a:r>
            <a:r>
              <a:rPr lang="en-GB" i="1" noProof="0" dirty="0" smtClean="0"/>
              <a:t>Open Data</a:t>
            </a:r>
            <a:r>
              <a:rPr lang="et-EE" i="1" noProof="0" dirty="0" smtClean="0"/>
              <a:t>)</a:t>
            </a:r>
            <a:r>
              <a:rPr lang="en-GB" noProof="0" dirty="0" smtClean="0"/>
              <a:t>. </a:t>
            </a:r>
            <a:endParaRPr lang="en-GB" dirty="0"/>
          </a:p>
          <a:p>
            <a:pPr lvl="1"/>
            <a:r>
              <a:rPr lang="et-EE" dirty="0" smtClean="0"/>
              <a:t>Litsentseerimisnõuded uuendatud PSI direktiivis</a:t>
            </a:r>
            <a:r>
              <a:rPr lang="en-GB" dirty="0" smtClean="0"/>
              <a:t>.</a:t>
            </a:r>
            <a:endParaRPr lang="en-GB" noProof="0" dirty="0" smtClean="0"/>
          </a:p>
          <a:p>
            <a:pPr lvl="1"/>
            <a:r>
              <a:rPr lang="et-EE" noProof="0" dirty="0" smtClean="0"/>
              <a:t>Vaba kasutamise litsents </a:t>
            </a:r>
            <a:r>
              <a:rPr lang="et-EE" i="1" noProof="0" dirty="0" smtClean="0"/>
              <a:t>(</a:t>
            </a:r>
            <a:r>
              <a:rPr lang="en-GB" i="1" noProof="0" dirty="0" smtClean="0"/>
              <a:t>Creative Commons</a:t>
            </a:r>
            <a:r>
              <a:rPr lang="et-EE" i="1" noProof="0" dirty="0" smtClean="0"/>
              <a:t>)</a:t>
            </a:r>
            <a:r>
              <a:rPr lang="en-GB" i="1" noProof="0" dirty="0" smtClean="0"/>
              <a:t> </a:t>
            </a:r>
            <a:r>
              <a:rPr lang="et-EE" dirty="0" smtClean="0"/>
              <a:t>ja avaandmete litsents</a:t>
            </a:r>
            <a:r>
              <a:rPr lang="en-GB" noProof="0" dirty="0" smtClean="0"/>
              <a:t> </a:t>
            </a:r>
            <a:r>
              <a:rPr lang="et-EE" i="1" noProof="0" dirty="0" smtClean="0"/>
              <a:t>(</a:t>
            </a:r>
            <a:r>
              <a:rPr lang="en-GB" i="1" noProof="0" dirty="0" smtClean="0"/>
              <a:t>Open Data Commons</a:t>
            </a:r>
            <a:r>
              <a:rPr lang="et-EE" i="1" noProof="0" dirty="0" smtClean="0"/>
              <a:t>)</a:t>
            </a:r>
            <a:r>
              <a:rPr lang="en-GB" noProof="0" dirty="0" smtClean="0"/>
              <a:t>.</a:t>
            </a:r>
          </a:p>
          <a:p>
            <a:pPr lvl="1"/>
            <a:r>
              <a:rPr lang="et-EE" noProof="0" dirty="0" smtClean="0"/>
              <a:t>Andmete ja metaandmete litsentseerimis</a:t>
            </a:r>
            <a:r>
              <a:rPr lang="et-EE" dirty="0" smtClean="0"/>
              <a:t>e võimalused ning jagamise ja korduvkasutamise tagajärjed. </a:t>
            </a:r>
            <a:endParaRPr lang="en-GB" noProof="0" dirty="0" smtClean="0"/>
          </a:p>
          <a:p>
            <a:pPr lvl="1"/>
            <a:r>
              <a:rPr lang="et-EE" dirty="0" smtClean="0"/>
              <a:t>Praktiline näide Europeana litsentsiraamistikust </a:t>
            </a:r>
            <a:r>
              <a:rPr lang="et-EE" i="1" dirty="0" smtClean="0"/>
              <a:t>(</a:t>
            </a:r>
            <a:r>
              <a:rPr lang="en-GB" i="1" dirty="0" smtClean="0"/>
              <a:t>T</a:t>
            </a:r>
            <a:r>
              <a:rPr lang="en-GB" i="1" noProof="0" dirty="0" smtClean="0"/>
              <a:t>he </a:t>
            </a:r>
            <a:r>
              <a:rPr lang="en-GB" i="1" noProof="0" dirty="0" err="1" smtClean="0"/>
              <a:t>Europeana</a:t>
            </a:r>
            <a:r>
              <a:rPr lang="en-GB" i="1" noProof="0" dirty="0" smtClean="0"/>
              <a:t> Licensing Framework</a:t>
            </a:r>
            <a:r>
              <a:rPr lang="et-EE" i="1" noProof="0" dirty="0" smtClean="0"/>
              <a:t>).</a:t>
            </a:r>
            <a:endParaRPr lang="en-GB" i="1" noProof="0" dirty="0" smtClean="0"/>
          </a:p>
        </p:txBody>
      </p:sp>
      <p:sp>
        <p:nvSpPr>
          <p:cNvPr id="4" name="Slide Number Placeholder 3"/>
          <p:cNvSpPr>
            <a:spLocks noGrp="1"/>
          </p:cNvSpPr>
          <p:nvPr>
            <p:ph type="sldNum" sz="quarter" idx="18"/>
          </p:nvPr>
        </p:nvSpPr>
        <p:spPr/>
        <p:txBody>
          <a:bodyPr/>
          <a:lstStyle/>
          <a:p>
            <a:r>
              <a:rPr lang="en-GB" dirty="0" err="1" smtClean="0"/>
              <a:t>Sl</a:t>
            </a:r>
            <a:r>
              <a:rPr lang="et-EE" dirty="0" err="1" smtClean="0"/>
              <a:t>aid</a:t>
            </a:r>
            <a:r>
              <a:rPr lang="en-GB" dirty="0" smtClean="0"/>
              <a:t> </a:t>
            </a:r>
            <a:fld id="{F40CD079-BC3F-4086-BA81-31A79D845B02}" type="slidenum">
              <a:rPr lang="en-GB" smtClean="0"/>
              <a:pPr/>
              <a:t>3</a:t>
            </a:fld>
            <a:endParaRPr lang="en-GB" dirty="0"/>
          </a:p>
        </p:txBody>
      </p:sp>
    </p:spTree>
    <p:extLst>
      <p:ext uri="{BB962C8B-B14F-4D97-AF65-F5344CB8AC3E}">
        <p14:creationId xmlns:p14="http://schemas.microsoft.com/office/powerpoint/2010/main" val="35573485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ltGray">
          <a:xfrm>
            <a:off x="939153" y="2002287"/>
            <a:ext cx="1512168" cy="2160240"/>
          </a:xfrm>
          <a:prstGeom prst="rect">
            <a:avLst/>
          </a:prstGeom>
          <a:solidFill>
            <a:schemeClr val="bg2">
              <a:lumMod val="5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t-EE" sz="1200" dirty="0" smtClean="0">
                <a:solidFill>
                  <a:schemeClr val="bg1"/>
                </a:solidFill>
                <a:latin typeface="Georgia" pitchFamily="18" charset="0"/>
              </a:rPr>
              <a:t>Kataloog</a:t>
            </a:r>
            <a:r>
              <a:rPr lang="es-ES" sz="1200" dirty="0" smtClean="0">
                <a:solidFill>
                  <a:schemeClr val="bg1"/>
                </a:solidFill>
                <a:latin typeface="Georgia" pitchFamily="18" charset="0"/>
              </a:rPr>
              <a:t> A</a:t>
            </a:r>
            <a:endParaRPr lang="en-GB" sz="1200" dirty="0" err="1" smtClean="0">
              <a:solidFill>
                <a:schemeClr val="bg1"/>
              </a:solidFill>
              <a:latin typeface="Georgia" pitchFamily="18" charset="0"/>
            </a:endParaRPr>
          </a:p>
        </p:txBody>
      </p:sp>
      <p:sp>
        <p:nvSpPr>
          <p:cNvPr id="2" name="Title 1"/>
          <p:cNvSpPr>
            <a:spLocks noGrp="1"/>
          </p:cNvSpPr>
          <p:nvPr>
            <p:ph type="title"/>
          </p:nvPr>
        </p:nvSpPr>
        <p:spPr/>
        <p:txBody>
          <a:bodyPr/>
          <a:lstStyle/>
          <a:p>
            <a:r>
              <a:rPr lang="et-EE" dirty="0" err="1"/>
              <a:t>Metaandmete</a:t>
            </a:r>
            <a:r>
              <a:rPr lang="et-EE" dirty="0"/>
              <a:t> andmekogude korduvkasutamise stsenaarium </a:t>
            </a:r>
            <a:r>
              <a:rPr lang="en-GB" dirty="0" smtClean="0"/>
              <a:t>(</a:t>
            </a:r>
            <a:r>
              <a:rPr lang="et-EE" dirty="0" smtClean="0"/>
              <a:t>1</a:t>
            </a:r>
            <a:r>
              <a:rPr lang="en-GB" dirty="0" smtClean="0"/>
              <a:t>/2</a:t>
            </a:r>
            <a:r>
              <a:rPr lang="en-GB" dirty="0"/>
              <a:t>)</a:t>
            </a:r>
            <a:endParaRPr lang="en-GB" noProof="0" dirty="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30</a:t>
            </a:fld>
            <a:endParaRPr lang="en-GB"/>
          </a:p>
        </p:txBody>
      </p:sp>
      <p:sp>
        <p:nvSpPr>
          <p:cNvPr id="6" name="Rectangle 5"/>
          <p:cNvSpPr/>
          <p:nvPr/>
        </p:nvSpPr>
        <p:spPr bwMode="ltGray">
          <a:xfrm>
            <a:off x="1084941" y="2242291"/>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smtClean="0">
                <a:solidFill>
                  <a:schemeClr val="tx1"/>
                </a:solidFill>
                <a:latin typeface="Georgia" pitchFamily="18" charset="0"/>
              </a:rPr>
              <a:t>Meta</a:t>
            </a:r>
            <a:r>
              <a:rPr lang="et-EE" sz="1050" dirty="0" smtClean="0">
                <a:solidFill>
                  <a:schemeClr val="tx1"/>
                </a:solidFill>
                <a:latin typeface="Georgia" pitchFamily="18" charset="0"/>
              </a:rPr>
              <a:t>andmed </a:t>
            </a:r>
            <a:r>
              <a:rPr lang="es-ES" sz="1050" dirty="0" smtClean="0">
                <a:solidFill>
                  <a:schemeClr val="tx1"/>
                </a:solidFill>
                <a:latin typeface="Georgia" pitchFamily="18" charset="0"/>
              </a:rPr>
              <a:t>A</a:t>
            </a:r>
            <a:endParaRPr lang="en-GB" sz="1050" dirty="0" err="1" smtClean="0">
              <a:solidFill>
                <a:schemeClr val="tx1"/>
              </a:solidFill>
              <a:latin typeface="Georgia" pitchFamily="18" charset="0"/>
            </a:endParaRPr>
          </a:p>
        </p:txBody>
      </p:sp>
      <p:sp>
        <p:nvSpPr>
          <p:cNvPr id="7" name="Flowchart: Magnetic Disk 6"/>
          <p:cNvSpPr/>
          <p:nvPr/>
        </p:nvSpPr>
        <p:spPr bwMode="ltGray">
          <a:xfrm>
            <a:off x="1290374" y="4293096"/>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100" dirty="0">
                <a:solidFill>
                  <a:schemeClr val="bg1"/>
                </a:solidFill>
                <a:latin typeface="Georgia" pitchFamily="18" charset="0"/>
              </a:rPr>
              <a:t>Andme-kogum</a:t>
            </a:r>
            <a:r>
              <a:rPr lang="es-ES" sz="1100" dirty="0" smtClean="0">
                <a:solidFill>
                  <a:schemeClr val="bg1"/>
                </a:solidFill>
                <a:latin typeface="Georgia" pitchFamily="18" charset="0"/>
              </a:rPr>
              <a:t> B</a:t>
            </a:r>
            <a:endParaRPr lang="en-GB" sz="1100" dirty="0" err="1" smtClean="0">
              <a:solidFill>
                <a:schemeClr val="bg1"/>
              </a:solidFill>
              <a:latin typeface="Georgia" pitchFamily="18" charset="0"/>
            </a:endParaRPr>
          </a:p>
        </p:txBody>
      </p:sp>
      <p:sp>
        <p:nvSpPr>
          <p:cNvPr id="8" name="Rectangle 7"/>
          <p:cNvSpPr/>
          <p:nvPr/>
        </p:nvSpPr>
        <p:spPr bwMode="ltGray">
          <a:xfrm>
            <a:off x="3766200" y="2002287"/>
            <a:ext cx="1512168" cy="2160240"/>
          </a:xfrm>
          <a:prstGeom prst="rect">
            <a:avLst/>
          </a:prstGeom>
          <a:solidFill>
            <a:schemeClr val="bg2">
              <a:lumMod val="5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t-EE" sz="1200" dirty="0" smtClean="0">
                <a:solidFill>
                  <a:schemeClr val="bg1"/>
                </a:solidFill>
                <a:latin typeface="Georgia" pitchFamily="18" charset="0"/>
              </a:rPr>
              <a:t>Kataloog</a:t>
            </a:r>
            <a:r>
              <a:rPr lang="es-ES" sz="1200" dirty="0" smtClean="0">
                <a:solidFill>
                  <a:schemeClr val="bg1"/>
                </a:solidFill>
                <a:latin typeface="Georgia" pitchFamily="18" charset="0"/>
              </a:rPr>
              <a:t>  B</a:t>
            </a:r>
            <a:endParaRPr lang="en-GB" sz="1200" dirty="0" err="1" smtClean="0">
              <a:solidFill>
                <a:schemeClr val="bg1"/>
              </a:solidFill>
              <a:latin typeface="Georgia" pitchFamily="18" charset="0"/>
            </a:endParaRPr>
          </a:p>
        </p:txBody>
      </p:sp>
      <p:sp>
        <p:nvSpPr>
          <p:cNvPr id="9" name="Rectangle 8"/>
          <p:cNvSpPr/>
          <p:nvPr/>
        </p:nvSpPr>
        <p:spPr bwMode="ltGray">
          <a:xfrm>
            <a:off x="6588224" y="2002287"/>
            <a:ext cx="1512168" cy="2160240"/>
          </a:xfrm>
          <a:prstGeom prst="rect">
            <a:avLst/>
          </a:prstGeom>
          <a:solidFill>
            <a:schemeClr val="bg2">
              <a:lumMod val="5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t-EE" sz="1200" dirty="0" smtClean="0">
                <a:solidFill>
                  <a:schemeClr val="bg1"/>
                </a:solidFill>
                <a:latin typeface="Georgia" pitchFamily="18" charset="0"/>
              </a:rPr>
              <a:t>Kataloog</a:t>
            </a:r>
            <a:r>
              <a:rPr lang="es-ES" sz="1200" dirty="0" smtClean="0">
                <a:solidFill>
                  <a:schemeClr val="bg1"/>
                </a:solidFill>
                <a:latin typeface="Georgia" pitchFamily="18" charset="0"/>
              </a:rPr>
              <a:t> C</a:t>
            </a:r>
            <a:endParaRPr lang="en-GB" sz="1200" dirty="0" err="1" smtClean="0">
              <a:solidFill>
                <a:schemeClr val="bg1"/>
              </a:solidFill>
              <a:latin typeface="Georgia" pitchFamily="18" charset="0"/>
            </a:endParaRPr>
          </a:p>
        </p:txBody>
      </p:sp>
      <p:sp>
        <p:nvSpPr>
          <p:cNvPr id="10" name="Rectangle 9"/>
          <p:cNvSpPr/>
          <p:nvPr/>
        </p:nvSpPr>
        <p:spPr bwMode="ltGray">
          <a:xfrm>
            <a:off x="1074350" y="267449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smtClean="0">
                <a:solidFill>
                  <a:schemeClr val="tx1"/>
                </a:solidFill>
                <a:latin typeface="Georgia" pitchFamily="18" charset="0"/>
              </a:rPr>
              <a:t>Meta</a:t>
            </a:r>
            <a:r>
              <a:rPr lang="et-EE" sz="1050" dirty="0" smtClean="0">
                <a:solidFill>
                  <a:schemeClr val="tx1"/>
                </a:solidFill>
                <a:latin typeface="Georgia" pitchFamily="18" charset="0"/>
              </a:rPr>
              <a:t>andmed</a:t>
            </a:r>
            <a:r>
              <a:rPr lang="es-ES" sz="1050" dirty="0" smtClean="0">
                <a:solidFill>
                  <a:schemeClr val="tx1"/>
                </a:solidFill>
                <a:latin typeface="Georgia" pitchFamily="18" charset="0"/>
              </a:rPr>
              <a:t> B</a:t>
            </a:r>
            <a:endParaRPr lang="en-GB" sz="1050" dirty="0" err="1" smtClean="0">
              <a:solidFill>
                <a:schemeClr val="tx1"/>
              </a:solidFill>
              <a:latin typeface="Georgia" pitchFamily="18" charset="0"/>
            </a:endParaRPr>
          </a:p>
        </p:txBody>
      </p:sp>
      <p:sp>
        <p:nvSpPr>
          <p:cNvPr id="11" name="Rectangle 10"/>
          <p:cNvSpPr/>
          <p:nvPr/>
        </p:nvSpPr>
        <p:spPr bwMode="ltGray">
          <a:xfrm>
            <a:off x="1084941" y="311334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err="1" smtClean="0">
                <a:solidFill>
                  <a:schemeClr val="tx1"/>
                </a:solidFill>
                <a:latin typeface="Georgia" pitchFamily="18" charset="0"/>
              </a:rPr>
              <a:t>Met</a:t>
            </a:r>
            <a:r>
              <a:rPr lang="et-EE" sz="1050" dirty="0" err="1" smtClean="0">
                <a:solidFill>
                  <a:schemeClr val="tx1"/>
                </a:solidFill>
                <a:latin typeface="Georgia" pitchFamily="18" charset="0"/>
              </a:rPr>
              <a:t>aandmed</a:t>
            </a:r>
            <a:r>
              <a:rPr lang="es-ES" sz="1050" dirty="0" smtClean="0">
                <a:solidFill>
                  <a:schemeClr val="tx1"/>
                </a:solidFill>
                <a:latin typeface="Georgia" pitchFamily="18" charset="0"/>
              </a:rPr>
              <a:t> C</a:t>
            </a:r>
            <a:endParaRPr lang="en-GB" sz="1050" dirty="0" err="1" smtClean="0">
              <a:solidFill>
                <a:schemeClr val="tx1"/>
              </a:solidFill>
              <a:latin typeface="Georgia" pitchFamily="18" charset="0"/>
            </a:endParaRPr>
          </a:p>
        </p:txBody>
      </p:sp>
      <p:sp>
        <p:nvSpPr>
          <p:cNvPr id="12" name="Rectangle 11"/>
          <p:cNvSpPr/>
          <p:nvPr/>
        </p:nvSpPr>
        <p:spPr bwMode="ltGray">
          <a:xfrm>
            <a:off x="6732240" y="3114042"/>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a:solidFill>
                  <a:schemeClr val="tx1"/>
                </a:solidFill>
                <a:latin typeface="Georgia" pitchFamily="18" charset="0"/>
              </a:rPr>
              <a:t>Meta</a:t>
            </a:r>
            <a:r>
              <a:rPr lang="et-EE" sz="1050" dirty="0">
                <a:solidFill>
                  <a:schemeClr val="tx1"/>
                </a:solidFill>
                <a:latin typeface="Georgia" pitchFamily="18" charset="0"/>
              </a:rPr>
              <a:t>andmed</a:t>
            </a:r>
            <a:r>
              <a:rPr lang="es-ES" sz="1050" dirty="0" smtClean="0">
                <a:solidFill>
                  <a:schemeClr val="tx1"/>
                </a:solidFill>
                <a:latin typeface="Georgia" pitchFamily="18" charset="0"/>
              </a:rPr>
              <a:t> F</a:t>
            </a:r>
            <a:endParaRPr lang="en-GB" sz="1050" dirty="0" err="1" smtClean="0">
              <a:solidFill>
                <a:schemeClr val="tx1"/>
              </a:solidFill>
              <a:latin typeface="Georgia" pitchFamily="18" charset="0"/>
            </a:endParaRPr>
          </a:p>
        </p:txBody>
      </p:sp>
      <p:sp>
        <p:nvSpPr>
          <p:cNvPr id="13" name="Rectangle 12"/>
          <p:cNvSpPr/>
          <p:nvPr/>
        </p:nvSpPr>
        <p:spPr bwMode="ltGray">
          <a:xfrm>
            <a:off x="6732240" y="267449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a:solidFill>
                  <a:schemeClr val="tx1"/>
                </a:solidFill>
                <a:latin typeface="Georgia" pitchFamily="18" charset="0"/>
              </a:rPr>
              <a:t>Meta</a:t>
            </a:r>
            <a:r>
              <a:rPr lang="et-EE" sz="1050" dirty="0">
                <a:solidFill>
                  <a:schemeClr val="tx1"/>
                </a:solidFill>
                <a:latin typeface="Georgia" pitchFamily="18" charset="0"/>
              </a:rPr>
              <a:t>andmed</a:t>
            </a:r>
            <a:r>
              <a:rPr lang="es-ES" sz="1050" dirty="0" smtClean="0">
                <a:solidFill>
                  <a:schemeClr val="tx1"/>
                </a:solidFill>
                <a:latin typeface="Georgia" pitchFamily="18" charset="0"/>
              </a:rPr>
              <a:t> D+</a:t>
            </a:r>
            <a:endParaRPr lang="en-GB" sz="1050" dirty="0" err="1" smtClean="0">
              <a:solidFill>
                <a:schemeClr val="tx1"/>
              </a:solidFill>
              <a:latin typeface="Georgia" pitchFamily="18" charset="0"/>
            </a:endParaRPr>
          </a:p>
        </p:txBody>
      </p:sp>
      <p:sp>
        <p:nvSpPr>
          <p:cNvPr id="14" name="Rectangle 13"/>
          <p:cNvSpPr/>
          <p:nvPr/>
        </p:nvSpPr>
        <p:spPr bwMode="ltGray">
          <a:xfrm>
            <a:off x="6732240" y="2242291"/>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a:solidFill>
                  <a:schemeClr val="tx1"/>
                </a:solidFill>
                <a:latin typeface="Georgia" pitchFamily="18" charset="0"/>
              </a:rPr>
              <a:t>Meta</a:t>
            </a:r>
            <a:r>
              <a:rPr lang="et-EE" sz="1050" dirty="0" smtClean="0">
                <a:solidFill>
                  <a:schemeClr val="tx1"/>
                </a:solidFill>
                <a:latin typeface="Georgia" pitchFamily="18" charset="0"/>
              </a:rPr>
              <a:t>andmed </a:t>
            </a:r>
            <a:r>
              <a:rPr lang="es-ES" sz="1050" dirty="0" smtClean="0">
                <a:solidFill>
                  <a:schemeClr val="tx1"/>
                </a:solidFill>
                <a:latin typeface="Georgia" pitchFamily="18" charset="0"/>
              </a:rPr>
              <a:t>A++</a:t>
            </a:r>
            <a:endParaRPr lang="en-GB" sz="1050" dirty="0" err="1" smtClean="0">
              <a:solidFill>
                <a:schemeClr val="tx1"/>
              </a:solidFill>
              <a:latin typeface="Georgia" pitchFamily="18" charset="0"/>
            </a:endParaRPr>
          </a:p>
        </p:txBody>
      </p:sp>
      <p:sp>
        <p:nvSpPr>
          <p:cNvPr id="15" name="Rectangle 14"/>
          <p:cNvSpPr/>
          <p:nvPr/>
        </p:nvSpPr>
        <p:spPr bwMode="ltGray">
          <a:xfrm>
            <a:off x="3910216" y="3113170"/>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a:solidFill>
                  <a:schemeClr val="tx1"/>
                </a:solidFill>
                <a:latin typeface="Georgia" pitchFamily="18" charset="0"/>
              </a:rPr>
              <a:t>Meta</a:t>
            </a:r>
            <a:r>
              <a:rPr lang="et-EE" sz="1050" dirty="0">
                <a:solidFill>
                  <a:schemeClr val="tx1"/>
                </a:solidFill>
                <a:latin typeface="Georgia" pitchFamily="18" charset="0"/>
              </a:rPr>
              <a:t>andmed</a:t>
            </a:r>
            <a:r>
              <a:rPr lang="es-ES" sz="1050" dirty="0" smtClean="0">
                <a:solidFill>
                  <a:schemeClr val="tx1"/>
                </a:solidFill>
                <a:latin typeface="Georgia" pitchFamily="18" charset="0"/>
              </a:rPr>
              <a:t> E</a:t>
            </a:r>
            <a:endParaRPr lang="en-GB" sz="1050" dirty="0" err="1" smtClean="0">
              <a:solidFill>
                <a:schemeClr val="tx1"/>
              </a:solidFill>
              <a:latin typeface="Georgia" pitchFamily="18" charset="0"/>
            </a:endParaRPr>
          </a:p>
        </p:txBody>
      </p:sp>
      <p:sp>
        <p:nvSpPr>
          <p:cNvPr id="16" name="Rectangle 15"/>
          <p:cNvSpPr/>
          <p:nvPr/>
        </p:nvSpPr>
        <p:spPr bwMode="ltGray">
          <a:xfrm>
            <a:off x="3910216" y="267449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a:solidFill>
                  <a:schemeClr val="tx1"/>
                </a:solidFill>
                <a:latin typeface="Georgia" pitchFamily="18" charset="0"/>
              </a:rPr>
              <a:t>Meta</a:t>
            </a:r>
            <a:r>
              <a:rPr lang="et-EE" sz="1050" dirty="0">
                <a:solidFill>
                  <a:schemeClr val="tx1"/>
                </a:solidFill>
                <a:latin typeface="Georgia" pitchFamily="18" charset="0"/>
              </a:rPr>
              <a:t>andmed</a:t>
            </a:r>
            <a:r>
              <a:rPr lang="es-ES" sz="1050" dirty="0" smtClean="0">
                <a:solidFill>
                  <a:schemeClr val="tx1"/>
                </a:solidFill>
                <a:latin typeface="Georgia" pitchFamily="18" charset="0"/>
              </a:rPr>
              <a:t> D</a:t>
            </a:r>
            <a:endParaRPr lang="en-GB" sz="1050" dirty="0" err="1" smtClean="0">
              <a:solidFill>
                <a:schemeClr val="tx1"/>
              </a:solidFill>
              <a:latin typeface="Georgia" pitchFamily="18" charset="0"/>
            </a:endParaRPr>
          </a:p>
        </p:txBody>
      </p:sp>
      <p:sp>
        <p:nvSpPr>
          <p:cNvPr id="17" name="Rectangle 16"/>
          <p:cNvSpPr/>
          <p:nvPr/>
        </p:nvSpPr>
        <p:spPr bwMode="ltGray">
          <a:xfrm>
            <a:off x="3910216" y="2242291"/>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a:solidFill>
                  <a:schemeClr val="tx1"/>
                </a:solidFill>
                <a:latin typeface="Georgia" pitchFamily="18" charset="0"/>
              </a:rPr>
              <a:t>Meta</a:t>
            </a:r>
            <a:r>
              <a:rPr lang="et-EE" sz="1050" dirty="0">
                <a:solidFill>
                  <a:schemeClr val="tx1"/>
                </a:solidFill>
                <a:latin typeface="Georgia" pitchFamily="18" charset="0"/>
              </a:rPr>
              <a:t>andmed</a:t>
            </a:r>
            <a:r>
              <a:rPr lang="es-ES" sz="1050" dirty="0" smtClean="0">
                <a:solidFill>
                  <a:schemeClr val="tx1"/>
                </a:solidFill>
                <a:latin typeface="Georgia" pitchFamily="18" charset="0"/>
              </a:rPr>
              <a:t> A+</a:t>
            </a:r>
            <a:endParaRPr lang="en-GB" sz="1050" dirty="0" err="1" smtClean="0">
              <a:solidFill>
                <a:schemeClr val="tx1"/>
              </a:solidFill>
              <a:latin typeface="Georgia" pitchFamily="18" charset="0"/>
            </a:endParaRPr>
          </a:p>
        </p:txBody>
      </p:sp>
      <p:sp>
        <p:nvSpPr>
          <p:cNvPr id="18" name="Flowchart: Magnetic Disk 17"/>
          <p:cNvSpPr/>
          <p:nvPr/>
        </p:nvSpPr>
        <p:spPr bwMode="ltGray">
          <a:xfrm>
            <a:off x="395536" y="4293096"/>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100" dirty="0" smtClean="0">
                <a:solidFill>
                  <a:schemeClr val="bg1"/>
                </a:solidFill>
                <a:latin typeface="Georgia" pitchFamily="18" charset="0"/>
              </a:rPr>
              <a:t>Andme-kogum</a:t>
            </a:r>
            <a:r>
              <a:rPr lang="es-ES" sz="1100" dirty="0" smtClean="0">
                <a:solidFill>
                  <a:schemeClr val="bg1"/>
                </a:solidFill>
                <a:latin typeface="Georgia" pitchFamily="18" charset="0"/>
              </a:rPr>
              <a:t> A</a:t>
            </a:r>
            <a:endParaRPr lang="en-GB" sz="1100" dirty="0" err="1" smtClean="0">
              <a:solidFill>
                <a:schemeClr val="bg1"/>
              </a:solidFill>
              <a:latin typeface="Georgia" pitchFamily="18" charset="0"/>
            </a:endParaRPr>
          </a:p>
        </p:txBody>
      </p:sp>
      <p:sp>
        <p:nvSpPr>
          <p:cNvPr id="19" name="Flowchart: Magnetic Disk 18"/>
          <p:cNvSpPr/>
          <p:nvPr/>
        </p:nvSpPr>
        <p:spPr bwMode="ltGray">
          <a:xfrm>
            <a:off x="2195736" y="4293096"/>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100" dirty="0">
                <a:solidFill>
                  <a:schemeClr val="bg1"/>
                </a:solidFill>
                <a:latin typeface="Georgia" pitchFamily="18" charset="0"/>
              </a:rPr>
              <a:t>Andme-kogum </a:t>
            </a:r>
            <a:r>
              <a:rPr lang="es-ES" sz="1100" dirty="0" smtClean="0">
                <a:solidFill>
                  <a:schemeClr val="bg1"/>
                </a:solidFill>
                <a:latin typeface="Georgia" pitchFamily="18" charset="0"/>
              </a:rPr>
              <a:t>C</a:t>
            </a:r>
            <a:endParaRPr lang="en-GB" sz="1100" dirty="0" err="1" smtClean="0">
              <a:solidFill>
                <a:schemeClr val="bg1"/>
              </a:solidFill>
              <a:latin typeface="Georgia" pitchFamily="18" charset="0"/>
            </a:endParaRPr>
          </a:p>
        </p:txBody>
      </p:sp>
      <p:sp>
        <p:nvSpPr>
          <p:cNvPr id="20" name="Flowchart: Magnetic Disk 19"/>
          <p:cNvSpPr/>
          <p:nvPr/>
        </p:nvSpPr>
        <p:spPr bwMode="ltGray">
          <a:xfrm>
            <a:off x="4561271" y="4278742"/>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100" dirty="0">
                <a:solidFill>
                  <a:schemeClr val="bg1"/>
                </a:solidFill>
                <a:latin typeface="Georgia" pitchFamily="18" charset="0"/>
              </a:rPr>
              <a:t>Andme-kogum</a:t>
            </a:r>
            <a:r>
              <a:rPr lang="es-ES" sz="1100" dirty="0" smtClean="0">
                <a:solidFill>
                  <a:schemeClr val="bg1"/>
                </a:solidFill>
                <a:latin typeface="Georgia" pitchFamily="18" charset="0"/>
              </a:rPr>
              <a:t> E</a:t>
            </a:r>
            <a:endParaRPr lang="en-GB" sz="1100" dirty="0" err="1" smtClean="0">
              <a:solidFill>
                <a:schemeClr val="bg1"/>
              </a:solidFill>
              <a:latin typeface="Georgia" pitchFamily="18" charset="0"/>
            </a:endParaRPr>
          </a:p>
        </p:txBody>
      </p:sp>
      <p:sp>
        <p:nvSpPr>
          <p:cNvPr id="21" name="Flowchart: Magnetic Disk 20"/>
          <p:cNvSpPr/>
          <p:nvPr/>
        </p:nvSpPr>
        <p:spPr bwMode="ltGray">
          <a:xfrm>
            <a:off x="3691085" y="4278742"/>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100" dirty="0">
                <a:solidFill>
                  <a:schemeClr val="bg1"/>
                </a:solidFill>
                <a:latin typeface="Georgia" pitchFamily="18" charset="0"/>
              </a:rPr>
              <a:t>Andme-kogum</a:t>
            </a:r>
            <a:r>
              <a:rPr lang="es-ES" sz="1100" dirty="0" smtClean="0">
                <a:solidFill>
                  <a:schemeClr val="bg1"/>
                </a:solidFill>
                <a:latin typeface="Georgia" pitchFamily="18" charset="0"/>
              </a:rPr>
              <a:t> D</a:t>
            </a:r>
            <a:endParaRPr lang="en-GB" sz="1100" dirty="0" err="1" smtClean="0">
              <a:solidFill>
                <a:schemeClr val="bg1"/>
              </a:solidFill>
              <a:latin typeface="Georgia" pitchFamily="18" charset="0"/>
            </a:endParaRPr>
          </a:p>
        </p:txBody>
      </p:sp>
      <p:sp>
        <p:nvSpPr>
          <p:cNvPr id="22" name="Flowchart: Magnetic Disk 21"/>
          <p:cNvSpPr/>
          <p:nvPr/>
        </p:nvSpPr>
        <p:spPr bwMode="ltGray">
          <a:xfrm>
            <a:off x="6948264" y="4337484"/>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100" dirty="0">
                <a:solidFill>
                  <a:schemeClr val="bg1"/>
                </a:solidFill>
                <a:latin typeface="Georgia" pitchFamily="18" charset="0"/>
              </a:rPr>
              <a:t>Andme-kogum</a:t>
            </a:r>
            <a:r>
              <a:rPr lang="es-ES" sz="1100" dirty="0" smtClean="0">
                <a:solidFill>
                  <a:schemeClr val="bg1"/>
                </a:solidFill>
                <a:latin typeface="Georgia" pitchFamily="18" charset="0"/>
              </a:rPr>
              <a:t> F</a:t>
            </a:r>
            <a:endParaRPr lang="en-GB" sz="1100" dirty="0" err="1" smtClean="0">
              <a:solidFill>
                <a:schemeClr val="bg1"/>
              </a:solidFill>
              <a:latin typeface="Georgia" pitchFamily="18" charset="0"/>
            </a:endParaRPr>
          </a:p>
        </p:txBody>
      </p:sp>
      <p:sp>
        <p:nvSpPr>
          <p:cNvPr id="23" name="Right Arrow 22"/>
          <p:cNvSpPr/>
          <p:nvPr/>
        </p:nvSpPr>
        <p:spPr bwMode="ltGray">
          <a:xfrm>
            <a:off x="2458464" y="2303625"/>
            <a:ext cx="1314879" cy="288032"/>
          </a:xfrm>
          <a:prstGeom prst="rightArrow">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24" name="Right Arrow 23"/>
          <p:cNvSpPr/>
          <p:nvPr/>
        </p:nvSpPr>
        <p:spPr bwMode="ltGray">
          <a:xfrm>
            <a:off x="5273344" y="2710502"/>
            <a:ext cx="1314879" cy="288032"/>
          </a:xfrm>
          <a:prstGeom prst="rightArrow">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25" name="Right Arrow 24"/>
          <p:cNvSpPr/>
          <p:nvPr/>
        </p:nvSpPr>
        <p:spPr bwMode="ltGray">
          <a:xfrm>
            <a:off x="5285634" y="2278295"/>
            <a:ext cx="1314879" cy="288032"/>
          </a:xfrm>
          <a:prstGeom prst="rightArrow">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26" name="TextBox 25"/>
          <p:cNvSpPr txBox="1"/>
          <p:nvPr/>
        </p:nvSpPr>
        <p:spPr>
          <a:xfrm>
            <a:off x="939152" y="5301208"/>
            <a:ext cx="1519311" cy="648072"/>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
        <p:nvSpPr>
          <p:cNvPr id="27" name="TextBox 26"/>
          <p:cNvSpPr txBox="1"/>
          <p:nvPr/>
        </p:nvSpPr>
        <p:spPr>
          <a:xfrm>
            <a:off x="939153" y="5373216"/>
            <a:ext cx="1512168" cy="576064"/>
          </a:xfrm>
          <a:prstGeom prst="rect">
            <a:avLst/>
          </a:prstGeom>
          <a:noFill/>
        </p:spPr>
        <p:txBody>
          <a:bodyPr vert="horz" wrap="square" lIns="0" tIns="0" rIns="0" bIns="0" rtlCol="0">
            <a:noAutofit/>
          </a:bodyPr>
          <a:lstStyle/>
          <a:p>
            <a:pPr indent="-274320" algn="ctr">
              <a:spcAft>
                <a:spcPts val="900"/>
              </a:spcAft>
            </a:pPr>
            <a:r>
              <a:rPr lang="et-EE" sz="1100" dirty="0" smtClean="0">
                <a:latin typeface="Hand Of Sean" pitchFamily="2" charset="-128"/>
                <a:ea typeface="Hand Of Sean" pitchFamily="2" charset="-128"/>
              </a:rPr>
              <a:t>Kataloog</a:t>
            </a:r>
            <a:r>
              <a:rPr lang="es-ES" sz="1100" dirty="0" smtClean="0">
                <a:latin typeface="Hand Of Sean" pitchFamily="2" charset="-128"/>
                <a:ea typeface="Hand Of Sean" pitchFamily="2" charset="-128"/>
              </a:rPr>
              <a:t> A </a:t>
            </a:r>
            <a:r>
              <a:rPr lang="et-EE" sz="1100" dirty="0" smtClean="0">
                <a:latin typeface="Hand Of Sean" pitchFamily="2" charset="-128"/>
                <a:ea typeface="Hand Of Sean" pitchFamily="2" charset="-128"/>
              </a:rPr>
              <a:t>annab kirjelduse Andmekogu A, B ja C kohta </a:t>
            </a:r>
            <a:endParaRPr lang="en-GB" sz="1100" dirty="0" err="1" smtClean="0">
              <a:latin typeface="Hand Of Sean" pitchFamily="2" charset="-128"/>
              <a:ea typeface="Hand Of Sean" pitchFamily="2" charset="-128"/>
            </a:endParaRPr>
          </a:p>
        </p:txBody>
      </p:sp>
      <p:sp>
        <p:nvSpPr>
          <p:cNvPr id="28" name="TextBox 27"/>
          <p:cNvSpPr txBox="1"/>
          <p:nvPr/>
        </p:nvSpPr>
        <p:spPr>
          <a:xfrm>
            <a:off x="3834048" y="5301208"/>
            <a:ext cx="1519311" cy="648072"/>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
        <p:nvSpPr>
          <p:cNvPr id="29" name="TextBox 28"/>
          <p:cNvSpPr txBox="1"/>
          <p:nvPr/>
        </p:nvSpPr>
        <p:spPr>
          <a:xfrm>
            <a:off x="6581081" y="5337212"/>
            <a:ext cx="1519311" cy="648072"/>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
        <p:nvSpPr>
          <p:cNvPr id="30" name="TextBox 29"/>
          <p:cNvSpPr txBox="1"/>
          <p:nvPr/>
        </p:nvSpPr>
        <p:spPr>
          <a:xfrm>
            <a:off x="6600513" y="5413266"/>
            <a:ext cx="1499879" cy="1063734"/>
          </a:xfrm>
          <a:prstGeom prst="rect">
            <a:avLst/>
          </a:prstGeom>
          <a:noFill/>
        </p:spPr>
        <p:txBody>
          <a:bodyPr vert="horz" wrap="square" lIns="0" tIns="0" rIns="0" bIns="0" rtlCol="0">
            <a:noAutofit/>
          </a:bodyPr>
          <a:lstStyle/>
          <a:p>
            <a:pPr indent="-274320" algn="ctr">
              <a:spcAft>
                <a:spcPts val="900"/>
              </a:spcAft>
            </a:pPr>
            <a:r>
              <a:rPr lang="et-EE" sz="1100" dirty="0" smtClean="0">
                <a:latin typeface="Hand Of Sean" pitchFamily="2" charset="-128"/>
                <a:ea typeface="Hand Of Sean" pitchFamily="2" charset="-128"/>
              </a:rPr>
              <a:t>Kataloog</a:t>
            </a:r>
            <a:r>
              <a:rPr lang="es-ES" sz="1100" dirty="0" smtClean="0">
                <a:latin typeface="Hand Of Sean" pitchFamily="2" charset="-128"/>
                <a:ea typeface="Hand Of Sean" pitchFamily="2" charset="-128"/>
              </a:rPr>
              <a:t> C </a:t>
            </a:r>
            <a:r>
              <a:rPr lang="et-EE" sz="1100" dirty="0">
                <a:latin typeface="Hand Of Sean" pitchFamily="2" charset="-128"/>
                <a:ea typeface="Hand Of Sean" pitchFamily="2" charset="-128"/>
              </a:rPr>
              <a:t>annab kirjelduse Andmekogu </a:t>
            </a:r>
            <a:r>
              <a:rPr lang="es-ES" sz="1100" dirty="0" smtClean="0">
                <a:latin typeface="Hand Of Sean" pitchFamily="2" charset="-128"/>
                <a:ea typeface="Hand Of Sean" pitchFamily="2" charset="-128"/>
              </a:rPr>
              <a:t>F</a:t>
            </a:r>
            <a:r>
              <a:rPr lang="et-EE" sz="1100" dirty="0" smtClean="0">
                <a:latin typeface="Hand Of Sean" pitchFamily="2" charset="-128"/>
                <a:ea typeface="Hand Of Sean" pitchFamily="2" charset="-128"/>
              </a:rPr>
              <a:t> kohta</a:t>
            </a:r>
            <a:r>
              <a:rPr lang="es-ES" sz="1100" dirty="0" smtClean="0">
                <a:latin typeface="Hand Of Sean" pitchFamily="2" charset="-128"/>
                <a:ea typeface="Hand Of Sean" pitchFamily="2" charset="-128"/>
              </a:rPr>
              <a:t> </a:t>
            </a:r>
            <a:r>
              <a:rPr lang="et-EE" sz="1100" dirty="0">
                <a:latin typeface="Hand Of Sean" pitchFamily="2" charset="-128"/>
                <a:ea typeface="Hand Of Sean" pitchFamily="2" charset="-128"/>
              </a:rPr>
              <a:t>ning täiendab kirjeldust Andmekogu </a:t>
            </a:r>
            <a:r>
              <a:rPr lang="es-ES" sz="1100" dirty="0" smtClean="0">
                <a:latin typeface="Hand Of Sean" pitchFamily="2" charset="-128"/>
                <a:ea typeface="Hand Of Sean" pitchFamily="2" charset="-128"/>
              </a:rPr>
              <a:t>A</a:t>
            </a:r>
            <a:r>
              <a:rPr lang="et-EE" sz="1100" dirty="0" smtClean="0">
                <a:latin typeface="Hand Of Sean" pitchFamily="2" charset="-128"/>
                <a:ea typeface="Hand Of Sean" pitchFamily="2" charset="-128"/>
              </a:rPr>
              <a:t> kohta</a:t>
            </a:r>
            <a:r>
              <a:rPr lang="es-ES" sz="1100" dirty="0" smtClean="0">
                <a:latin typeface="Hand Of Sean" pitchFamily="2" charset="-128"/>
                <a:ea typeface="Hand Of Sean" pitchFamily="2" charset="-128"/>
              </a:rPr>
              <a:t> (</a:t>
            </a:r>
            <a:r>
              <a:rPr lang="et-EE" sz="1100" dirty="0">
                <a:latin typeface="Hand Of Sean" pitchFamily="2" charset="-128"/>
                <a:ea typeface="Hand Of Sean" pitchFamily="2" charset="-128"/>
              </a:rPr>
              <a:t>muudetud Kataloogis B</a:t>
            </a:r>
            <a:r>
              <a:rPr lang="es-ES" sz="1100" dirty="0" smtClean="0">
                <a:latin typeface="Hand Of Sean" pitchFamily="2" charset="-128"/>
                <a:ea typeface="Hand Of Sean" pitchFamily="2" charset="-128"/>
              </a:rPr>
              <a:t>) </a:t>
            </a:r>
            <a:r>
              <a:rPr lang="et-EE" sz="1100" dirty="0" smtClean="0">
                <a:latin typeface="Hand Of Sean" pitchFamily="2" charset="-128"/>
                <a:ea typeface="Hand Of Sean" pitchFamily="2" charset="-128"/>
              </a:rPr>
              <a:t>ja</a:t>
            </a:r>
            <a:r>
              <a:rPr lang="es-ES" sz="1100" dirty="0" smtClean="0">
                <a:latin typeface="Hand Of Sean" pitchFamily="2" charset="-128"/>
                <a:ea typeface="Hand Of Sean" pitchFamily="2" charset="-128"/>
              </a:rPr>
              <a:t> D</a:t>
            </a:r>
            <a:endParaRPr lang="en-GB" sz="1100" dirty="0" err="1" smtClean="0">
              <a:latin typeface="Hand Of Sean" pitchFamily="2" charset="-128"/>
              <a:ea typeface="Hand Of Sean" pitchFamily="2" charset="-128"/>
            </a:endParaRPr>
          </a:p>
        </p:txBody>
      </p:sp>
      <p:sp>
        <p:nvSpPr>
          <p:cNvPr id="31" name="TextBox 30"/>
          <p:cNvSpPr txBox="1"/>
          <p:nvPr/>
        </p:nvSpPr>
        <p:spPr>
          <a:xfrm>
            <a:off x="3843763" y="5373215"/>
            <a:ext cx="1499879" cy="864095"/>
          </a:xfrm>
          <a:prstGeom prst="rect">
            <a:avLst/>
          </a:prstGeom>
          <a:noFill/>
        </p:spPr>
        <p:txBody>
          <a:bodyPr vert="horz" wrap="square" lIns="0" tIns="0" rIns="0" bIns="0" rtlCol="0">
            <a:noAutofit/>
          </a:bodyPr>
          <a:lstStyle/>
          <a:p>
            <a:pPr indent="-274320" algn="ctr">
              <a:spcAft>
                <a:spcPts val="900"/>
              </a:spcAft>
            </a:pPr>
            <a:r>
              <a:rPr lang="et-EE" sz="1100" dirty="0" smtClean="0">
                <a:latin typeface="Hand Of Sean" pitchFamily="2" charset="-128"/>
                <a:ea typeface="Hand Of Sean" pitchFamily="2" charset="-128"/>
              </a:rPr>
              <a:t>Kataloog</a:t>
            </a:r>
            <a:r>
              <a:rPr lang="es-ES" sz="1100" dirty="0" smtClean="0">
                <a:latin typeface="Hand Of Sean" pitchFamily="2" charset="-128"/>
                <a:ea typeface="Hand Of Sean" pitchFamily="2" charset="-128"/>
              </a:rPr>
              <a:t> B </a:t>
            </a:r>
            <a:r>
              <a:rPr lang="et-EE" sz="1100" dirty="0" smtClean="0">
                <a:latin typeface="Hand Of Sean" pitchFamily="2" charset="-128"/>
                <a:ea typeface="Hand Of Sean" pitchFamily="2" charset="-128"/>
              </a:rPr>
              <a:t>annab kirjelduse Andmekogu D ja E kohta ning täiendab kirjeldust Andmekogu A kohta </a:t>
            </a:r>
            <a:endParaRPr lang="en-GB" sz="1100" dirty="0" err="1" smtClean="0">
              <a:latin typeface="Hand Of Sean" pitchFamily="2" charset="-128"/>
              <a:ea typeface="Hand Of Sean" pitchFamily="2" charset="-128"/>
            </a:endParaRPr>
          </a:p>
        </p:txBody>
      </p:sp>
      <p:sp>
        <p:nvSpPr>
          <p:cNvPr id="32" name="TextBox 31"/>
          <p:cNvSpPr txBox="1"/>
          <p:nvPr/>
        </p:nvSpPr>
        <p:spPr>
          <a:xfrm>
            <a:off x="2339752" y="1441960"/>
            <a:ext cx="1656184" cy="591094"/>
          </a:xfrm>
          <a:prstGeom prst="rect">
            <a:avLst/>
          </a:prstGeom>
          <a:noFill/>
        </p:spPr>
        <p:txBody>
          <a:bodyPr vert="horz" wrap="square" lIns="0" tIns="0" rIns="0" bIns="0" rtlCol="0">
            <a:noAutofit/>
          </a:bodyPr>
          <a:lstStyle/>
          <a:p>
            <a:pPr indent="-274320" algn="ctr">
              <a:spcAft>
                <a:spcPts val="900"/>
              </a:spcAft>
            </a:pPr>
            <a:r>
              <a:rPr lang="et-EE" sz="1100" dirty="0" smtClean="0">
                <a:latin typeface="Hand Of Sean" pitchFamily="2" charset="-128"/>
                <a:ea typeface="Hand Of Sean" pitchFamily="2" charset="-128"/>
              </a:rPr>
              <a:t>Kataloog</a:t>
            </a:r>
            <a:r>
              <a:rPr lang="es-ES" sz="1100" dirty="0" smtClean="0">
                <a:latin typeface="Hand Of Sean" pitchFamily="2" charset="-128"/>
                <a:ea typeface="Hand Of Sean" pitchFamily="2" charset="-128"/>
              </a:rPr>
              <a:t> B </a:t>
            </a:r>
            <a:r>
              <a:rPr lang="et-EE" sz="1100" dirty="0" smtClean="0">
                <a:latin typeface="Hand Of Sean" pitchFamily="2" charset="-128"/>
                <a:ea typeface="Hand Of Sean" pitchFamily="2" charset="-128"/>
              </a:rPr>
              <a:t>korduvkasutajate Andmekogum A kirjeldus </a:t>
            </a:r>
            <a:endParaRPr lang="en-GB" sz="1100" dirty="0" err="1" smtClean="0">
              <a:latin typeface="Hand Of Sean" pitchFamily="2" charset="-128"/>
              <a:ea typeface="Hand Of Sean" pitchFamily="2" charset="-128"/>
            </a:endParaRPr>
          </a:p>
        </p:txBody>
      </p:sp>
      <p:sp>
        <p:nvSpPr>
          <p:cNvPr id="33" name="TextBox 32"/>
          <p:cNvSpPr txBox="1"/>
          <p:nvPr/>
        </p:nvSpPr>
        <p:spPr>
          <a:xfrm>
            <a:off x="5004228" y="1380136"/>
            <a:ext cx="1905291" cy="864096"/>
          </a:xfrm>
          <a:prstGeom prst="rect">
            <a:avLst/>
          </a:prstGeom>
          <a:noFill/>
        </p:spPr>
        <p:txBody>
          <a:bodyPr vert="horz" wrap="square" lIns="0" tIns="0" rIns="0" bIns="0" rtlCol="0">
            <a:noAutofit/>
          </a:bodyPr>
          <a:lstStyle/>
          <a:p>
            <a:pPr indent="-274320" algn="ctr">
              <a:spcAft>
                <a:spcPts val="900"/>
              </a:spcAft>
            </a:pPr>
            <a:r>
              <a:rPr lang="et-EE" sz="1100" dirty="0">
                <a:latin typeface="Hand Of Sean" pitchFamily="2" charset="-128"/>
                <a:ea typeface="Hand Of Sean" pitchFamily="2" charset="-128"/>
              </a:rPr>
              <a:t>Kataloog</a:t>
            </a:r>
            <a:r>
              <a:rPr lang="es-ES" sz="1100" dirty="0">
                <a:latin typeface="Hand Of Sean" pitchFamily="2" charset="-128"/>
                <a:ea typeface="Hand Of Sean" pitchFamily="2" charset="-128"/>
              </a:rPr>
              <a:t> </a:t>
            </a:r>
            <a:r>
              <a:rPr lang="et-EE" sz="1100" dirty="0" smtClean="0">
                <a:latin typeface="Hand Of Sean" pitchFamily="2" charset="-128"/>
                <a:ea typeface="Hand Of Sean" pitchFamily="2" charset="-128"/>
              </a:rPr>
              <a:t>C korduvkasutajate </a:t>
            </a:r>
            <a:r>
              <a:rPr lang="et-EE" sz="1100" dirty="0">
                <a:latin typeface="Hand Of Sean" pitchFamily="2" charset="-128"/>
                <a:ea typeface="Hand Of Sean" pitchFamily="2" charset="-128"/>
              </a:rPr>
              <a:t>Andmekogum A kirjeldus </a:t>
            </a:r>
            <a:r>
              <a:rPr lang="es-ES" sz="1100" dirty="0" smtClean="0">
                <a:latin typeface="Hand Of Sean" pitchFamily="2" charset="-128"/>
                <a:ea typeface="Hand Of Sean" pitchFamily="2" charset="-128"/>
              </a:rPr>
              <a:t>(</a:t>
            </a:r>
            <a:r>
              <a:rPr lang="et-EE" sz="1100" dirty="0" smtClean="0">
                <a:latin typeface="Hand Of Sean" pitchFamily="2" charset="-128"/>
                <a:ea typeface="Hand Of Sean" pitchFamily="2" charset="-128"/>
              </a:rPr>
              <a:t>muudetud Kataloogis B) ja</a:t>
            </a:r>
            <a:r>
              <a:rPr lang="es-ES" sz="1100" dirty="0" smtClean="0">
                <a:latin typeface="Hand Of Sean" pitchFamily="2" charset="-128"/>
                <a:ea typeface="Hand Of Sean" pitchFamily="2" charset="-128"/>
              </a:rPr>
              <a:t> </a:t>
            </a:r>
            <a:r>
              <a:rPr lang="et-EE" sz="1100" dirty="0" smtClean="0">
                <a:latin typeface="Hand Of Sean" pitchFamily="2" charset="-128"/>
                <a:ea typeface="Hand Of Sean" pitchFamily="2" charset="-128"/>
              </a:rPr>
              <a:t>Andmekogum</a:t>
            </a:r>
            <a:r>
              <a:rPr lang="es-ES" sz="1100" dirty="0" smtClean="0">
                <a:latin typeface="Hand Of Sean" pitchFamily="2" charset="-128"/>
                <a:ea typeface="Hand Of Sean" pitchFamily="2" charset="-128"/>
              </a:rPr>
              <a:t> D</a:t>
            </a:r>
            <a:endParaRPr lang="en-GB" sz="1100" dirty="0" err="1" smtClean="0">
              <a:latin typeface="Hand Of Sean" pitchFamily="2" charset="-128"/>
              <a:ea typeface="Hand Of Sean" pitchFamily="2" charset="-128"/>
            </a:endParaRPr>
          </a:p>
        </p:txBody>
      </p:sp>
      <p:cxnSp>
        <p:nvCxnSpPr>
          <p:cNvPr id="35" name="Elbow Connector 34"/>
          <p:cNvCxnSpPr>
            <a:stCxn id="14" idx="3"/>
            <a:endCxn id="18" idx="3"/>
          </p:cNvCxnSpPr>
          <p:nvPr/>
        </p:nvCxnSpPr>
        <p:spPr>
          <a:xfrm flipH="1">
            <a:off x="791580" y="2422311"/>
            <a:ext cx="7164796" cy="2518857"/>
          </a:xfrm>
          <a:prstGeom prst="bentConnector4">
            <a:avLst>
              <a:gd name="adj1" fmla="val -8100"/>
              <a:gd name="adj2" fmla="val 113823"/>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2" name="Elbow Connector 41"/>
          <p:cNvCxnSpPr>
            <a:stCxn id="13" idx="3"/>
            <a:endCxn id="21" idx="3"/>
          </p:cNvCxnSpPr>
          <p:nvPr/>
        </p:nvCxnSpPr>
        <p:spPr>
          <a:xfrm flipH="1">
            <a:off x="4087129" y="2854518"/>
            <a:ext cx="3869247" cy="2072296"/>
          </a:xfrm>
          <a:prstGeom prst="bentConnector4">
            <a:avLst>
              <a:gd name="adj1" fmla="val -10816"/>
              <a:gd name="adj2" fmla="val 111031"/>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12" idx="3"/>
            <a:endCxn id="22" idx="4"/>
          </p:cNvCxnSpPr>
          <p:nvPr/>
        </p:nvCxnSpPr>
        <p:spPr>
          <a:xfrm flipH="1">
            <a:off x="7740352" y="3294062"/>
            <a:ext cx="216024" cy="1367458"/>
          </a:xfrm>
          <a:prstGeom prst="bentConnector3">
            <a:avLst>
              <a:gd name="adj1" fmla="val -125359"/>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15" idx="3"/>
            <a:endCxn id="20" idx="4"/>
          </p:cNvCxnSpPr>
          <p:nvPr/>
        </p:nvCxnSpPr>
        <p:spPr>
          <a:xfrm>
            <a:off x="5134352" y="3293190"/>
            <a:ext cx="219007" cy="1309588"/>
          </a:xfrm>
          <a:prstGeom prst="bentConnector3">
            <a:avLst>
              <a:gd name="adj1" fmla="val 204380"/>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16" idx="1"/>
            <a:endCxn id="21" idx="2"/>
          </p:cNvCxnSpPr>
          <p:nvPr/>
        </p:nvCxnSpPr>
        <p:spPr>
          <a:xfrm rot="10800000" flipV="1">
            <a:off x="3691086" y="2854518"/>
            <a:ext cx="219131" cy="1748260"/>
          </a:xfrm>
          <a:prstGeom prst="bentConnector3">
            <a:avLst>
              <a:gd name="adj1" fmla="val 204321"/>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6" name="Elbow Connector 55"/>
          <p:cNvCxnSpPr>
            <a:stCxn id="6" idx="1"/>
            <a:endCxn id="18" idx="2"/>
          </p:cNvCxnSpPr>
          <p:nvPr/>
        </p:nvCxnSpPr>
        <p:spPr>
          <a:xfrm rot="10800000" flipV="1">
            <a:off x="395537" y="2422310"/>
            <a:ext cx="689405" cy="2194821"/>
          </a:xfrm>
          <a:prstGeom prst="bentConnector3">
            <a:avLst>
              <a:gd name="adj1" fmla="val 117855"/>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10" idx="3"/>
            <a:endCxn id="7" idx="3"/>
          </p:cNvCxnSpPr>
          <p:nvPr/>
        </p:nvCxnSpPr>
        <p:spPr>
          <a:xfrm flipH="1">
            <a:off x="1686418" y="2854518"/>
            <a:ext cx="612068" cy="2086650"/>
          </a:xfrm>
          <a:prstGeom prst="bentConnector4">
            <a:avLst>
              <a:gd name="adj1" fmla="val -144224"/>
              <a:gd name="adj2" fmla="val 106236"/>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5" name="Elbow Connector 64"/>
          <p:cNvCxnSpPr>
            <a:stCxn id="11" idx="3"/>
            <a:endCxn id="19" idx="4"/>
          </p:cNvCxnSpPr>
          <p:nvPr/>
        </p:nvCxnSpPr>
        <p:spPr>
          <a:xfrm>
            <a:off x="2309077" y="3293368"/>
            <a:ext cx="678747" cy="1323764"/>
          </a:xfrm>
          <a:prstGeom prst="bentConnector3">
            <a:avLst>
              <a:gd name="adj1" fmla="val 115027"/>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2" name="Elbow Connector 71"/>
          <p:cNvCxnSpPr>
            <a:stCxn id="17" idx="1"/>
            <a:endCxn id="18" idx="3"/>
          </p:cNvCxnSpPr>
          <p:nvPr/>
        </p:nvCxnSpPr>
        <p:spPr>
          <a:xfrm rot="10800000" flipV="1">
            <a:off x="791580" y="2422310"/>
            <a:ext cx="3118636" cy="2518857"/>
          </a:xfrm>
          <a:prstGeom prst="bentConnector4">
            <a:avLst>
              <a:gd name="adj1" fmla="val 19743"/>
              <a:gd name="adj2" fmla="val 109076"/>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4070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Metaandmete</a:t>
            </a:r>
            <a:r>
              <a:rPr lang="et-EE" dirty="0" smtClean="0"/>
              <a:t> andmekogude korduvkasutamise stsenaarium </a:t>
            </a:r>
            <a:r>
              <a:rPr lang="en-GB" dirty="0" smtClean="0"/>
              <a:t>(2/2)</a:t>
            </a:r>
            <a:endParaRPr lang="en-GB" noProof="0" dirty="0"/>
          </a:p>
        </p:txBody>
      </p:sp>
      <p:sp>
        <p:nvSpPr>
          <p:cNvPr id="11" name="Content Placeholder 10"/>
          <p:cNvSpPr>
            <a:spLocks noGrp="1"/>
          </p:cNvSpPr>
          <p:nvPr>
            <p:ph sz="quarter" idx="15"/>
          </p:nvPr>
        </p:nvSpPr>
        <p:spPr>
          <a:xfrm>
            <a:off x="533400" y="1412776"/>
            <a:ext cx="8077200" cy="4759424"/>
          </a:xfrm>
        </p:spPr>
        <p:txBody>
          <a:bodyPr/>
          <a:lstStyle/>
          <a:p>
            <a:r>
              <a:rPr lang="et-EE" dirty="0" smtClean="0"/>
              <a:t>Originaalsed </a:t>
            </a:r>
            <a:r>
              <a:rPr lang="et-EE" dirty="0" err="1" smtClean="0"/>
              <a:t>metaandmed</a:t>
            </a:r>
            <a:r>
              <a:rPr lang="et-EE" dirty="0" smtClean="0"/>
              <a:t> Kataloogis</a:t>
            </a:r>
            <a:r>
              <a:rPr lang="es-ES" dirty="0" smtClean="0"/>
              <a:t> A</a:t>
            </a:r>
          </a:p>
          <a:p>
            <a:endParaRPr lang="es-ES" dirty="0" smtClean="0"/>
          </a:p>
          <a:p>
            <a:endParaRPr lang="es-ES" dirty="0" smtClean="0"/>
          </a:p>
          <a:p>
            <a:r>
              <a:rPr lang="et-EE" dirty="0"/>
              <a:t/>
            </a:r>
            <a:br>
              <a:rPr lang="et-EE" dirty="0"/>
            </a:br>
            <a:r>
              <a:rPr lang="et-EE" dirty="0" smtClean="0"/>
              <a:t>Muudetud </a:t>
            </a:r>
            <a:r>
              <a:rPr lang="et-EE" dirty="0" err="1" smtClean="0"/>
              <a:t>metaandmed</a:t>
            </a:r>
            <a:r>
              <a:rPr lang="et-EE" dirty="0" smtClean="0"/>
              <a:t> Kataloogis B</a:t>
            </a:r>
            <a:r>
              <a:rPr lang="es-ES" dirty="0" smtClean="0"/>
              <a:t>; </a:t>
            </a:r>
            <a:r>
              <a:rPr lang="et-EE" dirty="0" smtClean="0"/>
              <a:t>lisatud</a:t>
            </a:r>
            <a:r>
              <a:rPr lang="es-ES" dirty="0" smtClean="0"/>
              <a:t> </a:t>
            </a:r>
            <a:r>
              <a:rPr lang="et-EE" dirty="0" smtClean="0"/>
              <a:t>lokaalne identifikaator </a:t>
            </a:r>
            <a:r>
              <a:rPr lang="es-ES" dirty="0" smtClean="0"/>
              <a:t> “</a:t>
            </a:r>
            <a:r>
              <a:rPr lang="es-ES" dirty="0" err="1" smtClean="0"/>
              <a:t>CatB-IdX</a:t>
            </a:r>
            <a:r>
              <a:rPr lang="es-ES" dirty="0" smtClean="0"/>
              <a:t>”</a:t>
            </a:r>
            <a:endParaRPr lang="en-GB" dirty="0" smtClean="0"/>
          </a:p>
          <a:p>
            <a:endParaRPr lang="en-GB" dirty="0" smtClean="0"/>
          </a:p>
          <a:p>
            <a:endParaRPr lang="en-GB" dirty="0" smtClean="0"/>
          </a:p>
          <a:p>
            <a:r>
              <a:rPr lang="et-EE" dirty="0"/>
              <a:t/>
            </a:r>
            <a:br>
              <a:rPr lang="et-EE" dirty="0"/>
            </a:br>
            <a:r>
              <a:rPr lang="et-EE" dirty="0" smtClean="0"/>
              <a:t>Muudetud metaandmed Kataloogis C, lisatud võtmesõna „näide (</a:t>
            </a:r>
            <a:r>
              <a:rPr lang="et-EE" i="1" dirty="0" err="1" smtClean="0"/>
              <a:t>example</a:t>
            </a:r>
            <a:r>
              <a:rPr lang="et-EE" dirty="0" smtClean="0"/>
              <a:t>)“ </a:t>
            </a:r>
            <a:endParaRPr lang="en-GB" dirty="0" smtClean="0"/>
          </a:p>
          <a:p>
            <a:endParaRPr lang="en-GB" dirty="0"/>
          </a:p>
        </p:txBody>
      </p:sp>
      <p:sp>
        <p:nvSpPr>
          <p:cNvPr id="4" name="Slide Number Placeholder 3"/>
          <p:cNvSpPr>
            <a:spLocks noGrp="1"/>
          </p:cNvSpPr>
          <p:nvPr>
            <p:ph type="sldNum" sz="quarter" idx="18"/>
          </p:nvPr>
        </p:nvSpPr>
        <p:spPr>
          <a:xfrm>
            <a:off x="7086600" y="6515912"/>
            <a:ext cx="1527048" cy="152400"/>
          </a:xfrm>
        </p:spPr>
        <p:txBody>
          <a:bodyPr/>
          <a:lstStyle/>
          <a:p>
            <a:r>
              <a:rPr lang="en-GB" dirty="0" smtClean="0"/>
              <a:t>Slide </a:t>
            </a:r>
            <a:fld id="{F40CD079-BC3F-4086-BA81-31A79D845B02}" type="slidenum">
              <a:rPr lang="en-GB" smtClean="0"/>
              <a:pPr/>
              <a:t>31</a:t>
            </a:fld>
            <a:endParaRPr lang="en-GB"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7845" y="1718360"/>
            <a:ext cx="4886325" cy="1164431"/>
          </a:xfrm>
          <a:prstGeom prst="rect">
            <a:avLst/>
          </a:prstGeom>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08064" y="3406454"/>
            <a:ext cx="4886325" cy="1250156"/>
          </a:xfrm>
          <a:prstGeom prst="rect">
            <a:avLst/>
          </a:prstGeom>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97845" y="5163510"/>
            <a:ext cx="4950619" cy="1328738"/>
          </a:xfrm>
          <a:prstGeom prst="rect">
            <a:avLst/>
          </a:prstGeom>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39934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Üldkasutatava</a:t>
            </a:r>
            <a:r>
              <a:rPr lang="et-EE" dirty="0" smtClean="0"/>
              <a:t> litsentsi plussid ja miinused</a:t>
            </a:r>
            <a:endParaRPr lang="en-GB" noProof="0" dirty="0"/>
          </a:p>
        </p:txBody>
      </p:sp>
      <p:sp>
        <p:nvSpPr>
          <p:cNvPr id="3" name="Content Placeholder 2"/>
          <p:cNvSpPr>
            <a:spLocks noGrp="1"/>
          </p:cNvSpPr>
          <p:nvPr>
            <p:ph sz="quarter" idx="15"/>
          </p:nvPr>
        </p:nvSpPr>
        <p:spPr>
          <a:xfrm>
            <a:off x="533400" y="1628800"/>
            <a:ext cx="8077200" cy="4419600"/>
          </a:xfrm>
        </p:spPr>
        <p:txBody>
          <a:bodyPr/>
          <a:lstStyle/>
          <a:p>
            <a:pPr lvl="1">
              <a:buNone/>
            </a:pPr>
            <a:r>
              <a:rPr lang="et-EE" sz="1600" b="1" noProof="0" dirty="0" smtClean="0"/>
              <a:t>Omandist vabastamine</a:t>
            </a:r>
            <a:r>
              <a:rPr lang="en-GB" sz="1600" b="1" noProof="0" dirty="0" smtClean="0"/>
              <a:t>:</a:t>
            </a:r>
          </a:p>
          <a:p>
            <a:pPr lvl="2">
              <a:buFont typeface="Courier New" pitchFamily="49" charset="0"/>
              <a:buChar char="o"/>
            </a:pPr>
            <a:r>
              <a:rPr lang="et-EE" sz="1600" noProof="0" dirty="0" smtClean="0"/>
              <a:t>Keegi ei tea, et sina lõid esialgsed metaandmed</a:t>
            </a:r>
            <a:r>
              <a:rPr lang="en-GB" sz="1600" noProof="0" dirty="0" smtClean="0"/>
              <a:t>.</a:t>
            </a:r>
          </a:p>
          <a:p>
            <a:pPr lvl="2">
              <a:buFont typeface="Courier New" pitchFamily="49" charset="0"/>
              <a:buChar char="o"/>
            </a:pPr>
            <a:r>
              <a:rPr lang="et-EE" sz="1600" noProof="0" dirty="0" smtClean="0"/>
              <a:t>Võimaldab </a:t>
            </a:r>
            <a:r>
              <a:rPr lang="et-EE" sz="1600" dirty="0" smtClean="0"/>
              <a:t>kogukonna </a:t>
            </a:r>
            <a:r>
              <a:rPr lang="et-EE" sz="1600" noProof="0" dirty="0" smtClean="0"/>
              <a:t>poolt juhitud täiendusi. </a:t>
            </a:r>
            <a:endParaRPr lang="en-GB" sz="1600" noProof="0" dirty="0" smtClean="0"/>
          </a:p>
          <a:p>
            <a:pPr lvl="1">
              <a:buNone/>
            </a:pPr>
            <a:r>
              <a:rPr lang="et-EE" sz="1600" b="1" noProof="0" dirty="0" smtClean="0"/>
              <a:t>Kontrolli kaotamine</a:t>
            </a:r>
            <a:r>
              <a:rPr lang="en-GB" sz="1600" b="1" noProof="0" dirty="0" smtClean="0"/>
              <a:t>:</a:t>
            </a:r>
          </a:p>
          <a:p>
            <a:pPr lvl="2">
              <a:buFont typeface="Courier New" pitchFamily="49" charset="0"/>
              <a:buChar char="o"/>
            </a:pPr>
            <a:r>
              <a:rPr lang="et-EE" sz="1600" noProof="0" dirty="0" smtClean="0"/>
              <a:t>Sa ei tea, milliseid väljavõtteid sinu andmetest tehakse. </a:t>
            </a:r>
            <a:endParaRPr lang="en-GB" sz="1600" noProof="0" dirty="0" smtClean="0"/>
          </a:p>
          <a:p>
            <a:pPr lvl="2">
              <a:buFont typeface="Courier New" pitchFamily="49" charset="0"/>
              <a:buChar char="o"/>
            </a:pPr>
            <a:r>
              <a:rPr lang="et-EE" sz="1600" noProof="0" dirty="0" smtClean="0"/>
              <a:t>Kvaliteedikontroll tekib </a:t>
            </a:r>
            <a:r>
              <a:rPr lang="et-EE" sz="1600" dirty="0" smtClean="0"/>
              <a:t>kogu</a:t>
            </a:r>
            <a:r>
              <a:rPr lang="et-EE" sz="1600" noProof="0" dirty="0" smtClean="0"/>
              <a:t>konnas </a:t>
            </a:r>
            <a:r>
              <a:rPr lang="en-GB" sz="1600" noProof="0" dirty="0" smtClean="0"/>
              <a:t>(</a:t>
            </a:r>
            <a:r>
              <a:rPr lang="et-EE" sz="1600" noProof="0" dirty="0" smtClean="0"/>
              <a:t>vt</a:t>
            </a:r>
            <a:r>
              <a:rPr lang="en-GB" sz="1600" noProof="0" dirty="0" smtClean="0"/>
              <a:t> Wikipedia).</a:t>
            </a:r>
          </a:p>
          <a:p>
            <a:pPr lvl="1">
              <a:buNone/>
            </a:pPr>
            <a:r>
              <a:rPr lang="et-EE" sz="1600" b="1" noProof="0" dirty="0" smtClean="0"/>
              <a:t>Usaldusväärsus:</a:t>
            </a:r>
            <a:endParaRPr lang="en-GB" sz="1600" b="1" noProof="0" dirty="0" smtClean="0"/>
          </a:p>
          <a:p>
            <a:pPr lvl="2">
              <a:buFont typeface="Courier New" pitchFamily="49" charset="0"/>
              <a:buChar char="o"/>
            </a:pPr>
            <a:r>
              <a:rPr lang="et-EE" sz="1600" noProof="0" dirty="0" smtClean="0"/>
              <a:t>Kasutaja ei tea, kas metaandmed on täpsed ja kaasaegsed.</a:t>
            </a:r>
            <a:endParaRPr lang="en-GB" sz="1600" noProof="0" dirty="0" smtClean="0"/>
          </a:p>
          <a:p>
            <a:pPr lvl="2">
              <a:buFont typeface="Courier New" pitchFamily="49" charset="0"/>
              <a:buChar char="o"/>
            </a:pPr>
            <a:r>
              <a:rPr lang="et-EE" sz="1600" noProof="0" dirty="0" smtClean="0"/>
              <a:t>Võrgustiku partneritel (ahelate sidusus) on võimalik jälgida kvaliteeti. </a:t>
            </a:r>
            <a:endParaRPr lang="en-GB" sz="1600" noProof="0" dirty="0" smtClean="0"/>
          </a:p>
          <a:p>
            <a:pPr lvl="1">
              <a:buNone/>
            </a:pPr>
            <a:r>
              <a:rPr lang="et-EE" sz="1600" b="1" noProof="0" dirty="0" smtClean="0"/>
              <a:t>Pettus:</a:t>
            </a:r>
            <a:endParaRPr lang="en-GB" sz="1600" b="1" noProof="0" dirty="0" smtClean="0"/>
          </a:p>
          <a:p>
            <a:pPr lvl="2">
              <a:buFont typeface="Courier New" pitchFamily="49" charset="0"/>
              <a:buChar char="o"/>
            </a:pPr>
            <a:r>
              <a:rPr lang="et-EE" sz="1600" noProof="0" dirty="0" smtClean="0"/>
              <a:t>Täiendused ja muudatused võivad olla valed või mitte vastavalt sinu soovi järgi. </a:t>
            </a:r>
            <a:endParaRPr lang="en-GB" sz="1600" noProof="0" dirty="0" smtClean="0"/>
          </a:p>
          <a:p>
            <a:pPr lvl="2">
              <a:buFont typeface="Courier New" pitchFamily="49" charset="0"/>
              <a:buChar char="o"/>
            </a:pPr>
            <a:r>
              <a:rPr lang="et-EE" sz="1600" noProof="0" dirty="0" smtClean="0"/>
              <a:t>Igaüks saab öelda mida iganes kõige kohta; kui see põhineb originaalsetele metaandmetele, siis sellel on suurem võimalus, et metaandmed on õiged. </a:t>
            </a:r>
            <a:endParaRPr lang="en-GB" sz="1600"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32</a:t>
            </a:fld>
            <a:endParaRPr lang="en-GB"/>
          </a:p>
        </p:txBody>
      </p:sp>
      <p:pic>
        <p:nvPicPr>
          <p:cNvPr id="5" name="Picture 2" descr="red-minus-md"/>
          <p:cNvPicPr>
            <a:picLocks noChangeAspect="1" noChangeArrowheads="1"/>
          </p:cNvPicPr>
          <p:nvPr/>
        </p:nvPicPr>
        <p:blipFill>
          <a:blip r:embed="rId3" cstate="print"/>
          <a:srcRect/>
          <a:stretch>
            <a:fillRect/>
          </a:stretch>
        </p:blipFill>
        <p:spPr bwMode="auto">
          <a:xfrm>
            <a:off x="755576" y="1988840"/>
            <a:ext cx="216024" cy="216024"/>
          </a:xfrm>
          <a:prstGeom prst="rect">
            <a:avLst/>
          </a:prstGeom>
          <a:noFill/>
        </p:spPr>
      </p:pic>
      <p:pic>
        <p:nvPicPr>
          <p:cNvPr id="6" name="Picture 2" descr="Green Plus Clip Art"/>
          <p:cNvPicPr>
            <a:picLocks noChangeAspect="1" noChangeArrowheads="1"/>
          </p:cNvPicPr>
          <p:nvPr/>
        </p:nvPicPr>
        <p:blipFill>
          <a:blip r:embed="rId4" cstate="print"/>
          <a:srcRect/>
          <a:stretch>
            <a:fillRect/>
          </a:stretch>
        </p:blipFill>
        <p:spPr bwMode="auto">
          <a:xfrm>
            <a:off x="755576" y="2348880"/>
            <a:ext cx="216024" cy="216024"/>
          </a:xfrm>
          <a:prstGeom prst="rect">
            <a:avLst/>
          </a:prstGeom>
          <a:noFill/>
        </p:spPr>
      </p:pic>
      <p:pic>
        <p:nvPicPr>
          <p:cNvPr id="19" name="Picture 2" descr="red-minus-md"/>
          <p:cNvPicPr>
            <a:picLocks noChangeAspect="1" noChangeArrowheads="1"/>
          </p:cNvPicPr>
          <p:nvPr/>
        </p:nvPicPr>
        <p:blipFill>
          <a:blip r:embed="rId3" cstate="print"/>
          <a:srcRect/>
          <a:stretch>
            <a:fillRect/>
          </a:stretch>
        </p:blipFill>
        <p:spPr bwMode="auto">
          <a:xfrm>
            <a:off x="755576" y="3099872"/>
            <a:ext cx="216024" cy="216024"/>
          </a:xfrm>
          <a:prstGeom prst="rect">
            <a:avLst/>
          </a:prstGeom>
          <a:noFill/>
        </p:spPr>
      </p:pic>
      <p:pic>
        <p:nvPicPr>
          <p:cNvPr id="20" name="Picture 2" descr="Green Plus Clip Art"/>
          <p:cNvPicPr>
            <a:picLocks noChangeAspect="1" noChangeArrowheads="1"/>
          </p:cNvPicPr>
          <p:nvPr/>
        </p:nvPicPr>
        <p:blipFill>
          <a:blip r:embed="rId4" cstate="print"/>
          <a:srcRect/>
          <a:stretch>
            <a:fillRect/>
          </a:stretch>
        </p:blipFill>
        <p:spPr bwMode="auto">
          <a:xfrm>
            <a:off x="755576" y="3459912"/>
            <a:ext cx="216024" cy="216024"/>
          </a:xfrm>
          <a:prstGeom prst="rect">
            <a:avLst/>
          </a:prstGeom>
          <a:noFill/>
        </p:spPr>
      </p:pic>
      <p:pic>
        <p:nvPicPr>
          <p:cNvPr id="21" name="Picture 2" descr="red-minus-md"/>
          <p:cNvPicPr>
            <a:picLocks noChangeAspect="1" noChangeArrowheads="1"/>
          </p:cNvPicPr>
          <p:nvPr/>
        </p:nvPicPr>
        <p:blipFill>
          <a:blip r:embed="rId3" cstate="print"/>
          <a:srcRect/>
          <a:stretch>
            <a:fillRect/>
          </a:stretch>
        </p:blipFill>
        <p:spPr bwMode="auto">
          <a:xfrm>
            <a:off x="755576" y="4149080"/>
            <a:ext cx="216024" cy="216024"/>
          </a:xfrm>
          <a:prstGeom prst="rect">
            <a:avLst/>
          </a:prstGeom>
          <a:noFill/>
        </p:spPr>
      </p:pic>
      <p:pic>
        <p:nvPicPr>
          <p:cNvPr id="22" name="Picture 2" descr="Green Plus Clip Art"/>
          <p:cNvPicPr>
            <a:picLocks noChangeAspect="1" noChangeArrowheads="1"/>
          </p:cNvPicPr>
          <p:nvPr/>
        </p:nvPicPr>
        <p:blipFill>
          <a:blip r:embed="rId4" cstate="print"/>
          <a:srcRect/>
          <a:stretch>
            <a:fillRect/>
          </a:stretch>
        </p:blipFill>
        <p:spPr bwMode="auto">
          <a:xfrm>
            <a:off x="755576" y="4509120"/>
            <a:ext cx="216024" cy="216024"/>
          </a:xfrm>
          <a:prstGeom prst="rect">
            <a:avLst/>
          </a:prstGeom>
          <a:noFill/>
        </p:spPr>
      </p:pic>
      <p:pic>
        <p:nvPicPr>
          <p:cNvPr id="23" name="Picture 2" descr="red-minus-md"/>
          <p:cNvPicPr>
            <a:picLocks noChangeAspect="1" noChangeArrowheads="1"/>
          </p:cNvPicPr>
          <p:nvPr/>
        </p:nvPicPr>
        <p:blipFill>
          <a:blip r:embed="rId3" cstate="print"/>
          <a:srcRect/>
          <a:stretch>
            <a:fillRect/>
          </a:stretch>
        </p:blipFill>
        <p:spPr bwMode="auto">
          <a:xfrm>
            <a:off x="755576" y="5229200"/>
            <a:ext cx="216024" cy="216024"/>
          </a:xfrm>
          <a:prstGeom prst="rect">
            <a:avLst/>
          </a:prstGeom>
          <a:noFill/>
        </p:spPr>
      </p:pic>
      <p:pic>
        <p:nvPicPr>
          <p:cNvPr id="24" name="Picture 2" descr="Green Plus Clip Art"/>
          <p:cNvPicPr>
            <a:picLocks noChangeAspect="1" noChangeArrowheads="1"/>
          </p:cNvPicPr>
          <p:nvPr/>
        </p:nvPicPr>
        <p:blipFill>
          <a:blip r:embed="rId4" cstate="print"/>
          <a:srcRect/>
          <a:stretch>
            <a:fillRect/>
          </a:stretch>
        </p:blipFill>
        <p:spPr bwMode="auto">
          <a:xfrm>
            <a:off x="755576" y="5589240"/>
            <a:ext cx="216024" cy="216024"/>
          </a:xfrm>
          <a:prstGeom prst="rect">
            <a:avLst/>
          </a:prstGeom>
          <a:noFill/>
        </p:spPr>
      </p:pic>
    </p:spTree>
    <p:extLst>
      <p:ext uri="{BB962C8B-B14F-4D97-AF65-F5344CB8AC3E}">
        <p14:creationId xmlns:p14="http://schemas.microsoft.com/office/powerpoint/2010/main" val="16094200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2232248"/>
          </a:xfrm>
        </p:spPr>
        <p:txBody>
          <a:bodyPr/>
          <a:lstStyle/>
          <a:p>
            <a:r>
              <a:rPr lang="et-EE" sz="7200" i="0" dirty="0" smtClean="0">
                <a:solidFill>
                  <a:schemeClr val="accent1"/>
                </a:solidFill>
                <a:latin typeface="Bradley Hand ITC" pitchFamily="66" charset="0"/>
              </a:rPr>
              <a:t>Juhtumianalüüs</a:t>
            </a:r>
            <a:r>
              <a:rPr lang="en-GB" sz="7200" i="0" dirty="0" smtClean="0">
                <a:solidFill>
                  <a:schemeClr val="accent1"/>
                </a:solidFill>
                <a:latin typeface="Bradley Hand ITC" pitchFamily="66" charset="0"/>
              </a:rPr>
              <a:t>: </a:t>
            </a:r>
            <a:r>
              <a:rPr lang="en-GB" sz="7200" i="0" dirty="0" err="1" smtClean="0">
                <a:solidFill>
                  <a:schemeClr val="accent1"/>
                </a:solidFill>
                <a:latin typeface="Bradley Hand ITC" pitchFamily="66" charset="0"/>
              </a:rPr>
              <a:t>Europeana</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et-EE" b="0" dirty="0" smtClean="0"/>
              <a:t>Kuidas</a:t>
            </a:r>
            <a:r>
              <a:rPr lang="en-GB" b="0" dirty="0" smtClean="0"/>
              <a:t> </a:t>
            </a:r>
            <a:r>
              <a:rPr lang="en-GB" b="0" dirty="0" err="1" smtClean="0"/>
              <a:t>Europeana</a:t>
            </a:r>
            <a:r>
              <a:rPr lang="en-GB" b="0" dirty="0" smtClean="0"/>
              <a:t> </a:t>
            </a:r>
            <a:r>
              <a:rPr lang="et-EE" b="0" dirty="0" smtClean="0"/>
              <a:t>ületas andmete ja </a:t>
            </a:r>
            <a:r>
              <a:rPr lang="et-EE" b="0" dirty="0" err="1" smtClean="0"/>
              <a:t>metaandmete</a:t>
            </a:r>
            <a:r>
              <a:rPr lang="et-EE" b="0" dirty="0" smtClean="0"/>
              <a:t> litsentseerimisega seotud raskused.</a:t>
            </a:r>
            <a:endParaRPr lang="en-GB" b="0" dirty="0" smtClean="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33</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err="1" smtClean="0"/>
              <a:t>Europeana</a:t>
            </a:r>
            <a:r>
              <a:rPr lang="en-GB" noProof="0" dirty="0" smtClean="0"/>
              <a:t> – </a:t>
            </a:r>
            <a:r>
              <a:rPr lang="et-EE" dirty="0" smtClean="0"/>
              <a:t>originaalne lähenemine</a:t>
            </a:r>
            <a:endParaRPr lang="en-GB" noProof="0" dirty="0"/>
          </a:p>
        </p:txBody>
      </p:sp>
      <p:sp>
        <p:nvSpPr>
          <p:cNvPr id="3" name="Content Placeholder 2"/>
          <p:cNvSpPr>
            <a:spLocks noGrp="1"/>
          </p:cNvSpPr>
          <p:nvPr>
            <p:ph sz="quarter" idx="15"/>
          </p:nvPr>
        </p:nvSpPr>
        <p:spPr>
          <a:xfrm>
            <a:off x="533400" y="1752600"/>
            <a:ext cx="8077200" cy="3836640"/>
          </a:xfrm>
        </p:spPr>
        <p:txBody>
          <a:bodyPr/>
          <a:lstStyle/>
          <a:p>
            <a:r>
              <a:rPr lang="en-GB" i="1" dirty="0" smtClean="0">
                <a:solidFill>
                  <a:schemeClr val="accent1"/>
                </a:solidFill>
              </a:rPr>
              <a:t>2009</a:t>
            </a:r>
            <a:r>
              <a:rPr lang="et-EE" i="1" dirty="0" smtClean="0">
                <a:solidFill>
                  <a:schemeClr val="accent1"/>
                </a:solidFill>
              </a:rPr>
              <a:t>. aastal allkirjastati</a:t>
            </a:r>
            <a:r>
              <a:rPr lang="en-GB" i="1" dirty="0" smtClean="0">
                <a:solidFill>
                  <a:schemeClr val="accent1"/>
                </a:solidFill>
              </a:rPr>
              <a:t> </a:t>
            </a:r>
            <a:r>
              <a:rPr lang="et-EE" i="1" dirty="0" smtClean="0">
                <a:solidFill>
                  <a:schemeClr val="accent1"/>
                </a:solidFill>
              </a:rPr>
              <a:t>pakkuja ja andmekasutaja vahelised kokkulepped (</a:t>
            </a:r>
            <a:r>
              <a:rPr lang="en-GB" i="1" dirty="0" smtClean="0">
                <a:solidFill>
                  <a:schemeClr val="accent1"/>
                </a:solidFill>
              </a:rPr>
              <a:t>Provider and Aggregator Agreements</a:t>
            </a:r>
            <a:r>
              <a:rPr lang="et-EE" i="1" dirty="0" smtClean="0">
                <a:solidFill>
                  <a:schemeClr val="accent1"/>
                </a:solidFill>
              </a:rPr>
              <a:t>)</a:t>
            </a:r>
            <a:r>
              <a:rPr lang="en-GB" i="1" dirty="0" smtClean="0">
                <a:solidFill>
                  <a:schemeClr val="accent1"/>
                </a:solidFill>
              </a:rPr>
              <a:t>. </a:t>
            </a:r>
            <a:r>
              <a:rPr lang="et-EE" i="1" dirty="0" smtClean="0">
                <a:solidFill>
                  <a:schemeClr val="accent1"/>
                </a:solidFill>
              </a:rPr>
              <a:t>Need lepingud sisaldasid piiranguid, kus oli määratud, et metaandmeid saab kasutada ainult mitteärilisel eesmärgil. </a:t>
            </a:r>
            <a:endParaRPr lang="en-GB" noProof="0" dirty="0" smtClean="0"/>
          </a:p>
          <a:p>
            <a:r>
              <a:rPr lang="et-EE" noProof="0" dirty="0" smtClean="0"/>
              <a:t>Siiski</a:t>
            </a:r>
            <a:r>
              <a:rPr lang="en-GB" b="1" noProof="0" dirty="0" smtClean="0"/>
              <a:t> </a:t>
            </a:r>
            <a:r>
              <a:rPr lang="et-EE" b="1" noProof="0" dirty="0" smtClean="0"/>
              <a:t>tegi see </a:t>
            </a:r>
            <a:r>
              <a:rPr lang="et-EE" b="1" noProof="0" dirty="0" err="1" smtClean="0"/>
              <a:t>metaandmetele</a:t>
            </a:r>
            <a:r>
              <a:rPr lang="et-EE" b="1" noProof="0" dirty="0" smtClean="0"/>
              <a:t> võimatuks </a:t>
            </a:r>
            <a:r>
              <a:rPr lang="et-EE" noProof="0" dirty="0" smtClean="0"/>
              <a:t>järgneva: </a:t>
            </a:r>
            <a:endParaRPr lang="en-GB" noProof="0" dirty="0" smtClean="0"/>
          </a:p>
          <a:p>
            <a:pPr lvl="1"/>
            <a:r>
              <a:rPr lang="et-EE" dirty="0" smtClean="0"/>
              <a:t>Avalduda kui lingitud avaandmed </a:t>
            </a:r>
            <a:r>
              <a:rPr lang="en-GB" i="1" dirty="0" smtClean="0"/>
              <a:t>Linked Open Data</a:t>
            </a:r>
            <a:r>
              <a:rPr lang="en-GB" dirty="0" smtClean="0"/>
              <a:t>.</a:t>
            </a:r>
          </a:p>
          <a:p>
            <a:pPr lvl="1"/>
            <a:r>
              <a:rPr lang="et-EE" noProof="0" dirty="0" smtClean="0"/>
              <a:t>Kasutada lehekülgi, mis sisaldavad reklaami. </a:t>
            </a:r>
            <a:endParaRPr lang="en-GB" dirty="0" smtClean="0"/>
          </a:p>
          <a:p>
            <a:pPr lvl="1"/>
            <a:r>
              <a:rPr lang="et-EE" noProof="0" dirty="0" smtClean="0"/>
              <a:t>Jagada infot </a:t>
            </a:r>
            <a:r>
              <a:rPr lang="et-EE" i="1" noProof="0" dirty="0" err="1" smtClean="0"/>
              <a:t>Wikipedia</a:t>
            </a:r>
            <a:r>
              <a:rPr lang="et-EE" noProof="0" dirty="0" smtClean="0"/>
              <a:t>-s </a:t>
            </a:r>
            <a:r>
              <a:rPr lang="en-GB" noProof="0" dirty="0" smtClean="0"/>
              <a:t>(</a:t>
            </a:r>
            <a:r>
              <a:rPr lang="et-EE" noProof="0" dirty="0" smtClean="0"/>
              <a:t>mis ei võimalda sellist piirangut). </a:t>
            </a:r>
            <a:endParaRPr lang="en-GB" noProof="0" dirty="0" smtClean="0"/>
          </a:p>
          <a:p>
            <a:pPr lvl="1"/>
            <a:r>
              <a:rPr lang="et-EE" dirty="0" smtClean="0"/>
              <a:t>Äriühingutel </a:t>
            </a:r>
            <a:r>
              <a:rPr lang="et-EE" dirty="0" err="1" smtClean="0"/>
              <a:t>metaandmete</a:t>
            </a:r>
            <a:r>
              <a:rPr lang="et-EE" dirty="0" smtClean="0"/>
              <a:t> kasutamine, nt otsingumootorite loetelus.</a:t>
            </a:r>
            <a:endParaRPr lang="en-GB" dirty="0" smtClean="0"/>
          </a:p>
          <a:p>
            <a:pPr lvl="1"/>
            <a:r>
              <a:rPr lang="et-EE" dirty="0" smtClean="0"/>
              <a:t>Kasutada ärirakendustes. </a:t>
            </a:r>
            <a:endParaRPr lang="en-GB" dirty="0" smtClean="0"/>
          </a:p>
          <a:p>
            <a:pPr lvl="1"/>
            <a:endParaRPr lang="es-ES" noProof="0" dirty="0" smtClean="0"/>
          </a:p>
          <a:p>
            <a:pPr lvl="1"/>
            <a:endParaRPr lang="es-ES" noProof="0" dirty="0" smtClean="0"/>
          </a:p>
          <a:p>
            <a:endParaRPr lang="es-ES" noProof="0" dirty="0" smtClean="0"/>
          </a:p>
          <a:p>
            <a:endParaRPr lang="en-GB"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34</a:t>
            </a:fld>
            <a:endParaRPr lang="en-GB"/>
          </a:p>
        </p:txBody>
      </p:sp>
    </p:spTree>
    <p:extLst>
      <p:ext uri="{BB962C8B-B14F-4D97-AF65-F5344CB8AC3E}">
        <p14:creationId xmlns:p14="http://schemas.microsoft.com/office/powerpoint/2010/main" val="28739566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Tajutud riskid avatud </a:t>
            </a:r>
            <a:r>
              <a:rPr lang="et-EE" dirty="0" err="1" smtClean="0"/>
              <a:t>metaandmete</a:t>
            </a:r>
            <a:r>
              <a:rPr lang="et-EE" dirty="0" smtClean="0"/>
              <a:t> avaldamisel</a:t>
            </a:r>
            <a:r>
              <a:rPr lang="en-GB" dirty="0" smtClean="0"/>
              <a:t> (1/2)</a:t>
            </a:r>
            <a:endParaRPr lang="en-GB" dirty="0"/>
          </a:p>
        </p:txBody>
      </p:sp>
      <p:sp>
        <p:nvSpPr>
          <p:cNvPr id="3" name="Content Placeholder 2"/>
          <p:cNvSpPr>
            <a:spLocks noGrp="1"/>
          </p:cNvSpPr>
          <p:nvPr>
            <p:ph sz="quarter" idx="15"/>
          </p:nvPr>
        </p:nvSpPr>
        <p:spPr>
          <a:xfrm>
            <a:off x="533400" y="1628800"/>
            <a:ext cx="8077200" cy="4724400"/>
          </a:xfrm>
          <a:ln>
            <a:noFill/>
          </a:ln>
        </p:spPr>
        <p:txBody>
          <a:bodyPr/>
          <a:lstStyle/>
          <a:p>
            <a:pPr marL="457200" lvl="1" indent="-457200">
              <a:buFont typeface="+mj-lt"/>
              <a:buAutoNum type="arabicPeriod"/>
            </a:pPr>
            <a:r>
              <a:rPr lang="et-EE" b="1" dirty="0" smtClean="0"/>
              <a:t>Kvaliteedi kadu</a:t>
            </a:r>
            <a:r>
              <a:rPr lang="en-GB" dirty="0" smtClean="0"/>
              <a:t>: </a:t>
            </a:r>
            <a:r>
              <a:rPr lang="et-EE" dirty="0" smtClean="0"/>
              <a:t>kõrge kvaliteediga </a:t>
            </a:r>
            <a:r>
              <a:rPr lang="et-EE" dirty="0" err="1" smtClean="0"/>
              <a:t>metaandmete</a:t>
            </a:r>
            <a:r>
              <a:rPr lang="et-EE" dirty="0" smtClean="0"/>
              <a:t> tagamine on lahutatud algsest usaldusväärsest allikast ja rikutud kolmandate isikute poolt. </a:t>
            </a:r>
            <a:endParaRPr lang="en-GB" dirty="0"/>
          </a:p>
          <a:p>
            <a:pPr marL="457200" lvl="1" indent="-457200">
              <a:buFont typeface="+mj-lt"/>
              <a:buAutoNum type="arabicPeriod"/>
            </a:pPr>
            <a:r>
              <a:rPr lang="et-EE" b="1" dirty="0" smtClean="0"/>
              <a:t>Kontrolli kaotamine</a:t>
            </a:r>
            <a:r>
              <a:rPr lang="en-GB" dirty="0" smtClean="0"/>
              <a:t>: </a:t>
            </a:r>
            <a:r>
              <a:rPr lang="et-EE" dirty="0" smtClean="0"/>
              <a:t>institutsioonidel pole enam võimalik kontrollida metaandmeid kui keegi saab neid taaskasutada või jagada.</a:t>
            </a:r>
            <a:endParaRPr lang="en-GB" dirty="0"/>
          </a:p>
          <a:p>
            <a:pPr marL="457200" lvl="1" indent="-457200">
              <a:buFont typeface="+mj-lt"/>
              <a:buAutoNum type="arabicPeriod"/>
            </a:pPr>
            <a:r>
              <a:rPr lang="et-EE" b="1" dirty="0" smtClean="0"/>
              <a:t>Ühtsuse kadu</a:t>
            </a:r>
            <a:r>
              <a:rPr lang="en-GB" dirty="0" smtClean="0"/>
              <a:t>: </a:t>
            </a:r>
            <a:r>
              <a:rPr lang="et-EE" dirty="0" err="1" smtClean="0"/>
              <a:t>metaandmed</a:t>
            </a:r>
            <a:r>
              <a:rPr lang="et-EE" dirty="0" smtClean="0"/>
              <a:t> hajuvad üle kogu digitaalse ruumi, kuid tegelikult peaksid (</a:t>
            </a:r>
            <a:r>
              <a:rPr lang="et-EE" dirty="0" err="1" smtClean="0"/>
              <a:t>kontekstuaalselt</a:t>
            </a:r>
            <a:r>
              <a:rPr lang="et-EE" dirty="0" smtClean="0"/>
              <a:t>) kokku hoidma.</a:t>
            </a:r>
            <a:endParaRPr lang="en-GB" dirty="0"/>
          </a:p>
          <a:p>
            <a:pPr marL="457200" lvl="1" indent="-457200">
              <a:buFont typeface="+mj-lt"/>
              <a:buAutoNum type="arabicPeriod"/>
            </a:pPr>
            <a:r>
              <a:rPr lang="et-EE" b="1" dirty="0" smtClean="0"/>
              <a:t>Tooteväärtuse kadu</a:t>
            </a:r>
            <a:r>
              <a:rPr lang="en-GB" dirty="0" smtClean="0"/>
              <a:t>: </a:t>
            </a:r>
            <a:r>
              <a:rPr lang="et-EE" dirty="0" smtClean="0"/>
              <a:t>institutsioonid riskivad andmete avaliku väljastamisega sellega, et nad seovad ennast korduvkasutajatega, kellega nad ei tahaks olla seotud. </a:t>
            </a:r>
            <a:endParaRPr lang="en-GB" dirty="0"/>
          </a:p>
          <a:p>
            <a:pPr marL="457200" lvl="1" indent="-457200">
              <a:buFont typeface="+mj-lt"/>
              <a:buAutoNum type="arabicPeriod"/>
            </a:pPr>
            <a:r>
              <a:rPr lang="et-EE" b="1" dirty="0" smtClean="0"/>
              <a:t>Omistamise kaotus</a:t>
            </a:r>
            <a:r>
              <a:rPr lang="en-GB" dirty="0" smtClean="0"/>
              <a:t>: </a:t>
            </a:r>
            <a:r>
              <a:rPr lang="et-EE" dirty="0" smtClean="0"/>
              <a:t>kui andmeid väljastada avatud litsentsiga institutsioonides, siis ei ole </a:t>
            </a:r>
            <a:r>
              <a:rPr lang="et-EE" dirty="0" err="1" smtClean="0"/>
              <a:t>metaandmed</a:t>
            </a:r>
            <a:r>
              <a:rPr lang="et-EE" dirty="0" smtClean="0"/>
              <a:t> tunnustatud allika / omaniku poolt.  </a:t>
            </a:r>
            <a:endParaRPr lang="en-GB"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35</a:t>
            </a:fld>
            <a:endParaRPr lang="en-GB"/>
          </a:p>
        </p:txBody>
      </p:sp>
    </p:spTree>
    <p:extLst>
      <p:ext uri="{BB962C8B-B14F-4D97-AF65-F5344CB8AC3E}">
        <p14:creationId xmlns:p14="http://schemas.microsoft.com/office/powerpoint/2010/main" val="21742554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Tajutud riskid </a:t>
            </a:r>
            <a:r>
              <a:rPr lang="et-EE" dirty="0"/>
              <a:t>avatud </a:t>
            </a:r>
            <a:r>
              <a:rPr lang="et-EE" dirty="0" err="1"/>
              <a:t>metaandmete</a:t>
            </a:r>
            <a:r>
              <a:rPr lang="et-EE" dirty="0"/>
              <a:t> </a:t>
            </a:r>
            <a:r>
              <a:rPr lang="et-EE" dirty="0" smtClean="0"/>
              <a:t>avaldamisel</a:t>
            </a:r>
            <a:r>
              <a:rPr lang="en-GB" dirty="0" smtClean="0"/>
              <a:t> (2/2)</a:t>
            </a:r>
            <a:endParaRPr lang="en-GB" dirty="0"/>
          </a:p>
        </p:txBody>
      </p:sp>
      <p:sp>
        <p:nvSpPr>
          <p:cNvPr id="3" name="Content Placeholder 2"/>
          <p:cNvSpPr>
            <a:spLocks noGrp="1"/>
          </p:cNvSpPr>
          <p:nvPr>
            <p:ph sz="quarter" idx="15"/>
          </p:nvPr>
        </p:nvSpPr>
        <p:spPr>
          <a:xfrm>
            <a:off x="533400" y="1752600"/>
            <a:ext cx="8077200" cy="3980656"/>
          </a:xfrm>
          <a:ln>
            <a:noFill/>
          </a:ln>
        </p:spPr>
        <p:txBody>
          <a:bodyPr/>
          <a:lstStyle/>
          <a:p>
            <a:pPr marL="457200" lvl="1" indent="-457200">
              <a:buFont typeface="+mj-lt"/>
              <a:buAutoNum type="arabicPeriod" startAt="6"/>
            </a:pPr>
            <a:r>
              <a:rPr lang="et-EE" b="1" dirty="0" smtClean="0"/>
              <a:t>Saamata jäänud tulu</a:t>
            </a:r>
            <a:r>
              <a:rPr lang="en-GB" dirty="0" smtClean="0"/>
              <a:t>: </a:t>
            </a:r>
            <a:r>
              <a:rPr lang="et-EE" dirty="0" smtClean="0"/>
              <a:t>institutsioonid kardavad, et nad ei suuda asendada praegust </a:t>
            </a:r>
            <a:r>
              <a:rPr lang="et-EE" dirty="0" err="1" smtClean="0"/>
              <a:t>metaandmete</a:t>
            </a:r>
            <a:r>
              <a:rPr lang="et-EE" dirty="0" smtClean="0"/>
              <a:t> tulu teiste tuluallikatega.</a:t>
            </a:r>
            <a:endParaRPr lang="en-GB" dirty="0"/>
          </a:p>
          <a:p>
            <a:pPr marL="457200" lvl="1" indent="-457200">
              <a:buFont typeface="+mj-lt"/>
              <a:buAutoNum type="arabicPeriod" startAt="6"/>
            </a:pPr>
            <a:r>
              <a:rPr lang="et-EE" b="1" dirty="0" smtClean="0"/>
              <a:t>Saamata jäänud võimalik tulu</a:t>
            </a:r>
            <a:r>
              <a:rPr lang="en-GB" dirty="0" smtClean="0"/>
              <a:t>: </a:t>
            </a:r>
            <a:r>
              <a:rPr lang="et-EE" dirty="0" smtClean="0"/>
              <a:t>tulevikus institutsioonid võivad mõelda välja viisi, kuidas teenida raha </a:t>
            </a:r>
            <a:r>
              <a:rPr lang="et-EE" dirty="0" err="1" smtClean="0"/>
              <a:t>metaandmetest</a:t>
            </a:r>
            <a:r>
              <a:rPr lang="et-EE" dirty="0" smtClean="0"/>
              <a:t>. Kuid kui nad avalikustavad selle idee, siis keegi teine võib seda ise teha. </a:t>
            </a:r>
          </a:p>
          <a:p>
            <a:pPr marL="457200" lvl="1" indent="-457200">
              <a:buFont typeface="+mj-lt"/>
              <a:buAutoNum type="arabicPeriod" startAt="6"/>
            </a:pPr>
            <a:r>
              <a:rPr lang="et-EE" b="1" dirty="0" smtClean="0"/>
              <a:t>Soovimatu kaasmõju</a:t>
            </a:r>
            <a:r>
              <a:rPr lang="en-GB" dirty="0" smtClean="0"/>
              <a:t>: </a:t>
            </a:r>
            <a:r>
              <a:rPr lang="et-EE" dirty="0" smtClean="0"/>
              <a:t>institutsioonid leiavad, et see on ebaõiglane, et teised teenivad raha nende poolt pakutavate metaandmetega.</a:t>
            </a:r>
            <a:endParaRPr lang="en-GB" dirty="0"/>
          </a:p>
          <a:p>
            <a:pPr marL="457200" lvl="1" indent="-457200">
              <a:buFont typeface="+mj-lt"/>
              <a:buAutoNum type="arabicPeriod" startAt="6"/>
            </a:pPr>
            <a:r>
              <a:rPr lang="et-EE" b="1" dirty="0" smtClean="0"/>
              <a:t>Klientide kaotamine</a:t>
            </a:r>
            <a:r>
              <a:rPr lang="en-GB" dirty="0" smtClean="0"/>
              <a:t>: </a:t>
            </a:r>
            <a:r>
              <a:rPr lang="et-EE" dirty="0" smtClean="0"/>
              <a:t>kui andmed on avalikult kättesaadavad, siis kliendid lähevad mujale, et saada infot, mida nad otsivad.</a:t>
            </a:r>
            <a:endParaRPr lang="en-GB" dirty="0"/>
          </a:p>
          <a:p>
            <a:pPr marL="457200" lvl="1" indent="-457200">
              <a:buFont typeface="+mj-lt"/>
              <a:buAutoNum type="arabicPeriod" startAt="6"/>
            </a:pPr>
            <a:r>
              <a:rPr lang="et-EE" b="1" dirty="0" smtClean="0"/>
              <a:t>Privaatsus</a:t>
            </a:r>
            <a:r>
              <a:rPr lang="en-GB" dirty="0" smtClean="0"/>
              <a:t>: </a:t>
            </a:r>
            <a:r>
              <a:rPr lang="et-EE" dirty="0" smtClean="0"/>
              <a:t>kindlatel andmetel on kasutamiseks privaatsuse piirangud. </a:t>
            </a:r>
            <a:endParaRPr lang="en-GB" dirty="0" smtClean="0"/>
          </a:p>
          <a:p>
            <a:pPr lvl="1"/>
            <a:endParaRPr lang="en-GB" dirty="0" smtClean="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36</a:t>
            </a:fld>
            <a:endParaRPr lang="en-GB"/>
          </a:p>
        </p:txBody>
      </p:sp>
    </p:spTree>
    <p:extLst>
      <p:ext uri="{BB962C8B-B14F-4D97-AF65-F5344CB8AC3E}">
        <p14:creationId xmlns:p14="http://schemas.microsoft.com/office/powerpoint/2010/main" val="21742554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Avatud metaandmete tuvastatud kasud </a:t>
            </a:r>
            <a:r>
              <a:rPr lang="es-ES" dirty="0" smtClean="0"/>
              <a:t>(1/2)</a:t>
            </a:r>
            <a:endParaRPr lang="en-GB" dirty="0"/>
          </a:p>
        </p:txBody>
      </p:sp>
      <p:sp>
        <p:nvSpPr>
          <p:cNvPr id="3" name="Content Placeholder 2"/>
          <p:cNvSpPr>
            <a:spLocks noGrp="1"/>
          </p:cNvSpPr>
          <p:nvPr>
            <p:ph sz="quarter" idx="15"/>
          </p:nvPr>
        </p:nvSpPr>
        <p:spPr/>
        <p:txBody>
          <a:bodyPr>
            <a:normAutofit fontScale="92500" lnSpcReduction="20000"/>
          </a:bodyPr>
          <a:lstStyle/>
          <a:p>
            <a:pPr lvl="1">
              <a:buFont typeface="+mj-lt"/>
              <a:buAutoNum type="arabicPeriod"/>
            </a:pPr>
            <a:r>
              <a:rPr lang="et-EE" sz="1800" b="1" dirty="0" smtClean="0"/>
              <a:t>Kasvav olulisus</a:t>
            </a:r>
            <a:r>
              <a:rPr lang="en-GB" sz="1800" dirty="0" smtClean="0"/>
              <a:t>: </a:t>
            </a:r>
            <a:r>
              <a:rPr lang="et-EE" sz="1800" dirty="0" smtClean="0"/>
              <a:t>avatud metaandmeid saab kasutada kohtades, kus interneti kasutajad kokku kogunevad (sisaldades sotsiaalvõrgustikke). See aitab pakkujatel säilitada oma asjakohasust tänapäeva digitaalses ühiskonnas. </a:t>
            </a:r>
            <a:endParaRPr lang="en-GB" sz="1800" dirty="0"/>
          </a:p>
          <a:p>
            <a:pPr lvl="1">
              <a:buFont typeface="+mj-lt"/>
              <a:buAutoNum type="arabicPeriod"/>
            </a:pPr>
            <a:r>
              <a:rPr lang="et-EE" sz="1800" b="1" dirty="0" smtClean="0"/>
              <a:t>Kanalite kasutamise suurendamine lõppkasutajatele:</a:t>
            </a:r>
            <a:r>
              <a:rPr lang="en-GB" sz="1800" dirty="0" smtClean="0"/>
              <a:t> </a:t>
            </a:r>
            <a:r>
              <a:rPr lang="et-EE" sz="1800" dirty="0" smtClean="0"/>
              <a:t>pakkujad väljastavad andmeid avatult, et suurendada </a:t>
            </a:r>
            <a:r>
              <a:rPr lang="et-EE" sz="1800" dirty="0" err="1" smtClean="0"/>
              <a:t>metaandmete</a:t>
            </a:r>
            <a:r>
              <a:rPr lang="et-EE" sz="1800" dirty="0" smtClean="0"/>
              <a:t> võimalusi, et kasutajad näeksid enda andmeid ja nende sisu.</a:t>
            </a:r>
            <a:endParaRPr lang="en-GB" sz="1800" dirty="0"/>
          </a:p>
          <a:p>
            <a:pPr lvl="1">
              <a:buFont typeface="+mj-lt"/>
              <a:buAutoNum type="arabicPeriod"/>
            </a:pPr>
            <a:r>
              <a:rPr lang="et-EE" sz="1800" b="1" dirty="0" smtClean="0"/>
              <a:t>Andmete rikastamine</a:t>
            </a:r>
            <a:r>
              <a:rPr lang="en-GB" sz="1800" dirty="0" smtClean="0"/>
              <a:t>: </a:t>
            </a:r>
            <a:r>
              <a:rPr lang="et-EE" sz="1800" dirty="0" smtClean="0"/>
              <a:t>avatud </a:t>
            </a:r>
            <a:r>
              <a:rPr lang="et-EE" sz="1800" dirty="0" err="1" smtClean="0"/>
              <a:t>metaandmed</a:t>
            </a:r>
            <a:r>
              <a:rPr lang="et-EE" sz="1800" dirty="0" smtClean="0"/>
              <a:t> võivad olla rikastatud Europeana ja teiste osapoolte poolt ning seejärel saab need tagastada andmete levitajale. Metaandmete avamine tõstab andmete linkimise võimalusi ning kultuuripärandi sisu esineb koos teiste seotud allikate / kogudega.</a:t>
            </a:r>
            <a:endParaRPr lang="en-GB" sz="1800" dirty="0"/>
          </a:p>
          <a:p>
            <a:pPr lvl="1">
              <a:buFont typeface="+mj-lt"/>
              <a:buAutoNum type="arabicPeriod"/>
            </a:pPr>
            <a:r>
              <a:rPr lang="et-EE" sz="1800" b="1" dirty="0" smtClean="0"/>
              <a:t>Tooteväärtus</a:t>
            </a:r>
            <a:r>
              <a:rPr lang="en-GB" sz="1800" dirty="0" smtClean="0"/>
              <a:t> (</a:t>
            </a:r>
            <a:r>
              <a:rPr lang="et-EE" sz="1800" dirty="0" smtClean="0"/>
              <a:t>prestiiž, autentsus, innovatsioon)</a:t>
            </a:r>
            <a:r>
              <a:rPr lang="en-GB" sz="1800" dirty="0" smtClean="0"/>
              <a:t>: </a:t>
            </a:r>
            <a:r>
              <a:rPr lang="et-EE" sz="1800" dirty="0" smtClean="0"/>
              <a:t>andmete avatud väljastamine demonstreerib seda, et pakkuja töötab innovatsiooni esirinnas ning aktiivselt stimuleerib digitaalseid uuringuid.</a:t>
            </a:r>
            <a:endParaRPr lang="en-GB" sz="1800" dirty="0" smtClean="0"/>
          </a:p>
          <a:p>
            <a:pPr lvl="1">
              <a:buFont typeface="+mj-lt"/>
              <a:buAutoNum type="arabicPeriod"/>
            </a:pPr>
            <a:r>
              <a:rPr lang="et-EE" sz="1800" b="1" dirty="0" smtClean="0"/>
              <a:t>Spetsiifilised rahastamisvõimalused</a:t>
            </a:r>
            <a:r>
              <a:rPr lang="en-GB" sz="1800" dirty="0" smtClean="0"/>
              <a:t>: </a:t>
            </a:r>
            <a:r>
              <a:rPr lang="et-EE" sz="1800" dirty="0" smtClean="0"/>
              <a:t>metaandmete avatud väljastamine potentsiaalselt võimaldab pakkujatel saada juurdepääsu riiklikule ja/või Euroopa rahastamisele (Euroopa ja enamus riiklikud valitsused aktiivselt edendavad avatud metaandmeid).</a:t>
            </a:r>
            <a:endParaRPr lang="en-GB" sz="1800" b="1" dirty="0" smtClean="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37</a:t>
            </a:fld>
            <a:endParaRPr lang="en-GB"/>
          </a:p>
        </p:txBody>
      </p:sp>
    </p:spTree>
    <p:extLst>
      <p:ext uri="{BB962C8B-B14F-4D97-AF65-F5344CB8AC3E}">
        <p14:creationId xmlns:p14="http://schemas.microsoft.com/office/powerpoint/2010/main" val="2497426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Avatud metaandmete tuvastatud </a:t>
            </a:r>
            <a:r>
              <a:rPr lang="et-EE" dirty="0" smtClean="0"/>
              <a:t>kasud </a:t>
            </a:r>
            <a:r>
              <a:rPr lang="es-ES" dirty="0" smtClean="0"/>
              <a:t>(2/2)</a:t>
            </a:r>
            <a:endParaRPr lang="en-GB" dirty="0"/>
          </a:p>
        </p:txBody>
      </p:sp>
      <p:sp>
        <p:nvSpPr>
          <p:cNvPr id="3" name="Content Placeholder 2"/>
          <p:cNvSpPr>
            <a:spLocks noGrp="1"/>
          </p:cNvSpPr>
          <p:nvPr>
            <p:ph sz="quarter" idx="15"/>
          </p:nvPr>
        </p:nvSpPr>
        <p:spPr/>
        <p:txBody>
          <a:bodyPr/>
          <a:lstStyle/>
          <a:p>
            <a:pPr marL="342900" lvl="1" indent="-342900">
              <a:buFont typeface="+mj-lt"/>
              <a:buAutoNum type="arabicPeriod" startAt="6"/>
            </a:pPr>
            <a:r>
              <a:rPr lang="et-EE" sz="1800" b="1" dirty="0" smtClean="0"/>
              <a:t>Avastamine</a:t>
            </a:r>
            <a:r>
              <a:rPr lang="en-GB" sz="1800" dirty="0" smtClean="0"/>
              <a:t>: </a:t>
            </a:r>
            <a:r>
              <a:rPr lang="et-EE" sz="1800" dirty="0" smtClean="0"/>
              <a:t>suurenenud andmete kasutus ja nähtavus pakkuja kodulehel. </a:t>
            </a:r>
            <a:endParaRPr lang="en-GB" sz="1800" dirty="0"/>
          </a:p>
          <a:p>
            <a:pPr lvl="1">
              <a:buFont typeface="+mj-lt"/>
              <a:buAutoNum type="arabicPeriod" startAt="6"/>
            </a:pPr>
            <a:r>
              <a:rPr lang="et-EE" sz="1800" b="1" dirty="0" smtClean="0"/>
              <a:t>Uued kliendid</a:t>
            </a:r>
            <a:r>
              <a:rPr lang="en-GB" sz="1800" dirty="0" smtClean="0"/>
              <a:t>: </a:t>
            </a:r>
            <a:r>
              <a:rPr lang="et-EE" sz="1800" dirty="0" smtClean="0"/>
              <a:t>väljastades andmeid avatult, pakub see uusi viise klientidega suhtlemiseks ja sidumiseks. </a:t>
            </a:r>
            <a:endParaRPr lang="en-GB" sz="1800" dirty="0"/>
          </a:p>
          <a:p>
            <a:pPr lvl="1">
              <a:buFont typeface="+mj-lt"/>
              <a:buAutoNum type="arabicPeriod" startAt="6"/>
            </a:pPr>
            <a:r>
              <a:rPr lang="et-EE" sz="1800" b="1" dirty="0" smtClean="0"/>
              <a:t>Avalik missioon</a:t>
            </a:r>
            <a:r>
              <a:rPr lang="en-GB" sz="1800" dirty="0" smtClean="0"/>
              <a:t>: </a:t>
            </a:r>
            <a:r>
              <a:rPr lang="et-EE" sz="1800" dirty="0"/>
              <a:t>väljastades andmeid </a:t>
            </a:r>
            <a:r>
              <a:rPr lang="et-EE" sz="1800" dirty="0" smtClean="0"/>
              <a:t>avatult ühtlustab see pakkujad strateegilise avaliku missiooniga, et lubada kõige laiemat võimalikku juurdepääsu kultuuripärandi sisule.</a:t>
            </a:r>
            <a:endParaRPr lang="en-GB" sz="1800" dirty="0"/>
          </a:p>
          <a:p>
            <a:pPr lvl="1">
              <a:buFont typeface="+mj-lt"/>
              <a:buAutoNum type="arabicPeriod" startAt="6"/>
            </a:pPr>
            <a:r>
              <a:rPr lang="et-EE" sz="1800" b="1" dirty="0" smtClean="0"/>
              <a:t>Asjatundlikkuse suurendamine</a:t>
            </a:r>
            <a:r>
              <a:rPr lang="en-GB" sz="1800" dirty="0" smtClean="0"/>
              <a:t>: </a:t>
            </a:r>
            <a:r>
              <a:rPr lang="et-EE" sz="1800" dirty="0"/>
              <a:t>väljastades andmeid </a:t>
            </a:r>
            <a:r>
              <a:rPr lang="et-EE" sz="1800" dirty="0" smtClean="0"/>
              <a:t>avatult, tugevdab see institutsioonide teadmisi valdkonnas, mis muutub müügikõlblikuks kaubaks nagu näiteks konsulteerimise teenused. </a:t>
            </a:r>
            <a:endParaRPr lang="en-GB" sz="1800" dirty="0" smtClean="0"/>
          </a:p>
          <a:p>
            <a:pPr lvl="1">
              <a:buFont typeface="+mj-lt"/>
              <a:buAutoNum type="arabicPeriod" startAt="6"/>
            </a:pPr>
            <a:r>
              <a:rPr lang="en-GB" sz="1800" b="1" dirty="0" smtClean="0"/>
              <a:t> </a:t>
            </a:r>
            <a:r>
              <a:rPr lang="et-EE" sz="1800" b="1" dirty="0" smtClean="0"/>
              <a:t>Soovitud kaasmõju</a:t>
            </a:r>
            <a:r>
              <a:rPr lang="en-GB" sz="1800" b="1" dirty="0" smtClean="0"/>
              <a:t>:</a:t>
            </a:r>
            <a:r>
              <a:rPr lang="et-EE" sz="1800" b="1" dirty="0" smtClean="0"/>
              <a:t> </a:t>
            </a:r>
            <a:r>
              <a:rPr lang="et-EE" sz="1800" dirty="0" smtClean="0"/>
              <a:t>institutsioonid ja loovad tööstusharud on võimelised looma uusi äritegevusi</a:t>
            </a:r>
            <a:r>
              <a:rPr lang="en-GB" sz="1800" dirty="0" smtClean="0"/>
              <a:t>, </a:t>
            </a:r>
            <a:r>
              <a:rPr lang="et-EE" sz="1800" dirty="0" smtClean="0"/>
              <a:t>mis omakorda suurendab teadmisi majandusteadustes.</a:t>
            </a:r>
            <a:endParaRPr lang="en-GB" sz="180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38</a:t>
            </a:fld>
            <a:endParaRPr lang="en-GB"/>
          </a:p>
        </p:txBody>
      </p:sp>
    </p:spTree>
    <p:extLst>
      <p:ext uri="{BB962C8B-B14F-4D97-AF65-F5344CB8AC3E}">
        <p14:creationId xmlns:p14="http://schemas.microsoft.com/office/powerpoint/2010/main" val="2497426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err="1" smtClean="0"/>
              <a:t>Europeana</a:t>
            </a:r>
            <a:r>
              <a:rPr lang="en-GB" noProof="0" dirty="0" smtClean="0"/>
              <a:t> </a:t>
            </a:r>
            <a:r>
              <a:rPr lang="et-EE" noProof="0" dirty="0" smtClean="0"/>
              <a:t>litsentsiraamistik</a:t>
            </a:r>
            <a:endParaRPr lang="en-GB" b="0" noProof="0" dirty="0"/>
          </a:p>
        </p:txBody>
      </p:sp>
      <p:sp>
        <p:nvSpPr>
          <p:cNvPr id="3" name="Content Placeholder 2"/>
          <p:cNvSpPr>
            <a:spLocks noGrp="1"/>
          </p:cNvSpPr>
          <p:nvPr>
            <p:ph sz="quarter" idx="15"/>
          </p:nvPr>
        </p:nvSpPr>
        <p:spPr>
          <a:xfrm>
            <a:off x="533400" y="1752600"/>
            <a:ext cx="3894584" cy="4419600"/>
          </a:xfrm>
        </p:spPr>
        <p:txBody>
          <a:bodyPr/>
          <a:lstStyle/>
          <a:p>
            <a:r>
              <a:rPr lang="et-EE" sz="1600" dirty="0" smtClean="0"/>
              <a:t>Neli kihti</a:t>
            </a:r>
            <a:r>
              <a:rPr lang="en-GB" sz="1600" dirty="0" smtClean="0"/>
              <a:t>:</a:t>
            </a:r>
          </a:p>
          <a:p>
            <a:pPr marL="342900" lvl="1" indent="-342900">
              <a:buFont typeface="+mj-lt"/>
              <a:buAutoNum type="arabicPeriod"/>
            </a:pPr>
            <a:r>
              <a:rPr lang="et-EE" sz="1400" b="1" dirty="0" smtClean="0"/>
              <a:t>Füüsilised objektid</a:t>
            </a:r>
            <a:r>
              <a:rPr lang="en-GB" sz="1400" i="1" dirty="0" smtClean="0"/>
              <a:t>:</a:t>
            </a:r>
            <a:r>
              <a:rPr lang="et-EE" sz="1400" dirty="0"/>
              <a:t> </a:t>
            </a:r>
            <a:r>
              <a:rPr lang="et-EE" sz="1400" i="1" dirty="0" smtClean="0"/>
              <a:t>omand </a:t>
            </a:r>
            <a:r>
              <a:rPr lang="et-EE" sz="1400" i="1" dirty="0" smtClean="0"/>
              <a:t>või avalikud domeenid</a:t>
            </a:r>
            <a:r>
              <a:rPr lang="et-EE" sz="1400" dirty="0" smtClean="0"/>
              <a:t> vajaduse korral </a:t>
            </a:r>
            <a:endParaRPr lang="en-GB" sz="1400" dirty="0" smtClean="0"/>
          </a:p>
          <a:p>
            <a:pPr marL="342900" lvl="1" indent="-342900">
              <a:buFont typeface="+mj-lt"/>
              <a:buAutoNum type="arabicPeriod"/>
            </a:pPr>
            <a:r>
              <a:rPr lang="et-EE" sz="1400" b="1" noProof="0" dirty="0" smtClean="0"/>
              <a:t>Digitaalsed objektid </a:t>
            </a:r>
            <a:r>
              <a:rPr lang="et-EE" sz="1400" noProof="0" dirty="0" smtClean="0"/>
              <a:t>esindavad füüsilisi objekte</a:t>
            </a:r>
            <a:r>
              <a:rPr lang="en-GB" sz="1400" noProof="0" dirty="0" smtClean="0"/>
              <a:t>: </a:t>
            </a:r>
            <a:r>
              <a:rPr lang="et-EE" sz="1400" noProof="0" dirty="0" smtClean="0"/>
              <a:t>õigus valida, kas avalik domeen </a:t>
            </a:r>
            <a:r>
              <a:rPr lang="et-EE" sz="1400" i="1" noProof="0" dirty="0" smtClean="0"/>
              <a:t>(</a:t>
            </a:r>
            <a:r>
              <a:rPr lang="en-GB" sz="1400" i="1" noProof="0" dirty="0" smtClean="0"/>
              <a:t>Public Domain</a:t>
            </a:r>
            <a:r>
              <a:rPr lang="et-EE" sz="1400" i="1" noProof="0" dirty="0" smtClean="0"/>
              <a:t>)</a:t>
            </a:r>
            <a:r>
              <a:rPr lang="en-GB" sz="1400" i="1" noProof="0" dirty="0" smtClean="0"/>
              <a:t>, </a:t>
            </a:r>
            <a:r>
              <a:rPr lang="et-EE" sz="1400" dirty="0" smtClean="0"/>
              <a:t>või</a:t>
            </a:r>
            <a:r>
              <a:rPr lang="en-GB" sz="1400" i="1" noProof="0" dirty="0" smtClean="0"/>
              <a:t> Creative Commons </a:t>
            </a:r>
            <a:r>
              <a:rPr lang="et-EE" sz="1400" dirty="0" smtClean="0"/>
              <a:t>litsents</a:t>
            </a:r>
            <a:r>
              <a:rPr lang="en-GB" sz="1400" i="1" noProof="0" dirty="0" smtClean="0"/>
              <a:t> </a:t>
            </a:r>
            <a:r>
              <a:rPr lang="et-EE" sz="1400" noProof="0" dirty="0" smtClean="0"/>
              <a:t>või</a:t>
            </a:r>
            <a:r>
              <a:rPr lang="en-GB" sz="1400" i="1" noProof="0" dirty="0" smtClean="0"/>
              <a:t> Rights Reserved</a:t>
            </a:r>
            <a:r>
              <a:rPr lang="en-GB" sz="1400" noProof="0" dirty="0" smtClean="0"/>
              <a:t> (</a:t>
            </a:r>
            <a:r>
              <a:rPr lang="et-EE" sz="1400" noProof="0" dirty="0" smtClean="0"/>
              <a:t>tasuta, makstud või piiratud juurdepääsuga)</a:t>
            </a:r>
            <a:r>
              <a:rPr lang="en-GB" sz="1400" noProof="0" dirty="0" smtClean="0"/>
              <a:t>.</a:t>
            </a:r>
          </a:p>
          <a:p>
            <a:pPr marL="342900" lvl="1" indent="-342900">
              <a:buFont typeface="+mj-lt"/>
              <a:buAutoNum type="arabicPeriod"/>
            </a:pPr>
            <a:r>
              <a:rPr lang="et-EE" sz="1400" b="1" dirty="0" smtClean="0"/>
              <a:t>Eelvaade </a:t>
            </a:r>
            <a:r>
              <a:rPr lang="en-GB" sz="1400" dirty="0" smtClean="0"/>
              <a:t>(</a:t>
            </a:r>
            <a:r>
              <a:rPr lang="et-EE" sz="1400" dirty="0" smtClean="0"/>
              <a:t>nt</a:t>
            </a:r>
            <a:r>
              <a:rPr lang="en-GB" sz="1400" dirty="0" smtClean="0"/>
              <a:t> </a:t>
            </a:r>
            <a:r>
              <a:rPr lang="et-EE" sz="1400" dirty="0" err="1" smtClean="0"/>
              <a:t>pisipildid</a:t>
            </a:r>
            <a:r>
              <a:rPr lang="en-GB" sz="1400" dirty="0" smtClean="0"/>
              <a:t>): </a:t>
            </a:r>
            <a:r>
              <a:rPr lang="en-GB" sz="1400" dirty="0" err="1" smtClean="0"/>
              <a:t>Europeana</a:t>
            </a:r>
            <a:r>
              <a:rPr lang="et-EE" sz="1400" dirty="0"/>
              <a:t>l</a:t>
            </a:r>
            <a:r>
              <a:rPr lang="et-EE" sz="1400" dirty="0" smtClean="0"/>
              <a:t> on </a:t>
            </a:r>
            <a:r>
              <a:rPr lang="et-EE" sz="1400" i="1" dirty="0" smtClean="0"/>
              <a:t>õigus kasutada, kuid mitte jagada, kui litsents seda ei luba</a:t>
            </a:r>
            <a:r>
              <a:rPr lang="en-GB" sz="1400" dirty="0" smtClean="0"/>
              <a:t>.</a:t>
            </a:r>
          </a:p>
          <a:p>
            <a:pPr marL="342900" lvl="1" indent="-342900">
              <a:buFont typeface="+mj-lt"/>
              <a:buAutoNum type="arabicPeriod"/>
            </a:pPr>
            <a:r>
              <a:rPr lang="et-EE" sz="1400" b="1" noProof="0" dirty="0" smtClean="0"/>
              <a:t>Kirjeldavad </a:t>
            </a:r>
            <a:r>
              <a:rPr lang="et-EE" sz="1400" b="1" noProof="0" dirty="0" err="1" smtClean="0"/>
              <a:t>metaandmed</a:t>
            </a:r>
            <a:r>
              <a:rPr lang="en-GB" sz="1400" noProof="0" dirty="0" smtClean="0"/>
              <a:t>: </a:t>
            </a:r>
            <a:r>
              <a:rPr lang="et-EE" sz="1400" noProof="0" dirty="0" smtClean="0"/>
              <a:t>tuleb esitada vastavalt </a:t>
            </a:r>
            <a:r>
              <a:rPr lang="en-GB" sz="1400" i="1" noProof="0" dirty="0" smtClean="0"/>
              <a:t>CC Zero Public Domain Dedication</a:t>
            </a:r>
            <a:r>
              <a:rPr lang="et-EE" sz="1400" noProof="0" dirty="0" smtClean="0"/>
              <a:t>-</a:t>
            </a:r>
            <a:r>
              <a:rPr lang="et-EE" sz="1400" noProof="0" dirty="0" err="1" smtClean="0"/>
              <a:t>le</a:t>
            </a:r>
            <a:r>
              <a:rPr lang="en-GB" sz="1400" noProof="0" dirty="0" smtClean="0"/>
              <a:t>, </a:t>
            </a:r>
            <a:r>
              <a:rPr lang="et-EE" sz="1400" noProof="0" dirty="0" smtClean="0"/>
              <a:t>et korduvkasutus oleks piiramatu; lisaks</a:t>
            </a:r>
            <a:r>
              <a:rPr lang="en-GB" sz="1400" noProof="0" dirty="0" smtClean="0"/>
              <a:t> </a:t>
            </a:r>
            <a:r>
              <a:rPr lang="et-EE" sz="1400" noProof="0" dirty="0" smtClean="0"/>
              <a:t>peaks tarnija tegema kõik endast oleneva, et</a:t>
            </a:r>
            <a:r>
              <a:rPr lang="et-EE" sz="1400" dirty="0" smtClean="0"/>
              <a:t> digitaalsete objektide </a:t>
            </a:r>
            <a:r>
              <a:rPr lang="et-EE" sz="1400" dirty="0"/>
              <a:t>intellektuaalsed </a:t>
            </a:r>
            <a:r>
              <a:rPr lang="et-EE" sz="1400" dirty="0" smtClean="0"/>
              <a:t>omandiõigused</a:t>
            </a:r>
            <a:r>
              <a:rPr lang="et-EE" sz="1400" dirty="0"/>
              <a:t> </a:t>
            </a:r>
            <a:r>
              <a:rPr lang="et-EE" sz="1400" dirty="0" smtClean="0"/>
              <a:t>oleksid korrektselt avaldatud.</a:t>
            </a:r>
            <a:endParaRPr lang="en-GB" sz="1400"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39</a:t>
            </a:fld>
            <a:endParaRPr lang="en-GB"/>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81552" y="1772816"/>
            <a:ext cx="3917311" cy="439248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39343" y="5843083"/>
            <a:ext cx="759520" cy="322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7218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Sisu</a:t>
            </a:r>
            <a:endParaRPr lang="en-GB" dirty="0"/>
          </a:p>
        </p:txBody>
      </p:sp>
      <p:sp>
        <p:nvSpPr>
          <p:cNvPr id="3" name="Content Placeholder 2"/>
          <p:cNvSpPr>
            <a:spLocks noGrp="1"/>
          </p:cNvSpPr>
          <p:nvPr>
            <p:ph sz="quarter" idx="15"/>
          </p:nvPr>
        </p:nvSpPr>
        <p:spPr/>
        <p:txBody>
          <a:bodyPr/>
          <a:lstStyle/>
          <a:p>
            <a:r>
              <a:rPr lang="et-EE" dirty="0" smtClean="0"/>
              <a:t>See moodul sisaldab</a:t>
            </a:r>
            <a:r>
              <a:rPr lang="en-GB" dirty="0" smtClean="0"/>
              <a:t>...</a:t>
            </a:r>
          </a:p>
          <a:p>
            <a:pPr lvl="1"/>
            <a:r>
              <a:rPr lang="et-EE" dirty="0" smtClean="0"/>
              <a:t>Litsentseerimise olulisus</a:t>
            </a:r>
            <a:endParaRPr lang="en-GB" dirty="0" smtClean="0"/>
          </a:p>
          <a:p>
            <a:pPr lvl="1"/>
            <a:r>
              <a:rPr lang="et-EE" dirty="0" smtClean="0"/>
              <a:t>Litsentseerimine avaandmete printsiibis</a:t>
            </a:r>
            <a:endParaRPr lang="en-GB" dirty="0" smtClean="0"/>
          </a:p>
          <a:p>
            <a:pPr lvl="1"/>
            <a:r>
              <a:rPr lang="et-EE" dirty="0" smtClean="0"/>
              <a:t>Litsentseerimine </a:t>
            </a:r>
            <a:r>
              <a:rPr lang="et-EE" dirty="0"/>
              <a:t>uuendatud PSI direktiivis </a:t>
            </a:r>
            <a:endParaRPr lang="et-EE" dirty="0" smtClean="0"/>
          </a:p>
          <a:p>
            <a:pPr lvl="1"/>
            <a:r>
              <a:rPr lang="et-EE" dirty="0" smtClean="0"/>
              <a:t>Litsentseerimise võimalused ja andmete korduvkasutamise praktika</a:t>
            </a:r>
            <a:endParaRPr lang="en-GB" dirty="0" smtClean="0"/>
          </a:p>
          <a:p>
            <a:pPr lvl="1"/>
            <a:r>
              <a:rPr lang="et-EE" dirty="0"/>
              <a:t>Litsentseerimise võimalused ja </a:t>
            </a:r>
            <a:r>
              <a:rPr lang="et-EE" dirty="0" smtClean="0"/>
              <a:t>metaandmete </a:t>
            </a:r>
            <a:r>
              <a:rPr lang="et-EE" dirty="0"/>
              <a:t>korduvkasutamise praktika</a:t>
            </a:r>
            <a:endParaRPr lang="en-GB" dirty="0"/>
          </a:p>
          <a:p>
            <a:pPr lvl="1"/>
            <a:r>
              <a:rPr lang="et-EE" dirty="0" smtClean="0"/>
              <a:t>Metaandmete korduvkasutamise stsenaarium </a:t>
            </a:r>
            <a:endParaRPr lang="en-GB" dirty="0" smtClean="0"/>
          </a:p>
          <a:p>
            <a:pPr lvl="1"/>
            <a:r>
              <a:rPr lang="et-EE" dirty="0" smtClean="0"/>
              <a:t>Juhtumianalüüs: E</a:t>
            </a:r>
            <a:r>
              <a:rPr lang="en-GB" dirty="0" err="1" smtClean="0"/>
              <a:t>uropeana</a:t>
            </a:r>
            <a:endParaRPr lang="en-GB" dirty="0"/>
          </a:p>
        </p:txBody>
      </p:sp>
      <p:sp>
        <p:nvSpPr>
          <p:cNvPr id="4" name="Slide Number Placeholder 3"/>
          <p:cNvSpPr>
            <a:spLocks noGrp="1"/>
          </p:cNvSpPr>
          <p:nvPr>
            <p:ph type="sldNum" sz="quarter" idx="18"/>
          </p:nvPr>
        </p:nvSpPr>
        <p:spPr/>
        <p:txBody>
          <a:bodyPr/>
          <a:lstStyle/>
          <a:p>
            <a:r>
              <a:rPr lang="en-GB" dirty="0" err="1" smtClean="0"/>
              <a:t>Sl</a:t>
            </a:r>
            <a:r>
              <a:rPr lang="et-EE" dirty="0" err="1" smtClean="0"/>
              <a:t>aid</a:t>
            </a:r>
            <a:r>
              <a:rPr lang="en-GB" dirty="0" smtClean="0"/>
              <a:t> </a:t>
            </a:r>
            <a:fld id="{F40CD079-BC3F-4086-BA81-31A79D845B02}" type="slidenum">
              <a:rPr lang="en-GB" smtClean="0"/>
              <a:pPr/>
              <a:t>4</a:t>
            </a:fld>
            <a:endParaRPr lang="en-GB"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a:t>
            </a:r>
            <a:r>
              <a:rPr lang="et-EE" dirty="0" smtClean="0"/>
              <a:t>okkuvõte</a:t>
            </a:r>
            <a:endParaRPr lang="en-GB" noProof="0" dirty="0"/>
          </a:p>
        </p:txBody>
      </p:sp>
      <p:sp>
        <p:nvSpPr>
          <p:cNvPr id="3" name="Content Placeholder 2"/>
          <p:cNvSpPr>
            <a:spLocks noGrp="1"/>
          </p:cNvSpPr>
          <p:nvPr>
            <p:ph sz="quarter" idx="15"/>
          </p:nvPr>
        </p:nvSpPr>
        <p:spPr/>
        <p:txBody>
          <a:bodyPr/>
          <a:lstStyle/>
          <a:p>
            <a:pPr lvl="1"/>
            <a:r>
              <a:rPr lang="et-EE" sz="1800" b="1" dirty="0" smtClean="0"/>
              <a:t>Andmed ja </a:t>
            </a:r>
            <a:r>
              <a:rPr lang="et-EE" sz="1800" b="1" dirty="0" err="1" smtClean="0"/>
              <a:t>metaandmed</a:t>
            </a:r>
            <a:r>
              <a:rPr lang="et-EE" sz="1800" b="1" dirty="0" smtClean="0"/>
              <a:t> </a:t>
            </a:r>
            <a:r>
              <a:rPr lang="et-EE" sz="1800" dirty="0" smtClean="0"/>
              <a:t>peaksid olema tagatud </a:t>
            </a:r>
            <a:r>
              <a:rPr lang="et-EE" sz="1800" b="1" dirty="0" smtClean="0"/>
              <a:t>konkreetse litsentsiga </a:t>
            </a:r>
            <a:r>
              <a:rPr lang="et-EE" sz="1800" i="1" dirty="0" smtClean="0"/>
              <a:t>(</a:t>
            </a:r>
            <a:r>
              <a:rPr lang="en-GB" sz="1800" i="1" dirty="0"/>
              <a:t>explicit </a:t>
            </a:r>
            <a:r>
              <a:rPr lang="en-GB" sz="1800" i="1" dirty="0" smtClean="0"/>
              <a:t>licence</a:t>
            </a:r>
            <a:r>
              <a:rPr lang="et-EE" sz="1800" i="1" dirty="0" smtClean="0"/>
              <a:t>), </a:t>
            </a:r>
            <a:r>
              <a:rPr lang="et-EE" sz="1800" dirty="0" smtClean="0"/>
              <a:t>et korduvkasutajad teaksid, mida teha </a:t>
            </a:r>
            <a:r>
              <a:rPr lang="et-EE" sz="1800" dirty="0" err="1" smtClean="0"/>
              <a:t>metaandmete</a:t>
            </a:r>
            <a:r>
              <a:rPr lang="et-EE" sz="1800" dirty="0" smtClean="0"/>
              <a:t> ja andmetega ning saaksid võimaldada nende maksimaalse koostalitusvõime.</a:t>
            </a:r>
            <a:endParaRPr lang="en-GB" sz="1800" b="1" noProof="0" dirty="0" smtClean="0"/>
          </a:p>
          <a:p>
            <a:pPr marL="547370" lvl="1" indent="-273050">
              <a:buFont typeface="Wingdings" pitchFamily="2" charset="2"/>
              <a:buChar char="§"/>
            </a:pPr>
            <a:r>
              <a:rPr lang="et-EE" sz="1800" b="1" noProof="0" dirty="0" err="1" smtClean="0"/>
              <a:t>Metaandmed</a:t>
            </a:r>
            <a:r>
              <a:rPr lang="et-EE" sz="1800" b="1" noProof="0" dirty="0" smtClean="0"/>
              <a:t> </a:t>
            </a:r>
            <a:r>
              <a:rPr lang="et-EE" sz="1800" noProof="0" dirty="0" smtClean="0"/>
              <a:t>peaksid olema </a:t>
            </a:r>
            <a:r>
              <a:rPr lang="et-EE" sz="1800" b="1" noProof="0" dirty="0" smtClean="0"/>
              <a:t>võimalikult avatud</a:t>
            </a:r>
            <a:r>
              <a:rPr lang="et-EE" sz="1800" noProof="0" dirty="0" smtClean="0"/>
              <a:t>, ideaalselt </a:t>
            </a:r>
            <a:r>
              <a:rPr lang="et-EE" sz="1800" i="1" noProof="0" dirty="0" smtClean="0"/>
              <a:t>CC </a:t>
            </a:r>
            <a:r>
              <a:rPr lang="et-EE" sz="1800" i="1" noProof="0" dirty="0" err="1" smtClean="0"/>
              <a:t>Zero</a:t>
            </a:r>
            <a:r>
              <a:rPr lang="et-EE" sz="1800" i="1" noProof="0" dirty="0" smtClean="0"/>
              <a:t> </a:t>
            </a:r>
            <a:r>
              <a:rPr lang="et-EE" sz="1800" noProof="0" dirty="0" smtClean="0"/>
              <a:t>või </a:t>
            </a:r>
            <a:r>
              <a:rPr lang="en-GB" sz="1800" i="1" noProof="0" dirty="0" smtClean="0"/>
              <a:t>Public Domain Dedication</a:t>
            </a:r>
            <a:r>
              <a:rPr lang="et-EE" sz="1800" i="1" dirty="0" smtClean="0"/>
              <a:t>, </a:t>
            </a:r>
            <a:r>
              <a:rPr lang="et-EE" sz="1800" dirty="0" smtClean="0"/>
              <a:t>et võimaldada levitamise mõju teket. </a:t>
            </a:r>
            <a:endParaRPr lang="en-GB" sz="1800" noProof="0" dirty="0" smtClean="0"/>
          </a:p>
          <a:p>
            <a:pPr marL="547370" lvl="1" indent="-273050">
              <a:buFont typeface="Wingdings" pitchFamily="2" charset="2"/>
              <a:buChar char="§"/>
            </a:pPr>
            <a:r>
              <a:rPr lang="et-EE" sz="1800" b="1" noProof="0" dirty="0" smtClean="0"/>
              <a:t>Andmed </a:t>
            </a:r>
            <a:r>
              <a:rPr lang="et-EE" sz="1800" dirty="0" smtClean="0"/>
              <a:t>peaks väljastama litsentsiga, mis võimaldaks vajaliku kaitse (kuid mitte rohkem kui on vaja). </a:t>
            </a:r>
            <a:endParaRPr lang="en-GB" sz="1800" noProof="0" dirty="0" smtClean="0"/>
          </a:p>
          <a:p>
            <a:pPr marL="273050" indent="-273050"/>
            <a:endParaRPr lang="et-EE" sz="1800" dirty="0" smtClean="0"/>
          </a:p>
          <a:p>
            <a:pPr marL="273050" indent="-273050"/>
            <a:r>
              <a:rPr lang="et-EE" sz="1800" dirty="0"/>
              <a:t>Ä</a:t>
            </a:r>
            <a:r>
              <a:rPr lang="et-EE" sz="1800" dirty="0" smtClean="0"/>
              <a:t>ra unusta</a:t>
            </a:r>
            <a:r>
              <a:rPr lang="en-GB" sz="1800" noProof="0" dirty="0" smtClean="0"/>
              <a:t>...</a:t>
            </a:r>
          </a:p>
          <a:p>
            <a:pPr marL="273050" indent="-273050">
              <a:buFont typeface="Arial" pitchFamily="34" charset="0"/>
              <a:buChar char="•"/>
            </a:pPr>
            <a:r>
              <a:rPr lang="et-EE" sz="1800" dirty="0" smtClean="0"/>
              <a:t>Kui konkreetne litsents pole tagatud, siis kasutaja ei tea, mida (kui üldse) saaks andmetega teha</a:t>
            </a:r>
            <a:r>
              <a:rPr lang="en-GB" sz="1800" dirty="0" smtClean="0"/>
              <a:t>.</a:t>
            </a:r>
          </a:p>
          <a:p>
            <a:pPr marL="273050" indent="-273050">
              <a:buFont typeface="Arial" pitchFamily="34" charset="0"/>
              <a:buChar char="•"/>
            </a:pPr>
            <a:r>
              <a:rPr lang="et-EE" sz="1800" dirty="0" smtClean="0"/>
              <a:t>Ei ole korduvkasutamist = ei ole sotsiaalset ja majanduslikku väärtust</a:t>
            </a:r>
            <a:r>
              <a:rPr lang="en-GB" sz="1800" dirty="0" smtClean="0"/>
              <a:t>. </a:t>
            </a:r>
          </a:p>
          <a:p>
            <a:pPr marL="273050" indent="-273050">
              <a:buFont typeface="Wingdings" pitchFamily="2" charset="2"/>
              <a:buChar char="§"/>
            </a:pPr>
            <a:endParaRPr lang="en-GB" sz="1800" noProof="0" dirty="0" smtClean="0"/>
          </a:p>
          <a:p>
            <a:pPr marL="547370" lvl="1" indent="-273050">
              <a:buFont typeface="Wingdings" pitchFamily="2" charset="2"/>
              <a:buChar char="§"/>
            </a:pPr>
            <a:endParaRPr lang="en-GB" sz="1800" noProof="0" dirty="0" smtClean="0"/>
          </a:p>
          <a:p>
            <a:endParaRPr lang="en-GB" sz="1800" noProof="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40</a:t>
            </a:fld>
            <a:endParaRPr lang="en-GB"/>
          </a:p>
        </p:txBody>
      </p:sp>
    </p:spTree>
    <p:extLst>
      <p:ext uri="{BB962C8B-B14F-4D97-AF65-F5344CB8AC3E}">
        <p14:creationId xmlns:p14="http://schemas.microsoft.com/office/powerpoint/2010/main" val="2318738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Diskussioon</a:t>
            </a:r>
            <a:endParaRPr lang="en-GB" dirty="0"/>
          </a:p>
        </p:txBody>
      </p:sp>
      <p:sp>
        <p:nvSpPr>
          <p:cNvPr id="3" name="Content Placeholder 2"/>
          <p:cNvSpPr>
            <a:spLocks noGrp="1"/>
          </p:cNvSpPr>
          <p:nvPr>
            <p:ph sz="quarter" idx="15"/>
          </p:nvPr>
        </p:nvSpPr>
        <p:spPr>
          <a:xfrm>
            <a:off x="1547664" y="1752600"/>
            <a:ext cx="7062936" cy="4419600"/>
          </a:xfrm>
        </p:spPr>
        <p:txBody>
          <a:bodyPr/>
          <a:lstStyle/>
          <a:p>
            <a:pPr marL="0" lvl="1" indent="0">
              <a:buClr>
                <a:srgbClr val="000000"/>
              </a:buClr>
              <a:buNone/>
            </a:pPr>
            <a:r>
              <a:rPr lang="et-EE" dirty="0" smtClean="0">
                <a:solidFill>
                  <a:srgbClr val="000000"/>
                </a:solidFill>
              </a:rPr>
              <a:t>Kas Eestis on kasutusel avaandmete ja metaandmete litsents? Kui ei ole</a:t>
            </a:r>
            <a:r>
              <a:rPr lang="et-EE" dirty="0">
                <a:solidFill>
                  <a:srgbClr val="000000"/>
                </a:solidFill>
              </a:rPr>
              <a:t>, siis milline peaks sinu arvates olema eelistatud </a:t>
            </a:r>
            <a:r>
              <a:rPr lang="et-EE" dirty="0" smtClean="0">
                <a:solidFill>
                  <a:srgbClr val="000000"/>
                </a:solidFill>
              </a:rPr>
              <a:t>lähenemine?</a:t>
            </a:r>
          </a:p>
          <a:p>
            <a:pPr marL="0" lvl="1" indent="0">
              <a:buClr>
                <a:srgbClr val="000000"/>
              </a:buClr>
              <a:buNone/>
            </a:pPr>
            <a:endParaRPr lang="en-GB" dirty="0" smtClean="0">
              <a:solidFill>
                <a:srgbClr val="000000"/>
              </a:solidFill>
            </a:endParaRPr>
          </a:p>
          <a:p>
            <a:pPr marL="0" lvl="1" indent="0">
              <a:buClr>
                <a:srgbClr val="000000"/>
              </a:buClr>
              <a:buNone/>
            </a:pPr>
            <a:endParaRPr lang="en-GB" dirty="0">
              <a:solidFill>
                <a:srgbClr val="000000"/>
              </a:solidFill>
            </a:endParaRPr>
          </a:p>
          <a:p>
            <a:pPr marL="0" lvl="1" indent="0">
              <a:buClr>
                <a:srgbClr val="000000"/>
              </a:buClr>
              <a:buNone/>
            </a:pPr>
            <a:r>
              <a:rPr lang="et-EE" dirty="0" smtClean="0">
                <a:solidFill>
                  <a:srgbClr val="000000"/>
                </a:solidFill>
              </a:rPr>
              <a:t>Mis on </a:t>
            </a:r>
            <a:r>
              <a:rPr lang="et-EE" dirty="0">
                <a:solidFill>
                  <a:srgbClr val="000000"/>
                </a:solidFill>
              </a:rPr>
              <a:t>olnud </a:t>
            </a:r>
            <a:r>
              <a:rPr lang="et-EE" dirty="0" smtClean="0">
                <a:solidFill>
                  <a:srgbClr val="000000"/>
                </a:solidFill>
              </a:rPr>
              <a:t>suurim tõke andmete </a:t>
            </a:r>
            <a:r>
              <a:rPr lang="et-EE" dirty="0">
                <a:solidFill>
                  <a:srgbClr val="000000"/>
                </a:solidFill>
              </a:rPr>
              <a:t>avalikustamisel v</a:t>
            </a:r>
            <a:r>
              <a:rPr lang="et-EE" dirty="0" smtClean="0">
                <a:solidFill>
                  <a:srgbClr val="000000"/>
                </a:solidFill>
              </a:rPr>
              <a:t>astavalt avatud litsentsile?  </a:t>
            </a:r>
            <a:endParaRPr lang="en-GB" dirty="0">
              <a:solidFill>
                <a:srgbClr val="000000"/>
              </a:solidFill>
            </a:endParaRPr>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41</a:t>
            </a:fld>
            <a:endParaRPr lang="en-GB"/>
          </a:p>
        </p:txBody>
      </p:sp>
      <p:pic>
        <p:nvPicPr>
          <p:cNvPr id="1026" name="Picture 2" descr="C:\Users\loutasn\Downloads\1377268100_tal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556" y="1771967"/>
            <a:ext cx="792089" cy="7920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52198" y="2553284"/>
            <a:ext cx="1277888" cy="184666"/>
          </a:xfrm>
          <a:prstGeom prst="rect">
            <a:avLst/>
          </a:prstGeom>
        </p:spPr>
        <p:txBody>
          <a:bodyPr wrap="square">
            <a:spAutoFit/>
          </a:bodyPr>
          <a:lstStyle/>
          <a:p>
            <a:r>
              <a:rPr lang="en-GB" sz="600" dirty="0"/>
              <a:t> http://www.visualpharm.com</a:t>
            </a:r>
          </a:p>
        </p:txBody>
      </p:sp>
      <p:pic>
        <p:nvPicPr>
          <p:cNvPr id="7" name="Picture 2" descr="C:\Users\loutasn\Downloads\1377268100_tal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4878" y="3615145"/>
            <a:ext cx="792089" cy="79208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51520" y="4396462"/>
            <a:ext cx="1277888" cy="184666"/>
          </a:xfrm>
          <a:prstGeom prst="rect">
            <a:avLst/>
          </a:prstGeom>
        </p:spPr>
        <p:txBody>
          <a:bodyPr wrap="square">
            <a:spAutoFit/>
          </a:bodyPr>
          <a:lstStyle/>
          <a:p>
            <a:r>
              <a:rPr lang="en-GB" sz="600" dirty="0"/>
              <a:t> http://www.visualpharm.com</a:t>
            </a:r>
          </a:p>
        </p:txBody>
      </p:sp>
      <p:sp>
        <p:nvSpPr>
          <p:cNvPr id="9" name="Title 5"/>
          <p:cNvSpPr txBox="1">
            <a:spLocks/>
          </p:cNvSpPr>
          <p:nvPr/>
        </p:nvSpPr>
        <p:spPr>
          <a:xfrm>
            <a:off x="605408" y="4962872"/>
            <a:ext cx="8071048" cy="9144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algn="ctr"/>
            <a:r>
              <a:rPr lang="et-EE" sz="4000" i="0" dirty="0" smtClean="0">
                <a:solidFill>
                  <a:schemeClr val="accent1"/>
                </a:solidFill>
                <a:latin typeface="Bradley Hand ITC" pitchFamily="66" charset="0"/>
              </a:rPr>
              <a:t>Internetiküsitluse leiad</a:t>
            </a:r>
            <a:r>
              <a:rPr lang="en-GB" sz="4000" i="0" dirty="0" smtClean="0">
                <a:solidFill>
                  <a:schemeClr val="accent1"/>
                </a:solidFill>
                <a:latin typeface="Bradley Hand ITC" pitchFamily="66" charset="0"/>
              </a:rPr>
              <a:t> </a:t>
            </a:r>
            <a:r>
              <a:rPr lang="et-EE" sz="4000" i="0" dirty="0" smtClean="0">
                <a:solidFill>
                  <a:schemeClr val="accent1"/>
                </a:solidFill>
                <a:latin typeface="Bradley Hand ITC" pitchFamily="66" charset="0"/>
                <a:hlinkClick r:id="rId4"/>
              </a:rPr>
              <a:t>siit</a:t>
            </a:r>
            <a:r>
              <a:rPr lang="en-GB" sz="4000" i="0" dirty="0" smtClean="0">
                <a:solidFill>
                  <a:schemeClr val="accent1"/>
                </a:solidFill>
                <a:latin typeface="Bradley Hand ITC" pitchFamily="66" charset="0"/>
              </a:rPr>
              <a:t>!</a:t>
            </a:r>
            <a:endParaRPr lang="en-GB" sz="4000" b="0" dirty="0" smtClean="0"/>
          </a:p>
        </p:txBody>
      </p:sp>
    </p:spTree>
    <p:extLst>
      <p:ext uri="{BB962C8B-B14F-4D97-AF65-F5344CB8AC3E}">
        <p14:creationId xmlns:p14="http://schemas.microsoft.com/office/powerpoint/2010/main" val="33118393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t-EE" sz="7200" i="0" dirty="0" smtClean="0">
                <a:solidFill>
                  <a:schemeClr val="accent1"/>
                </a:solidFill>
                <a:latin typeface="Bradley Hand ITC" pitchFamily="66" charset="0"/>
              </a:rPr>
              <a:t>Tänan kuulamast</a:t>
            </a:r>
            <a:r>
              <a:rPr lang="en-GB" sz="7200" i="0" dirty="0" smtClean="0">
                <a:solidFill>
                  <a:schemeClr val="accent1"/>
                </a:solidFill>
                <a:latin typeface="Bradley Hand ITC" pitchFamily="66" charset="0"/>
              </a:rPr>
              <a:t>!</a:t>
            </a:r>
            <a:br>
              <a:rPr lang="en-GB" sz="7200" i="0" dirty="0" smtClean="0">
                <a:solidFill>
                  <a:schemeClr val="accent1"/>
                </a:solidFill>
                <a:latin typeface="Bradley Hand ITC" pitchFamily="66" charset="0"/>
              </a:rPr>
            </a:br>
            <a:r>
              <a:rPr lang="en-GB" sz="4800" i="0" dirty="0" smtClean="0">
                <a:solidFill>
                  <a:schemeClr val="accent1"/>
                </a:solidFill>
                <a:latin typeface="Bradley Hand ITC" pitchFamily="66" charset="0"/>
              </a:rPr>
              <a:t>...</a:t>
            </a:r>
            <a:r>
              <a:rPr lang="et-EE" sz="4800" i="0" dirty="0" smtClean="0">
                <a:solidFill>
                  <a:schemeClr val="accent1"/>
                </a:solidFill>
                <a:latin typeface="Bradley Hand ITC" pitchFamily="66" charset="0"/>
              </a:rPr>
              <a:t>küsimusi</a:t>
            </a:r>
            <a:r>
              <a:rPr lang="en-GB" sz="4800" i="0" dirty="0" smtClean="0">
                <a:solidFill>
                  <a:schemeClr val="accent1"/>
                </a:solidFill>
                <a:latin typeface="Bradley Hand ITC" pitchFamily="66" charset="0"/>
              </a:rPr>
              <a:t>?</a:t>
            </a:r>
            <a:endParaRPr lang="en-GB" b="0" dirty="0" smtClean="0"/>
          </a:p>
        </p:txBody>
      </p:sp>
      <p:sp>
        <p:nvSpPr>
          <p:cNvPr id="4" name="Slide Number Placeholder 3"/>
          <p:cNvSpPr>
            <a:spLocks noGrp="1"/>
          </p:cNvSpPr>
          <p:nvPr>
            <p:ph type="sldNum" sz="quarter" idx="12"/>
          </p:nvPr>
        </p:nvSpPr>
        <p:spPr/>
        <p:txBody>
          <a:bodyPr/>
          <a:lstStyle/>
          <a:p>
            <a:r>
              <a:rPr lang="en-GB" smtClean="0"/>
              <a:t>Slide </a:t>
            </a:r>
            <a:fld id="{F40CD079-BC3F-4086-BA81-31A79D845B02}" type="slidenum">
              <a:rPr lang="en-GB" smtClean="0"/>
              <a:pPr/>
              <a:t>42</a:t>
            </a:fld>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Viited</a:t>
            </a:r>
            <a:endParaRPr lang="en-GB" noProof="0" dirty="0"/>
          </a:p>
        </p:txBody>
      </p:sp>
      <p:sp>
        <p:nvSpPr>
          <p:cNvPr id="5" name="Content Placeholder 4"/>
          <p:cNvSpPr>
            <a:spLocks noGrp="1"/>
          </p:cNvSpPr>
          <p:nvPr>
            <p:ph sz="quarter" idx="14"/>
          </p:nvPr>
        </p:nvSpPr>
        <p:spPr>
          <a:xfrm>
            <a:off x="533400" y="1752601"/>
            <a:ext cx="4038600" cy="4628727"/>
          </a:xfrm>
        </p:spPr>
        <p:txBody>
          <a:bodyPr/>
          <a:lstStyle/>
          <a:p>
            <a:r>
              <a:rPr lang="et-EE" sz="800" dirty="0" smtClean="0"/>
              <a:t>Lk </a:t>
            </a:r>
            <a:r>
              <a:rPr lang="en-GB" sz="800" dirty="0" smtClean="0"/>
              <a:t>9:</a:t>
            </a:r>
            <a:endParaRPr lang="en-GB" sz="800" dirty="0"/>
          </a:p>
          <a:p>
            <a:pPr lvl="1"/>
            <a:r>
              <a:rPr lang="en-GB" sz="800" dirty="0"/>
              <a:t>The Open Knowledge Foundation. Open Definition. </a:t>
            </a:r>
            <a:r>
              <a:rPr lang="en-GB" sz="800" dirty="0">
                <a:hlinkClick r:id="rId3"/>
              </a:rPr>
              <a:t>http://opendefinition.org</a:t>
            </a:r>
            <a:r>
              <a:rPr lang="en-GB" sz="800" dirty="0" smtClean="0">
                <a:hlinkClick r:id="rId3"/>
              </a:rPr>
              <a:t>/</a:t>
            </a:r>
            <a:r>
              <a:rPr lang="en-GB" sz="800" dirty="0" smtClean="0"/>
              <a:t> </a:t>
            </a:r>
            <a:endParaRPr lang="en-GB" sz="800" dirty="0"/>
          </a:p>
          <a:p>
            <a:pPr lvl="1"/>
            <a:r>
              <a:rPr lang="en-GB" sz="800" dirty="0"/>
              <a:t>The Open Knowledge Foundation. Open Data - An Introduction. </a:t>
            </a:r>
            <a:r>
              <a:rPr lang="en-GB" sz="800" dirty="0">
                <a:hlinkClick r:id="rId4"/>
              </a:rPr>
              <a:t>http://okfn.org/opendata</a:t>
            </a:r>
            <a:r>
              <a:rPr lang="en-GB" sz="800" dirty="0" smtClean="0">
                <a:hlinkClick r:id="rId4"/>
              </a:rPr>
              <a:t>/</a:t>
            </a:r>
            <a:r>
              <a:rPr lang="en-GB" sz="800" dirty="0" smtClean="0"/>
              <a:t> </a:t>
            </a:r>
            <a:endParaRPr lang="en-GB" sz="800" dirty="0"/>
          </a:p>
          <a:p>
            <a:r>
              <a:rPr lang="en-GB" sz="800" dirty="0"/>
              <a:t> </a:t>
            </a:r>
            <a:r>
              <a:rPr lang="et-EE" sz="800" dirty="0" smtClean="0"/>
              <a:t>Lk </a:t>
            </a:r>
            <a:r>
              <a:rPr lang="en-GB" sz="800" dirty="0" smtClean="0"/>
              <a:t>10:</a:t>
            </a:r>
            <a:endParaRPr lang="en-GB" sz="800" dirty="0"/>
          </a:p>
          <a:p>
            <a:pPr lvl="1"/>
            <a:r>
              <a:rPr lang="en-GB" sz="800" dirty="0"/>
              <a:t>LOD Around The Clock (LATC). 5 ★ Open Data. </a:t>
            </a:r>
            <a:r>
              <a:rPr lang="en-GB" sz="800" dirty="0">
                <a:hlinkClick r:id="rId5"/>
              </a:rPr>
              <a:t>http://5stardata.info</a:t>
            </a:r>
            <a:r>
              <a:rPr lang="en-GB" sz="800" dirty="0" smtClean="0">
                <a:hlinkClick r:id="rId5"/>
              </a:rPr>
              <a:t>/</a:t>
            </a:r>
            <a:r>
              <a:rPr lang="en-GB" sz="800" dirty="0" smtClean="0"/>
              <a:t> </a:t>
            </a:r>
            <a:endParaRPr lang="en-GB" sz="800" dirty="0"/>
          </a:p>
          <a:p>
            <a:r>
              <a:rPr lang="et-EE" sz="800" dirty="0" smtClean="0"/>
              <a:t>Lk</a:t>
            </a:r>
            <a:r>
              <a:rPr lang="en-GB" sz="800" dirty="0" smtClean="0"/>
              <a:t>  12:</a:t>
            </a:r>
            <a:endParaRPr lang="en-GB" sz="800" dirty="0"/>
          </a:p>
          <a:p>
            <a:pPr lvl="1"/>
            <a:r>
              <a:rPr lang="en-GB" sz="800" dirty="0"/>
              <a:t>Directive 2013/37/EU of the European Parliament and of the Council amending Directive 2003/98/EC on the reuse of public sector information. </a:t>
            </a:r>
            <a:r>
              <a:rPr lang="en-GB" sz="800" dirty="0">
                <a:hlinkClick r:id="rId6"/>
              </a:rPr>
              <a:t>http://eur-lex.europa.eu/LexUriServ/LexUriServ.do?uri=OJ:L:2013:175:0001:0008:EN:PDF</a:t>
            </a:r>
            <a:r>
              <a:rPr lang="en-GB" sz="800" dirty="0"/>
              <a:t> </a:t>
            </a:r>
          </a:p>
          <a:p>
            <a:pPr lvl="1"/>
            <a:r>
              <a:rPr lang="en-GB" sz="800" dirty="0"/>
              <a:t>European Commission. Revision of the PSI Directive.  </a:t>
            </a:r>
            <a:r>
              <a:rPr lang="en-GB" sz="800" dirty="0">
                <a:hlinkClick r:id="rId7"/>
              </a:rPr>
              <a:t>http://ec.europa.eu/information_society/policy/psi/revision_directive/index_en.htm</a:t>
            </a:r>
            <a:r>
              <a:rPr lang="en-GB" sz="800" dirty="0"/>
              <a:t> </a:t>
            </a:r>
          </a:p>
          <a:p>
            <a:r>
              <a:rPr lang="et-EE" sz="800" dirty="0" smtClean="0"/>
              <a:t>Lk</a:t>
            </a:r>
            <a:r>
              <a:rPr lang="en-GB" sz="800" dirty="0" smtClean="0"/>
              <a:t> 18:</a:t>
            </a:r>
            <a:endParaRPr lang="en-GB" sz="800" dirty="0"/>
          </a:p>
          <a:p>
            <a:pPr lvl="1"/>
            <a:r>
              <a:rPr lang="en-GB" sz="800" dirty="0"/>
              <a:t>Creative Commons. About the licenses. </a:t>
            </a:r>
            <a:r>
              <a:rPr lang="en-GB" sz="800" dirty="0">
                <a:hlinkClick r:id="rId8"/>
              </a:rPr>
              <a:t>http://creativecommons.org/licenses</a:t>
            </a:r>
            <a:r>
              <a:rPr lang="en-GB" sz="800" dirty="0" smtClean="0">
                <a:hlinkClick r:id="rId8"/>
              </a:rPr>
              <a:t>/</a:t>
            </a:r>
            <a:r>
              <a:rPr lang="en-GB" sz="800" dirty="0" smtClean="0"/>
              <a:t> </a:t>
            </a:r>
            <a:endParaRPr lang="en-GB" sz="800" dirty="0"/>
          </a:p>
          <a:p>
            <a:r>
              <a:rPr lang="et-EE" sz="800" dirty="0" smtClean="0"/>
              <a:t>Lk</a:t>
            </a:r>
            <a:r>
              <a:rPr lang="en-GB" sz="800" dirty="0" smtClean="0"/>
              <a:t> 21:</a:t>
            </a:r>
            <a:endParaRPr lang="en-GB" sz="800" dirty="0"/>
          </a:p>
          <a:p>
            <a:pPr lvl="1"/>
            <a:r>
              <a:rPr lang="en-GB" sz="800" dirty="0"/>
              <a:t>(UK) National Archives. Government </a:t>
            </a:r>
            <a:r>
              <a:rPr lang="en-GB" sz="800" dirty="0" smtClean="0"/>
              <a:t>license </a:t>
            </a:r>
            <a:r>
              <a:rPr lang="en-GB" sz="800" dirty="0"/>
              <a:t>for public sector information</a:t>
            </a:r>
            <a:r>
              <a:rPr lang="en-GB" sz="800" dirty="0" smtClean="0"/>
              <a:t>. </a:t>
            </a:r>
            <a:r>
              <a:rPr lang="en-GB" sz="800" dirty="0">
                <a:hlinkClick r:id="rId9"/>
              </a:rPr>
              <a:t>http://www.nationalarchives.gov.uk/doc/open-government-licence/version/2</a:t>
            </a:r>
            <a:r>
              <a:rPr lang="en-GB" sz="800" dirty="0" smtClean="0">
                <a:hlinkClick r:id="rId9"/>
              </a:rPr>
              <a:t>/</a:t>
            </a:r>
            <a:r>
              <a:rPr lang="en-GB" sz="800" dirty="0" smtClean="0"/>
              <a:t> </a:t>
            </a:r>
          </a:p>
          <a:p>
            <a:endParaRPr lang="en-GB" sz="800" dirty="0" smtClean="0"/>
          </a:p>
          <a:p>
            <a:pPr>
              <a:buFont typeface="Arial" pitchFamily="34" charset="0"/>
              <a:buChar char="•"/>
            </a:pPr>
            <a:endParaRPr lang="en-GB" sz="800" dirty="0" smtClean="0"/>
          </a:p>
        </p:txBody>
      </p:sp>
      <p:sp>
        <p:nvSpPr>
          <p:cNvPr id="6" name="Content Placeholder 5"/>
          <p:cNvSpPr>
            <a:spLocks noGrp="1"/>
          </p:cNvSpPr>
          <p:nvPr>
            <p:ph sz="quarter" idx="15"/>
          </p:nvPr>
        </p:nvSpPr>
        <p:spPr/>
        <p:txBody>
          <a:bodyPr/>
          <a:lstStyle/>
          <a:p>
            <a:r>
              <a:rPr lang="et-EE" sz="800" dirty="0" smtClean="0"/>
              <a:t>Lk</a:t>
            </a:r>
            <a:r>
              <a:rPr lang="en-GB" sz="800" dirty="0" smtClean="0"/>
              <a:t> 23:</a:t>
            </a:r>
            <a:endParaRPr lang="en-GB" sz="800" dirty="0"/>
          </a:p>
          <a:p>
            <a:pPr lvl="1"/>
            <a:r>
              <a:rPr lang="en-GB" sz="800" dirty="0"/>
              <a:t>Marc de </a:t>
            </a:r>
            <a:r>
              <a:rPr lang="en-GB" sz="800" dirty="0" err="1"/>
              <a:t>Vries</a:t>
            </a:r>
            <a:r>
              <a:rPr lang="en-GB" sz="800" dirty="0"/>
              <a:t>. Open Data and Liability. </a:t>
            </a:r>
            <a:r>
              <a:rPr lang="en-GB" sz="800" dirty="0" err="1"/>
              <a:t>EPSIplatform</a:t>
            </a:r>
            <a:r>
              <a:rPr lang="en-GB" sz="800" dirty="0"/>
              <a:t> Topic Report No. 2012/13. </a:t>
            </a:r>
            <a:r>
              <a:rPr lang="en-GB" sz="800" dirty="0" smtClean="0">
                <a:hlinkClick r:id="rId10"/>
              </a:rPr>
              <a:t>http</a:t>
            </a:r>
            <a:r>
              <a:rPr lang="en-GB" sz="800" dirty="0">
                <a:hlinkClick r:id="rId10"/>
              </a:rPr>
              <a:t>://</a:t>
            </a:r>
            <a:r>
              <a:rPr lang="en-GB" sz="800" dirty="0" smtClean="0">
                <a:hlinkClick r:id="rId10"/>
              </a:rPr>
              <a:t>epsiplatform.eu/sites/default/files/Final%20TR%20Open%20Data%20and%20Liability.pdf</a:t>
            </a:r>
            <a:r>
              <a:rPr lang="en-GB" sz="800" dirty="0" smtClean="0"/>
              <a:t> </a:t>
            </a:r>
            <a:endParaRPr lang="es-ES" sz="800" dirty="0" smtClean="0"/>
          </a:p>
          <a:p>
            <a:r>
              <a:rPr lang="et-EE" sz="800" dirty="0" smtClean="0"/>
              <a:t>Lk</a:t>
            </a:r>
            <a:r>
              <a:rPr lang="es-ES" sz="800" dirty="0" smtClean="0"/>
              <a:t> 26:</a:t>
            </a:r>
          </a:p>
          <a:p>
            <a:pPr lvl="1">
              <a:buFont typeface="Arial" pitchFamily="34" charset="0"/>
              <a:buChar char="•"/>
            </a:pPr>
            <a:r>
              <a:rPr lang="es-ES" sz="800" dirty="0" smtClean="0"/>
              <a:t>Discovery. </a:t>
            </a:r>
            <a:r>
              <a:rPr lang="es-ES" sz="800" dirty="0" err="1" smtClean="0"/>
              <a:t>Discovery</a:t>
            </a:r>
            <a:r>
              <a:rPr lang="es-ES" sz="800" dirty="0" smtClean="0"/>
              <a:t> Open </a:t>
            </a:r>
            <a:r>
              <a:rPr lang="es-ES" sz="800" dirty="0" err="1" smtClean="0"/>
              <a:t>Metadata</a:t>
            </a:r>
            <a:r>
              <a:rPr lang="es-ES" sz="800" dirty="0" smtClean="0"/>
              <a:t> </a:t>
            </a:r>
            <a:r>
              <a:rPr lang="es-ES" sz="800" dirty="0" err="1" smtClean="0"/>
              <a:t>Principles</a:t>
            </a:r>
            <a:r>
              <a:rPr lang="es-ES" sz="800" dirty="0" smtClean="0"/>
              <a:t>. </a:t>
            </a:r>
            <a:r>
              <a:rPr lang="en-GB" sz="800" dirty="0" smtClean="0">
                <a:hlinkClick r:id="rId11"/>
              </a:rPr>
              <a:t>http://discovery.ac.uk/businesscase/principles/</a:t>
            </a:r>
            <a:endParaRPr lang="en-GB" sz="800" dirty="0" smtClean="0"/>
          </a:p>
          <a:p>
            <a:r>
              <a:rPr lang="et-EE" sz="800" dirty="0" smtClean="0"/>
              <a:t>Lk</a:t>
            </a:r>
            <a:r>
              <a:rPr lang="en-GB" sz="800" dirty="0" smtClean="0"/>
              <a:t> 33-38:</a:t>
            </a:r>
          </a:p>
          <a:p>
            <a:pPr lvl="1">
              <a:buFont typeface="Arial" pitchFamily="34" charset="0"/>
              <a:buChar char="•"/>
            </a:pPr>
            <a:r>
              <a:rPr lang="es-ES" sz="800" dirty="0" err="1" smtClean="0"/>
              <a:t>Europeana</a:t>
            </a:r>
            <a:r>
              <a:rPr lang="es-ES" sz="800" dirty="0" smtClean="0"/>
              <a:t>. </a:t>
            </a:r>
            <a:r>
              <a:rPr lang="es-ES" sz="800" dirty="0" err="1" smtClean="0"/>
              <a:t>The</a:t>
            </a:r>
            <a:r>
              <a:rPr lang="es-ES" sz="800" dirty="0" smtClean="0"/>
              <a:t> </a:t>
            </a:r>
            <a:r>
              <a:rPr lang="es-ES" sz="800" dirty="0" err="1" smtClean="0"/>
              <a:t>Problem</a:t>
            </a:r>
            <a:r>
              <a:rPr lang="es-ES" sz="800" dirty="0" smtClean="0"/>
              <a:t> of </a:t>
            </a:r>
            <a:r>
              <a:rPr lang="es-ES" sz="800" dirty="0" err="1" smtClean="0"/>
              <a:t>the</a:t>
            </a:r>
            <a:r>
              <a:rPr lang="es-ES" sz="800" dirty="0" smtClean="0"/>
              <a:t> </a:t>
            </a:r>
            <a:r>
              <a:rPr lang="es-ES" sz="800" dirty="0" err="1" smtClean="0"/>
              <a:t>Yellow</a:t>
            </a:r>
            <a:r>
              <a:rPr lang="es-ES" sz="800" dirty="0" smtClean="0"/>
              <a:t> </a:t>
            </a:r>
            <a:r>
              <a:rPr lang="es-ES" sz="800" dirty="0" err="1" smtClean="0"/>
              <a:t>Milkmaid</a:t>
            </a:r>
            <a:r>
              <a:rPr lang="es-ES" sz="800" dirty="0" smtClean="0"/>
              <a:t>: A Business </a:t>
            </a:r>
            <a:r>
              <a:rPr lang="es-ES" sz="800" dirty="0" err="1" smtClean="0"/>
              <a:t>Model</a:t>
            </a:r>
            <a:r>
              <a:rPr lang="es-ES" sz="800" dirty="0" smtClean="0"/>
              <a:t> </a:t>
            </a:r>
            <a:r>
              <a:rPr lang="es-ES" sz="800" dirty="0" err="1" smtClean="0"/>
              <a:t>Perspective</a:t>
            </a:r>
            <a:r>
              <a:rPr lang="es-ES" sz="800" dirty="0" smtClean="0"/>
              <a:t> </a:t>
            </a:r>
            <a:r>
              <a:rPr lang="es-ES" sz="800" dirty="0" err="1" smtClean="0"/>
              <a:t>on</a:t>
            </a:r>
            <a:r>
              <a:rPr lang="es-ES" sz="800" dirty="0" smtClean="0"/>
              <a:t> Open </a:t>
            </a:r>
            <a:r>
              <a:rPr lang="es-ES" sz="800" dirty="0" err="1" smtClean="0"/>
              <a:t>Metadata</a:t>
            </a:r>
            <a:r>
              <a:rPr lang="es-ES" sz="800" dirty="0" smtClean="0"/>
              <a:t>. White </a:t>
            </a:r>
            <a:r>
              <a:rPr lang="es-ES" sz="800" dirty="0" err="1" smtClean="0"/>
              <a:t>Paper</a:t>
            </a:r>
            <a:r>
              <a:rPr lang="es-ES" sz="800" dirty="0" smtClean="0"/>
              <a:t> No.2. </a:t>
            </a:r>
            <a:r>
              <a:rPr lang="es-ES" sz="800" dirty="0" err="1" smtClean="0"/>
              <a:t>November</a:t>
            </a:r>
            <a:r>
              <a:rPr lang="es-ES" sz="800" dirty="0" smtClean="0"/>
              <a:t> 2011. </a:t>
            </a:r>
            <a:r>
              <a:rPr lang="es-ES" sz="800" dirty="0" smtClean="0">
                <a:hlinkClick r:id="rId12"/>
              </a:rPr>
              <a:t>http://pro.europeana.eu/documents/858566/2cbf1f78-e036-4088-af25-94684ff90dc5</a:t>
            </a:r>
            <a:endParaRPr lang="es-ES" sz="800" dirty="0" smtClean="0"/>
          </a:p>
          <a:p>
            <a:pPr lvl="1">
              <a:buFont typeface="Arial" pitchFamily="34" charset="0"/>
              <a:buChar char="•"/>
            </a:pPr>
            <a:r>
              <a:rPr lang="es-ES" sz="800" dirty="0" err="1" smtClean="0"/>
              <a:t>Jill</a:t>
            </a:r>
            <a:r>
              <a:rPr lang="es-ES" sz="800" dirty="0" smtClean="0"/>
              <a:t> </a:t>
            </a:r>
            <a:r>
              <a:rPr lang="es-ES" sz="800" dirty="0" err="1" smtClean="0"/>
              <a:t>Cousins</a:t>
            </a:r>
            <a:r>
              <a:rPr lang="es-ES" sz="800" dirty="0" smtClean="0"/>
              <a:t>. </a:t>
            </a:r>
            <a:r>
              <a:rPr lang="es-ES" sz="800" dirty="0" err="1" smtClean="0"/>
              <a:t>Europeana</a:t>
            </a:r>
            <a:r>
              <a:rPr lang="es-ES" sz="800" dirty="0" smtClean="0"/>
              <a:t>. Data Exchange </a:t>
            </a:r>
            <a:r>
              <a:rPr lang="es-ES" sz="800" dirty="0" err="1" smtClean="0"/>
              <a:t>Agreements</a:t>
            </a:r>
            <a:r>
              <a:rPr lang="es-ES" sz="800" dirty="0" smtClean="0"/>
              <a:t>. </a:t>
            </a:r>
            <a:r>
              <a:rPr lang="es-ES" sz="800" dirty="0" err="1" smtClean="0"/>
              <a:t>May</a:t>
            </a:r>
            <a:r>
              <a:rPr lang="es-ES" sz="800" dirty="0" smtClean="0"/>
              <a:t> 2011. </a:t>
            </a:r>
            <a:r>
              <a:rPr lang="es-ES" sz="800" dirty="0" smtClean="0">
                <a:hlinkClick r:id="rId13"/>
              </a:rPr>
              <a:t>http://bit.ly/14Hwe5D</a:t>
            </a:r>
            <a:endParaRPr lang="es-ES" sz="800" dirty="0" smtClean="0"/>
          </a:p>
          <a:p>
            <a:r>
              <a:rPr lang="et-EE" sz="800" dirty="0" smtClean="0"/>
              <a:t>Lk</a:t>
            </a:r>
            <a:r>
              <a:rPr lang="es-ES" sz="800" dirty="0" smtClean="0"/>
              <a:t> 39:</a:t>
            </a:r>
          </a:p>
          <a:p>
            <a:pPr lvl="1">
              <a:buFont typeface="Arial" pitchFamily="34" charset="0"/>
              <a:buChar char="•"/>
            </a:pPr>
            <a:r>
              <a:rPr lang="es-ES" sz="800" dirty="0" err="1" smtClean="0"/>
              <a:t>The</a:t>
            </a:r>
            <a:r>
              <a:rPr lang="es-ES" sz="800" dirty="0" smtClean="0"/>
              <a:t> </a:t>
            </a:r>
            <a:r>
              <a:rPr lang="es-ES" sz="800" dirty="0" err="1" smtClean="0"/>
              <a:t>Europeana</a:t>
            </a:r>
            <a:r>
              <a:rPr lang="es-ES" sz="800" dirty="0" smtClean="0"/>
              <a:t> </a:t>
            </a:r>
            <a:r>
              <a:rPr lang="es-ES" sz="800" dirty="0" err="1" smtClean="0"/>
              <a:t>Licensing</a:t>
            </a:r>
            <a:r>
              <a:rPr lang="es-ES" sz="800" dirty="0" smtClean="0"/>
              <a:t> Framework. </a:t>
            </a:r>
            <a:r>
              <a:rPr lang="es-ES" sz="800" dirty="0" smtClean="0">
                <a:hlinkClick r:id="rId14"/>
              </a:rPr>
              <a:t>http://pro.europeana.eu/documents/858566/7f14c82a-f76c-4f4f-b8a7-600d2168a73d</a:t>
            </a:r>
            <a:endParaRPr lang="es-ES" sz="800" dirty="0" smtClean="0"/>
          </a:p>
          <a:p>
            <a:pPr>
              <a:buFont typeface="Arial" pitchFamily="34" charset="0"/>
              <a:buChar char="•"/>
            </a:pPr>
            <a:endParaRPr lang="es-ES" sz="800" dirty="0" smtClean="0"/>
          </a:p>
          <a:p>
            <a:pPr>
              <a:buFont typeface="Arial" pitchFamily="34" charset="0"/>
              <a:buChar char="•"/>
            </a:pPr>
            <a:endParaRPr lang="en-GB" sz="800" dirty="0" smtClean="0"/>
          </a:p>
          <a:p>
            <a:pPr>
              <a:buFont typeface="Arial" pitchFamily="34" charset="0"/>
              <a:buChar char="•"/>
            </a:pPr>
            <a:endParaRPr lang="en-GB" sz="800"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43</a:t>
            </a:fld>
            <a:endParaRPr lang="en-GB"/>
          </a:p>
        </p:txBody>
      </p:sp>
    </p:spTree>
    <p:extLst>
      <p:ext uri="{BB962C8B-B14F-4D97-AF65-F5344CB8AC3E}">
        <p14:creationId xmlns:p14="http://schemas.microsoft.com/office/powerpoint/2010/main" val="9041272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Lisalugemist</a:t>
            </a:r>
            <a:endParaRPr lang="en-GB" dirty="0"/>
          </a:p>
        </p:txBody>
      </p:sp>
      <p:sp>
        <p:nvSpPr>
          <p:cNvPr id="5" name="Content Placeholder 4"/>
          <p:cNvSpPr>
            <a:spLocks noGrp="1"/>
          </p:cNvSpPr>
          <p:nvPr>
            <p:ph sz="quarter" idx="15"/>
          </p:nvPr>
        </p:nvSpPr>
        <p:spPr>
          <a:xfrm>
            <a:off x="1475656" y="1752600"/>
            <a:ext cx="7134944" cy="4419600"/>
          </a:xfrm>
        </p:spPr>
        <p:txBody>
          <a:bodyPr/>
          <a:lstStyle/>
          <a:p>
            <a:r>
              <a:rPr lang="en-GB" sz="1800" dirty="0" smtClean="0"/>
              <a:t>N. </a:t>
            </a:r>
            <a:r>
              <a:rPr lang="en-GB" sz="1800" dirty="0" err="1" smtClean="0"/>
              <a:t>Korn</a:t>
            </a:r>
            <a:r>
              <a:rPr lang="en-GB" sz="1800" dirty="0" smtClean="0"/>
              <a:t> and C. Oppenheim. Licensing Open Data: A Practical Guide. </a:t>
            </a:r>
            <a:r>
              <a:rPr lang="en-GB" sz="1800" dirty="0" smtClean="0">
                <a:hlinkClick r:id="rId3"/>
              </a:rPr>
              <a:t>http://discovery.ac.uk/businesscase/principles/</a:t>
            </a:r>
            <a:endParaRPr lang="en-GB" sz="1800" dirty="0" smtClean="0"/>
          </a:p>
          <a:p>
            <a:endParaRPr lang="en-GB" sz="1800" dirty="0" smtClean="0"/>
          </a:p>
          <a:p>
            <a:r>
              <a:rPr lang="en-GB" sz="1800" dirty="0" smtClean="0"/>
              <a:t/>
            </a:r>
            <a:br>
              <a:rPr lang="en-GB" sz="1800" dirty="0" smtClean="0"/>
            </a:br>
            <a:r>
              <a:rPr lang="en-GB" sz="1800" dirty="0" err="1" smtClean="0"/>
              <a:t>Europeana</a:t>
            </a:r>
            <a:r>
              <a:rPr lang="en-GB" sz="1800" dirty="0" smtClean="0"/>
              <a:t>. The Problem of the Yellow Milkmaid: A Business Model Perspective on Open Metadata. White Paper No.2. November 2011. </a:t>
            </a:r>
            <a:r>
              <a:rPr lang="en-GB" sz="1800" dirty="0" smtClean="0">
                <a:hlinkClick r:id="rId4"/>
              </a:rPr>
              <a:t>http://pro.europeana.eu/documents/858566/2cbf1f78-e036-4088-af25-94684ff90dc5</a:t>
            </a:r>
            <a:r>
              <a:rPr lang="en-GB" sz="1800" dirty="0" smtClean="0"/>
              <a:t> </a:t>
            </a:r>
          </a:p>
          <a:p>
            <a:endParaRPr lang="en-GB" sz="1800" dirty="0" smtClean="0"/>
          </a:p>
          <a:p>
            <a:endParaRPr lang="en-GB" sz="1800" dirty="0" smtClean="0"/>
          </a:p>
          <a:p>
            <a:endParaRPr lang="en-GB" sz="1800" dirty="0" smtClean="0"/>
          </a:p>
        </p:txBody>
      </p:sp>
      <p:sp>
        <p:nvSpPr>
          <p:cNvPr id="3" name="Slide Number Placeholder 2"/>
          <p:cNvSpPr>
            <a:spLocks noGrp="1"/>
          </p:cNvSpPr>
          <p:nvPr>
            <p:ph type="sldNum" sz="quarter" idx="18"/>
          </p:nvPr>
        </p:nvSpPr>
        <p:spPr/>
        <p:txBody>
          <a:bodyPr/>
          <a:lstStyle/>
          <a:p>
            <a:r>
              <a:rPr lang="en-GB" smtClean="0"/>
              <a:t>Slide </a:t>
            </a:r>
            <a:fld id="{7703A140-4BD5-4963-8DDB-02EE24C99514}" type="slidenum">
              <a:rPr lang="en-GB" smtClean="0"/>
              <a:pPr/>
              <a:t>44</a:t>
            </a:fld>
            <a:endParaRPr lang="en-GB"/>
          </a:p>
        </p:txBody>
      </p:sp>
      <p:pic>
        <p:nvPicPr>
          <p:cNvPr id="6" name="Picture 2" descr="Licensing Open Data: A Practical Guide"/>
          <p:cNvPicPr>
            <a:picLocks noChangeAspect="1" noChangeArrowheads="1"/>
          </p:cNvPicPr>
          <p:nvPr/>
        </p:nvPicPr>
        <p:blipFill>
          <a:blip r:embed="rId5" cstate="print"/>
          <a:srcRect/>
          <a:stretch>
            <a:fillRect/>
          </a:stretch>
        </p:blipFill>
        <p:spPr bwMode="auto">
          <a:xfrm>
            <a:off x="467544" y="1772636"/>
            <a:ext cx="726879" cy="1008112"/>
          </a:xfrm>
          <a:prstGeom prst="rect">
            <a:avLst/>
          </a:prstGeom>
          <a:ln>
            <a:noFill/>
          </a:ln>
          <a:effectLst>
            <a:outerShdw blurRad="292100" dist="139700" dir="2700000" algn="tl" rotWithShape="0">
              <a:srgbClr val="333333">
                <a:alpha val="65000"/>
              </a:srgbClr>
            </a:outerShdw>
          </a:effectLst>
        </p:spPr>
      </p:pic>
      <p:pic>
        <p:nvPicPr>
          <p:cNvPr id="49156" name="Picture 4"/>
          <p:cNvPicPr>
            <a:picLocks noChangeAspect="1" noChangeArrowheads="1"/>
          </p:cNvPicPr>
          <p:nvPr/>
        </p:nvPicPr>
        <p:blipFill>
          <a:blip r:embed="rId6" cstate="print"/>
          <a:srcRect/>
          <a:stretch>
            <a:fillRect/>
          </a:stretch>
        </p:blipFill>
        <p:spPr bwMode="auto">
          <a:xfrm>
            <a:off x="434886" y="3262185"/>
            <a:ext cx="720080" cy="1030731"/>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Seotud projektid ja algatused</a:t>
            </a:r>
            <a:endParaRPr lang="en-GB" dirty="0"/>
          </a:p>
        </p:txBody>
      </p:sp>
      <p:sp>
        <p:nvSpPr>
          <p:cNvPr id="3" name="Content Placeholder 2"/>
          <p:cNvSpPr>
            <a:spLocks noGrp="1"/>
          </p:cNvSpPr>
          <p:nvPr>
            <p:ph sz="quarter" idx="15"/>
          </p:nvPr>
        </p:nvSpPr>
        <p:spPr>
          <a:xfrm>
            <a:off x="1547664" y="1752600"/>
            <a:ext cx="7062936" cy="4419600"/>
          </a:xfrm>
        </p:spPr>
        <p:txBody>
          <a:bodyPr/>
          <a:lstStyle/>
          <a:p>
            <a:pPr>
              <a:spcAft>
                <a:spcPts val="2400"/>
              </a:spcAft>
            </a:pPr>
            <a:r>
              <a:rPr lang="en-GB" sz="1600" dirty="0" smtClean="0"/>
              <a:t>Revision of the PSI Directive, </a:t>
            </a:r>
            <a:r>
              <a:rPr lang="en-GB" sz="1600" dirty="0" smtClean="0">
                <a:hlinkClick r:id="rId3"/>
              </a:rPr>
              <a:t>http://ec.europa.eu/information_society/policy/psi/revision_directive/index_en.htm</a:t>
            </a:r>
            <a:r>
              <a:rPr lang="en-GB" sz="1600" dirty="0" smtClean="0"/>
              <a:t> </a:t>
            </a:r>
          </a:p>
          <a:p>
            <a:pPr>
              <a:spcAft>
                <a:spcPts val="2400"/>
              </a:spcAft>
            </a:pPr>
            <a:r>
              <a:rPr lang="en-GB" sz="1600" dirty="0" err="1" smtClean="0"/>
              <a:t>Europeana</a:t>
            </a:r>
            <a:r>
              <a:rPr lang="en-GB" sz="1600" dirty="0" smtClean="0"/>
              <a:t> Licensing Framework, </a:t>
            </a:r>
            <a:r>
              <a:rPr lang="en-GB" sz="1600" dirty="0" smtClean="0">
                <a:hlinkClick r:id="rId4"/>
              </a:rPr>
              <a:t>http://pro.europeana.eu/documents/858566/7f14c82a-f76c-4f4f-b8a7-600d2168a73d</a:t>
            </a:r>
            <a:r>
              <a:rPr lang="en-GB" sz="1600" dirty="0" smtClean="0"/>
              <a:t> </a:t>
            </a:r>
          </a:p>
          <a:p>
            <a:pPr lvl="1">
              <a:spcAft>
                <a:spcPts val="2400"/>
              </a:spcAft>
              <a:buNone/>
            </a:pPr>
            <a:r>
              <a:rPr lang="en-GB" sz="1600" dirty="0" smtClean="0"/>
              <a:t>Creative Commons Licenses, </a:t>
            </a:r>
            <a:r>
              <a:rPr lang="en-GB" sz="1600" dirty="0" smtClean="0">
                <a:hlinkClick r:id="rId5"/>
              </a:rPr>
              <a:t>http://creativecommons.org/licenses/</a:t>
            </a:r>
            <a:r>
              <a:rPr lang="en-GB" sz="1600" dirty="0" smtClean="0"/>
              <a:t> </a:t>
            </a:r>
          </a:p>
          <a:p>
            <a:pPr marL="0" lvl="1" indent="0">
              <a:spcAft>
                <a:spcPts val="2400"/>
              </a:spcAft>
              <a:buNone/>
            </a:pPr>
            <a:r>
              <a:rPr lang="en-GB" sz="1600" dirty="0" smtClean="0"/>
              <a:t>Open Data Commons – Licenses, </a:t>
            </a:r>
            <a:r>
              <a:rPr lang="en-GB" sz="1600" dirty="0" smtClean="0">
                <a:hlinkClick r:id="rId6"/>
              </a:rPr>
              <a:t>http://opendatacommons.org/licenses/</a:t>
            </a:r>
            <a:endParaRPr lang="en-GB" sz="1600" dirty="0" smtClean="0"/>
          </a:p>
          <a:p>
            <a:pPr marL="0" lvl="1" indent="0">
              <a:spcAft>
                <a:spcPts val="2400"/>
              </a:spcAft>
              <a:buNone/>
            </a:pPr>
            <a:r>
              <a:rPr lang="en-GB" sz="1600" dirty="0" smtClean="0"/>
              <a:t>The European Thematic Network on Legal Aspects of Public Sector Information, </a:t>
            </a:r>
            <a:r>
              <a:rPr lang="en-GB" sz="1600" dirty="0" smtClean="0">
                <a:hlinkClick r:id="rId7"/>
              </a:rPr>
              <a:t>http://www.lapsi-project.eu/</a:t>
            </a:r>
            <a:endParaRPr lang="en-GB" sz="1600" dirty="0" smtClean="0"/>
          </a:p>
          <a:p>
            <a:pPr marL="0" lvl="1" indent="0">
              <a:spcAft>
                <a:spcPts val="2400"/>
              </a:spcAft>
              <a:buNone/>
            </a:pPr>
            <a:r>
              <a:rPr lang="en-GB" sz="1600" dirty="0" smtClean="0"/>
              <a:t>EC ISA Programme, ISA Open Metadata licence v1.1. </a:t>
            </a:r>
            <a:r>
              <a:rPr lang="en-GB" sz="1600" dirty="0" smtClean="0">
                <a:hlinkClick r:id="rId8"/>
              </a:rPr>
              <a:t>https://joinup.ec.europa.eu/category/license/isa-open-metadata-license-v11</a:t>
            </a:r>
            <a:endParaRPr lang="en-GB" sz="1600" dirty="0" smtClean="0"/>
          </a:p>
          <a:p>
            <a:pPr marL="0" lvl="1" indent="0">
              <a:spcAft>
                <a:spcPts val="2400"/>
              </a:spcAft>
              <a:buNone/>
            </a:pPr>
            <a:endParaRPr lang="en-GB" sz="1600" dirty="0" smtClean="0"/>
          </a:p>
          <a:p>
            <a:pPr lvl="1">
              <a:spcAft>
                <a:spcPts val="2400"/>
              </a:spcAft>
              <a:buNone/>
            </a:pPr>
            <a:endParaRPr lang="en-GB" sz="1600" dirty="0" smtClean="0"/>
          </a:p>
          <a:p>
            <a:pPr lvl="1">
              <a:spcAft>
                <a:spcPts val="2400"/>
              </a:spcAft>
              <a:buNone/>
            </a:pPr>
            <a:endParaRPr lang="en-GB" sz="1600" dirty="0"/>
          </a:p>
        </p:txBody>
      </p:sp>
      <p:sp>
        <p:nvSpPr>
          <p:cNvPr id="4" name="Slide Number Placeholder 3"/>
          <p:cNvSpPr>
            <a:spLocks noGrp="1"/>
          </p:cNvSpPr>
          <p:nvPr>
            <p:ph type="sldNum" sz="quarter" idx="18"/>
          </p:nvPr>
        </p:nvSpPr>
        <p:spPr/>
        <p:txBody>
          <a:bodyPr/>
          <a:lstStyle/>
          <a:p>
            <a:r>
              <a:rPr lang="en-GB" dirty="0" smtClean="0"/>
              <a:t>Slide </a:t>
            </a:r>
            <a:fld id="{F40CD079-BC3F-4086-BA81-31A79D845B02}" type="slidenum">
              <a:rPr lang="en-GB" smtClean="0"/>
              <a:pPr/>
              <a:t>45</a:t>
            </a:fld>
            <a:endParaRPr lang="en-GB" dirty="0"/>
          </a:p>
        </p:txBody>
      </p:sp>
      <p:sp>
        <p:nvSpPr>
          <p:cNvPr id="76815" name="AutoShape 15" descr="data:image/jpeg;base64,/9j/4AAQSkZJRgABAQAAAQABAAD/2wCEAAkGBxQHBhUTEhQUFhUXGR0bFhgXGBUbIBwgHBscHh4cFhgYHCghGhslHRsgIjEjJSkrLi4uFx8zODMtNygtLisBCgoKDg0OGxAQGywkICUvLDQ3NC80LCwsLDI0LCwsLywsLCwsLCwsLCw0MiwsLCwsLCwsLCwsLCwsLCwsLCwsLP/AABEIALkBEAMBEQACEQEDEQH/xAAcAAEAAgMBAQEAAAAAAAAAAAAABgcEBQgDAgH/xABIEAABAwEEBgcFBgQDBgcAAAABAAIDEQQFBiEHEjFBYYETFSJRcYKRFDJykqIjQlKhsdEIYsHCFnOyVIOzw+HxJCUzNENTY//EABoBAQEAAwEBAAAAAAAAAAAAAAAFAwQGAgH/xAAyEQEAAgEDAwMCBAUEAwAAAAAAAQIDBBESBSFRMUFhE4EUMnHBUpGx0fAjJDPhFSJC/9oADAMBAAIRAxEAPwC8UBAQEBAQEBAQEBAQEBAQEBAQEBAQEBAQEBAQEBAQEBAQEBAQEBAQEBAQEBAQEBAQEBAQEBAQEBAQEBAQEBAQEBAQEBAQEBAQEBAQEBAQEBAQEBAQEBAQEBAQEBAQEBAQEBAQEBAQfjnBjakgDvKDx9sj/Gz5m/uvvGfD5yh9MtTHuoHtJ7g4JtJvD1Xx9EBB5yzNi95zRXZUgfqvsRMvm749sj/Gz5m/unGfByh6RzNl91wNNtCD+iTEwbvtfH0QEBA2IPD2yP8A+xnzN/dfeM+HzlB7ZH+NnzN/dOM+DlB7ZH+NnzN/dOM+DlB7ZH+NnzN/dOM+DlB7ZH+NnzN/dOM+DlB7ZH+NnzN/dOM+DlB7ZH+NnzN/dOM+DlD0jlbKOyQfAg/okxs+7vtfAQEBAQEBB+BwcTQ7Mjw358j+aD9Qecs7Yj2nNFdlSB+qD0QEGPeNkbeFgkif7sjHMPg4Ef1XqtpraLR7PNqxaJiXM9os5stocx4o5ji1w4tND+YXRxO8bw5u0TWZiXrddsN23lHM3bG9r8t+qQacxlzXy9edZr5esd5reLOmIpBNEHNNQ4Ag94OYXOTG3Z0kTu+18BBBtL12e2YYEoGcLw7Z913ZI9S0+VbugvxybeWlrqcsW/hSlFZRd070PXj7JiR0JyEzDTi5naH0660dfTfHy8N/p+Ta818rpUdYEBAQR/Ht5dV4TneDRxbqN76v7NR4VryWfTU55Yhg1F+GKZc9aq6Bz+79ovhuUQ3KIblENyiG5RDdcWhUUw9N/nH/AEMUjqH/ACR+n7ysdP8A+Of1WEtBviCm9I2mYXbaHWe7tR721D5z2mtPdENjyPxHLLYUFSWnHt5Wm067rdaQe5sr2N+RhDfyQS3CWmu2XXOG2ylpirmSGtkaO9rgAHd9HDPvCDoDD9+QYiuts9meHxu9Qd7XDa1w7jw3FB9X/e8dw3LLaZTRkTS47M+5orvcaAcSEEC0FYgkv+6bY+Z2tIbU6Q8BI1tAK7GgtIA7gglOI7fNab0jsNlf0ckjDJNNQEwxA6tWg5dI91WtrWmq807KCGWOGyzXpaYYbmNtfBJqTTzSWd73Op7xdaXaxJA3ZDgg97kvCOzXfNa7sZPG2zPc223fIagaldcwt1iI5AKkapDXatCK7Asuy2htssrZI3BzHtDmOGwhwqCOBBqg9UFEaULt6vxfIQKNlAkHPJ3PWaTzVzRX5Yo+OyHrqccu/lEltNNfejO8escHxVPairE7ye79BaoWspxyz891/SX54o+OyUrWbIgxb0sQvK7ZIXbJGOafMCK8l6pbjaLR7PN68qzE+7miWIwSlrhRzSQ4dxBoR6rpImJjeHNWiYnaWVctvN1XvFMK/Zva403gHMcxUc14yU50mvl7xX4XizpZjg9gIzBzBXOOkfqAgIKv01XlRkFmB2kyuHh2W+tX+ip9Op3m/wBkzqN+0U+6q1TSmwu25LResZdBDJIGmhLRUA91e9Y75aU7WnZlphveN6xuzP8ACFu/2Wb5V4/E4v4oe/wub+E/whbv9lm+VPxOL+KD8Lm/hYt43Dabsg15oZI21oC4UFTXIccj6L3TNS87Vnd4vgyUje0bNasjEybusT7yt7IYxV73BrR47z3ADMnuBXm94pWbT7PdKTe0Vh0ZcV1MuS6Y4I9jBSv4jtLjxJqea57JknJabS6LHSKVisM9eHtVGnfGzrkuwWKB1Jp21kcNrI8xl3OeaivcHd4KDnNAQEEz0XY2dg2/wXEmzSENnbmctz2gfebt4io3igTn+ITFwtBisELwW0Esxaag1FY21B2UOvT+aMoPH+Gq0ll7WyOho6NjiaGgLHEAE7ATrmg30PcgtW7D0WkW2td70lnszo+LWOma6ng5wr8YQQW64Lc6+r7ksE7WPZOSIjC15kcGkgNeXDVJ2DI5kIJJowfZosDPtuu5xn15rZJIW16QA9IDQANaKGgpsNd6De6PYnQYGsTX1DhZ46g7R2QQD4CgQSFBXGmi7eluuG0AZxvLHfC8bT4OaB5lQ6ffa018p/UKb0i3hUSrI6y9C15altns5OTmiRo4tOq7mQ5vyqd1CnaL/ZT6dfvNVsqUqiAgoXSZdvV2MJaCjZaSt83vfWHequ6O/LFHx2QtbTjln57oqtlqL/0dXl1nhCEk9pg6N3kyFeJbqnmoOrpwyz/N0GlvzxRKSrXbAgIOf9Id5dZ4umcDVrD0bfBmR+rWPNXtJThij57oOsvzyz8dkbWw1XQmArs6qwnAylHObrv76v7WfEAhvlUDU355Zl0Omx8McQkCwM4gozSdiPrq/OjYawwktbTY533nccxQcBXerejw/TpvPrKJrc/O/GPSEOW20lsaIMOdDAbbIM31bDXc37zuZFBwB3OUrX5t5+nH3V9Bg2j6k+6zFOUXzLIIYi5xoACSTuA2koON8Y387EuJZ7U6v2jzqA/dYMmN8Q0DnVBnYEwRaMa3l0cPYjbTpZXA6rAeH3nHc39Bmg6Hw9osu25LOB7Oyd/3nzgSE+Vw1W8h6oM69dHt23rZyx9jgbX70TGxuHEOjAPrkgobSXoulwf9tEXTWUmmuQNaMk5CUDKh2B4yrkQKioV895kNSScgM+4CgHgAKckHU+h7Cf8AhbCbS9tJ56SS1GYy7DDv7LTs3Oc5BvsTXG+8jHNZ5BDaoCTE8jWaQffimb96N4ArTMENcMxmGmsN6vuaaQvum0smldrSus3QyskcNjg/pGuz/ma2iDwsmHZL4Lo3WZthsT5OklhDmmW0uyNJRGSyKMkDWALnODQKgIJ2BQIP1BqcV3b1vhyeECpcw6vxN7TfqAWXDfhkizFmpzxzVziMwuhc43WDLy6qxRBLWg1w13wv7JJ8Aa8lh1FOeKYZ9NfhliXRS590IgIKE0l3l1jjCWhq2KkTfL731lyu6OnHFHz3Qtbflln47IstlqLP0K3lqzT2YnaBK0eHZf8Aqz0U3qNPS/2VOnX9afdaqlqggwb8t4uu55Zj/wDGxzhxIGQ5mg5r3jpztFfLxktxrNvDmpzi9xJNScyTvPeujc3M7zu2OHLu63v2GDaHvAd8Izd9IKx5r8KTZkwU55Iq6SAoFzroxBEdJOI+obiLWGk01WsptaPvP5A0HFwW1pMP1L9/SGrq8306dvWVE7FcQW4wpcbsQ34yEVDT2pHD7rBtPjsA4uCxZ8sYqTZn0+H6t4q6Is8DbNA1jAGtaA1oGwACgA5Ln5mZneXQRERG0PRfH1DdMF59V6O7U4bXtEQ/3hDXfQXHkg5buW65L6vWOzwiskrg1vdnvNNjQMydwBQdfYTw7Fha4mWaAdloq5297j7z3cT+QAGwBBuEBB52mzttVndHI0OY8FrmuAIIIoQQdoIQUZdOiQ2TSpqFpdYowJ2k1IIqdSJxO1weDUb2tqaayC90BAQEBAQEHO2NLt6qxTPHSg1y5vwv7QA8K05LoNPfniiXP6qnDLMNIcwszXdHYUvLrfDkExNS5g1vib2XfUCuez04ZJq6PDfnjizbLEysW9LaLtu2SZ2yNjnHygmnNeqV5Wise7ze3GszPs5ollM8pc41c4kuPeSak+q6SIiI2hzVpmZ3l8I+N/gS8uq8WQPr2S7Ud4P7OfAEg+VYNTTnimGzpL8MsOhVAXxBAtMV4+zYdZCDnM8VH8rO0fq1PVb2gpvk5eGjr77Y+PlTCsIqwtDV2+0X5JORlEyg+J52jytcPMtDqF9qRXyo9OpvabeFxKQrviaUQQlziA1oJcTsAGZJ4UX2I3naHyZ2jeXPGL7+OIr9fNnqe7EDuYNnM5uPFxV/T4vpUirn9Tm+reZ9mlWZgXnoyw51JcfSPFJpqOdXa1v3W8DQ1PF1NyiazN9S+0ekLujw/TpvPrKYrUbYgqX+I+0amEoGfitAJ8sb/wCrh6II1/DjcQtF7T2xwyiaI4yfxPzcRxDRTwkQX+gICAgICAgICAgICCptNV26lsgtAHvNMbjxadZvMgu+VVenX7TT7pXUael1aKimLe0L3l0t1TQE5xvD2/C8bB4OaT5lJ6hTa0W8rHT770mvhYynqCD6Xry9kwv0QOczw3yt7RPqAPMt3Q05Zd/DS11+OLbypNWUR6OhcyJriCGurqnvptp4L5vG+z7NZiN3mvr46Sw3eXW9wwzb3sBdT8Wxw5OBHJc7lpwvNXSYr86RZsljZFJaXLy9sxT0YPZhYG+Z3acfQtHlVnQU449/KL1C++Tj4QhbrRXloou32HCTXkUdM4yHw91vLVaD5lE1t+WXbwu6KnHFHymS1G2rfS9iP2ayCxxntSDWlpuZXJvmI9B/MqOgw7z9SfZP1+fjXhHrKo1VR27wayzuxDGbW8MiadbMEhxHutNBkK5knKjSN6w6jn9OeEd2xpop9SOc9nQtnnbaYQ9jmvacw5pBB8CMioExMTtK/ExMbw9F8fRBTH8Sx/8AK7GN3SSf6WoJToPuvq3R5CaUdM58ruZ1Wn5GtQT5AQEBAQEBAQEBAQEEX0lXd1jg+bLtR0lbw1Pe+jWHNbOkvxyx89mtq6c8U/HdQauoCW6Lry6vxfGCezKDGeebees0DzLV1tOWKfju3NDfjl28r3UNcUvphvL2rEjYQcoWCvxP7R+nUVjQU2x8vKP1C+94r4QPYt5PWTjPDfsOjuyOp24adJw6bN1e+kmqFO0+flqLfP7f9KmpwcdPX4/dWyopa4tDN5dPckkBOcT6j4X5/wCoO9VI6hTa8W8rPT7745r4T+aUQwlzjQNBJPcBmVoxG87N+Z2c0XnbTeN4yTO2yPc/w1iTTls5Lo6V41ivhzWS/O828vKyWd1stTI2e89wa3xcQB+ZX21orEzPs+UrNrREe7pmxWZtisbI2ZNY0Nb4NFB+QXN2tNpmZdLWIiNoey+Prmm/LY+8L4llkNXOea8jQAcAAAOAXR4qxWkRDnM1ptkmZYK9sQg22HsRT4etWvA+gJ7TDUsd8Te/iM+KxZcNMsbWZsOe+Kd6rzwpiWLE13dJH2XNykjJzYf6tO47+BBAiZ8FsVtpXMGeuWu8N2sLMqL+JKDWwvZn/hn1fmjef7EFiYLs/suD7Gz8NniB8ejbX80G5QEBAQEBAQEBAQEBB8yRiWMtcKgihHeCkTsOaL2sJuy9JYTWsb3Nz30NAeYz5rpMd+dYt5c3lpwvNXjZp3WW0tkZk5jg5vi01H5hfbRFo2l5raa2iYdLWO2ttd3MmB7D2B4PAiufJc5as1tNXSVtExu5xvm3m9b2lmNftHucK7gTkOQoOS6HHThSK+HO5b87zZlYSu3rfEkEJFQ54Lh/K3tOHNoI5rznvwxzZ70+PnkiF+Yiu7re45ocqvYQ2u51KtPJ1DyULFfheLeF7LTnSa+XNpFDnkuic1MbJjoovH2HFrWE9mZrmHx95p9W08y09dTli38N3QX45dvKyNJt5dXYPloaOlpE3ze99Acp+jpyyx8d1LV34Yp+eyhVcQEw0V3b7fi5jiOzC10h8fdbzq6vlWprb8cW3lu6GnLLv4Xooi2IIbJozsMjyS2WpNT9od6241uWOzUnRYpneYYFu0T2aVp6KWaM7q6r2+lAT8yyV6hkj1iJY7dPxz6TMK+xTg60YadWQB8RNBIzZ4OG1p8cu4lb+HU0y+nr4T8+lvi7+sI6thrNxhS/nYdvpkzaluyRo+8w7R4jaOICxZ8MZacWfT5pxX39nRMEzbRC17SC1wBaRsIIqCOS5+YmJ2l0ETvG8IdpiuvrXR5aQB2o2iUf7shzvo1l8fUkw+da4bORs6GP/QEGwQEBAQEBAQEBAQEBAQUppfu32TEwlAymYD5mdk/Tq+qs6C/LHx8I3UMe2Tl5QZbrQWXduJOi0SStr22k2cVOZD8xTwY51PgU2+HfVR49VWmfbSz59FaKklLI0L3b0t5TWgjJjQxvi81NOIDR86ndQvtWKqfTqd5utxSlVz5j67eq8WztAo1zukb4P7WXAOJHJXtLfniiUDV04ZZaSxWk2K2Mlb70bmvb4tII/RZ7V5RMT7sFLcbRbwn+l6+m2+SzRxmrOj6bx6T3OYAPzLQ0GKa8pn9FDqGXfjEfqrpUE1cGhm7eguaWcjOV+q34Wd3mc4eVSeoX3vFfCz0+m1Jt5WIp7fEBAQeNssrLbZXRyNDmOFHNOwgr7W01neHyYiY2lztii5jcN+yQGpDTVhO9pzafGmR4groMOX6lIs57Pi+leatUsrCvDRNeZt+FQxxq6FxZ5cnN5AHV8qi66nHLv5XdFk5Yv0TGaITRFrgC1wIIO8HIgrTbbEuKxG7LmhgJJ6KNsYJ2kMGqHHiQAeaDOQEBAQEBAQEBAQEBAQQXTBdvteGRKBnC8Hyv7JHqWnyrd0F+OTj5aWvpyxb+FKqyiPQTuFnLKnVLg4jdVocAfEBx9V82jfd95Ttt7PNfXxfOjG7ersIREijpaynze79Aaoesvyyz8dl/R04Yo+e6VrVbKrdNd2/+haQO+Jx9XM/vVPp1/Wn3TOo07Rf7KtVNKek07p3AuJNGhoruDQAAOAAXyIiPR9taberzX18dI4Zu3qi4IYd7GDW+I5uPNxJXO5r87zZ0mKnCkVbNY2QQEBAQVHprsoZednl3vY5p8jgR/wAQqr063/raErqNe9bK3VFMWZoSnpa7Szvax3oXD+4eim9RjtWf1VOmz+aP0WwpaoICAgICAgICAgICAgICDDvewi87qlhdskY5te6opXlt5L3S3C0W8PN68qzXy5pkjMUha4UcCQR3EZEeq6OJ3jeHNTG07S+UfGTdliN43jHC3bI9rBw1iBXlt5Lze3Gs28PeOnO8V8umIYhBC1rRRrQAB3ACgXOTO87ukiNuz7Xx9R7H929aYSnYBVzW67e+rO1QcSARzWfTX4ZYlg1NOeKYc+K+54Qb7A129aYrgZTsh+u7wZ2s+BIA8ywam/DFMtjS055Yh0MoDoBAQEBAQVbpvP8A7Qf5v/LVPp3/ANfb90zqXpX7/sq1U0pYOhyQQ3raHuNGthq49w1ga+gKn9R/JH6qXTvzWXGpKsICAgICAgVzQEBAQEBAQEBBQWki7ercXzACjZKSt8/vfWHK7o78sUfHZC1tOOWfnujC2Wom+iK7fbMUdKR2YWF3md2W/kXHyrS19+OPby3+n03ycvC7VGWRB+EVCDm3EN3dUX5NBuY8hvw7W+rSCuixX50iznM9OGSatcsjEs7QrdutPPaSNgETT49p/wCjPVTeo37RT7qnTsfrf7LWUtUaq+sR2a42fbzNadzdrj4MbU86UWXHhvk/LDHkzUx/mlgYUxlDie0Ssja5hjoQH0q4HKoAJpQ8d4717z6a2KImfdjwamuWZivski12wICCmNMV4C04jZEDlFGK8HPOsR8ur6qxoKbY5t5R+oX3vFfCBLeT1p6FLJWO1SEZHUYOWsXD6mqZ1G35aqvTq9rSkmCb2LLXPd0x+2sjqMqSTJAaGJ9TtIaQx23MAk1cpimlqAgICAgx7wtsd22F80rg2ONpc9x3ACp/7IKr0SY2dirHFvc+oEjGOhYfuRxOc0Dur9qCe8koLcQEBAQEBAQEFZ6art17JBaAPdcY3eDhrNrwBafmVLp9+81Tuo03rFlTqokLo0PXb7Lht0xGczyQf5WdkfVrHmo+vvvk4+FrQU449/KeLRbwgIKc0y3b7Pfsc4GUrKH4mZVPlLR5VX6ffek18JHUabWi3lXy305f+jm7erMIQgjtPHSO8+YrxDdUclB1d+eWf5Og0tOGKISC1w+02V7KubrNLdZpIIqKVaRmCNxWCs7TuzzG8bOabysr7FeEkcteka4h9a5kHM1O2u2u+q6OlotWJj0c3krNbTFvVk4evh9w3syePMt2trQOadrT4j0IB3LzlxRkpNZesOWcV4tDoO5L4ivy72zQuq07Rvad7Xjc4f8AXYQVAyY7Y7cbOgx5K5K8qs9eHtrMRX3HcF1OmlOQya3e525reJ/IAncsmLFbJbjDHly1x15Wc7XhbH3hbnyyGr3uLneJO7uA2AdwXQUrFaxWPZzt7ze02n3Y69PK/wDR3dBufCkTXCj3/aP8X7AeIbqjkoOqyc8sy6DS4/p4ohF9MN3z3W+G97FlPZezKKVD4ifvgbWgk14PJqNWq12wk2A8bQY0uvpIjqytA6WEntMP9zDudv4GoASdAQEHlabQyyWd0kjmsY0Euc4gAAbSScgEHNelvSWcWWj2ezFzbIw7cwZnDY5wOYYPutPic6BoZ38O11Sz4qktLcoo4yx5p7xfSjRx7Ose6g7wg6LQEBAQEBAQEGkxrdvW2Fp4wKu1C5o/mZ2mgeJFOazae/DJEsOenPHNXPEbDK8BoqSaAd5OwLoJnbvLnoiZnZ0tc1gF13TFCNkbGtr30GZ5nPmucyX52m3l0tK8axXwzF4ehAQQ3Svdvt2E3PA7ULhIPD3XcqOr5Vt6K/HLt5amtpyxT8KauWwG9b3ihFftHtaabgTmeQqeSsZL8KTbwjYqc7xV0sxoYwAZAZALnHSP1BWGlvC5k/8AGxNrQATgdwyEnIZHgGnYCqWhz7f6dvt/ZN12n3/1K/dVSqJLOum957mtGvZ5HRu30pQ/E01DuYXjJjrkja0bsmPLfHO9Z2StmlS2tjpq2cnvLH1/KQD8lq/gMXz/AJ9m3/5DJ4hF77vue/bVr2iQvI90ZANHc1oyH6mgrVbOPFTHG1YauXNfLO9pa5ZGJLtHGGDf97h7x9hEQX12OO0M4954eIWpq8/06bR6y3NHp/qW5T6QvZRFx5zwttMDmPaHNcC1zSKggihBG8EIOYcdYatOjPFQmsr3sicSbPK0nLeY5NxI2UNQ4Z94ATPC+nkdEGXhAa7OlgpnxdG4inEgngAgmkemC6HsqbUW8DDaP6RkINRfmnKwWKM+ztltDt1GmNvmc8aw5NKCm8baQ7ZjF+rK4MhBq2GOobwL6mr3cTl3AINLhy4psSXuyz2dus955NG9zzuaN59KkgIOtsH4biwpcLLNDsbm91KF7z7z3cTTkABuQbpAQEBAQEBAQEFLXDhvo9KRgp2IZHS07mijo/zcwKxlzf7bl7z2/v8AukY8H+6mPaO/9l0qOriAgIPG22Zttsb435te0td4OFD+RX2tprMTD5aImNpVFopuVzcXSukGdmDmng8ks/QPVbW5Y+lG3v8A0/zZK0OKYyzv7LjUhWEH45oc2hFQdoKCpsa6NnQyumsLdZhzdCNrf8v8Tf5do3V2Crp9bExxyfz/ALpWp0M78sf8v7K3kjMUha4FrhkQQQRwIOYVGJie8JsxMTtL5R8NiCW4TwHaL/kDngwwb3uFC4f/AJtO3xOXjSi1c+rpj7R3n/PVuYNHfJO89oXZdV2x3RYGwwtDWNGQ/Uk7yd5UW97XtystUpFI41Za8vQg19+3NDf92PgtDA+N4zB3HcWnc4biEHOGO9E1rw3M58DXWmz7Q5gq9o7pGDPL8QyyqdXYgrtAQSfB+A7Zi6cdBERFXtTPq1g76H754Nqe+m1B0tgTBNnwXdnRwjWkdTpZnAazz/a0bmjZxNSQkyAgICAgICAgICDEju2KO83WgMHSvaGOdU5tBqBStOfAdy9c7cePs88Y5cvdlry9CAgICDEsd2xWG0SvjYGuldrSGp7RpSuZy5d5716te1oiJ9nmKxEzMe7LXl6EBAQYF5XNZ71H28McncXNBI8HbRyXumS9Pyzs8Wx1t+aN2ldo7u5zq+z+ks4/IPWf8Zm/i/ow/g8P8P8AVsLuwrY7seDFZ4g4bHEazh4OdUj1WK+fJf1tLJTBjp6RDcrEyiAgICAg0954WsV7Sl09ls8jjtc6Nhd81K/mg8LJgm7rHIHMsVmDhsPRMJHgSDRBvgNUUCD9QEBAQEBAQEBAQEBAQEBAQEBAQEBAQEBAQEBAQEBAQEBAQEBAQEBAQEBAQEBAQEBAQEBAQEBAQEBAQEBAQEBAQEBAQEBAQEBAQEBAQEBAQEBAQEBAQEBAQEBAQEBAQEBAQEBAQEBAQEBAQEBAQEBAQEBAQEBAQEBAQEBAQEBAQEBAQEBAQEBAQEBAQEBA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6817" name="AutoShape 17" descr="data:image/jpeg;base64,/9j/4AAQSkZJRgABAQAAAQABAAD/2wCEAAkGBxQHBhUTEhQUFhUXGR0bFhgXGBUbIBwgHBscHh4cFhgYHCghGhslHRsgIjEjJSkrLi4uFx8zODMtNygtLisBCgoKDg0OGxAQGywkICUvLDQ3NC80LCwsLDI0LCwsLywsLCwsLCwsLCw0MiwsLCwsLCwsLCwsLCwsLCwsLCwsLP/AABEIALkBEAMBEQACEQEDEQH/xAAcAAEAAgMBAQEAAAAAAAAAAAAABgcEBQgDAgH/xABIEAABAwEEBgcFBgQDBgcAAAABAAIDEQQFBiEHEjFBYYETFSJRcYKRFDJykqIjQlKhsdEIYsHCFnOyVIOzw+HxJCUzNENTY//EABoBAQEAAwEBAAAAAAAAAAAAAAAFAwQGAgH/xAAyEQEAAgEDAwMCBAUEAwAAAAAAAQIDBBESBSFRMUFhE4EUMnHBUpGx0fAjJDPhFSJC/9oADAMBAAIRAxEAPwC8UBAQEBAQEBAQEBAQEBAQEBAQEBAQEBAQEBAQEBAQEBAQEBAQEBAQEBAQEBAQEBAQEBAQEBAQEBAQEBAQEBAQEBAQEBAQEBAQEBAQEBAQEBAQEBAQEBAQEBAQEBAQEBAQEBAQEBAQfjnBjakgDvKDx9sj/Gz5m/uvvGfD5yh9MtTHuoHtJ7g4JtJvD1Xx9EBB5yzNi95zRXZUgfqvsRMvm749sj/Gz5m/unGfByh6RzNl91wNNtCD+iTEwbvtfH0QEBA2IPD2yP8A+xnzN/dfeM+HzlB7ZH+NnzN/dOM+DlB7ZH+NnzN/dOM+DlB7ZH+NnzN/dOM+DlB7ZH+NnzN/dOM+DlB7ZH+NnzN/dOM+DlB7ZH+NnzN/dOM+DlD0jlbKOyQfAg/okxs+7vtfAQEBAQEBB+BwcTQ7Mjw358j+aD9Qecs7Yj2nNFdlSB+qD0QEGPeNkbeFgkif7sjHMPg4Ef1XqtpraLR7PNqxaJiXM9os5stocx4o5ji1w4tND+YXRxO8bw5u0TWZiXrddsN23lHM3bG9r8t+qQacxlzXy9edZr5esd5reLOmIpBNEHNNQ4Ag94OYXOTG3Z0kTu+18BBBtL12e2YYEoGcLw7Z913ZI9S0+VbugvxybeWlrqcsW/hSlFZRd070PXj7JiR0JyEzDTi5naH0660dfTfHy8N/p+Ta818rpUdYEBAQR/Ht5dV4TneDRxbqN76v7NR4VryWfTU55Yhg1F+GKZc9aq6Bz+79ovhuUQ3KIblENyiG5RDdcWhUUw9N/nH/AEMUjqH/ACR+n7ysdP8A+Of1WEtBviCm9I2mYXbaHWe7tR721D5z2mtPdENjyPxHLLYUFSWnHt5Wm067rdaQe5sr2N+RhDfyQS3CWmu2XXOG2ylpirmSGtkaO9rgAHd9HDPvCDoDD9+QYiuts9meHxu9Qd7XDa1w7jw3FB9X/e8dw3LLaZTRkTS47M+5orvcaAcSEEC0FYgkv+6bY+Z2tIbU6Q8BI1tAK7GgtIA7gglOI7fNab0jsNlf0ckjDJNNQEwxA6tWg5dI91WtrWmq807KCGWOGyzXpaYYbmNtfBJqTTzSWd73Op7xdaXaxJA3ZDgg97kvCOzXfNa7sZPG2zPc223fIagaldcwt1iI5AKkapDXatCK7Asuy2htssrZI3BzHtDmOGwhwqCOBBqg9UFEaULt6vxfIQKNlAkHPJ3PWaTzVzRX5Yo+OyHrqccu/lEltNNfejO8escHxVPairE7ye79BaoWspxyz891/SX54o+OyUrWbIgxb0sQvK7ZIXbJGOafMCK8l6pbjaLR7PN68qzE+7miWIwSlrhRzSQ4dxBoR6rpImJjeHNWiYnaWVctvN1XvFMK/Zva403gHMcxUc14yU50mvl7xX4XizpZjg9gIzBzBXOOkfqAgIKv01XlRkFmB2kyuHh2W+tX+ip9Op3m/wBkzqN+0U+6q1TSmwu25LResZdBDJIGmhLRUA91e9Y75aU7WnZlphveN6xuzP8ACFu/2Wb5V4/E4v4oe/wub+E/whbv9lm+VPxOL+KD8Lm/hYt43Dabsg15oZI21oC4UFTXIccj6L3TNS87Vnd4vgyUje0bNasjEybusT7yt7IYxV73BrR47z3ADMnuBXm94pWbT7PdKTe0Vh0ZcV1MuS6Y4I9jBSv4jtLjxJqea57JknJabS6LHSKVisM9eHtVGnfGzrkuwWKB1Jp21kcNrI8xl3OeaivcHd4KDnNAQEEz0XY2dg2/wXEmzSENnbmctz2gfebt4io3igTn+ITFwtBisELwW0Esxaag1FY21B2UOvT+aMoPH+Gq0ll7WyOho6NjiaGgLHEAE7ATrmg30PcgtW7D0WkW2td70lnszo+LWOma6ng5wr8YQQW64Lc6+r7ksE7WPZOSIjC15kcGkgNeXDVJ2DI5kIJJowfZosDPtuu5xn15rZJIW16QA9IDQANaKGgpsNd6De6PYnQYGsTX1DhZ46g7R2QQD4CgQSFBXGmi7eluuG0AZxvLHfC8bT4OaB5lQ6ffa018p/UKb0i3hUSrI6y9C15altns5OTmiRo4tOq7mQ5vyqd1CnaL/ZT6dfvNVsqUqiAgoXSZdvV2MJaCjZaSt83vfWHequ6O/LFHx2QtbTjln57oqtlqL/0dXl1nhCEk9pg6N3kyFeJbqnmoOrpwyz/N0GlvzxRKSrXbAgIOf9Id5dZ4umcDVrD0bfBmR+rWPNXtJThij57oOsvzyz8dkbWw1XQmArs6qwnAylHObrv76v7WfEAhvlUDU355Zl0Omx8McQkCwM4gozSdiPrq/OjYawwktbTY533nccxQcBXerejw/TpvPrKJrc/O/GPSEOW20lsaIMOdDAbbIM31bDXc37zuZFBwB3OUrX5t5+nH3V9Bg2j6k+6zFOUXzLIIYi5xoACSTuA2koON8Y387EuJZ7U6v2jzqA/dYMmN8Q0DnVBnYEwRaMa3l0cPYjbTpZXA6rAeH3nHc39Bmg6Hw9osu25LOB7Oyd/3nzgSE+Vw1W8h6oM69dHt23rZyx9jgbX70TGxuHEOjAPrkgobSXoulwf9tEXTWUmmuQNaMk5CUDKh2B4yrkQKioV895kNSScgM+4CgHgAKckHU+h7Cf8AhbCbS9tJ56SS1GYy7DDv7LTs3Oc5BvsTXG+8jHNZ5BDaoCTE8jWaQffimb96N4ArTMENcMxmGmsN6vuaaQvum0smldrSus3QyskcNjg/pGuz/ma2iDwsmHZL4Lo3WZthsT5OklhDmmW0uyNJRGSyKMkDWALnODQKgIJ2BQIP1BqcV3b1vhyeECpcw6vxN7TfqAWXDfhkizFmpzxzVziMwuhc43WDLy6qxRBLWg1w13wv7JJ8Aa8lh1FOeKYZ9NfhliXRS590IgIKE0l3l1jjCWhq2KkTfL731lyu6OnHFHz3Qtbflln47IstlqLP0K3lqzT2YnaBK0eHZf8Aqz0U3qNPS/2VOnX9afdaqlqggwb8t4uu55Zj/wDGxzhxIGQ5mg5r3jpztFfLxktxrNvDmpzi9xJNScyTvPeujc3M7zu2OHLu63v2GDaHvAd8Izd9IKx5r8KTZkwU55Iq6SAoFzroxBEdJOI+obiLWGk01WsptaPvP5A0HFwW1pMP1L9/SGrq8306dvWVE7FcQW4wpcbsQ34yEVDT2pHD7rBtPjsA4uCxZ8sYqTZn0+H6t4q6Is8DbNA1jAGtaA1oGwACgA5Ln5mZneXQRERG0PRfH1DdMF59V6O7U4bXtEQ/3hDXfQXHkg5buW65L6vWOzwiskrg1vdnvNNjQMydwBQdfYTw7Fha4mWaAdloq5297j7z3cT+QAGwBBuEBB52mzttVndHI0OY8FrmuAIIIoQQdoIQUZdOiQ2TSpqFpdYowJ2k1IIqdSJxO1weDUb2tqaayC90BAQEBAQEHO2NLt6qxTPHSg1y5vwv7QA8K05LoNPfniiXP6qnDLMNIcwszXdHYUvLrfDkExNS5g1vib2XfUCuez04ZJq6PDfnjizbLEysW9LaLtu2SZ2yNjnHygmnNeqV5Wise7ze3GszPs5ollM8pc41c4kuPeSak+q6SIiI2hzVpmZ3l8I+N/gS8uq8WQPr2S7Ud4P7OfAEg+VYNTTnimGzpL8MsOhVAXxBAtMV4+zYdZCDnM8VH8rO0fq1PVb2gpvk5eGjr77Y+PlTCsIqwtDV2+0X5JORlEyg+J52jytcPMtDqF9qRXyo9OpvabeFxKQrviaUQQlziA1oJcTsAGZJ4UX2I3naHyZ2jeXPGL7+OIr9fNnqe7EDuYNnM5uPFxV/T4vpUirn9Tm+reZ9mlWZgXnoyw51JcfSPFJpqOdXa1v3W8DQ1PF1NyiazN9S+0ekLujw/TpvPrKYrUbYgqX+I+0amEoGfitAJ8sb/wCrh6II1/DjcQtF7T2xwyiaI4yfxPzcRxDRTwkQX+gICAgICAgICAgICCptNV26lsgtAHvNMbjxadZvMgu+VVenX7TT7pXUael1aKimLe0L3l0t1TQE5xvD2/C8bB4OaT5lJ6hTa0W8rHT770mvhYynqCD6Xry9kwv0QOczw3yt7RPqAPMt3Q05Zd/DS11+OLbypNWUR6OhcyJriCGurqnvptp4L5vG+z7NZiN3mvr46Sw3eXW9wwzb3sBdT8Wxw5OBHJc7lpwvNXSYr86RZsljZFJaXLy9sxT0YPZhYG+Z3acfQtHlVnQU449/KL1C++Tj4QhbrRXloou32HCTXkUdM4yHw91vLVaD5lE1t+WXbwu6KnHFHymS1G2rfS9iP2ayCxxntSDWlpuZXJvmI9B/MqOgw7z9SfZP1+fjXhHrKo1VR27wayzuxDGbW8MiadbMEhxHutNBkK5knKjSN6w6jn9OeEd2xpop9SOc9nQtnnbaYQ9jmvacw5pBB8CMioExMTtK/ExMbw9F8fRBTH8Sx/8AK7GN3SSf6WoJToPuvq3R5CaUdM58ruZ1Wn5GtQT5AQEBAQEBAQEBAQEEX0lXd1jg+bLtR0lbw1Pe+jWHNbOkvxyx89mtq6c8U/HdQauoCW6Lry6vxfGCezKDGeebees0DzLV1tOWKfju3NDfjl28r3UNcUvphvL2rEjYQcoWCvxP7R+nUVjQU2x8vKP1C+94r4QPYt5PWTjPDfsOjuyOp24adJw6bN1e+kmqFO0+flqLfP7f9KmpwcdPX4/dWyopa4tDN5dPckkBOcT6j4X5/wCoO9VI6hTa8W8rPT7745r4T+aUQwlzjQNBJPcBmVoxG87N+Z2c0XnbTeN4yTO2yPc/w1iTTls5Lo6V41ivhzWS/O828vKyWd1stTI2e89wa3xcQB+ZX21orEzPs+UrNrREe7pmxWZtisbI2ZNY0Nb4NFB+QXN2tNpmZdLWIiNoey+Prmm/LY+8L4llkNXOea8jQAcAAAOAXR4qxWkRDnM1ptkmZYK9sQg22HsRT4etWvA+gJ7TDUsd8Te/iM+KxZcNMsbWZsOe+Kd6rzwpiWLE13dJH2XNykjJzYf6tO47+BBAiZ8FsVtpXMGeuWu8N2sLMqL+JKDWwvZn/hn1fmjef7EFiYLs/suD7Gz8NniB8ejbX80G5QEBAQEBAQEBAQEBB8yRiWMtcKgihHeCkTsOaL2sJuy9JYTWsb3Nz30NAeYz5rpMd+dYt5c3lpwvNXjZp3WW0tkZk5jg5vi01H5hfbRFo2l5raa2iYdLWO2ttd3MmB7D2B4PAiufJc5as1tNXSVtExu5xvm3m9b2lmNftHucK7gTkOQoOS6HHThSK+HO5b87zZlYSu3rfEkEJFQ54Lh/K3tOHNoI5rznvwxzZ70+PnkiF+Yiu7re45ocqvYQ2u51KtPJ1DyULFfheLeF7LTnSa+XNpFDnkuic1MbJjoovH2HFrWE9mZrmHx95p9W08y09dTli38N3QX45dvKyNJt5dXYPloaOlpE3ze99Acp+jpyyx8d1LV34Yp+eyhVcQEw0V3b7fi5jiOzC10h8fdbzq6vlWprb8cW3lu6GnLLv4Xooi2IIbJozsMjyS2WpNT9od6241uWOzUnRYpneYYFu0T2aVp6KWaM7q6r2+lAT8yyV6hkj1iJY7dPxz6TMK+xTg60YadWQB8RNBIzZ4OG1p8cu4lb+HU0y+nr4T8+lvi7+sI6thrNxhS/nYdvpkzaluyRo+8w7R4jaOICxZ8MZacWfT5pxX39nRMEzbRC17SC1wBaRsIIqCOS5+YmJ2l0ETvG8IdpiuvrXR5aQB2o2iUf7shzvo1l8fUkw+da4bORs6GP/QEGwQEBAQEBAQEBAQEBAQUppfu32TEwlAymYD5mdk/Tq+qs6C/LHx8I3UMe2Tl5QZbrQWXduJOi0SStr22k2cVOZD8xTwY51PgU2+HfVR49VWmfbSz59FaKklLI0L3b0t5TWgjJjQxvi81NOIDR86ndQvtWKqfTqd5utxSlVz5j67eq8WztAo1zukb4P7WXAOJHJXtLfniiUDV04ZZaSxWk2K2Mlb70bmvb4tII/RZ7V5RMT7sFLcbRbwn+l6+m2+SzRxmrOj6bx6T3OYAPzLQ0GKa8pn9FDqGXfjEfqrpUE1cGhm7eguaWcjOV+q34Wd3mc4eVSeoX3vFfCz0+m1Jt5WIp7fEBAQeNssrLbZXRyNDmOFHNOwgr7W01neHyYiY2lztii5jcN+yQGpDTVhO9pzafGmR4groMOX6lIs57Pi+leatUsrCvDRNeZt+FQxxq6FxZ5cnN5AHV8qi66nHLv5XdFk5Yv0TGaITRFrgC1wIIO8HIgrTbbEuKxG7LmhgJJ6KNsYJ2kMGqHHiQAeaDOQEBAQEBAQEBAQEBAQQXTBdvteGRKBnC8Hyv7JHqWnyrd0F+OTj5aWvpyxb+FKqyiPQTuFnLKnVLg4jdVocAfEBx9V82jfd95Ttt7PNfXxfOjG7ersIREijpaynze79Aaoesvyyz8dl/R04Yo+e6VrVbKrdNd2/+haQO+Jx9XM/vVPp1/Wn3TOo07Rf7KtVNKek07p3AuJNGhoruDQAAOAAXyIiPR9taberzX18dI4Zu3qi4IYd7GDW+I5uPNxJXO5r87zZ0mKnCkVbNY2QQEBAQVHprsoZednl3vY5p8jgR/wAQqr063/raErqNe9bK3VFMWZoSnpa7Szvax3oXD+4eim9RjtWf1VOmz+aP0WwpaoICAgICAgICAgICAgICDDvewi87qlhdskY5te6opXlt5L3S3C0W8PN68qzXy5pkjMUha4UcCQR3EZEeq6OJ3jeHNTG07S+UfGTdliN43jHC3bI9rBw1iBXlt5Lze3Gs28PeOnO8V8umIYhBC1rRRrQAB3ACgXOTO87ukiNuz7Xx9R7H929aYSnYBVzW67e+rO1QcSARzWfTX4ZYlg1NOeKYc+K+54Qb7A129aYrgZTsh+u7wZ2s+BIA8ywam/DFMtjS055Yh0MoDoBAQEBAQVbpvP8A7Qf5v/LVPp3/ANfb90zqXpX7/sq1U0pYOhyQQ3raHuNGthq49w1ga+gKn9R/JH6qXTvzWXGpKsICAgICAgVzQEBAQEBAQEBBQWki7ercXzACjZKSt8/vfWHK7o78sUfHZC1tOOWfnujC2Wom+iK7fbMUdKR2YWF3md2W/kXHyrS19+OPby3+n03ycvC7VGWRB+EVCDm3EN3dUX5NBuY8hvw7W+rSCuixX50iznM9OGSatcsjEs7QrdutPPaSNgETT49p/wCjPVTeo37RT7qnTsfrf7LWUtUaq+sR2a42fbzNadzdrj4MbU86UWXHhvk/LDHkzUx/mlgYUxlDie0Ssja5hjoQH0q4HKoAJpQ8d4717z6a2KImfdjwamuWZivski12wICCmNMV4C04jZEDlFGK8HPOsR8ur6qxoKbY5t5R+oX3vFfCBLeT1p6FLJWO1SEZHUYOWsXD6mqZ1G35aqvTq9rSkmCb2LLXPd0x+2sjqMqSTJAaGJ9TtIaQx23MAk1cpimlqAgICAgx7wtsd22F80rg2ONpc9x3ACp/7IKr0SY2dirHFvc+oEjGOhYfuRxOc0Dur9qCe8koLcQEBAQEBAQEFZ6art17JBaAPdcY3eDhrNrwBafmVLp9+81Tuo03rFlTqokLo0PXb7Lht0xGczyQf5WdkfVrHmo+vvvk4+FrQU449/KeLRbwgIKc0y3b7Pfsc4GUrKH4mZVPlLR5VX6ffek18JHUabWi3lXy305f+jm7erMIQgjtPHSO8+YrxDdUclB1d+eWf5Og0tOGKISC1w+02V7KubrNLdZpIIqKVaRmCNxWCs7TuzzG8bOabysr7FeEkcteka4h9a5kHM1O2u2u+q6OlotWJj0c3krNbTFvVk4evh9w3syePMt2trQOadrT4j0IB3LzlxRkpNZesOWcV4tDoO5L4ivy72zQuq07Rvad7Xjc4f8AXYQVAyY7Y7cbOgx5K5K8qs9eHtrMRX3HcF1OmlOQya3e525reJ/IAncsmLFbJbjDHly1x15Wc7XhbH3hbnyyGr3uLneJO7uA2AdwXQUrFaxWPZzt7ze02n3Y69PK/wDR3dBufCkTXCj3/aP8X7AeIbqjkoOqyc8sy6DS4/p4ohF9MN3z3W+G97FlPZezKKVD4ifvgbWgk14PJqNWq12wk2A8bQY0uvpIjqytA6WEntMP9zDudv4GoASdAQEHlabQyyWd0kjmsY0Euc4gAAbSScgEHNelvSWcWWj2ezFzbIw7cwZnDY5wOYYPutPic6BoZ38O11Sz4qktLcoo4yx5p7xfSjRx7Ose6g7wg6LQEBAQEBAQEGkxrdvW2Fp4wKu1C5o/mZ2mgeJFOazae/DJEsOenPHNXPEbDK8BoqSaAd5OwLoJnbvLnoiZnZ0tc1gF13TFCNkbGtr30GZ5nPmucyX52m3l0tK8axXwzF4ehAQQ3Svdvt2E3PA7ULhIPD3XcqOr5Vt6K/HLt5amtpyxT8KauWwG9b3ihFftHtaabgTmeQqeSsZL8KTbwjYqc7xV0sxoYwAZAZALnHSP1BWGlvC5k/8AGxNrQATgdwyEnIZHgGnYCqWhz7f6dvt/ZN12n3/1K/dVSqJLOum957mtGvZ5HRu30pQ/E01DuYXjJjrkja0bsmPLfHO9Z2StmlS2tjpq2cnvLH1/KQD8lq/gMXz/AJ9m3/5DJ4hF77vue/bVr2iQvI90ZANHc1oyH6mgrVbOPFTHG1YauXNfLO9pa5ZGJLtHGGDf97h7x9hEQX12OO0M4954eIWpq8/06bR6y3NHp/qW5T6QvZRFx5zwttMDmPaHNcC1zSKggihBG8EIOYcdYatOjPFQmsr3sicSbPK0nLeY5NxI2UNQ4Z94ATPC+nkdEGXhAa7OlgpnxdG4inEgngAgmkemC6HsqbUW8DDaP6RkINRfmnKwWKM+ztltDt1GmNvmc8aw5NKCm8baQ7ZjF+rK4MhBq2GOobwL6mr3cTl3AINLhy4psSXuyz2dus955NG9zzuaN59KkgIOtsH4biwpcLLNDsbm91KF7z7z3cTTkABuQbpAQEBAQEBAQEFLXDhvo9KRgp2IZHS07mijo/zcwKxlzf7bl7z2/v8AukY8H+6mPaO/9l0qOriAgIPG22Zttsb435te0td4OFD+RX2tprMTD5aImNpVFopuVzcXSukGdmDmng8ks/QPVbW5Y+lG3v8A0/zZK0OKYyzv7LjUhWEH45oc2hFQdoKCpsa6NnQyumsLdZhzdCNrf8v8Tf5do3V2Crp9bExxyfz/ALpWp0M78sf8v7K3kjMUha4FrhkQQQRwIOYVGJie8JsxMTtL5R8NiCW4TwHaL/kDngwwb3uFC4f/AJtO3xOXjSi1c+rpj7R3n/PVuYNHfJO89oXZdV2x3RYGwwtDWNGQ/Uk7yd5UW97XtystUpFI41Za8vQg19+3NDf92PgtDA+N4zB3HcWnc4biEHOGO9E1rw3M58DXWmz7Q5gq9o7pGDPL8QyyqdXYgrtAQSfB+A7Zi6cdBERFXtTPq1g76H754Nqe+m1B0tgTBNnwXdnRwjWkdTpZnAazz/a0bmjZxNSQkyAgICAgICAgICDEju2KO83WgMHSvaGOdU5tBqBStOfAdy9c7cePs88Y5cvdlry9CAgICDEsd2xWG0SvjYGuldrSGp7RpSuZy5d5716te1oiJ9nmKxEzMe7LXl6EBAQYF5XNZ71H28McncXNBI8HbRyXumS9Pyzs8Wx1t+aN2ldo7u5zq+z+ks4/IPWf8Zm/i/ow/g8P8P8AVsLuwrY7seDFZ4g4bHEazh4OdUj1WK+fJf1tLJTBjp6RDcrEyiAgICAg0954WsV7Sl09ls8jjtc6Nhd81K/mg8LJgm7rHIHMsVmDhsPRMJHgSDRBvgNUUCD9QEBAQEBAQEBAQEBAQEBAQEBAQEBAQEBAQEBAQEBAQEBAQEBAQEBAQEBAQEBAQEBAQEBAQEBAQEBAQEBAQEBAQEBAQEBAQEBAQEBAQEBAQEBAQEBAQEBAQEBAQEBAQEBAQEBAQEBAQEBAQEBAQEBAQEBAQEBAQEBAQEBAQEBAQEBAQEBAQEBAQEBAQEBA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0178" name="AutoShape 2" descr="data:image/jpeg;base64,/9j/4AAQSkZJRgABAQAAAQABAAD/2wCEAAkGBxMSEhUUExQTExQUFxcWGBUYFxwdHBgSFR0YFx0YFx8YHiggJBolGx0VITEhJSorLjAwGiAzODMsNygtLiwBCgoKDg0OGBAQGiwmHyQsNjU3LDc0LCssLC03NCwsNzc0LDcsLjQ3KzQsKyw2LDQuLCwsLC0sLDQ0LywsKyw3NP/AABEIAF8AiQMBEQACEQEDEQH/xAAcAAABBQEBAQAAAAAAAAAAAAAAAgMEBQYBBwj/xABFEAABAwEEAwkMCAYDAAAAAAABAAIDEQQSITETQVEFFyIyVGFxgdEGB1JTYoKRkpOhwdIUMzRCc7Gy4RUjY3Ki8EPC4v/EABoBAQADAQEBAAAAAAAAAAAAAAABBAUDAgb/xAAvEQEAAQICBwYHAQEAAAAAAAAAAQIDBBEUFSExUVJhBRIzQXGBEzJCocHh8LGR/9oADAMBAAIRAxEAPwD3FAIBAIBAIBAiaUNFT1Dadg50Ddm11xdr2DyR0IH0AgRPxXdBQRdyrVfbQ8ZuB59hQTUAgEAgEAgEAgEAgEDE9ra3DjO1NGJQRbzi7Gl/ZqjbtPlUQSrJlgKN1bTznpQPoBAibinXgUGbs0pY4ObiNm1utp5wpQ0sbw4AjEEVChJSAQCAQQXbrRDWT0AoEfxZp4rJHdAQdNuk1Qkc7nAfBA262ybYW9Lq/kgQbYdc0Y/tbVBwSB33ppOZooP960CwLgybC09b3dH+lAoCgAu0BxDPvPO1/Mgm2fXU1drpkOYIHkAgRLxTqwOKDNu11zzNNY1Pb8VKE/cm0XTcORy6c/QcwoSuEAgEAgzMch1Of5rB2hSg7ccc2znpddHvCgAhA/42D+6VBmu7PusO55iuwQSaW/8AePBuXOnO97lcwuGi9nnOWSviL/wstm9mx325hlZ4x0O/8q3q2nmlW06eDo77Mx40FeiWn/RRq2Ob7J07oU3vsubxLJGHeEZS4+9qatp5vsad0K32pBlZWgnNxlJcRzcDBRHZ1M/UmcdMfScj78L2igsbKfjH5FOrY5vt+0ad0L35ZOSM9sfkTVsc32/adO6Jm4/fYfPPFEbKxuke1l7Sk0vGlaXF4udnxTTNXe3dHqjGd6qIyeoS5HCuBw2rMXmdbSmsAHrjdsPkkqUOXNRwpz7ccDsOYOooLay2t2RF6mzjD+5vxChKSLS3KtDsOB96B5AIM3dJzbMel9PzCIAhHgM86UfAoHGtA1WcecT8UHm3fkONlxjOE3EFKfVZrV7N+v2/Khjt1LzhajOOQwOfW60uuguNNTW4knmC53LtFvLvzlnMRHrO6Hqmiat0LndD6G2GB0N8zAjSNcQRjwseAL1OLhTnqsnC6wqxF6m/l8OflmM4nhzTlx8+mS5c+BFFM0b/AD/ski27r2e1WmEvi0MLQGvu0B4NaOJumou3Rdp161Ww3Z+MwODu027nfuTMzGeeW3yyzjzznvZ+3k6V4i1eu096Mo/v7JXbsWZjpJX2YOMDSOETlfqRTAUGqmNKZrRwF67TZt28XMRdmJ2envOfHPZnwhXv26ZqqqtfKq1pKq27kvttm/Gj/UFxv+FV6OtjxIfTEuRxpgcdi+cbijeDgXEAniyjiuGx6IJpqIpTVndrs2xn3IJTRgK0pqqLzfNcMQOlEpDakYVI5nB4/wAkCLtNQHU5nvFQgNKPDHtR2IKhrB4MfW8/AqUHG02Qekn4qAtrx4UA809iDzfvxvqbLwmuwm4raU+qzwWr2b9ft+VDHbqXnC1Gc1Hc3La7NBLaIQ0xEhrrzsKCpJADhjkPCxFM1812vb7OxuJt4PETPf3xlG3/ACdnny7Jz3NLCzftW6rlG7+6/tmHuJJJJJOJJNSTtPOvpIpimMojKGdMzM5y4pQ0vcvabXJHJZbPQteHF1XULRT7uOFSKYDM4r53tmz2dZu28divmpmIjZv2+ezbl13RGza0MJVfrpm1b3M7NEWuLXYFpoRUHEc4wX0FFcV0xVTulRqpmmcpWfcl9ts340f6gud/wqvR7seJD6YkyOvDJfONxSNoCQP5TjnG/iO6CiHbtDdoQRkwnEc8btY5kDsOeBFddDcd1tOBKJPuYdYPnMDv00KDgkprA85zfc4IF6Q7XesxBTNcNsQ839lKDgkHhxDzP2UBbbQPGN9l+yDzbvxyXjZeHfoJvu3afVLV7N+v2/Khjt1LzhajOaLuZsMlpjlhbMI2NaXlhGDnYUJw8kDbhgvn+2MXZwV21iKrXeqmYjvecRt69ZnhxaGFoqu0VURVlHBn3tAJANRt2863qZmYiZjLoo1RlJK9PLRbgbmP0E1pjnERjFDnW7UEjLXRuXWsDtPHWoxNrB3bM1xX6ZZ/99d/sv4azV8Oq7TVlkzz3kkk5kknpK3qaYpiIjyUZnOc5Wvcl9ts340f6guV/wAKr0dLHiQ+mJMjjTA4r5xuKtjXEUDmTt2HByBsgDgmrR4Egq3zXakDlw0xDqc4Ejeo5oOtIGpg9dn5oHWSVyJ6pGu/Ug7ozsd6rEFQJvLPqBSg62X+o/qj/dAts/8AVl9n+6gea9+WSpsvDe/CbjClPqslq9m/X7flQx26l5utRnOteRkSMjhtGSiaYnfCYmY3L3dHdOzyQQxsiDHsIvvDaVDsXXKu27fcsTC4HF2cVevV3Zqpq+WnPdluz2cOH3lduX7VdummKdsb/wBH7a2x2e0Qujdp4qNMgIBFW4EChrfJFa5cIZ4rjh6u0sXhLtN2Ph15z3ffbE7vl25Zb9k7pydK4w9q5TNM5x5/3FVbuW1ksznxN0cZxDRhS9xq4nE1IJWn2dhrljD00Xqu9VG+fTd5Rs4cOMyq4i7FdczRshXq+rrbuS+22b8aP9QXG/4VXo62PEh9MvyOvmXzjcVD464us5B2sPYg6JKYXpWjZIy8EAxzdsXU5zEDzXbCeqQH80Cywnwz0hhQc0Pk/wCDe1An+FnxsnpQd/hp8bJ6UCvoDvGyelBn+6vuGZbzGZJ5Ror9KBp492uY8kKzh8TNnPKN7hesRdyzUA7z1n5TN6Gdisayr5YcdBo4jeds/KZvVZ2JrKvlg0GjiN52z8pm9VnYmsq+WDQaOI3nbPymb1Wdiayr5YNBo4jeds/KZvVZ2JrKvlg0GjiN52z8pm9VnYmsq+WDQaOKXuR3q4LPPFMJ5XGJ7Xhpa2hLTWhoF5uY+qumaco2vVGEppqiqJeguFRsVBbQhYHeNk9yBQsb/Gv93Yg79Ed413oHYg4bEdb69LG9iAFh5x6jexAr6Jzj1QglIBAIGrU0ljgMy0gdJCDO7n2aWGKMMjlqBR7aRNJOjIFLlAQHUxOKlEHWQ2m7V+lJvQghrgCWaNl+7jSukrU550QNQG0l4FZL7RDXhC4Ab96/tcRTLWAg5DFbBDwi9z3EVwoWENNSKS8IF1BxgBnRDak2CK032PeZBw2hzS5t3R6AVNAfHf7RQL5EhB1AIBAIBAIBAIBAIETVum7xqGnTqQZ2GVzIY7gtDHcETO0T3PBuuNWhzSHcPAloIx61KHYJbW8tvOkjq5jSBG2gBhD3Oq5p+/hsBqMUCo5LU8tq+RlXRtNIm5Fl5z+E00N4U2CuRUBJtNouXjpGmkZddiJc7B9Q3gOANbuYpzhSHZLRNeeP5rsWEDR0a0X2VHEqXUJNQ5wwOSgNw2q0uNP5oqWhxMVAwl5aQwltHNuY14XSgudzHPMbdJW9iDUUJoSASABqpqRKUgEAgEAgEAgEAgEGN74Xdm/c0wBsTZdMJK1cRTR3MqA53vcreFw0Xs85yyV79/4WWxkN+SXksftHfKreraeZW07oN+SXksftHfKmraeY07oN+SXksftHfKmraeY07oN+SXksftHfKmraeY07oN+SXksftHfKmraeY07oN+SXksftHfKmraeY07onbg99WW0WmGE2aNolkawuEhNA40rS6vF3ARRRNXe3PdvGd+qKcnqazF4IBAIBAI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0180" name="AutoShape 4" descr="data:image/jpeg;base64,/9j/4AAQSkZJRgABAQAAAQABAAD/2wCEAAkGBxMSEhUUExQTExQUFxcWGBUYFxwdHBgSFR0YFx0YFx8YHiggJBolGx0VITEhJSorLjAwGiAzODMsNygtLiwBCgoKDg0OGBAQGiwmHyQsNjU3LDc0LCssLC03NCwsNzc0LDcsLjQ3KzQsKyw2LDQuLCwsLC0sLDQ0LywsKyw3NP/AABEIAF8AiQMBEQACEQEDEQH/xAAcAAABBQEBAQAAAAAAAAAAAAAAAgMEBQYBBwj/xABFEAABAwEEAwkMCAYDAAAAAAABAAIDEQQSITETQVEFFyIyVGFxgdEGB1JTYoKRkpOhwdIUMzRCc7Gy4RUjY3Ki8EPC4v/EABoBAQADAQEBAAAAAAAAAAAAAAABBAUDAgb/xAAvEQEAAQICBwYHAQEAAAAAAAAAAQIDBBEUFSExUVJhBRIzQXGBEzJCocHh8LGR/9oADAMBAAIRAxEAPwD3FAIBAIBAIBAiaUNFT1Dadg50Ddm11xdr2DyR0IH0AgRPxXdBQRdyrVfbQ8ZuB59hQTUAgEAgEAgEAgEAgEDE9ra3DjO1NGJQRbzi7Gl/ZqjbtPlUQSrJlgKN1bTznpQPoBAibinXgUGbs0pY4ObiNm1utp5wpQ0sbw4AjEEVChJSAQCAQQXbrRDWT0AoEfxZp4rJHdAQdNuk1Qkc7nAfBA262ybYW9Lq/kgQbYdc0Y/tbVBwSB33ppOZooP960CwLgybC09b3dH+lAoCgAu0BxDPvPO1/Mgm2fXU1drpkOYIHkAgRLxTqwOKDNu11zzNNY1Pb8VKE/cm0XTcORy6c/QcwoSuEAgEAgzMch1Of5rB2hSg7ccc2znpddHvCgAhA/42D+6VBmu7PusO55iuwQSaW/8AePBuXOnO97lcwuGi9nnOWSviL/wstm9mx325hlZ4x0O/8q3q2nmlW06eDo77Mx40FeiWn/RRq2Ob7J07oU3vsubxLJGHeEZS4+9qatp5vsad0K32pBlZWgnNxlJcRzcDBRHZ1M/UmcdMfScj78L2igsbKfjH5FOrY5vt+0ad0L35ZOSM9sfkTVsc32/adO6Jm4/fYfPPFEbKxuke1l7Sk0vGlaXF4udnxTTNXe3dHqjGd6qIyeoS5HCuBw2rMXmdbSmsAHrjdsPkkqUOXNRwpz7ccDsOYOooLay2t2RF6mzjD+5vxChKSLS3KtDsOB96B5AIM3dJzbMel9PzCIAhHgM86UfAoHGtA1WcecT8UHm3fkONlxjOE3EFKfVZrV7N+v2/Khjt1LzhajOOQwOfW60uuguNNTW4knmC53LtFvLvzlnMRHrO6Hqmiat0LndD6G2GB0N8zAjSNcQRjwseAL1OLhTnqsnC6wqxF6m/l8OflmM4nhzTlx8+mS5c+BFFM0b/AD/ski27r2e1WmEvi0MLQGvu0B4NaOJumou3Rdp161Ww3Z+MwODu027nfuTMzGeeW3yyzjzznvZ+3k6V4i1eu096Mo/v7JXbsWZjpJX2YOMDSOETlfqRTAUGqmNKZrRwF67TZt28XMRdmJ2envOfHPZnwhXv26ZqqqtfKq1pKq27kvttm/Gj/UFxv+FV6OtjxIfTEuRxpgcdi+cbijeDgXEAniyjiuGx6IJpqIpTVndrs2xn3IJTRgK0pqqLzfNcMQOlEpDakYVI5nB4/wAkCLtNQHU5nvFQgNKPDHtR2IKhrB4MfW8/AqUHG02Qekn4qAtrx4UA809iDzfvxvqbLwmuwm4raU+qzwWr2b9ft+VDHbqXnC1Gc1Hc3La7NBLaIQ0xEhrrzsKCpJADhjkPCxFM1812vb7OxuJt4PETPf3xlG3/ACdnny7Jz3NLCzftW6rlG7+6/tmHuJJJJJOJJNSTtPOvpIpimMojKGdMzM5y4pQ0vcvabXJHJZbPQteHF1XULRT7uOFSKYDM4r53tmz2dZu28divmpmIjZv2+ezbl13RGza0MJVfrpm1b3M7NEWuLXYFpoRUHEc4wX0FFcV0xVTulRqpmmcpWfcl9ts340f6gud/wqvR7seJD6YkyOvDJfONxSNoCQP5TjnG/iO6CiHbtDdoQRkwnEc8btY5kDsOeBFddDcd1tOBKJPuYdYPnMDv00KDgkprA85zfc4IF6Q7XesxBTNcNsQ839lKDgkHhxDzP2UBbbQPGN9l+yDzbvxyXjZeHfoJvu3afVLV7N+v2/Khjt1LzhajOaLuZsMlpjlhbMI2NaXlhGDnYUJw8kDbhgvn+2MXZwV21iKrXeqmYjvecRt69ZnhxaGFoqu0VURVlHBn3tAJANRt2863qZmYiZjLoo1RlJK9PLRbgbmP0E1pjnERjFDnW7UEjLXRuXWsDtPHWoxNrB3bM1xX6ZZ/99d/sv4azV8Oq7TVlkzz3kkk5kknpK3qaYpiIjyUZnOc5Wvcl9ts340f6guV/wAKr0dLHiQ+mJMjjTA4r5xuKtjXEUDmTt2HByBsgDgmrR4Egq3zXakDlw0xDqc4Ejeo5oOtIGpg9dn5oHWSVyJ6pGu/Ug7ozsd6rEFQJvLPqBSg62X+o/qj/dAts/8AVl9n+6gea9+WSpsvDe/CbjClPqslq9m/X7flQx26l5utRnOteRkSMjhtGSiaYnfCYmY3L3dHdOzyQQxsiDHsIvvDaVDsXXKu27fcsTC4HF2cVevV3Zqpq+WnPdluz2cOH3lduX7VdummKdsb/wBH7a2x2e0Qujdp4qNMgIBFW4EChrfJFa5cIZ4rjh6u0sXhLtN2Ph15z3ffbE7vl25Zb9k7pydK4w9q5TNM5x5/3FVbuW1ksznxN0cZxDRhS9xq4nE1IJWn2dhrljD00Xqu9VG+fTd5Rs4cOMyq4i7FdczRshXq+rrbuS+22b8aP9QXG/4VXo62PEh9MvyOvmXzjcVD464us5B2sPYg6JKYXpWjZIy8EAxzdsXU5zEDzXbCeqQH80Cywnwz0hhQc0Pk/wCDe1An+FnxsnpQd/hp8bJ6UCvoDvGyelBn+6vuGZbzGZJ5Ror9KBp492uY8kKzh8TNnPKN7hesRdyzUA7z1n5TN6Gdisayr5YcdBo4jeds/KZvVZ2JrKvlg0GjiN52z8pm9VnYmsq+WDQaOI3nbPymb1Wdiayr5YNBo4jeds/KZvVZ2JrKvlg0GjiN52z8pm9VnYmsq+WDQaOKXuR3q4LPPFMJ5XGJ7Xhpa2hLTWhoF5uY+qumaco2vVGEppqiqJeguFRsVBbQhYHeNk9yBQsb/Gv93Yg79Ed413oHYg4bEdb69LG9iAFh5x6jexAr6Jzj1QglIBAIGrU0ljgMy0gdJCDO7n2aWGKMMjlqBR7aRNJOjIFLlAQHUxOKlEHWQ2m7V+lJvQghrgCWaNl+7jSukrU550QNQG0l4FZL7RDXhC4Ab96/tcRTLWAg5DFbBDwi9z3EVwoWENNSKS8IF1BxgBnRDak2CK032PeZBw2hzS5t3R6AVNAfHf7RQL5EhB1AIBAIBAIBAIBAIETVum7xqGnTqQZ2GVzIY7gtDHcETO0T3PBuuNWhzSHcPAloIx61KHYJbW8tvOkjq5jSBG2gBhD3Oq5p+/hsBqMUCo5LU8tq+RlXRtNIm5Fl5z+E00N4U2CuRUBJtNouXjpGmkZddiJc7B9Q3gOANbuYpzhSHZLRNeeP5rsWEDR0a0X2VHEqXUJNQ5wwOSgNw2q0uNP5oqWhxMVAwl5aQwltHNuY14XSgudzHPMbdJW9iDUUJoSASABqpqRKUgEAgEAgEAgEAgEGN74Xdm/c0wBsTZdMJK1cRTR3MqA53vcreFw0Xs85yyV79/4WWxkN+SXksftHfKreraeZW07oN+SXksftHfKmraeY07oN+SXksftHfKmraeY07oN+SXksftHfKmraeY07oN+SXksftHfKmraeY07oN+SXksftHfKmraeY07onbg99WW0WmGE2aNolkawuEhNA40rS6vF3ARRRNXe3PdvGd+qKcnqazF4IBAIBAI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0182" name="Picture 6" descr="https://encrypted-tbn1.gstatic.com/images?q=tbn:ANd9GcR5I0Fsu47_RoMs5cvHSuDrJyxVcNcu3s6sEekeLZd7xP0PAA7V"/>
          <p:cNvPicPr>
            <a:picLocks noChangeAspect="1" noChangeArrowheads="1"/>
          </p:cNvPicPr>
          <p:nvPr/>
        </p:nvPicPr>
        <p:blipFill>
          <a:blip r:embed="rId9" cstate="print"/>
          <a:srcRect/>
          <a:stretch>
            <a:fillRect/>
          </a:stretch>
        </p:blipFill>
        <p:spPr bwMode="auto">
          <a:xfrm>
            <a:off x="395536" y="1772816"/>
            <a:ext cx="934587" cy="648072"/>
          </a:xfrm>
          <a:prstGeom prst="rect">
            <a:avLst/>
          </a:prstGeom>
          <a:ln>
            <a:noFill/>
          </a:ln>
          <a:effectLst>
            <a:outerShdw blurRad="292100" dist="139700" dir="2700000" algn="tl" rotWithShape="0">
              <a:srgbClr val="333333">
                <a:alpha val="65000"/>
              </a:srgbClr>
            </a:outerShdw>
          </a:effectLst>
        </p:spPr>
      </p:pic>
      <p:pic>
        <p:nvPicPr>
          <p:cNvPr id="50184" name="Picture 8" descr="http://www.axes-project.eu/wp-content/uploads/2012/02/europeana.jpg"/>
          <p:cNvPicPr>
            <a:picLocks noChangeAspect="1" noChangeArrowheads="1"/>
          </p:cNvPicPr>
          <p:nvPr/>
        </p:nvPicPr>
        <p:blipFill>
          <a:blip r:embed="rId10" cstate="print"/>
          <a:srcRect/>
          <a:stretch>
            <a:fillRect/>
          </a:stretch>
        </p:blipFill>
        <p:spPr bwMode="auto">
          <a:xfrm>
            <a:off x="251520" y="2852936"/>
            <a:ext cx="1070828" cy="576064"/>
          </a:xfrm>
          <a:prstGeom prst="rect">
            <a:avLst/>
          </a:prstGeom>
          <a:ln>
            <a:noFill/>
          </a:ln>
          <a:effectLst>
            <a:outerShdw blurRad="292100" dist="139700" dir="2700000" algn="tl" rotWithShape="0">
              <a:srgbClr val="333333">
                <a:alpha val="65000"/>
              </a:srgbClr>
            </a:outerShdw>
          </a:effectLst>
        </p:spPr>
      </p:pic>
      <p:pic>
        <p:nvPicPr>
          <p:cNvPr id="50186" name="Picture 10" descr="https://encrypted-tbn2.gstatic.com/images?q=tbn:ANd9GcQLovXMDnB7XlW1b-9eyzJhBOH8VD0cMJjkxeO_7aDkvCmadQzQ"/>
          <p:cNvPicPr>
            <a:picLocks noChangeAspect="1" noChangeArrowheads="1"/>
          </p:cNvPicPr>
          <p:nvPr/>
        </p:nvPicPr>
        <p:blipFill>
          <a:blip r:embed="rId11" cstate="print"/>
          <a:srcRect/>
          <a:stretch>
            <a:fillRect/>
          </a:stretch>
        </p:blipFill>
        <p:spPr bwMode="auto">
          <a:xfrm>
            <a:off x="251520" y="3789040"/>
            <a:ext cx="1187624" cy="449020"/>
          </a:xfrm>
          <a:prstGeom prst="rect">
            <a:avLst/>
          </a:prstGeom>
          <a:ln>
            <a:noFill/>
          </a:ln>
          <a:effectLst>
            <a:outerShdw blurRad="292100" dist="139700" dir="2700000" algn="tl" rotWithShape="0">
              <a:srgbClr val="333333">
                <a:alpha val="65000"/>
              </a:srgbClr>
            </a:outerShdw>
          </a:effectLst>
        </p:spPr>
      </p:pic>
      <p:pic>
        <p:nvPicPr>
          <p:cNvPr id="50188" name="Picture 12" descr="http://assets.okfn.org/files/talks/media/logo-okfn-text.jpg"/>
          <p:cNvPicPr>
            <a:picLocks noChangeAspect="1" noChangeArrowheads="1"/>
          </p:cNvPicPr>
          <p:nvPr/>
        </p:nvPicPr>
        <p:blipFill>
          <a:blip r:embed="rId12" cstate="print"/>
          <a:srcRect/>
          <a:stretch>
            <a:fillRect/>
          </a:stretch>
        </p:blipFill>
        <p:spPr bwMode="auto">
          <a:xfrm>
            <a:off x="395536" y="4365104"/>
            <a:ext cx="768085" cy="504056"/>
          </a:xfrm>
          <a:prstGeom prst="rect">
            <a:avLst/>
          </a:prstGeom>
          <a:ln>
            <a:noFill/>
          </a:ln>
          <a:effectLst>
            <a:outerShdw blurRad="292100" dist="139700" dir="2700000" algn="tl" rotWithShape="0">
              <a:srgbClr val="333333">
                <a:alpha val="65000"/>
              </a:srgbClr>
            </a:outerShdw>
          </a:effectLst>
        </p:spPr>
      </p:pic>
      <p:pic>
        <p:nvPicPr>
          <p:cNvPr id="1026" name="Picture 2"/>
          <p:cNvPicPr>
            <a:picLocks noChangeAspect="1" noChangeArrowheads="1"/>
          </p:cNvPicPr>
          <p:nvPr/>
        </p:nvPicPr>
        <p:blipFill>
          <a:blip r:embed="rId13" cstate="print"/>
          <a:srcRect/>
          <a:stretch>
            <a:fillRect/>
          </a:stretch>
        </p:blipFill>
        <p:spPr bwMode="auto">
          <a:xfrm>
            <a:off x="179512" y="5048397"/>
            <a:ext cx="1187624" cy="252811"/>
          </a:xfrm>
          <a:prstGeom prst="rect">
            <a:avLst/>
          </a:prstGeom>
          <a:ln>
            <a:noFill/>
          </a:ln>
          <a:effectLst>
            <a:outerShdw blurRad="292100" dist="139700" dir="2700000" algn="tl" rotWithShape="0">
              <a:srgbClr val="333333">
                <a:alpha val="65000"/>
              </a:srgbClr>
            </a:outerShdw>
          </a:effectLst>
        </p:spPr>
      </p:pic>
      <p:pic>
        <p:nvPicPr>
          <p:cNvPr id="1028" name="Picture 4" descr="http://ec.europa.eu/yourvoice/ipm/forms/images/isa_logo2.png"/>
          <p:cNvPicPr>
            <a:picLocks noChangeAspect="1" noChangeArrowheads="1"/>
          </p:cNvPicPr>
          <p:nvPr/>
        </p:nvPicPr>
        <p:blipFill>
          <a:blip r:embed="rId14" cstate="print"/>
          <a:srcRect/>
          <a:stretch>
            <a:fillRect/>
          </a:stretch>
        </p:blipFill>
        <p:spPr bwMode="auto">
          <a:xfrm>
            <a:off x="385262" y="5722892"/>
            <a:ext cx="968508" cy="504056"/>
          </a:xfrm>
          <a:prstGeom prst="rect">
            <a:avLst/>
          </a:prstGeom>
          <a:solidFill>
            <a:schemeClr val="bg2"/>
          </a:solidFill>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800" dirty="0" smtClean="0"/>
              <a:t>Ole osa meie meeskonnast</a:t>
            </a:r>
            <a:r>
              <a:rPr lang="en-GB" sz="2800" dirty="0" smtClean="0"/>
              <a:t>...</a:t>
            </a:r>
            <a:endParaRPr lang="en-GB" sz="2800" dirty="0"/>
          </a:p>
        </p:txBody>
      </p:sp>
      <p:sp>
        <p:nvSpPr>
          <p:cNvPr id="35" name="Slide Number Placeholder 34"/>
          <p:cNvSpPr>
            <a:spLocks noGrp="1"/>
          </p:cNvSpPr>
          <p:nvPr>
            <p:ph type="sldNum" sz="quarter" idx="18"/>
          </p:nvPr>
        </p:nvSpPr>
        <p:spPr/>
        <p:txBody>
          <a:bodyPr/>
          <a:lstStyle/>
          <a:p>
            <a:r>
              <a:rPr lang="en-GB" dirty="0" err="1" smtClean="0"/>
              <a:t>Sl</a:t>
            </a:r>
            <a:r>
              <a:rPr lang="et-EE" dirty="0" err="1" smtClean="0"/>
              <a:t>ide</a:t>
            </a:r>
            <a:r>
              <a:rPr lang="en-GB" dirty="0" smtClean="0"/>
              <a:t> </a:t>
            </a:r>
            <a:fld id="{F40CD079-BC3F-4086-BA81-31A79D845B02}" type="slidenum">
              <a:rPr lang="en-GB" smtClean="0"/>
              <a:pPr/>
              <a:t>46</a:t>
            </a:fld>
            <a:endParaRPr lang="en-GB" dirty="0"/>
          </a:p>
        </p:txBody>
      </p:sp>
      <p:sp>
        <p:nvSpPr>
          <p:cNvPr id="7" name="TextBox 6"/>
          <p:cNvSpPr txBox="1"/>
          <p:nvPr/>
        </p:nvSpPr>
        <p:spPr>
          <a:xfrm>
            <a:off x="899592" y="1916832"/>
            <a:ext cx="2952328" cy="648997"/>
          </a:xfrm>
          <a:prstGeom prst="rect">
            <a:avLst/>
          </a:prstGeom>
          <a:solidFill>
            <a:schemeClr val="accent4">
              <a:lumMod val="75000"/>
            </a:schemeClr>
          </a:solidFill>
        </p:spPr>
        <p:txBody>
          <a:bodyPr wrap="square" lIns="216000" tIns="108000" rIns="108000" bIns="108000" rtlCol="0">
            <a:spAutoFit/>
          </a:bodyPr>
          <a:lstStyle/>
          <a:p>
            <a:r>
              <a:rPr lang="et-EE" sz="2800" b="1" i="1" dirty="0" smtClean="0">
                <a:solidFill>
                  <a:schemeClr val="bg1"/>
                </a:solidFill>
                <a:latin typeface="+mj-lt"/>
                <a:cs typeface="Arial" pitchFamily="34" charset="0"/>
              </a:rPr>
              <a:t>Leia meid</a:t>
            </a:r>
            <a:endParaRPr lang="en-GB" sz="2800" b="1" i="1" dirty="0">
              <a:solidFill>
                <a:schemeClr val="bg1"/>
              </a:solidFill>
              <a:latin typeface="+mj-lt"/>
              <a:cs typeface="Arial" pitchFamily="34" charset="0"/>
            </a:endParaRPr>
          </a:p>
        </p:txBody>
      </p:sp>
      <p:sp>
        <p:nvSpPr>
          <p:cNvPr id="10" name="TextBox 9"/>
          <p:cNvSpPr txBox="1"/>
          <p:nvPr/>
        </p:nvSpPr>
        <p:spPr>
          <a:xfrm>
            <a:off x="5076056" y="4292171"/>
            <a:ext cx="2952328" cy="648997"/>
          </a:xfrm>
          <a:prstGeom prst="rect">
            <a:avLst/>
          </a:prstGeom>
          <a:solidFill>
            <a:schemeClr val="accent2"/>
          </a:solidFill>
        </p:spPr>
        <p:txBody>
          <a:bodyPr wrap="square" lIns="216000" tIns="108000" rIns="108000" bIns="108000" rtlCol="0">
            <a:spAutoFit/>
          </a:bodyPr>
          <a:lstStyle/>
          <a:p>
            <a:r>
              <a:rPr lang="et-EE" sz="2800" b="1" i="1" dirty="0" smtClean="0">
                <a:solidFill>
                  <a:schemeClr val="bg1"/>
                </a:solidFill>
                <a:latin typeface="+mj-lt"/>
                <a:cs typeface="Arial" pitchFamily="34" charset="0"/>
              </a:rPr>
              <a:t>Kontakt </a:t>
            </a:r>
            <a:endParaRPr lang="en-GB" sz="2800" b="1" i="1" dirty="0">
              <a:solidFill>
                <a:schemeClr val="bg1"/>
              </a:solidFill>
              <a:latin typeface="+mj-lt"/>
              <a:cs typeface="Arial" pitchFamily="34" charset="0"/>
            </a:endParaRPr>
          </a:p>
        </p:txBody>
      </p:sp>
      <p:sp>
        <p:nvSpPr>
          <p:cNvPr id="19" name="TextBox 18"/>
          <p:cNvSpPr txBox="1"/>
          <p:nvPr/>
        </p:nvSpPr>
        <p:spPr>
          <a:xfrm>
            <a:off x="5076056" y="1916832"/>
            <a:ext cx="2952328" cy="648997"/>
          </a:xfrm>
          <a:prstGeom prst="rect">
            <a:avLst/>
          </a:prstGeom>
          <a:solidFill>
            <a:schemeClr val="accent1"/>
          </a:solidFill>
        </p:spPr>
        <p:txBody>
          <a:bodyPr wrap="square" lIns="216000" tIns="108000" rIns="108000" bIns="108000" rtlCol="0">
            <a:spAutoFit/>
          </a:bodyPr>
          <a:lstStyle/>
          <a:p>
            <a:r>
              <a:rPr lang="et-EE" sz="2800" b="1" i="1" dirty="0" smtClean="0">
                <a:solidFill>
                  <a:schemeClr val="bg1"/>
                </a:solidFill>
                <a:latin typeface="+mj-lt"/>
                <a:cs typeface="Arial" pitchFamily="34" charset="0"/>
              </a:rPr>
              <a:t>Liitu meiega</a:t>
            </a:r>
            <a:endParaRPr lang="en-GB" sz="2800" b="1" i="1" dirty="0">
              <a:solidFill>
                <a:schemeClr val="bg1"/>
              </a:solidFill>
              <a:latin typeface="+mj-lt"/>
              <a:cs typeface="Arial" pitchFamily="34" charset="0"/>
            </a:endParaRPr>
          </a:p>
        </p:txBody>
      </p:sp>
      <p:sp>
        <p:nvSpPr>
          <p:cNvPr id="23" name="TextBox 22"/>
          <p:cNvSpPr txBox="1"/>
          <p:nvPr/>
        </p:nvSpPr>
        <p:spPr>
          <a:xfrm>
            <a:off x="971600" y="4293096"/>
            <a:ext cx="2880320" cy="648997"/>
          </a:xfrm>
          <a:prstGeom prst="rect">
            <a:avLst/>
          </a:prstGeom>
          <a:solidFill>
            <a:schemeClr val="accent5"/>
          </a:solidFill>
        </p:spPr>
        <p:txBody>
          <a:bodyPr wrap="square" lIns="216000" tIns="108000" rIns="108000" bIns="108000" rtlCol="0">
            <a:spAutoFit/>
          </a:bodyPr>
          <a:lstStyle/>
          <a:p>
            <a:r>
              <a:rPr lang="et-EE" sz="2800" b="1" i="1" dirty="0" smtClean="0">
                <a:solidFill>
                  <a:schemeClr val="bg1"/>
                </a:solidFill>
                <a:latin typeface="+mj-lt"/>
                <a:cs typeface="Arial" pitchFamily="34" charset="0"/>
              </a:rPr>
              <a:t>Jälgi meid</a:t>
            </a:r>
            <a:endParaRPr lang="en-GB" sz="2800" b="1" i="1" dirty="0">
              <a:solidFill>
                <a:schemeClr val="bg1"/>
              </a:solidFill>
              <a:latin typeface="+mj-lt"/>
              <a:cs typeface="Arial" pitchFamily="34" charset="0"/>
            </a:endParaRPr>
          </a:p>
        </p:txBody>
      </p:sp>
      <p:pic>
        <p:nvPicPr>
          <p:cNvPr id="64514" name="Picture 2" descr="http://iwebask.com/blog/wp-content/uploads/2012/06/slideshare-marketing-content.jpg">
            <a:hlinkClick r:id="rId3"/>
          </p:cNvPr>
          <p:cNvPicPr>
            <a:picLocks noChangeAspect="1" noChangeArrowheads="1"/>
          </p:cNvPicPr>
          <p:nvPr/>
        </p:nvPicPr>
        <p:blipFill>
          <a:blip r:embed="rId4" cstate="print"/>
          <a:srcRect r="70772"/>
          <a:stretch>
            <a:fillRect/>
          </a:stretch>
        </p:blipFill>
        <p:spPr bwMode="auto">
          <a:xfrm>
            <a:off x="852382" y="2730406"/>
            <a:ext cx="366636" cy="432048"/>
          </a:xfrm>
          <a:prstGeom prst="rect">
            <a:avLst/>
          </a:prstGeom>
          <a:noFill/>
        </p:spPr>
      </p:pic>
      <p:sp>
        <p:nvSpPr>
          <p:cNvPr id="26" name="Rectangle 25"/>
          <p:cNvSpPr/>
          <p:nvPr/>
        </p:nvSpPr>
        <p:spPr>
          <a:xfrm>
            <a:off x="1272280" y="2751892"/>
            <a:ext cx="3170612" cy="523220"/>
          </a:xfrm>
          <a:prstGeom prst="rect">
            <a:avLst/>
          </a:prstGeom>
        </p:spPr>
        <p:txBody>
          <a:bodyPr wrap="none">
            <a:spAutoFit/>
          </a:bodyPr>
          <a:lstStyle/>
          <a:p>
            <a:r>
              <a:rPr lang="en-GB" sz="1600" dirty="0" smtClean="0">
                <a:hlinkClick r:id="rId5"/>
              </a:rPr>
              <a:t>Open Data Support</a:t>
            </a:r>
            <a:endParaRPr lang="en-GB" sz="1600" dirty="0" smtClean="0"/>
          </a:p>
          <a:p>
            <a:r>
              <a:rPr lang="en-GB" sz="1200" dirty="0" smtClean="0"/>
              <a:t>http://www.slideshare.net/OpenDataSupport</a:t>
            </a:r>
            <a:endParaRPr lang="en-GB" sz="1200" dirty="0"/>
          </a:p>
        </p:txBody>
      </p:sp>
      <p:pic>
        <p:nvPicPr>
          <p:cNvPr id="64516" name="Picture 4" descr="image"/>
          <p:cNvPicPr>
            <a:picLocks noChangeAspect="1" noChangeArrowheads="1"/>
          </p:cNvPicPr>
          <p:nvPr/>
        </p:nvPicPr>
        <p:blipFill>
          <a:blip r:embed="rId6" cstate="print"/>
          <a:srcRect/>
          <a:stretch>
            <a:fillRect/>
          </a:stretch>
        </p:blipFill>
        <p:spPr bwMode="auto">
          <a:xfrm>
            <a:off x="5028845" y="2730406"/>
            <a:ext cx="720081" cy="708670"/>
          </a:xfrm>
          <a:prstGeom prst="rect">
            <a:avLst/>
          </a:prstGeom>
          <a:noFill/>
        </p:spPr>
      </p:pic>
      <p:sp>
        <p:nvSpPr>
          <p:cNvPr id="28" name="Rectangle 27"/>
          <p:cNvSpPr/>
          <p:nvPr/>
        </p:nvSpPr>
        <p:spPr>
          <a:xfrm>
            <a:off x="4956838" y="3522494"/>
            <a:ext cx="3071546" cy="338554"/>
          </a:xfrm>
          <a:prstGeom prst="rect">
            <a:avLst/>
          </a:prstGeom>
        </p:spPr>
        <p:txBody>
          <a:bodyPr wrap="none">
            <a:spAutoFit/>
          </a:bodyPr>
          <a:lstStyle/>
          <a:p>
            <a:r>
              <a:rPr lang="en-GB" sz="1600" dirty="0" smtClean="0">
                <a:hlinkClick r:id="rId7"/>
              </a:rPr>
              <a:t>http://www.opendatasupport.eu</a:t>
            </a:r>
            <a:r>
              <a:rPr lang="en-GB" sz="1600" dirty="0" smtClean="0"/>
              <a:t> </a:t>
            </a:r>
            <a:endParaRPr lang="en-GB" sz="1600" dirty="0"/>
          </a:p>
        </p:txBody>
      </p:sp>
      <p:pic>
        <p:nvPicPr>
          <p:cNvPr id="64518" name="Picture 6" descr="http://www.collaboration133.com/wp-content/uploads/2011/12/linkedin-icon.png">
            <a:hlinkClick r:id="rId8"/>
          </p:cNvPr>
          <p:cNvPicPr>
            <a:picLocks noChangeAspect="1" noChangeArrowheads="1"/>
          </p:cNvPicPr>
          <p:nvPr/>
        </p:nvPicPr>
        <p:blipFill>
          <a:blip r:embed="rId9" cstate="print"/>
          <a:srcRect/>
          <a:stretch>
            <a:fillRect/>
          </a:stretch>
        </p:blipFill>
        <p:spPr bwMode="auto">
          <a:xfrm>
            <a:off x="900640" y="3491483"/>
            <a:ext cx="271089" cy="288032"/>
          </a:xfrm>
          <a:prstGeom prst="rect">
            <a:avLst/>
          </a:prstGeom>
          <a:noFill/>
        </p:spPr>
      </p:pic>
      <p:sp>
        <p:nvSpPr>
          <p:cNvPr id="30" name="Rectangle 29"/>
          <p:cNvSpPr/>
          <p:nvPr/>
        </p:nvSpPr>
        <p:spPr>
          <a:xfrm>
            <a:off x="1284430" y="3440960"/>
            <a:ext cx="1952779" cy="523220"/>
          </a:xfrm>
          <a:prstGeom prst="rect">
            <a:avLst/>
          </a:prstGeom>
        </p:spPr>
        <p:txBody>
          <a:bodyPr wrap="none">
            <a:spAutoFit/>
          </a:bodyPr>
          <a:lstStyle/>
          <a:p>
            <a:r>
              <a:rPr lang="en-GB" sz="1600" dirty="0" smtClean="0">
                <a:hlinkClick r:id="rId10"/>
              </a:rPr>
              <a:t>Open Data Support</a:t>
            </a:r>
            <a:endParaRPr lang="en-GB" sz="1600" dirty="0" smtClean="0"/>
          </a:p>
          <a:p>
            <a:r>
              <a:rPr lang="en-GB" sz="1200" dirty="0" smtClean="0"/>
              <a:t>http://goo.gl/y9ZZI</a:t>
            </a:r>
            <a:endParaRPr lang="en-GB" sz="1200" dirty="0"/>
          </a:p>
        </p:txBody>
      </p:sp>
      <p:pic>
        <p:nvPicPr>
          <p:cNvPr id="64520" name="Picture 8" descr="http://info.hjmt.com/Portals/150282/images/Twitter_Logo.gif">
            <a:hlinkClick r:id="rId11"/>
          </p:cNvPr>
          <p:cNvPicPr>
            <a:picLocks noChangeAspect="1" noChangeArrowheads="1"/>
          </p:cNvPicPr>
          <p:nvPr/>
        </p:nvPicPr>
        <p:blipFill>
          <a:blip r:embed="rId12" cstate="print"/>
          <a:srcRect/>
          <a:stretch>
            <a:fillRect/>
          </a:stretch>
        </p:blipFill>
        <p:spPr bwMode="auto">
          <a:xfrm>
            <a:off x="971600" y="5135706"/>
            <a:ext cx="288031" cy="288031"/>
          </a:xfrm>
          <a:prstGeom prst="rect">
            <a:avLst/>
          </a:prstGeom>
          <a:noFill/>
        </p:spPr>
      </p:pic>
      <p:sp>
        <p:nvSpPr>
          <p:cNvPr id="32" name="Rectangle 31"/>
          <p:cNvSpPr/>
          <p:nvPr/>
        </p:nvSpPr>
        <p:spPr>
          <a:xfrm>
            <a:off x="1307131" y="5085184"/>
            <a:ext cx="2045753" cy="338554"/>
          </a:xfrm>
          <a:prstGeom prst="rect">
            <a:avLst/>
          </a:prstGeom>
        </p:spPr>
        <p:txBody>
          <a:bodyPr wrap="none">
            <a:spAutoFit/>
          </a:bodyPr>
          <a:lstStyle/>
          <a:p>
            <a:r>
              <a:rPr lang="en-GB" sz="1600" dirty="0" smtClean="0">
                <a:hlinkClick r:id="rId13"/>
              </a:rPr>
              <a:t>@OpenDataSupport</a:t>
            </a:r>
            <a:endParaRPr lang="en-GB" sz="1600" dirty="0"/>
          </a:p>
        </p:txBody>
      </p:sp>
      <p:pic>
        <p:nvPicPr>
          <p:cNvPr id="33" name="Picture 2" descr="Go to the home page">
            <a:hlinkClick r:id="rId14" tooltip="Go to the home page"/>
          </p:cNvPr>
          <p:cNvPicPr>
            <a:picLocks noChangeAspect="1" noChangeArrowheads="1"/>
          </p:cNvPicPr>
          <p:nvPr/>
        </p:nvPicPr>
        <p:blipFill>
          <a:blip r:embed="rId15" cstate="print"/>
          <a:srcRect/>
          <a:stretch>
            <a:fillRect/>
          </a:stretch>
        </p:blipFill>
        <p:spPr bwMode="auto">
          <a:xfrm>
            <a:off x="5892942" y="2802414"/>
            <a:ext cx="1676400" cy="619126"/>
          </a:xfrm>
          <a:prstGeom prst="rect">
            <a:avLst/>
          </a:prstGeom>
          <a:noFill/>
        </p:spPr>
      </p:pic>
      <p:sp>
        <p:nvSpPr>
          <p:cNvPr id="34" name="Rectangle 33"/>
          <p:cNvSpPr/>
          <p:nvPr/>
        </p:nvSpPr>
        <p:spPr>
          <a:xfrm>
            <a:off x="5004048" y="5076473"/>
            <a:ext cx="3456384" cy="338554"/>
          </a:xfrm>
          <a:prstGeom prst="rect">
            <a:avLst/>
          </a:prstGeom>
        </p:spPr>
        <p:txBody>
          <a:bodyPr wrap="square">
            <a:spAutoFit/>
          </a:bodyPr>
          <a:lstStyle/>
          <a:p>
            <a:pPr marL="0" lvl="2">
              <a:defRPr/>
            </a:pPr>
            <a:r>
              <a:rPr lang="en-GB" sz="1600" dirty="0" smtClean="0">
                <a:hlinkClick r:id="rId16"/>
              </a:rPr>
              <a:t>contact@opendatasupport.eu</a:t>
            </a:r>
            <a:r>
              <a:rPr lang="en-GB" sz="1600" dirty="0" smtClean="0"/>
              <a:t> </a:t>
            </a:r>
            <a:endParaRPr lang="en-GB" sz="16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2232248"/>
          </a:xfrm>
        </p:spPr>
        <p:txBody>
          <a:bodyPr/>
          <a:lstStyle/>
          <a:p>
            <a:r>
              <a:rPr lang="et-EE" sz="7200" i="0" dirty="0" smtClean="0">
                <a:solidFill>
                  <a:schemeClr val="accent1"/>
                </a:solidFill>
                <a:latin typeface="Bradley Hand ITC" pitchFamily="66" charset="0"/>
              </a:rPr>
              <a:t>Litsentseerimise olulisus </a:t>
            </a:r>
            <a:endParaRPr lang="en-GB" b="0" dirty="0" smtClean="0"/>
          </a:p>
        </p:txBody>
      </p:sp>
      <p:sp>
        <p:nvSpPr>
          <p:cNvPr id="4" name="Slide Number Placeholder 3"/>
          <p:cNvSpPr>
            <a:spLocks noGrp="1"/>
          </p:cNvSpPr>
          <p:nvPr>
            <p:ph type="sldNum" sz="quarter" idx="12"/>
          </p:nvPr>
        </p:nvSpPr>
        <p:spPr/>
        <p:txBody>
          <a:bodyPr/>
          <a:lstStyle/>
          <a:p>
            <a:r>
              <a:rPr lang="en-GB" dirty="0" err="1" smtClean="0"/>
              <a:t>Sl</a:t>
            </a:r>
            <a:r>
              <a:rPr lang="et-EE" dirty="0" err="1" smtClean="0"/>
              <a:t>aid</a:t>
            </a:r>
            <a:r>
              <a:rPr lang="en-GB" dirty="0" smtClean="0"/>
              <a:t> </a:t>
            </a:r>
            <a:fld id="{F40CD079-BC3F-4086-BA81-31A79D845B02}" type="slidenum">
              <a:rPr lang="en-GB" smtClean="0"/>
              <a:pPr/>
              <a:t>5</a:t>
            </a:fld>
            <a:endParaRPr lang="en-GB" dirty="0"/>
          </a:p>
        </p:txBody>
      </p:sp>
    </p:spTree>
    <p:extLst>
      <p:ext uri="{BB962C8B-B14F-4D97-AF65-F5344CB8AC3E}">
        <p14:creationId xmlns:p14="http://schemas.microsoft.com/office/powerpoint/2010/main" val="11003080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Arusaadav litsentsi informatsioon on oluline, sest…</a:t>
            </a:r>
            <a:endParaRPr lang="en-GB" noProof="0" dirty="0"/>
          </a:p>
        </p:txBody>
      </p:sp>
      <p:sp>
        <p:nvSpPr>
          <p:cNvPr id="3" name="Content Placeholder 2"/>
          <p:cNvSpPr>
            <a:spLocks noGrp="1"/>
          </p:cNvSpPr>
          <p:nvPr>
            <p:ph sz="quarter" idx="15"/>
          </p:nvPr>
        </p:nvSpPr>
        <p:spPr/>
        <p:txBody>
          <a:bodyPr/>
          <a:lstStyle/>
          <a:p>
            <a:pPr lvl="1"/>
            <a:r>
              <a:rPr lang="et-EE" noProof="0" dirty="0" smtClean="0"/>
              <a:t>See </a:t>
            </a:r>
            <a:r>
              <a:rPr lang="et-EE" b="1" noProof="0" dirty="0" smtClean="0"/>
              <a:t>ütleb kasutajatele </a:t>
            </a:r>
            <a:r>
              <a:rPr lang="et-EE" noProof="0" dirty="0" smtClean="0"/>
              <a:t>ja </a:t>
            </a:r>
            <a:r>
              <a:rPr lang="et-EE" b="1" noProof="0" dirty="0" smtClean="0"/>
              <a:t>korduvkasutajatele</a:t>
            </a:r>
            <a:r>
              <a:rPr lang="et-EE" noProof="0" dirty="0" smtClean="0"/>
              <a:t> täpselt, </a:t>
            </a:r>
            <a:r>
              <a:rPr lang="et-EE" b="1" noProof="0" dirty="0" smtClean="0"/>
              <a:t>mida nad saavad teha</a:t>
            </a:r>
            <a:r>
              <a:rPr lang="et-EE" noProof="0" dirty="0" smtClean="0"/>
              <a:t> andmete ja metaandmetega. </a:t>
            </a:r>
            <a:endParaRPr lang="et-EE" b="1" noProof="0" dirty="0" smtClean="0"/>
          </a:p>
          <a:p>
            <a:pPr lvl="1"/>
            <a:r>
              <a:rPr lang="et-EE" noProof="0" dirty="0" smtClean="0"/>
              <a:t>See </a:t>
            </a:r>
            <a:r>
              <a:rPr lang="et-EE" b="1" noProof="0" dirty="0" smtClean="0"/>
              <a:t>julgustab</a:t>
            </a:r>
            <a:r>
              <a:rPr lang="et-EE" noProof="0" dirty="0" smtClean="0"/>
              <a:t> andmete ja metaandmete </a:t>
            </a:r>
            <a:r>
              <a:rPr lang="et-EE" b="1" noProof="0" dirty="0" smtClean="0"/>
              <a:t>kasutamist</a:t>
            </a:r>
            <a:r>
              <a:rPr lang="et-EE" noProof="0" dirty="0" smtClean="0"/>
              <a:t> ja </a:t>
            </a:r>
            <a:r>
              <a:rPr lang="et-EE" b="1" noProof="0" dirty="0" smtClean="0"/>
              <a:t>korduvkasutamist</a:t>
            </a:r>
            <a:r>
              <a:rPr lang="et-EE" noProof="0" dirty="0" smtClean="0"/>
              <a:t> selliselt nagu seda sooviksite.</a:t>
            </a:r>
            <a:endParaRPr lang="en-GB" noProof="0" dirty="0" smtClean="0"/>
          </a:p>
          <a:p>
            <a:pPr lvl="1"/>
            <a:r>
              <a:rPr lang="et-EE" noProof="0" dirty="0" smtClean="0"/>
              <a:t>See </a:t>
            </a:r>
            <a:r>
              <a:rPr lang="et-EE" b="1" noProof="0" dirty="0" smtClean="0"/>
              <a:t>loob nähtavuse </a:t>
            </a:r>
            <a:r>
              <a:rPr lang="et-EE" noProof="0" dirty="0" smtClean="0"/>
              <a:t>teie saavutustest andmete täiendamisel.</a:t>
            </a:r>
            <a:endParaRPr lang="en-GB" noProof="0" dirty="0" smtClean="0"/>
          </a:p>
          <a:p>
            <a:endParaRPr lang="en-GB" noProof="0" dirty="0"/>
          </a:p>
        </p:txBody>
      </p:sp>
      <p:sp>
        <p:nvSpPr>
          <p:cNvPr id="4" name="Slide Number Placeholder 3"/>
          <p:cNvSpPr>
            <a:spLocks noGrp="1"/>
          </p:cNvSpPr>
          <p:nvPr>
            <p:ph type="sldNum" sz="quarter" idx="18"/>
          </p:nvPr>
        </p:nvSpPr>
        <p:spPr/>
        <p:txBody>
          <a:bodyPr/>
          <a:lstStyle/>
          <a:p>
            <a:r>
              <a:rPr lang="en-GB" dirty="0" err="1" smtClean="0"/>
              <a:t>Sl</a:t>
            </a:r>
            <a:r>
              <a:rPr lang="et-EE" dirty="0" err="1" smtClean="0"/>
              <a:t>aid</a:t>
            </a:r>
            <a:r>
              <a:rPr lang="en-GB" dirty="0" smtClean="0"/>
              <a:t> </a:t>
            </a:r>
            <a:fld id="{F40CD079-BC3F-4086-BA81-31A79D845B02}" type="slidenum">
              <a:rPr lang="en-GB" smtClean="0"/>
              <a:pPr/>
              <a:t>6</a:t>
            </a:fld>
            <a:endParaRPr lang="en-GB" dirty="0"/>
          </a:p>
        </p:txBody>
      </p:sp>
      <p:sp>
        <p:nvSpPr>
          <p:cNvPr id="5" name="Rectangle 4"/>
          <p:cNvSpPr/>
          <p:nvPr/>
        </p:nvSpPr>
        <p:spPr>
          <a:xfrm>
            <a:off x="827584" y="4437112"/>
            <a:ext cx="7560840" cy="1200329"/>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marL="0" lvl="1" indent="0">
              <a:buNone/>
            </a:pPr>
            <a:r>
              <a:rPr lang="et-EE" i="1" dirty="0" smtClean="0">
                <a:solidFill>
                  <a:schemeClr val="bg2"/>
                </a:solidFill>
                <a:latin typeface="+mj-lt"/>
              </a:rPr>
              <a:t>Kui </a:t>
            </a:r>
            <a:r>
              <a:rPr lang="et-EE" b="1" i="1" dirty="0" smtClean="0">
                <a:solidFill>
                  <a:schemeClr val="bg2"/>
                </a:solidFill>
                <a:latin typeface="+mj-lt"/>
              </a:rPr>
              <a:t>konkreetset litsentsi ei ole </a:t>
            </a:r>
            <a:r>
              <a:rPr lang="et-EE" i="1" dirty="0" smtClean="0">
                <a:solidFill>
                  <a:schemeClr val="bg2"/>
                </a:solidFill>
                <a:latin typeface="+mj-lt"/>
              </a:rPr>
              <a:t>esitatud, siis kasutaja ei tea, mida on võimalik andmete/metaandmetega teha </a:t>
            </a:r>
            <a:r>
              <a:rPr lang="en-GB" i="1" dirty="0" smtClean="0">
                <a:solidFill>
                  <a:schemeClr val="bg2"/>
                </a:solidFill>
                <a:latin typeface="+mj-lt"/>
              </a:rPr>
              <a:t>– </a:t>
            </a:r>
            <a:r>
              <a:rPr lang="et-EE" b="1" i="1" dirty="0" smtClean="0">
                <a:solidFill>
                  <a:schemeClr val="bg2"/>
                </a:solidFill>
                <a:latin typeface="+mj-lt"/>
              </a:rPr>
              <a:t>vaikimisi juriidiline staatus tähendab, et enne andmete omanikuga kontakteerumist ei saa midagi teha</a:t>
            </a:r>
            <a:r>
              <a:rPr lang="en-GB" b="1" i="1" dirty="0" smtClean="0">
                <a:solidFill>
                  <a:schemeClr val="bg2"/>
                </a:solidFill>
                <a:latin typeface="+mj-lt"/>
              </a:rPr>
              <a:t>.</a:t>
            </a:r>
          </a:p>
        </p:txBody>
      </p:sp>
    </p:spTree>
    <p:extLst>
      <p:ext uri="{BB962C8B-B14F-4D97-AF65-F5344CB8AC3E}">
        <p14:creationId xmlns:p14="http://schemas.microsoft.com/office/powerpoint/2010/main" val="275319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Arusaadav litsentsi informatsioon </a:t>
            </a:r>
            <a:r>
              <a:rPr lang="en-GB" dirty="0" smtClean="0"/>
              <a:t>- </a:t>
            </a:r>
            <a:r>
              <a:rPr lang="et-EE" dirty="0" smtClean="0"/>
              <a:t>näide</a:t>
            </a:r>
            <a:endParaRPr lang="nl-BE" dirty="0"/>
          </a:p>
        </p:txBody>
      </p:sp>
      <p:sp>
        <p:nvSpPr>
          <p:cNvPr id="3" name="Content Placeholder 2"/>
          <p:cNvSpPr>
            <a:spLocks noGrp="1"/>
          </p:cNvSpPr>
          <p:nvPr>
            <p:ph sz="quarter" idx="15"/>
          </p:nvPr>
        </p:nvSpPr>
        <p:spPr/>
        <p:txBody>
          <a:bodyPr/>
          <a:lstStyle/>
          <a:p>
            <a:endParaRPr lang="nl-BE" dirty="0"/>
          </a:p>
        </p:txBody>
      </p:sp>
      <p:sp>
        <p:nvSpPr>
          <p:cNvPr id="4" name="Slide Number Placeholder 3"/>
          <p:cNvSpPr>
            <a:spLocks noGrp="1"/>
          </p:cNvSpPr>
          <p:nvPr>
            <p:ph type="sldNum" sz="quarter" idx="18"/>
          </p:nvPr>
        </p:nvSpPr>
        <p:spPr/>
        <p:txBody>
          <a:bodyPr/>
          <a:lstStyle/>
          <a:p>
            <a:r>
              <a:rPr lang="en-GB" dirty="0" err="1" smtClean="0"/>
              <a:t>Sl</a:t>
            </a:r>
            <a:r>
              <a:rPr lang="et-EE" dirty="0" err="1" smtClean="0"/>
              <a:t>aid</a:t>
            </a:r>
            <a:r>
              <a:rPr lang="en-GB" dirty="0" smtClean="0"/>
              <a:t> </a:t>
            </a:r>
            <a:fld id="{F40CD079-BC3F-4086-BA81-31A79D845B02}" type="slidenum">
              <a:rPr lang="en-GB" smtClean="0"/>
              <a:pPr/>
              <a:t>7</a:t>
            </a:fld>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148" y="1133522"/>
            <a:ext cx="7882724" cy="5112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bwMode="ltGray">
          <a:xfrm>
            <a:off x="6588224" y="5589240"/>
            <a:ext cx="1872208" cy="36004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dirty="0" err="1" smtClean="0">
              <a:solidFill>
                <a:schemeClr val="bg1"/>
              </a:solidFill>
              <a:latin typeface="Georgia" pitchFamily="18" charset="0"/>
            </a:endParaRPr>
          </a:p>
        </p:txBody>
      </p:sp>
    </p:spTree>
    <p:extLst>
      <p:ext uri="{BB962C8B-B14F-4D97-AF65-F5344CB8AC3E}">
        <p14:creationId xmlns:p14="http://schemas.microsoft.com/office/powerpoint/2010/main" val="2966771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060848"/>
            <a:ext cx="8071048" cy="914400"/>
          </a:xfrm>
        </p:spPr>
        <p:txBody>
          <a:bodyPr/>
          <a:lstStyle/>
          <a:p>
            <a:r>
              <a:rPr lang="et-EE" sz="7200" i="0" dirty="0" smtClean="0">
                <a:solidFill>
                  <a:schemeClr val="accent1"/>
                </a:solidFill>
                <a:latin typeface="Bradley Hand ITC" pitchFamily="66" charset="0"/>
              </a:rPr>
              <a:t>Litsentseerimine avaandmete printsiibis </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et-EE" b="0" dirty="0" smtClean="0"/>
              <a:t>Kuidas litsentsid avalduvad avaandmete aluspõhimõtetes ja miks on avatud (</a:t>
            </a:r>
            <a:r>
              <a:rPr lang="et-EE" b="0" dirty="0" err="1" smtClean="0"/>
              <a:t>meta</a:t>
            </a:r>
            <a:r>
              <a:rPr lang="et-EE" b="0" dirty="0" smtClean="0"/>
              <a:t>)andmete litsentseerimine oluline</a:t>
            </a:r>
            <a:r>
              <a:rPr lang="en-GB" b="0" dirty="0" smtClean="0"/>
              <a:t>.</a:t>
            </a:r>
          </a:p>
        </p:txBody>
      </p:sp>
      <p:sp>
        <p:nvSpPr>
          <p:cNvPr id="4" name="Slide Number Placeholder 3"/>
          <p:cNvSpPr>
            <a:spLocks noGrp="1"/>
          </p:cNvSpPr>
          <p:nvPr>
            <p:ph type="sldNum" sz="quarter" idx="12"/>
          </p:nvPr>
        </p:nvSpPr>
        <p:spPr/>
        <p:txBody>
          <a:bodyPr/>
          <a:lstStyle/>
          <a:p>
            <a:r>
              <a:rPr lang="en-GB" dirty="0" err="1" smtClean="0"/>
              <a:t>Sl</a:t>
            </a:r>
            <a:r>
              <a:rPr lang="et-EE" dirty="0" err="1" smtClean="0"/>
              <a:t>aid</a:t>
            </a:r>
            <a:r>
              <a:rPr lang="en-GB" dirty="0" smtClean="0"/>
              <a:t> </a:t>
            </a:r>
            <a:fld id="{F40CD079-BC3F-4086-BA81-31A79D845B02}" type="slidenum">
              <a:rPr lang="en-GB" smtClean="0"/>
              <a:pPr/>
              <a:t>8</a:t>
            </a:fld>
            <a:endParaRPr lang="en-GB"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dirty="0" smtClean="0"/>
              <a:t>Avaandmete definitsioon</a:t>
            </a:r>
            <a:r>
              <a:rPr lang="en-GB" noProof="0" dirty="0" smtClean="0"/>
              <a:t/>
            </a:r>
            <a:br>
              <a:rPr lang="en-GB" noProof="0" dirty="0" smtClean="0"/>
            </a:br>
            <a:r>
              <a:rPr lang="et-EE" b="0" noProof="0" dirty="0" smtClean="0"/>
              <a:t>See peatükk hõlmab ka metaandmeid</a:t>
            </a:r>
            <a:endParaRPr lang="en-GB" b="0" noProof="0" dirty="0"/>
          </a:p>
        </p:txBody>
      </p:sp>
      <p:sp>
        <p:nvSpPr>
          <p:cNvPr id="3" name="Content Placeholder 2"/>
          <p:cNvSpPr>
            <a:spLocks noGrp="1"/>
          </p:cNvSpPr>
          <p:nvPr>
            <p:ph sz="quarter" idx="15"/>
          </p:nvPr>
        </p:nvSpPr>
        <p:spPr>
          <a:xfrm>
            <a:off x="533400" y="1752600"/>
            <a:ext cx="8077200" cy="4556720"/>
          </a:xfrm>
        </p:spPr>
        <p:txBody>
          <a:bodyPr/>
          <a:lstStyle/>
          <a:p>
            <a:r>
              <a:rPr lang="en-GB" i="1" dirty="0" smtClean="0">
                <a:solidFill>
                  <a:schemeClr val="accent1"/>
                </a:solidFill>
              </a:rPr>
              <a:t>“A </a:t>
            </a:r>
            <a:r>
              <a:rPr lang="en-GB" i="1" dirty="0">
                <a:solidFill>
                  <a:schemeClr val="accent1"/>
                </a:solidFill>
              </a:rPr>
              <a:t>piece of data or content is open if </a:t>
            </a:r>
            <a:r>
              <a:rPr lang="en-GB" b="1" i="1" dirty="0">
                <a:solidFill>
                  <a:schemeClr val="accent1"/>
                </a:solidFill>
              </a:rPr>
              <a:t>anyone</a:t>
            </a:r>
            <a:r>
              <a:rPr lang="en-GB" i="1" dirty="0">
                <a:solidFill>
                  <a:schemeClr val="accent1"/>
                </a:solidFill>
              </a:rPr>
              <a:t> is </a:t>
            </a:r>
            <a:r>
              <a:rPr lang="en-GB" b="1" i="1" dirty="0">
                <a:solidFill>
                  <a:schemeClr val="accent1"/>
                </a:solidFill>
              </a:rPr>
              <a:t>free to use, reuse, and redistribute</a:t>
            </a:r>
            <a:r>
              <a:rPr lang="en-GB" i="1" dirty="0">
                <a:solidFill>
                  <a:schemeClr val="accent1"/>
                </a:solidFill>
              </a:rPr>
              <a:t> it — subject only, at most, to the requirement to attribute and/or </a:t>
            </a:r>
            <a:r>
              <a:rPr lang="en-GB" i="1" dirty="0" smtClean="0">
                <a:solidFill>
                  <a:schemeClr val="accent1"/>
                </a:solidFill>
              </a:rPr>
              <a:t>share-alike” </a:t>
            </a:r>
            <a:r>
              <a:rPr lang="en-GB" sz="1600" dirty="0" smtClean="0"/>
              <a:t/>
            </a:r>
            <a:br>
              <a:rPr lang="en-GB" sz="1600" dirty="0" smtClean="0"/>
            </a:br>
            <a:r>
              <a:rPr lang="en-GB" sz="1400" i="1" dirty="0" smtClean="0"/>
              <a:t>-- opendefinition.org </a:t>
            </a:r>
            <a:endParaRPr lang="en-GB" sz="1400" i="1" noProof="0" dirty="0" smtClean="0"/>
          </a:p>
          <a:p>
            <a:r>
              <a:rPr lang="et-EE" sz="1600" dirty="0"/>
              <a:t>V</a:t>
            </a:r>
            <a:r>
              <a:rPr lang="et-EE" sz="1600" noProof="0" dirty="0" err="1" smtClean="0"/>
              <a:t>astavalt</a:t>
            </a:r>
            <a:r>
              <a:rPr lang="et-EE" sz="1600" noProof="0" dirty="0" smtClean="0"/>
              <a:t> </a:t>
            </a:r>
            <a:r>
              <a:rPr lang="en-GB" sz="1600" i="1" noProof="0" dirty="0" smtClean="0"/>
              <a:t>Open </a:t>
            </a:r>
            <a:r>
              <a:rPr lang="en-GB" sz="1600" i="1" dirty="0"/>
              <a:t>Knowledge </a:t>
            </a:r>
            <a:r>
              <a:rPr lang="en-GB" sz="1600" i="1" dirty="0" smtClean="0"/>
              <a:t>Foundation</a:t>
            </a:r>
            <a:r>
              <a:rPr lang="et-EE" sz="1600" dirty="0"/>
              <a:t> </a:t>
            </a:r>
            <a:r>
              <a:rPr lang="et-EE" sz="1600" dirty="0" smtClean="0"/>
              <a:t>definitsioonile</a:t>
            </a:r>
            <a:r>
              <a:rPr lang="en-GB" sz="1600" dirty="0" smtClean="0"/>
              <a:t> </a:t>
            </a:r>
            <a:r>
              <a:rPr lang="et-EE" sz="1600" dirty="0" smtClean="0"/>
              <a:t>tähendab see:</a:t>
            </a:r>
            <a:r>
              <a:rPr lang="en-GB" sz="1600" dirty="0" smtClean="0"/>
              <a:t> </a:t>
            </a:r>
            <a:endParaRPr lang="en-GB" sz="1600" noProof="0" dirty="0" smtClean="0"/>
          </a:p>
          <a:p>
            <a:pPr lvl="1"/>
            <a:r>
              <a:rPr lang="et-EE" sz="1600" b="1" dirty="0"/>
              <a:t>Kättesaadavus ja </a:t>
            </a:r>
            <a:r>
              <a:rPr lang="et-EE" sz="1600" b="1" dirty="0" smtClean="0"/>
              <a:t>juurdepääs</a:t>
            </a:r>
            <a:r>
              <a:rPr lang="en-GB" sz="1600" dirty="0"/>
              <a:t>: </a:t>
            </a:r>
            <a:r>
              <a:rPr lang="et-EE" sz="1600" dirty="0"/>
              <a:t>andmed peavad olema kättesaadavad tervikuna ja mõistliku kuluga, eelisatult võimalik alla laadida internetist. Andmed peavad </a:t>
            </a:r>
            <a:r>
              <a:rPr lang="et-EE" sz="1600" dirty="0" smtClean="0"/>
              <a:t>olema muudetavas </a:t>
            </a:r>
            <a:r>
              <a:rPr lang="et-EE" sz="1600" dirty="0"/>
              <a:t>formaadis </a:t>
            </a:r>
            <a:r>
              <a:rPr lang="et-EE" sz="1600" dirty="0" smtClean="0"/>
              <a:t>kättesaadavad.</a:t>
            </a:r>
            <a:endParaRPr lang="en-GB" sz="1600" dirty="0"/>
          </a:p>
          <a:p>
            <a:pPr lvl="1" indent="-273600"/>
            <a:r>
              <a:rPr lang="et-EE" sz="1600" b="1" dirty="0"/>
              <a:t>Korduvkasutus ja </a:t>
            </a:r>
            <a:r>
              <a:rPr lang="et-EE" sz="1600" b="1" dirty="0" smtClean="0"/>
              <a:t>ümberjaotamine</a:t>
            </a:r>
            <a:r>
              <a:rPr lang="en-GB" sz="1600" dirty="0"/>
              <a:t>: </a:t>
            </a:r>
            <a:r>
              <a:rPr lang="et-EE" sz="1600" dirty="0"/>
              <a:t>andmed tuleb esitada tingimustel, mis lubavad andmete taaskasutamist ja ümberjaotamist, </a:t>
            </a:r>
            <a:r>
              <a:rPr lang="et-EE" sz="1600" dirty="0" smtClean="0"/>
              <a:t>segunedes ka </a:t>
            </a:r>
            <a:r>
              <a:rPr lang="et-EE" sz="1600" dirty="0"/>
              <a:t>teiste </a:t>
            </a:r>
            <a:r>
              <a:rPr lang="et-EE" sz="1600" dirty="0" smtClean="0"/>
              <a:t>andmebaasidega.</a:t>
            </a:r>
            <a:endParaRPr lang="et-EE" sz="1600" dirty="0"/>
          </a:p>
          <a:p>
            <a:pPr lvl="1" indent="-273600"/>
            <a:r>
              <a:rPr lang="et-EE" sz="1600" b="1" dirty="0"/>
              <a:t>Universaalne osalemine</a:t>
            </a:r>
            <a:r>
              <a:rPr lang="en-GB" sz="1600" dirty="0"/>
              <a:t>: </a:t>
            </a:r>
            <a:r>
              <a:rPr lang="et-EE" sz="1600" dirty="0"/>
              <a:t>kõik peavad saama andmeid kasutada, korduvkasutada ja ümber jaotada – ei tohi diskrimineerida isikute, gruppide ega valdkondlike ettevõtmiste põhjal. Näiteks „mitteärilised“ piirangud, mis võivad takistada „ärilist“ kasutust, või teatud eesmärkidele seatud kasutuspiirangud (nt ainult haridusele), ei ole lubatud.</a:t>
            </a:r>
          </a:p>
        </p:txBody>
      </p:sp>
      <p:sp>
        <p:nvSpPr>
          <p:cNvPr id="4" name="Slide Number Placeholder 3"/>
          <p:cNvSpPr>
            <a:spLocks noGrp="1"/>
          </p:cNvSpPr>
          <p:nvPr>
            <p:ph type="sldNum" sz="quarter" idx="18"/>
          </p:nvPr>
        </p:nvSpPr>
        <p:spPr/>
        <p:txBody>
          <a:bodyPr/>
          <a:lstStyle/>
          <a:p>
            <a:r>
              <a:rPr lang="en-GB" dirty="0" err="1" smtClean="0"/>
              <a:t>Sl</a:t>
            </a:r>
            <a:r>
              <a:rPr lang="et-EE" dirty="0" err="1" smtClean="0"/>
              <a:t>aid</a:t>
            </a:r>
            <a:r>
              <a:rPr lang="en-GB" dirty="0" smtClean="0"/>
              <a:t> </a:t>
            </a:r>
            <a:fld id="{F40CD079-BC3F-4086-BA81-31A79D845B02}" type="slidenum">
              <a:rPr lang="en-GB" smtClean="0"/>
              <a:pPr/>
              <a:t>9</a:t>
            </a:fld>
            <a:endParaRPr lang="en-GB" dirty="0"/>
          </a:p>
        </p:txBody>
      </p:sp>
    </p:spTree>
    <p:extLst>
      <p:ext uri="{BB962C8B-B14F-4D97-AF65-F5344CB8AC3E}">
        <p14:creationId xmlns:p14="http://schemas.microsoft.com/office/powerpoint/2010/main" val="36296884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DS_presentation template v0.05">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E27588"/>
      </a:accent4>
      <a:accent5>
        <a:srgbClr val="DC6900"/>
      </a:accent5>
      <a:accent6>
        <a:srgbClr val="FFB600"/>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D2.1.1 Training Module 2.4 Designing and developing vocabularies in RDF_v0.05</Template>
  <TotalTime>7733</TotalTime>
  <Words>3503</Words>
  <Application>Microsoft Office PowerPoint</Application>
  <PresentationFormat>On-screen Show (4:3)</PresentationFormat>
  <Paragraphs>419</Paragraphs>
  <Slides>46</Slides>
  <Notes>46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Bradley Hand ITC</vt:lpstr>
      <vt:lpstr>Courier New</vt:lpstr>
      <vt:lpstr>Georgia</vt:lpstr>
      <vt:lpstr>Hand Of Sean</vt:lpstr>
      <vt:lpstr>Wingdings</vt:lpstr>
      <vt:lpstr>ODS_presentation template v0.05</vt:lpstr>
      <vt:lpstr>Õpimoodul 2.5     Andmete &amp; metaandmete  litsentseerimine</vt:lpstr>
      <vt:lpstr>See ettekanne on loodud PwC poolt  Autorid:  Makx Dekkers, Nikolaos Loutas, Michiel De Keyzer ja Stijn Goedertier </vt:lpstr>
      <vt:lpstr>Õpieesmärgid</vt:lpstr>
      <vt:lpstr>Sisu</vt:lpstr>
      <vt:lpstr>Litsentseerimise olulisus </vt:lpstr>
      <vt:lpstr>Arusaadav litsentsi informatsioon on oluline, sest…</vt:lpstr>
      <vt:lpstr>Arusaadav litsentsi informatsioon - näide</vt:lpstr>
      <vt:lpstr>Litsentseerimine avaandmete printsiibis  Kuidas litsentsid avalduvad avaandmete aluspõhimõtetes ja miks on avatud (meta)andmete litsentseerimine oluline.</vt:lpstr>
      <vt:lpstr>Avaandmete definitsioon See peatükk hõlmab ka metaandmeid</vt:lpstr>
      <vt:lpstr>Litsentseerimine on esimene tärn…</vt:lpstr>
      <vt:lpstr>Litsentseerimine uuendatud PSI direktiivis    </vt:lpstr>
      <vt:lpstr>Liikmesriikide kohustused vastavalt PSI direktiivile </vt:lpstr>
      <vt:lpstr>Direktiiv 2013/37/EU ütleb...</vt:lpstr>
      <vt:lpstr>PSI Direktiivist tulenevad tagajärjed seoses litsentseerimisega </vt:lpstr>
      <vt:lpstr>Litsentseerimise võimalused ja praktika Erinevad võimalused andmete litsentseerimiseks olenevalt andmete iseloomust.   </vt:lpstr>
      <vt:lpstr>Andmekogude litsentseerimine</vt:lpstr>
      <vt:lpstr>Erinevatel andmetel on erinevad litsentseerimise vajadused</vt:lpstr>
      <vt:lpstr>Litsentseerimise lähenemisviisid: Vabakasutuse litsentsid (Creative Commons) (1)</vt:lpstr>
      <vt:lpstr>Litsentseerimise lähenemisviisid: Vabakasutuse litsentsid (Creative Commons) (2)</vt:lpstr>
      <vt:lpstr>Andmete litsentseerimise hea tava</vt:lpstr>
      <vt:lpstr>Inglismaa valitsuse PSI kohased litsentsid </vt:lpstr>
      <vt:lpstr>Avatud ja piiranguteta litsentsi kasutamine</vt:lpstr>
      <vt:lpstr>Kaitse nõuete vastu</vt:lpstr>
      <vt:lpstr>Litsentseerimise võimalused ja praktika  Metaandmete korral – väljasta enda metaandmed avaliku domeeni litsentsiga kindlustades laia leviku ja korduvkasutamise.</vt:lpstr>
      <vt:lpstr>Millised litsentsid sobivad metaandmetele? </vt:lpstr>
      <vt:lpstr>Näide: Discovery avatud metaandmete põhimõtted</vt:lpstr>
      <vt:lpstr>Metaandmete litsentseerimine praktikas</vt:lpstr>
      <vt:lpstr>Metaandmete korduvkasutamise stsenaarium  Metaandmete korduvkasutamise stsenaarium, mis on väljastatud avaliku domeeni litsentsiga.</vt:lpstr>
      <vt:lpstr>Mida saavad korduvkasutajad metaandmetega avalikus domeenis teha</vt:lpstr>
      <vt:lpstr>Metaandmete andmekogude korduvkasutamise stsenaarium (1/2)</vt:lpstr>
      <vt:lpstr>Metaandmete andmekogude korduvkasutamise stsenaarium (2/2)</vt:lpstr>
      <vt:lpstr>Üldkasutatava litsentsi plussid ja miinused</vt:lpstr>
      <vt:lpstr>Juhtumianalüüs: Europeana Kuidas Europeana ületas andmete ja metaandmete litsentseerimisega seotud raskused.</vt:lpstr>
      <vt:lpstr>Europeana – originaalne lähenemine</vt:lpstr>
      <vt:lpstr>Tajutud riskid avatud metaandmete avaldamisel (1/2)</vt:lpstr>
      <vt:lpstr>Tajutud riskid avatud metaandmete avaldamisel (2/2)</vt:lpstr>
      <vt:lpstr>Avatud metaandmete tuvastatud kasud (1/2)</vt:lpstr>
      <vt:lpstr>Avatud metaandmete tuvastatud kasud (2/2)</vt:lpstr>
      <vt:lpstr>Europeana litsentsiraamistik</vt:lpstr>
      <vt:lpstr>Kokkuvõte</vt:lpstr>
      <vt:lpstr>Diskussioon</vt:lpstr>
      <vt:lpstr>Tänan kuulamast! ...küsimusi?</vt:lpstr>
      <vt:lpstr>Viited</vt:lpstr>
      <vt:lpstr>Lisalugemist</vt:lpstr>
      <vt:lpstr>Seotud projektid ja algatused</vt:lpstr>
      <vt:lpstr>Ole osa meie meeskonnast...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metadata licensing</dc:title>
  <dc:creator>Makx Dekkers</dc:creator>
  <cp:lastModifiedBy>Mihkel Lauk</cp:lastModifiedBy>
  <cp:revision>388</cp:revision>
  <cp:lastPrinted>2015-09-10T08:38:07Z</cp:lastPrinted>
  <dcterms:created xsi:type="dcterms:W3CDTF">2013-06-03T10:50:20Z</dcterms:created>
  <dcterms:modified xsi:type="dcterms:W3CDTF">2015-11-10T16:00:52Z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