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101"/>
  </p:notesMasterIdLst>
  <p:handoutMasterIdLst>
    <p:handoutMasterId r:id="rId102"/>
  </p:handoutMasterIdLst>
  <p:sldIdLst>
    <p:sldId id="507" r:id="rId2"/>
    <p:sldId id="448" r:id="rId3"/>
    <p:sldId id="578" r:id="rId4"/>
    <p:sldId id="653" r:id="rId5"/>
    <p:sldId id="530" r:id="rId6"/>
    <p:sldId id="509" r:id="rId7"/>
    <p:sldId id="531" r:id="rId8"/>
    <p:sldId id="534" r:id="rId9"/>
    <p:sldId id="716" r:id="rId10"/>
    <p:sldId id="719" r:id="rId11"/>
    <p:sldId id="720" r:id="rId12"/>
    <p:sldId id="547" r:id="rId13"/>
    <p:sldId id="548" r:id="rId14"/>
    <p:sldId id="715" r:id="rId15"/>
    <p:sldId id="549" r:id="rId16"/>
    <p:sldId id="551" r:id="rId17"/>
    <p:sldId id="552" r:id="rId18"/>
    <p:sldId id="553" r:id="rId19"/>
    <p:sldId id="567" r:id="rId20"/>
    <p:sldId id="462" r:id="rId21"/>
    <p:sldId id="475" r:id="rId22"/>
    <p:sldId id="476" r:id="rId23"/>
    <p:sldId id="477" r:id="rId24"/>
    <p:sldId id="478" r:id="rId25"/>
    <p:sldId id="539" r:id="rId26"/>
    <p:sldId id="560" r:id="rId27"/>
    <p:sldId id="561" r:id="rId28"/>
    <p:sldId id="722" r:id="rId29"/>
    <p:sldId id="563" r:id="rId30"/>
    <p:sldId id="562" r:id="rId31"/>
    <p:sldId id="565" r:id="rId32"/>
    <p:sldId id="566" r:id="rId33"/>
    <p:sldId id="721" r:id="rId34"/>
    <p:sldId id="643" r:id="rId35"/>
    <p:sldId id="580" r:id="rId36"/>
    <p:sldId id="579" r:id="rId37"/>
    <p:sldId id="581" r:id="rId38"/>
    <p:sldId id="582" r:id="rId39"/>
    <p:sldId id="584" r:id="rId40"/>
    <p:sldId id="585" r:id="rId41"/>
    <p:sldId id="586" r:id="rId42"/>
    <p:sldId id="588" r:id="rId43"/>
    <p:sldId id="589" r:id="rId44"/>
    <p:sldId id="590" r:id="rId45"/>
    <p:sldId id="591" r:id="rId46"/>
    <p:sldId id="592" r:id="rId47"/>
    <p:sldId id="677" r:id="rId48"/>
    <p:sldId id="599" r:id="rId49"/>
    <p:sldId id="600" r:id="rId50"/>
    <p:sldId id="601" r:id="rId51"/>
    <p:sldId id="602" r:id="rId52"/>
    <p:sldId id="603" r:id="rId53"/>
    <p:sldId id="604" r:id="rId54"/>
    <p:sldId id="605" r:id="rId55"/>
    <p:sldId id="606" r:id="rId56"/>
    <p:sldId id="607" r:id="rId57"/>
    <p:sldId id="609" r:id="rId58"/>
    <p:sldId id="645" r:id="rId59"/>
    <p:sldId id="683" r:id="rId60"/>
    <p:sldId id="684" r:id="rId61"/>
    <p:sldId id="685" r:id="rId62"/>
    <p:sldId id="686" r:id="rId63"/>
    <p:sldId id="687" r:id="rId64"/>
    <p:sldId id="688" r:id="rId65"/>
    <p:sldId id="689" r:id="rId66"/>
    <p:sldId id="690" r:id="rId67"/>
    <p:sldId id="691" r:id="rId68"/>
    <p:sldId id="692" r:id="rId69"/>
    <p:sldId id="693" r:id="rId70"/>
    <p:sldId id="694" r:id="rId71"/>
    <p:sldId id="695" r:id="rId72"/>
    <p:sldId id="696" r:id="rId73"/>
    <p:sldId id="697" r:id="rId74"/>
    <p:sldId id="698" r:id="rId75"/>
    <p:sldId id="699" r:id="rId76"/>
    <p:sldId id="700" r:id="rId77"/>
    <p:sldId id="701" r:id="rId78"/>
    <p:sldId id="665" r:id="rId79"/>
    <p:sldId id="702" r:id="rId80"/>
    <p:sldId id="703" r:id="rId81"/>
    <p:sldId id="704" r:id="rId82"/>
    <p:sldId id="705" r:id="rId83"/>
    <p:sldId id="706" r:id="rId84"/>
    <p:sldId id="707" r:id="rId85"/>
    <p:sldId id="708" r:id="rId86"/>
    <p:sldId id="709" r:id="rId87"/>
    <p:sldId id="710" r:id="rId88"/>
    <p:sldId id="711" r:id="rId89"/>
    <p:sldId id="712" r:id="rId90"/>
    <p:sldId id="713" r:id="rId91"/>
    <p:sldId id="714" r:id="rId92"/>
    <p:sldId id="637" r:id="rId93"/>
    <p:sldId id="638" r:id="rId94"/>
    <p:sldId id="649" r:id="rId95"/>
    <p:sldId id="678" r:id="rId96"/>
    <p:sldId id="681" r:id="rId97"/>
    <p:sldId id="680" r:id="rId98"/>
    <p:sldId id="642" r:id="rId99"/>
    <p:sldId id="520" r:id="rId10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10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2832">
          <p15:clr>
            <a:srgbClr val="A4A3A4"/>
          </p15:clr>
        </p15:guide>
        <p15:guide id="12" pos="336">
          <p15:clr>
            <a:srgbClr val="A4A3A4"/>
          </p15:clr>
        </p15:guide>
        <p15:guide id="13" pos="5424">
          <p15:clr>
            <a:srgbClr val="A4A3A4"/>
          </p15:clr>
        </p15:guide>
        <p15:guide id="14" pos="2928">
          <p15:clr>
            <a:srgbClr val="A4A3A4"/>
          </p15:clr>
        </p15:guide>
        <p15:guide id="15" pos="1968">
          <p15:clr>
            <a:srgbClr val="A4A3A4"/>
          </p15:clr>
        </p15:guide>
        <p15:guide id="16" pos="2070">
          <p15:clr>
            <a:srgbClr val="A4A3A4"/>
          </p15:clr>
        </p15:guide>
        <p15:guide id="17" pos="3792">
          <p15:clr>
            <a:srgbClr val="A4A3A4"/>
          </p15:clr>
        </p15:guide>
        <p15:guide id="18" pos="1104">
          <p15:clr>
            <a:srgbClr val="A4A3A4"/>
          </p15:clr>
        </p15:guide>
        <p15:guide id="19" pos="4656">
          <p15:clr>
            <a:srgbClr val="A4A3A4"/>
          </p15:clr>
        </p15:guide>
        <p15:guide id="20" pos="4560">
          <p15:clr>
            <a:srgbClr val="A4A3A4"/>
          </p15:clr>
        </p15:guide>
        <p15:guide id="21" pos="3696">
          <p15:clr>
            <a:srgbClr val="A4A3A4"/>
          </p15:clr>
        </p15:guide>
        <p15:guide id="22" pos="120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2" clrIdx="2"/>
  <p:cmAuthor id="3" name="Michiel De Keyzer" initials="MDK" lastIdx="2" clrIdx="3"/>
  <p:cmAuthor id="4" name="Jana Makedonska" initials="JM" lastIdx="60" clrIdx="4">
    <p:extLst>
      <p:ext uri="{19B8F6BF-5375-455C-9EA6-DF929625EA0E}">
        <p15:presenceInfo xmlns:p15="http://schemas.microsoft.com/office/powerpoint/2012/main" userId="S-1-5-21-1471047708-1026687513-316617838-40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B8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2" autoAdjust="0"/>
    <p:restoredTop sz="89413" autoAdjust="0"/>
  </p:normalViewPr>
  <p:slideViewPr>
    <p:cSldViewPr>
      <p:cViewPr varScale="1">
        <p:scale>
          <a:sx n="82" d="100"/>
          <a:sy n="82" d="100"/>
        </p:scale>
        <p:origin x="1764" y="96"/>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06/10/2015</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06/10/2015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403973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a:t>
            </a:r>
            <a:r>
              <a:rPr lang="en-GB" baseline="0" dirty="0" smtClean="0"/>
              <a:t>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a:p>
        </p:txBody>
      </p:sp>
    </p:spTree>
    <p:extLst>
      <p:ext uri="{BB962C8B-B14F-4D97-AF65-F5344CB8AC3E}">
        <p14:creationId xmlns:p14="http://schemas.microsoft.com/office/powerpoint/2010/main" val="1766433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update of examples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extLst>
      <p:ext uri="{BB962C8B-B14F-4D97-AF65-F5344CB8AC3E}">
        <p14:creationId xmlns:p14="http://schemas.microsoft.com/office/powerpoint/2010/main" val="307128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28098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extLst>
      <p:ext uri="{BB962C8B-B14F-4D97-AF65-F5344CB8AC3E}">
        <p14:creationId xmlns:p14="http://schemas.microsoft.com/office/powerpoint/2010/main" val="2533755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99781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a:p>
        </p:txBody>
      </p:sp>
    </p:spTree>
    <p:extLst>
      <p:ext uri="{BB962C8B-B14F-4D97-AF65-F5344CB8AC3E}">
        <p14:creationId xmlns:p14="http://schemas.microsoft.com/office/powerpoint/2010/main" val="56853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extLst>
      <p:ext uri="{BB962C8B-B14F-4D97-AF65-F5344CB8AC3E}">
        <p14:creationId xmlns:p14="http://schemas.microsoft.com/office/powerpoint/2010/main" val="123688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 logos </a:t>
            </a:r>
            <a:r>
              <a:rPr lang="nl-BE" dirty="0" err="1" smtClean="0"/>
              <a:t>updated</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a:p>
        </p:txBody>
      </p:sp>
    </p:spTree>
    <p:extLst>
      <p:ext uri="{BB962C8B-B14F-4D97-AF65-F5344CB8AC3E}">
        <p14:creationId xmlns:p14="http://schemas.microsoft.com/office/powerpoint/2010/main" val="117774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extLst>
      <p:ext uri="{BB962C8B-B14F-4D97-AF65-F5344CB8AC3E}">
        <p14:creationId xmlns:p14="http://schemas.microsoft.com/office/powerpoint/2010/main" val="358449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35</a:t>
            </a:fld>
            <a:endParaRPr lang="en-GB" dirty="0"/>
          </a:p>
        </p:txBody>
      </p:sp>
    </p:spTree>
    <p:extLst>
      <p:ext uri="{BB962C8B-B14F-4D97-AF65-F5344CB8AC3E}">
        <p14:creationId xmlns:p14="http://schemas.microsoft.com/office/powerpoint/2010/main" val="267691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a:p>
        </p:txBody>
      </p:sp>
    </p:spTree>
    <p:extLst>
      <p:ext uri="{BB962C8B-B14F-4D97-AF65-F5344CB8AC3E}">
        <p14:creationId xmlns:p14="http://schemas.microsoft.com/office/powerpoint/2010/main" val="227328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extLst>
      <p:ext uri="{BB962C8B-B14F-4D97-AF65-F5344CB8AC3E}">
        <p14:creationId xmlns:p14="http://schemas.microsoft.com/office/powerpoint/2010/main" val="267764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extLst>
      <p:ext uri="{BB962C8B-B14F-4D97-AF65-F5344CB8AC3E}">
        <p14:creationId xmlns:p14="http://schemas.microsoft.com/office/powerpoint/2010/main" val="777767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a:p>
        </p:txBody>
      </p:sp>
    </p:spTree>
    <p:extLst>
      <p:ext uri="{BB962C8B-B14F-4D97-AF65-F5344CB8AC3E}">
        <p14:creationId xmlns:p14="http://schemas.microsoft.com/office/powerpoint/2010/main" val="1521807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a:p>
        </p:txBody>
      </p:sp>
    </p:spTree>
    <p:extLst>
      <p:ext uri="{BB962C8B-B14F-4D97-AF65-F5344CB8AC3E}">
        <p14:creationId xmlns:p14="http://schemas.microsoft.com/office/powerpoint/2010/main" val="172259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46</a:t>
            </a:fld>
            <a:endParaRPr lang="en-GB"/>
          </a:p>
        </p:txBody>
      </p:sp>
    </p:spTree>
    <p:extLst>
      <p:ext uri="{BB962C8B-B14F-4D97-AF65-F5344CB8AC3E}">
        <p14:creationId xmlns:p14="http://schemas.microsoft.com/office/powerpoint/2010/main" val="114231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49</a:t>
            </a:fld>
            <a:endParaRPr lang="en-GB"/>
          </a:p>
        </p:txBody>
      </p:sp>
    </p:spTree>
    <p:extLst>
      <p:ext uri="{BB962C8B-B14F-4D97-AF65-F5344CB8AC3E}">
        <p14:creationId xmlns:p14="http://schemas.microsoft.com/office/powerpoint/2010/main" val="207114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50</a:t>
            </a:fld>
            <a:endParaRPr lang="en-GB"/>
          </a:p>
        </p:txBody>
      </p:sp>
    </p:spTree>
    <p:extLst>
      <p:ext uri="{BB962C8B-B14F-4D97-AF65-F5344CB8AC3E}">
        <p14:creationId xmlns:p14="http://schemas.microsoft.com/office/powerpoint/2010/main" val="2288189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51</a:t>
            </a:fld>
            <a:endParaRPr lang="en-GB"/>
          </a:p>
        </p:txBody>
      </p:sp>
    </p:spTree>
    <p:extLst>
      <p:ext uri="{BB962C8B-B14F-4D97-AF65-F5344CB8AC3E}">
        <p14:creationId xmlns:p14="http://schemas.microsoft.com/office/powerpoint/2010/main" val="3105250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52</a:t>
            </a:fld>
            <a:endParaRPr lang="en-GB"/>
          </a:p>
        </p:txBody>
      </p:sp>
    </p:spTree>
    <p:extLst>
      <p:ext uri="{BB962C8B-B14F-4D97-AF65-F5344CB8AC3E}">
        <p14:creationId xmlns:p14="http://schemas.microsoft.com/office/powerpoint/2010/main" val="1986012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62</a:t>
            </a:fld>
            <a:endParaRPr lang="en-GB" dirty="0"/>
          </a:p>
        </p:txBody>
      </p:sp>
    </p:spTree>
    <p:extLst>
      <p:ext uri="{BB962C8B-B14F-4D97-AF65-F5344CB8AC3E}">
        <p14:creationId xmlns:p14="http://schemas.microsoft.com/office/powerpoint/2010/main" val="336109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a:p>
        </p:txBody>
      </p:sp>
    </p:spTree>
    <p:extLst>
      <p:ext uri="{BB962C8B-B14F-4D97-AF65-F5344CB8AC3E}">
        <p14:creationId xmlns:p14="http://schemas.microsoft.com/office/powerpoint/2010/main" val="119505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64</a:t>
            </a:fld>
            <a:endParaRPr lang="en-GB" dirty="0"/>
          </a:p>
        </p:txBody>
      </p:sp>
    </p:spTree>
    <p:extLst>
      <p:ext uri="{BB962C8B-B14F-4D97-AF65-F5344CB8AC3E}">
        <p14:creationId xmlns:p14="http://schemas.microsoft.com/office/powerpoint/2010/main" val="1691469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65</a:t>
            </a:fld>
            <a:endParaRPr lang="en-GB"/>
          </a:p>
        </p:txBody>
      </p:sp>
    </p:spTree>
    <p:extLst>
      <p:ext uri="{BB962C8B-B14F-4D97-AF65-F5344CB8AC3E}">
        <p14:creationId xmlns:p14="http://schemas.microsoft.com/office/powerpoint/2010/main" val="952638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69</a:t>
            </a:fld>
            <a:endParaRPr lang="en-GB"/>
          </a:p>
        </p:txBody>
      </p:sp>
    </p:spTree>
    <p:extLst>
      <p:ext uri="{BB962C8B-B14F-4D97-AF65-F5344CB8AC3E}">
        <p14:creationId xmlns:p14="http://schemas.microsoft.com/office/powerpoint/2010/main" val="2747536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73</a:t>
            </a:fld>
            <a:endParaRPr lang="en-GB"/>
          </a:p>
        </p:txBody>
      </p:sp>
    </p:spTree>
    <p:extLst>
      <p:ext uri="{BB962C8B-B14F-4D97-AF65-F5344CB8AC3E}">
        <p14:creationId xmlns:p14="http://schemas.microsoft.com/office/powerpoint/2010/main" val="1223411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80</a:t>
            </a:fld>
            <a:endParaRPr lang="en-GB" dirty="0"/>
          </a:p>
        </p:txBody>
      </p:sp>
    </p:spTree>
    <p:extLst>
      <p:ext uri="{BB962C8B-B14F-4D97-AF65-F5344CB8AC3E}">
        <p14:creationId xmlns:p14="http://schemas.microsoft.com/office/powerpoint/2010/main" val="3993424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81</a:t>
            </a:fld>
            <a:endParaRPr lang="en-GB" dirty="0"/>
          </a:p>
        </p:txBody>
      </p:sp>
    </p:spTree>
    <p:extLst>
      <p:ext uri="{BB962C8B-B14F-4D97-AF65-F5344CB8AC3E}">
        <p14:creationId xmlns:p14="http://schemas.microsoft.com/office/powerpoint/2010/main" val="2559327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mtClean="0"/>
              <a:t>UPDATE: </a:t>
            </a:r>
            <a:r>
              <a:rPr lang="nl-BE" dirty="0" err="1" smtClean="0"/>
              <a:t>text</a:t>
            </a:r>
            <a:r>
              <a:rPr lang="nl-BE" baseline="0" dirty="0" smtClean="0"/>
              <a:t> </a:t>
            </a:r>
            <a:r>
              <a:rPr lang="nl-BE" baseline="0" dirty="0" err="1" smtClean="0"/>
              <a:t>and</a:t>
            </a:r>
            <a:r>
              <a:rPr lang="nl-BE" baseline="0" dirty="0" smtClean="0"/>
              <a:t> link </a:t>
            </a:r>
            <a:r>
              <a:rPr lang="nl-BE" baseline="0" dirty="0" err="1" smtClean="0"/>
              <a:t>to</a:t>
            </a:r>
            <a:r>
              <a:rPr lang="nl-BE" baseline="0" dirty="0" smtClean="0"/>
              <a:t> test</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92</a:t>
            </a:fld>
            <a:endParaRPr lang="en-GB" dirty="0"/>
          </a:p>
        </p:txBody>
      </p:sp>
    </p:spTree>
    <p:extLst>
      <p:ext uri="{BB962C8B-B14F-4D97-AF65-F5344CB8AC3E}">
        <p14:creationId xmlns:p14="http://schemas.microsoft.com/office/powerpoint/2010/main" val="2751475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93</a:t>
            </a:fld>
            <a:endParaRPr lang="en-GB" dirty="0"/>
          </a:p>
        </p:txBody>
      </p:sp>
    </p:spTree>
    <p:extLst>
      <p:ext uri="{BB962C8B-B14F-4D97-AF65-F5344CB8AC3E}">
        <p14:creationId xmlns:p14="http://schemas.microsoft.com/office/powerpoint/2010/main" val="2723165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94</a:t>
            </a:fld>
            <a:endParaRPr lang="en-GB"/>
          </a:p>
        </p:txBody>
      </p:sp>
    </p:spTree>
    <p:extLst>
      <p:ext uri="{BB962C8B-B14F-4D97-AF65-F5344CB8AC3E}">
        <p14:creationId xmlns:p14="http://schemas.microsoft.com/office/powerpoint/2010/main" val="411476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extLst>
      <p:ext uri="{BB962C8B-B14F-4D97-AF65-F5344CB8AC3E}">
        <p14:creationId xmlns:p14="http://schemas.microsoft.com/office/powerpoint/2010/main" val="109351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32993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0824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51716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 Slide has been completely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extLst>
      <p:ext uri="{BB962C8B-B14F-4D97-AF65-F5344CB8AC3E}">
        <p14:creationId xmlns:p14="http://schemas.microsoft.com/office/powerpoint/2010/main" val="11867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UPDATE:</a:t>
            </a:r>
            <a:r>
              <a:rPr lang="nl-BE" baseline="0" dirty="0" smtClean="0"/>
              <a:t> </a:t>
            </a:r>
            <a:r>
              <a:rPr lang="nl-BE" baseline="0" dirty="0" err="1" smtClean="0"/>
              <a:t>additional</a:t>
            </a:r>
            <a:r>
              <a:rPr lang="nl-BE" baseline="0" dirty="0" smtClean="0"/>
              <a:t> slide</a:t>
            </a:r>
            <a:endParaRPr lang="nl-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a:p>
        </p:txBody>
      </p:sp>
    </p:spTree>
    <p:extLst>
      <p:ext uri="{BB962C8B-B14F-4D97-AF65-F5344CB8AC3E}">
        <p14:creationId xmlns:p14="http://schemas.microsoft.com/office/powerpoint/2010/main" val="1118676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05032BB-6019-4F0A-9A67-7A3D578E25AE}" type="slidenum">
              <a:rPr lang="en-GB"/>
              <a:pPr>
                <a:defRPr/>
              </a:pPr>
              <a:t>‹#›</a:t>
            </a:fld>
            <a:endParaRPr lang="en-GB"/>
          </a:p>
        </p:txBody>
      </p:sp>
    </p:spTree>
    <p:extLst>
      <p:ext uri="{BB962C8B-B14F-4D97-AF65-F5344CB8AC3E}">
        <p14:creationId xmlns:p14="http://schemas.microsoft.com/office/powerpoint/2010/main" val="78579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creativecommons.org/licenses/by/2.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3"/>
          </p:cNvPr>
          <p:cNvPicPr>
            <a:picLocks noChangeAspect="1" noChangeArrowheads="1"/>
          </p:cNvPicPr>
          <p:nvPr/>
        </p:nvPicPr>
        <p:blipFill>
          <a:blip r:embed="rId14"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5"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 id="2147483665" r:id="rId1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urovoc.europa.eu/10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eur-ws.org/Vol-782/CobdenEtAl_COLD2011.pdf"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docid=JD6asWTHPgrlQM&amp;tbnid=YxO9MMDoe41kRM:&amp;ved=0CAUQjRw&amp;url=http://ec.europa.eu/belgium/events/euopendoors/130504_op_en.htm&amp;ei=IF_vUrHfIs6R0QXjn4G4Cw&amp;bvm=bv.60444564,d.ZG4&amp;psig=AFQjCNEWlyfN7oRboIF9SG-M_AUhMD7syQ&amp;ust=1391505561514551" TargetMode="External"/><Relationship Id="rId5" Type="http://schemas.openxmlformats.org/officeDocument/2006/relationships/hyperlink" Target="http://www.google.be/url?sa=i&amp;rct=j&amp;q=&amp;esrc=s&amp;frm=1&amp;source=images&amp;cd=&amp;cad=rja&amp;docid=lLQa2YXlTRJHmM&amp;tbnid=o-DRdRq_6YyApM:&amp;ved=0CAUQjRw&amp;url=http://www.allaboutphones.nl/nieuws/23578/roamingkosten-vanaf-2016-verleden-tijd-in-europa.html&amp;ei=plvvUrvJN-mT0AWK4IGwBg&amp;bvm=bv.60444564,d.ZG4&amp;psig=AFQjCNEbDG2ImJl-jw4sRUJBhdWz7aThmQ&amp;ust=1391504670963471" TargetMode="External"/><Relationship Id="rId4" Type="http://schemas.openxmlformats.org/officeDocument/2006/relationships/hyperlink" Target="http://www.slideshare.net/OpenDataSupport/design-and-manage-persitent-uri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hyperlink" Target="http://www.google.be/url?sa=i&amp;rct=j&amp;q=&amp;esrc=s&amp;frm=1&amp;source=images&amp;cd=&amp;cad=rja&amp;docid=yHbwW-Xd1_MLAM&amp;tbnid=3JOZrAOZkfvWXM:&amp;ved=0CAUQjRw&amp;url=http://www.wyversolutions.co.uk/cms/2012/07/19/the-benefits-of-xml-based-learning-content-publishing/&amp;ei=H5frUuVAprPRBf-EgcgC&amp;bvm=bv.60444564,d.ZG4&amp;psig=AFQjCNF4rJtuCeZe4DH201-LUpgOjwMtZg&amp;ust=139125772316822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hare.net/OpenDataSupport/design-and-manage-persitent-uri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open-data.europa.eu/en/data/dataset/1gXgb0Yj73R4ttDChQ5Wyg"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open-data.europa.eu/en/data/dataset/corporate-bod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emantic.eea.europa.eu/sparq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labs.europeana.eu/api/linked-open-data-SPARQL-endpoint" TargetMode="External"/><Relationship Id="rId5" Type="http://schemas.openxmlformats.org/officeDocument/2006/relationships/hyperlink" Target="http://ec.europa.eu/semantic_webgate/" TargetMode="External"/><Relationship Id="rId4" Type="http://schemas.openxmlformats.org/officeDocument/2006/relationships/hyperlink" Target="https://open-data.europa.eu/en/linked-data"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joinup.ec.europa.eu/asset/core_public_service/description" TargetMode="External"/><Relationship Id="rId18" Type="http://schemas.openxmlformats.org/officeDocument/2006/relationships/hyperlink" Target="http://lod2.eu/Welcome.html" TargetMode="External"/><Relationship Id="rId26" Type="http://schemas.openxmlformats.org/officeDocument/2006/relationships/image" Target="../media/image32.png"/><Relationship Id="rId3" Type="http://schemas.openxmlformats.org/officeDocument/2006/relationships/hyperlink" Target="https://joinup.ec.europa.eu/asset/adms/description" TargetMode="External"/><Relationship Id="rId21" Type="http://schemas.openxmlformats.org/officeDocument/2006/relationships/image" Target="../media/image29.png"/><Relationship Id="rId34" Type="http://schemas.openxmlformats.org/officeDocument/2006/relationships/image" Target="../media/image38.png"/><Relationship Id="rId7" Type="http://schemas.openxmlformats.org/officeDocument/2006/relationships/hyperlink" Target="https://joinup.ec.europa.eu/asset/core_business/description" TargetMode="External"/><Relationship Id="rId12" Type="http://schemas.openxmlformats.org/officeDocument/2006/relationships/image" Target="../media/image24.emf"/><Relationship Id="rId17" Type="http://schemas.openxmlformats.org/officeDocument/2006/relationships/image" Target="../media/image27.png"/><Relationship Id="rId25" Type="http://schemas.openxmlformats.org/officeDocument/2006/relationships/hyperlink" Target="https://joinup.ec.europa.eu/community/semic/description" TargetMode="External"/><Relationship Id="rId33" Type="http://schemas.openxmlformats.org/officeDocument/2006/relationships/image" Target="../media/image37.png"/><Relationship Id="rId2" Type="http://schemas.openxmlformats.org/officeDocument/2006/relationships/notesSlide" Target="../notesSlides/notesSlide17.xml"/><Relationship Id="rId16" Type="http://schemas.openxmlformats.org/officeDocument/2006/relationships/hyperlink" Target="http://euclid-project.eu/" TargetMode="External"/><Relationship Id="rId20" Type="http://schemas.openxmlformats.org/officeDocument/2006/relationships/hyperlink" Target="http://inspire.jrc.ec.europa.eu/" TargetMode="External"/><Relationship Id="rId29" Type="http://schemas.openxmlformats.org/officeDocument/2006/relationships/hyperlink" Target="http://publications.europa.eu/mdr/"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joinup.ec.europa.eu/asset/adms_foss/description" TargetMode="External"/><Relationship Id="rId24" Type="http://schemas.openxmlformats.org/officeDocument/2006/relationships/image" Target="../media/image31.gif"/><Relationship Id="rId32" Type="http://schemas.openxmlformats.org/officeDocument/2006/relationships/image" Target="../media/image36.png"/><Relationship Id="rId5" Type="http://schemas.openxmlformats.org/officeDocument/2006/relationships/hyperlink" Target="https://joinup.ec.europa.eu/asset/core_person/description" TargetMode="External"/><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image" Target="../media/image33.png"/><Relationship Id="rId10" Type="http://schemas.openxmlformats.org/officeDocument/2006/relationships/image" Target="../media/image23.png"/><Relationship Id="rId19" Type="http://schemas.openxmlformats.org/officeDocument/2006/relationships/image" Target="../media/image28.jpeg"/><Relationship Id="rId31"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hyperlink" Target="https://joinup.ec.europa.eu/asset/core_location/description" TargetMode="External"/><Relationship Id="rId14" Type="http://schemas.openxmlformats.org/officeDocument/2006/relationships/image" Target="../media/image25.emf"/><Relationship Id="rId22" Type="http://schemas.openxmlformats.org/officeDocument/2006/relationships/hyperlink" Target="http://www.opendatasupport.eu/" TargetMode="External"/><Relationship Id="rId27" Type="http://schemas.openxmlformats.org/officeDocument/2006/relationships/hyperlink" Target="http://www.europeana.eu/" TargetMode="External"/><Relationship Id="rId30"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w3.org/2009/12/rdf-ws/papers/ws11"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w3.org/TR/2012/NOTE-rdfa-primer-20120607/"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euclid-project.eu/modules/chapter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joinup.ec.europa.eu/community/ods/document/tm13-introduction-rdf-sparql-en"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joinup.ec.europa.eu/community/semic/document/cookbook-translating-data-models-rdf-schema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gif"/><Relationship Id="rId7"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26.png"/><Relationship Id="rId4" Type="http://schemas.openxmlformats.org/officeDocument/2006/relationships/image" Target="../media/image52.png"/><Relationship Id="rId9" Type="http://schemas.openxmlformats.org/officeDocument/2006/relationships/image" Target="../media/image57.png"/></Relationships>
</file>

<file path=ppt/slides/_rels/slide65.xml.rels><?xml version="1.0" encoding="UTF-8" standalone="yes"?>
<Relationships xmlns="http://schemas.openxmlformats.org/package/2006/relationships"><Relationship Id="rId8" Type="http://schemas.openxmlformats.org/officeDocument/2006/relationships/hyperlink" Target="http://www.w3.org/TR/vocab-regorg/" TargetMode="External"/><Relationship Id="rId13" Type="http://schemas.openxmlformats.org/officeDocument/2006/relationships/hyperlink" Target="http://www.w3.org/wiki/TaskForces/CommunityProjects/LinkingOpenData/CommonVocabularies" TargetMode="External"/><Relationship Id="rId3" Type="http://schemas.openxmlformats.org/officeDocument/2006/relationships/hyperlink" Target="https://joinup.ec.europa.eu/asset/dcat_application_profile/description" TargetMode="External"/><Relationship Id="rId7" Type="http://schemas.openxmlformats.org/officeDocument/2006/relationships/hyperlink" Target="http://dublincore.org/documents/dcmes-xml/" TargetMode="External"/><Relationship Id="rId12" Type="http://schemas.openxmlformats.org/officeDocument/2006/relationships/hyperlink" Target="http://schema.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joinup.ec.europa.eu/asset/adms/description" TargetMode="External"/><Relationship Id="rId11" Type="http://schemas.openxmlformats.org/officeDocument/2006/relationships/hyperlink" Target="https://joinup.ec.europa.eu/asset/core_public_service/description" TargetMode="External"/><Relationship Id="rId5" Type="http://schemas.openxmlformats.org/officeDocument/2006/relationships/hyperlink" Target="http://usefulinc.com/doap/" TargetMode="External"/><Relationship Id="rId10" Type="http://schemas.openxmlformats.org/officeDocument/2006/relationships/hyperlink" Target="https://joinup.ec.europa.eu/asset/core_location/description" TargetMode="External"/><Relationship Id="rId4" Type="http://schemas.openxmlformats.org/officeDocument/2006/relationships/hyperlink" Target="https://joinup.ec.europa.eu/asset/core_person/description" TargetMode="External"/><Relationship Id="rId9" Type="http://schemas.openxmlformats.org/officeDocument/2006/relationships/hyperlink" Target="http://www.epimorphics.com/public/vocabulary/org.html" TargetMode="External"/><Relationship Id="rId14" Type="http://schemas.openxmlformats.org/officeDocument/2006/relationships/image" Target="../media/image5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lov.okfn.org/" TargetMode="External"/><Relationship Id="rId2" Type="http://schemas.openxmlformats.org/officeDocument/2006/relationships/hyperlink" Target="http://joinup.ec.europa.eu/" TargetMode="Externa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hyperlink" Target="http://www.ted.com/talks/tim_berners_lee_on_the_next_web.html"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hyperlink" Target="http://www.slideshare.net/OpenDataSupport/model-your-data-metadata"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75.xml.rels><?xml version="1.0" encoding="UTF-8" standalone="yes"?>
<Relationships xmlns="http://schemas.openxmlformats.org/package/2006/relationships"><Relationship Id="rId3" Type="http://schemas.openxmlformats.org/officeDocument/2006/relationships/hyperlink" Target="http://www.w3.org/ns/adms" TargetMode="External"/><Relationship Id="rId2" Type="http://schemas.openxmlformats.org/officeDocument/2006/relationships/hyperlink" Target="http://data.europa.eu/bud/" TargetMode="External"/><Relationship Id="rId1" Type="http://schemas.openxmlformats.org/officeDocument/2006/relationships/slideLayout" Target="../slideLayouts/slideLayout2.xml"/><Relationship Id="rId6" Type="http://schemas.openxmlformats.org/officeDocument/2006/relationships/hyperlink" Target="http://www.slideshare.net/OpenDataSupport/design-and-manage-persitent-uris" TargetMode="External"/><Relationship Id="rId5" Type="http://schemas.openxmlformats.org/officeDocument/2006/relationships/hyperlink" Target="https://joinup.ec.europa.eu/community/semic/document/cookbook-translating-data-models-rdf-schemas" TargetMode="External"/><Relationship Id="rId4" Type="http://schemas.openxmlformats.org/officeDocument/2006/relationships/hyperlink" Target="http://purl.org/dc/elements/1.1"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hyperlink" Target="http://openrefine.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4x_xzT5eF5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youtube.com/watch?v=uju4wT9uBIA" TargetMode="External"/><Relationship Id="rId4" Type="http://schemas.openxmlformats.org/officeDocument/2006/relationships/hyperlink" Target="http://www.w3.org/DesignIssues/LinkedData.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youtube.com/watch?v=4Ve93C238gI"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github.com/OpenRefin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refine.deri.ie/"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hyperlink" Target="http://digital-agenda-data.eu/charts/analyse-one-indicator-and-compare-countries#chart={%22indicator-group%22:%22ict-skills%22,%22indicator%22:%22i_skedu%22,%22breakdown%22:%22IND_TOTAL%22,%22unit-measure%22:%22pc_ind%22,%22ref-area%22:[%22BE%22,%22BG%22,%22CZ%22,%22DK%22,%22DE%22,%22EE%22,%22IE%22,%22EL%22,%22ES%22,%22FR%22,%22IT%22,%22CY%22,%22LV%22,%22LT%22,%22LU%22,%22HU%22,%22MT%22,%22NL%22,%22AT%22,%22PL%22,%22PT%22,%22RO%22,%22SI%22,%22SK%22,%22FI%22,%22SE%22,%22UK%22,%22EU27%22,%22HR%22,%22IS%22,%22NO%22]}"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image" Target="../media/image75.tmp"/><Relationship Id="rId1" Type="http://schemas.openxmlformats.org/officeDocument/2006/relationships/slideLayout" Target="../slideLayouts/slideLayout2.xml"/><Relationship Id="rId4" Type="http://schemas.openxmlformats.org/officeDocument/2006/relationships/image" Target="../media/image77.tmp"/></Relationships>
</file>

<file path=ppt/slides/_rels/slide85.xml.rels><?xml version="1.0" encoding="UTF-8" standalone="yes"?>
<Relationships xmlns="http://schemas.openxmlformats.org/package/2006/relationships"><Relationship Id="rId2" Type="http://schemas.openxmlformats.org/officeDocument/2006/relationships/image" Target="../media/image78.tmp"/><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tmp"/><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w3.org/TR/vocab-data-cube/#ref_qb_codeList"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2.tmp"/><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image" Target="../media/image8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oinup.ec.europa.eu/community/semic/document/study-business-models-linked-open-government-data-bm4log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tmp"/><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testmoz.com/187075"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hyperlink" Target="https://joinup.ec.europa.eu/community/semic/document/cookbook-translating-data-models-rdf-schemas" TargetMode="External"/><Relationship Id="rId13" Type="http://schemas.openxmlformats.org/officeDocument/2006/relationships/hyperlink" Target="http://lod-cloud.net/" TargetMode="External"/><Relationship Id="rId18" Type="http://schemas.openxmlformats.org/officeDocument/2006/relationships/hyperlink" Target="http://www.w3.org/RDF/" TargetMode="External"/><Relationship Id="rId3" Type="http://schemas.openxmlformats.org/officeDocument/2006/relationships/hyperlink" Target="http://5stardata.info/" TargetMode="External"/><Relationship Id="rId7" Type="http://schemas.openxmlformats.org/officeDocument/2006/relationships/hyperlink" Target="http://www.w3.org/wiki/TaskForces/CommunityProjects/LinkingOpenData/CommonVocabularies" TargetMode="External"/><Relationship Id="rId12" Type="http://schemas.openxmlformats.org/officeDocument/2006/relationships/hyperlink" Target="http://www.w3.org/2011/gld/wiki/Linked_Data_Cookbook" TargetMode="External"/><Relationship Id="rId17" Type="http://schemas.openxmlformats.org/officeDocument/2006/relationships/hyperlink" Target="http://refine.deri.ie/" TargetMode="External"/><Relationship Id="rId2" Type="http://schemas.openxmlformats.org/officeDocument/2006/relationships/notesSlide" Target="../notesSlides/notesSlide38.xml"/><Relationship Id="rId16" Type="http://schemas.openxmlformats.org/officeDocument/2006/relationships/hyperlink" Target="https://github.com/OpenRefine" TargetMode="External"/><Relationship Id="rId20" Type="http://schemas.openxmlformats.org/officeDocument/2006/relationships/hyperlink" Target="http://www.w3.org/TR/rdf-sparql-query/" TargetMode="External"/><Relationship Id="rId1" Type="http://schemas.openxmlformats.org/officeDocument/2006/relationships/slideLayout" Target="../slideLayouts/slideLayout3.xml"/><Relationship Id="rId6" Type="http://schemas.openxmlformats.org/officeDocument/2006/relationships/hyperlink" Target="https://joinup.ec.europa.eu/community/semic/document/case-study-how-linked-data-transforming-egovernment" TargetMode="External"/><Relationship Id="rId11" Type="http://schemas.openxmlformats.org/officeDocument/2006/relationships/hyperlink" Target="http://www.w3.org/DesignIssues/LinkedData.html" TargetMode="External"/><Relationship Id="rId5" Type="http://schemas.openxmlformats.org/officeDocument/2006/relationships/hyperlink" Target="http://www.w3.org/TR/vocab-org/" TargetMode="External"/><Relationship Id="rId15" Type="http://schemas.openxmlformats.org/officeDocument/2006/relationships/hyperlink" Target="http://okfn.org/opendata/" TargetMode="External"/><Relationship Id="rId10" Type="http://schemas.openxmlformats.org/officeDocument/2006/relationships/hyperlink" Target="http://www.euclid-project.eu/modules/course1" TargetMode="External"/><Relationship Id="rId19" Type="http://schemas.openxmlformats.org/officeDocument/2006/relationships/hyperlink" Target="http://www.w3.org/DesignIssues/diagrams/sweb-stack/2006a.png" TargetMode="External"/><Relationship Id="rId4" Type="http://schemas.openxmlformats.org/officeDocument/2006/relationships/hyperlink" Target="https://joinup.ec.europa.eu/elibrary/document/adms-brochure" TargetMode="External"/><Relationship Id="rId9" Type="http://schemas.openxmlformats.org/officeDocument/2006/relationships/hyperlink" Target="https://joinup.ec.europa.eu/sites/default/files/D7.1.3%20-%20Study%20on%20persistent%20URIs.pdf" TargetMode="External"/><Relationship Id="rId14" Type="http://schemas.openxmlformats.org/officeDocument/2006/relationships/hyperlink" Target="http://www.euclid-project.eu/modules/course2"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joinup.ec.europa.eu/community/semic/document/cookbook-translating-data-models-rdf-schemas" TargetMode="External"/><Relationship Id="rId2" Type="http://schemas.openxmlformats.org/officeDocument/2006/relationships/hyperlink" Target="https://joinup.ec.europa.eu/community/core_vocabularies/document/process-and-methodology-developing-semantic-agreements" TargetMode="Externa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96.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hyperlink" Target="http://www.euclid-project.eu/modules/course2" TargetMode="External"/><Relationship Id="rId7" Type="http://schemas.openxmlformats.org/officeDocument/2006/relationships/image" Target="../media/image89.png"/><Relationship Id="rId2" Type="http://schemas.openxmlformats.org/officeDocument/2006/relationships/hyperlink" Target="http://www.euclid-project.eu/modules/course1"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w3.org/2011/gld/wiki/Linked_Data_Cookbook" TargetMode="External"/><Relationship Id="rId4" Type="http://schemas.openxmlformats.org/officeDocument/2006/relationships/hyperlink" Target="http://www.learningsparql.com/" TargetMode="External"/></Relationships>
</file>

<file path=ppt/slides/_rels/slide9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hyperlink" Target="http://www.semantic-web.at/LOD-TheEssentials.pdf" TargetMode="External"/><Relationship Id="rId7" Type="http://schemas.openxmlformats.org/officeDocument/2006/relationships/image" Target="../media/image92.jpeg"/><Relationship Id="rId2" Type="http://schemas.openxmlformats.org/officeDocument/2006/relationships/hyperlink" Target="http://linkeddatabook.com/editions/1.0/" TargetMode="Externa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hyperlink" Target="http://workingontologist.org/" TargetMode="External"/><Relationship Id="rId4" Type="http://schemas.openxmlformats.org/officeDocument/2006/relationships/hyperlink" Target="http://ieeexplore.ieee.org/stamp/stamp.jsp?tp=&amp;arnumber=6237454" TargetMode="External"/><Relationship Id="rId9" Type="http://schemas.openxmlformats.org/officeDocument/2006/relationships/image" Target="../media/image94.jpeg"/></Relationships>
</file>

<file path=ppt/slides/_rels/slide9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hyperlink" Target="http://joinup.ec.europa.eu/" TargetMode="External"/><Relationship Id="rId3" Type="http://schemas.openxmlformats.org/officeDocument/2006/relationships/image" Target="../media/image95.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98.gif"/><Relationship Id="rId5" Type="http://schemas.openxmlformats.org/officeDocument/2006/relationships/image" Target="../media/image96.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9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7" y="838200"/>
            <a:ext cx="5616624" cy="914400"/>
          </a:xfrm>
        </p:spPr>
        <p:txBody>
          <a:bodyPr/>
          <a:lstStyle/>
          <a:p>
            <a:r>
              <a:rPr lang="en-GB" sz="4800" b="0" i="0" dirty="0" smtClean="0">
                <a:latin typeface="Century Gothic" panose="020B0502020202020204" pitchFamily="34" charset="0"/>
              </a:rPr>
              <a:t>Linked Open Data</a:t>
            </a:r>
            <a:br>
              <a:rPr lang="en-GB" sz="4800" b="0" i="0" dirty="0" smtClean="0">
                <a:latin typeface="Century Gothic" panose="020B0502020202020204" pitchFamily="34" charset="0"/>
              </a:rPr>
            </a:br>
            <a:r>
              <a:rPr lang="en-GB" sz="4400" b="0" i="0" dirty="0" smtClean="0">
                <a:latin typeface="Century Gothic" panose="020B0502020202020204" pitchFamily="34" charset="0"/>
              </a:rPr>
              <a:t>Principles, </a:t>
            </a:r>
            <a:br>
              <a:rPr lang="en-GB" sz="4400" b="0" i="0" dirty="0" smtClean="0">
                <a:latin typeface="Century Gothic" panose="020B0502020202020204" pitchFamily="34" charset="0"/>
              </a:rPr>
            </a:br>
            <a:r>
              <a:rPr lang="en-GB" sz="4400" b="0" i="0" dirty="0" smtClean="0">
                <a:latin typeface="Century Gothic" panose="020B0502020202020204" pitchFamily="34" charset="0"/>
              </a:rPr>
              <a:t>Technologies and Examples</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a:t>The value proposition of linked (open) government data</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n-GB" b="1" dirty="0" smtClean="0"/>
              <a:t>Increase in data usability by providing data as a service:</a:t>
            </a:r>
          </a:p>
          <a:p>
            <a:pPr lvl="2">
              <a:buFont typeface="Wingdings" panose="05000000000000000000" pitchFamily="2" charset="2"/>
              <a:buChar char="§"/>
            </a:pPr>
            <a:r>
              <a:rPr lang="en-GB" sz="1800" dirty="0" smtClean="0"/>
              <a:t>Resolvable URIs</a:t>
            </a:r>
          </a:p>
          <a:p>
            <a:pPr lvl="2">
              <a:buFont typeface="Wingdings" panose="05000000000000000000" pitchFamily="2" charset="2"/>
              <a:buChar char="§"/>
            </a:pPr>
            <a:r>
              <a:rPr lang="en-GB" sz="1800" dirty="0" smtClean="0"/>
              <a:t>Data is available in different formats, not limited to RDF, e.g. XML, CSV, text, JSON…</a:t>
            </a:r>
            <a:endParaRPr lang="en-GB" sz="1800" dirty="0"/>
          </a:p>
          <a:p>
            <a:pPr marL="342900" lvl="1" indent="-342900">
              <a:spcAft>
                <a:spcPts val="1200"/>
              </a:spcAft>
              <a:buFont typeface="Arial" panose="020B0604020202020204" pitchFamily="34" charset="0"/>
              <a:buChar char="•"/>
            </a:pPr>
            <a:r>
              <a:rPr lang="en-GB" b="1" dirty="0" smtClean="0"/>
              <a:t>Compatible with existing standards and technologies: </a:t>
            </a:r>
            <a:r>
              <a:rPr lang="en-GB" dirty="0" smtClean="0"/>
              <a:t>a </a:t>
            </a:r>
            <a:r>
              <a:rPr lang="en-GB" dirty="0"/>
              <a:t>linked data infrastructure can provide access to homogenised, linked, and enriched data using standard Web-based interfaces (such as HTTP and SPARQL) and Web-based languages (such as XHTML, RDF+XML), on top of either: </a:t>
            </a:r>
            <a:endParaRPr lang="en-GB" dirty="0" smtClean="0"/>
          </a:p>
          <a:p>
            <a:pPr lvl="2">
              <a:spcAft>
                <a:spcPts val="1200"/>
              </a:spcAft>
              <a:buFont typeface="Wingdings" panose="05000000000000000000" pitchFamily="2" charset="2"/>
              <a:buChar char="§"/>
            </a:pPr>
            <a:r>
              <a:rPr lang="en-GB" sz="1800" dirty="0" smtClean="0"/>
              <a:t>Existing </a:t>
            </a:r>
            <a:r>
              <a:rPr lang="en-GB" sz="1800" dirty="0"/>
              <a:t>relational/spatial database systems, by applying database-to-RDF conversions; </a:t>
            </a:r>
            <a:r>
              <a:rPr lang="en-GB" sz="1800" dirty="0" smtClean="0"/>
              <a:t>or</a:t>
            </a:r>
          </a:p>
          <a:p>
            <a:pPr lvl="2">
              <a:spcAft>
                <a:spcPts val="1200"/>
              </a:spcAft>
              <a:buFont typeface="Wingdings" panose="05000000000000000000" pitchFamily="2" charset="2"/>
              <a:buChar char="§"/>
            </a:pPr>
            <a:r>
              <a:rPr lang="en-GB" sz="1800" dirty="0" smtClean="0"/>
              <a:t>Existing XML/file-based data. </a:t>
            </a:r>
          </a:p>
          <a:p>
            <a:endParaRPr lang="en-GB"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10</a:t>
            </a:fld>
            <a:endParaRPr lang="en-GB" dirty="0"/>
          </a:p>
        </p:txBody>
      </p:sp>
    </p:spTree>
    <p:extLst>
      <p:ext uri="{BB962C8B-B14F-4D97-AF65-F5344CB8AC3E}">
        <p14:creationId xmlns:p14="http://schemas.microsoft.com/office/powerpoint/2010/main" val="3915520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a:t>The value proposition of linked (open) government data</a:t>
            </a:r>
            <a:endParaRPr lang="en-GB" sz="2800" b="0" dirty="0">
              <a:solidFill>
                <a:srgbClr val="92D050"/>
              </a:solidFill>
            </a:endParaRPr>
          </a:p>
        </p:txBody>
      </p:sp>
      <p:sp>
        <p:nvSpPr>
          <p:cNvPr id="3" name="Text Placeholder 2"/>
          <p:cNvSpPr>
            <a:spLocks noGrp="1"/>
          </p:cNvSpPr>
          <p:nvPr>
            <p:ph sz="quarter" idx="15"/>
          </p:nvPr>
        </p:nvSpPr>
        <p:spPr/>
        <p:txBody>
          <a:bodyPr/>
          <a:lstStyle/>
          <a:p>
            <a:pPr lvl="1">
              <a:spcAft>
                <a:spcPts val="1200"/>
              </a:spcAft>
              <a:buFont typeface="Arial" panose="020B0604020202020204" pitchFamily="34" charset="0"/>
              <a:buChar char="•"/>
            </a:pPr>
            <a:r>
              <a:rPr lang="en-GB" b="1" dirty="0"/>
              <a:t>Ease of model </a:t>
            </a:r>
            <a:r>
              <a:rPr lang="en-GB" b="1" dirty="0" smtClean="0"/>
              <a:t>updates: </a:t>
            </a:r>
            <a:r>
              <a:rPr lang="en-GB" dirty="0" smtClean="0"/>
              <a:t>RDF </a:t>
            </a:r>
            <a:r>
              <a:rPr lang="en-GB" dirty="0"/>
              <a:t>data models and vocabularies can be extended, adapted and updated more easily. Changes can be reflected on the data with lower costs and effort (compared to traditional relational databases). </a:t>
            </a:r>
          </a:p>
          <a:p>
            <a:pPr marL="342900" lvl="1" indent="-342900">
              <a:buFont typeface="Arial" panose="020B0604020202020204" pitchFamily="34" charset="0"/>
              <a:buChar char="•"/>
            </a:pPr>
            <a:r>
              <a:rPr lang="en-GB" b="1" dirty="0" smtClean="0"/>
              <a:t>Cost </a:t>
            </a:r>
            <a:r>
              <a:rPr lang="en-GB" b="1" dirty="0"/>
              <a:t>reduction:</a:t>
            </a:r>
            <a:r>
              <a:rPr lang="en-GB" dirty="0"/>
              <a:t> The reuse of LOGD in </a:t>
            </a:r>
            <a:r>
              <a:rPr lang="en-GB" dirty="0" smtClean="0"/>
              <a:t>e-Government </a:t>
            </a:r>
            <a:r>
              <a:rPr lang="en-GB" dirty="0"/>
              <a:t>applications leads to considerable cost </a:t>
            </a:r>
            <a:r>
              <a:rPr lang="en-GB" dirty="0" smtClean="0"/>
              <a:t>reductions, when it comes to service integration, data use, reuse, and exchange.</a:t>
            </a:r>
          </a:p>
          <a:p>
            <a:pPr marL="342900" lvl="1" indent="-342900">
              <a:buFont typeface="Arial" panose="020B0604020202020204" pitchFamily="34" charset="0"/>
              <a:buChar char="•"/>
            </a:pPr>
            <a:r>
              <a:rPr lang="en-GB" b="1" dirty="0"/>
              <a:t>New services:</a:t>
            </a:r>
            <a:r>
              <a:rPr lang="en-GB" dirty="0"/>
              <a:t> The availability of LOGD gives rise to new, integrated, services offered by the public and/or private sector.</a:t>
            </a:r>
          </a:p>
          <a:p>
            <a:pPr marL="0" lvl="1" indent="0">
              <a:buNone/>
            </a:pPr>
            <a:endParaRPr lang="en-GB" dirty="0"/>
          </a:p>
          <a:p>
            <a:endParaRPr lang="en-GB"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11</a:t>
            </a:fld>
            <a:endParaRPr lang="en-GB" dirty="0"/>
          </a:p>
        </p:txBody>
      </p:sp>
      <p:sp>
        <p:nvSpPr>
          <p:cNvPr id="6" name="Rectangle 5"/>
          <p:cNvSpPr/>
          <p:nvPr/>
        </p:nvSpPr>
        <p:spPr bwMode="ltGray">
          <a:xfrm>
            <a:off x="4582706" y="5684912"/>
            <a:ext cx="4032448"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4019830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principles of linked data in practice </a:t>
            </a:r>
            <a:br>
              <a:rPr lang="en-GB" dirty="0" smtClean="0"/>
            </a:br>
            <a:endParaRPr lang="en-GB" dirty="0"/>
          </a:p>
        </p:txBody>
      </p:sp>
      <p:sp>
        <p:nvSpPr>
          <p:cNvPr id="3" name="Content Placeholder 2"/>
          <p:cNvSpPr>
            <a:spLocks noGrp="1"/>
          </p:cNvSpPr>
          <p:nvPr>
            <p:ph sz="quarter" idx="15"/>
          </p:nvPr>
        </p:nvSpPr>
        <p:spPr>
          <a:xfrm>
            <a:off x="398612" y="1435224"/>
            <a:ext cx="8352928" cy="4419600"/>
          </a:xfrm>
        </p:spPr>
        <p:txBody>
          <a:bodyPr/>
          <a:lstStyle/>
          <a:p>
            <a:pPr marL="182880" lvl="0" indent="-457200">
              <a:buFont typeface="+mj-lt"/>
              <a:buAutoNum type="arabicPeriod"/>
              <a:defRPr/>
            </a:pPr>
            <a:r>
              <a:rPr lang="en-GB" dirty="0"/>
              <a:t>Use Uniform Resource Identifiers (URIs) as names for things. </a:t>
            </a:r>
            <a:endParaRPr lang="en-GB" dirty="0" smtClean="0"/>
          </a:p>
          <a:p>
            <a:pPr marL="182880" indent="-457200">
              <a:buFont typeface="+mj-lt"/>
              <a:buAutoNum type="arabicPeriod"/>
              <a:defRPr/>
            </a:pPr>
            <a:r>
              <a:rPr lang="en-GB" dirty="0"/>
              <a:t>Use HTTP URIs so that people can look up those names. </a:t>
            </a:r>
            <a:endParaRPr lang="en-GB" dirty="0" smtClean="0"/>
          </a:p>
          <a:p>
            <a:pPr indent="0">
              <a:defRPr/>
            </a:pPr>
            <a:endParaRPr lang="en-GB" sz="1400" dirty="0" smtClean="0"/>
          </a:p>
          <a:p>
            <a:pPr lvl="1">
              <a:buNone/>
            </a:pPr>
            <a:r>
              <a:rPr lang="en-GB" i="1" dirty="0" smtClean="0"/>
              <a:t>E.g. for an organisation: </a:t>
            </a:r>
            <a:r>
              <a:rPr lang="en-GB" b="1" dirty="0" smtClean="0"/>
              <a:t>UNICEF </a:t>
            </a:r>
            <a:r>
              <a:rPr lang="en-GB" dirty="0" smtClean="0"/>
              <a:t>in </a:t>
            </a:r>
            <a:r>
              <a:rPr lang="en-GB" dirty="0" err="1" smtClean="0"/>
              <a:t>EuroVoc</a:t>
            </a:r>
            <a:r>
              <a:rPr lang="en-GB" dirty="0" smtClean="0"/>
              <a:t>.</a:t>
            </a:r>
          </a:p>
          <a:p>
            <a:pPr lvl="2">
              <a:buClr>
                <a:srgbClr val="000000"/>
              </a:buClr>
            </a:pPr>
            <a:r>
              <a:rPr lang="en-GB" sz="1800" dirty="0">
                <a:hlinkClick r:id="rId3"/>
              </a:rPr>
              <a:t>http://</a:t>
            </a:r>
            <a:r>
              <a:rPr lang="en-GB" sz="1800" dirty="0" smtClean="0">
                <a:hlinkClick r:id="rId3"/>
              </a:rPr>
              <a:t>eurovoc.europa.eu/1022</a:t>
            </a:r>
            <a:endParaRPr lang="en-GB" sz="1800" dirty="0" smtClean="0"/>
          </a:p>
          <a:p>
            <a:pPr marL="274320" lvl="2" indent="0">
              <a:buClr>
                <a:srgbClr val="000000"/>
              </a:buClr>
              <a:buNone/>
            </a:pPr>
            <a:endParaRPr lang="nl-BE"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pic>
        <p:nvPicPr>
          <p:cNvPr id="8" name="Picture 7"/>
          <p:cNvPicPr>
            <a:picLocks noChangeAspect="1"/>
          </p:cNvPicPr>
          <p:nvPr/>
        </p:nvPicPr>
        <p:blipFill rotWithShape="1">
          <a:blip r:embed="rId4"/>
          <a:srcRect l="50005" t="6316" r="29127" b="50148"/>
          <a:stretch/>
        </p:blipFill>
        <p:spPr>
          <a:xfrm>
            <a:off x="1983857" y="3356992"/>
            <a:ext cx="5182437" cy="3040728"/>
          </a:xfrm>
          <a:prstGeom prst="rect">
            <a:avLst/>
          </a:prstGeom>
        </p:spPr>
      </p:pic>
    </p:spTree>
    <p:extLst>
      <p:ext uri="{BB962C8B-B14F-4D97-AF65-F5344CB8AC3E}">
        <p14:creationId xmlns:p14="http://schemas.microsoft.com/office/powerpoint/2010/main" val="1453109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 four principles in practice</a:t>
            </a:r>
            <a:r>
              <a:rPr lang="nl-BE" dirty="0"/>
              <a:t/>
            </a:r>
            <a:br>
              <a:rPr lang="nl-BE" dirty="0"/>
            </a:br>
            <a:endParaRPr lang="nl-BE" dirty="0"/>
          </a:p>
        </p:txBody>
      </p:sp>
      <p:sp>
        <p:nvSpPr>
          <p:cNvPr id="3" name="Content Placeholder 2"/>
          <p:cNvSpPr>
            <a:spLocks noGrp="1"/>
          </p:cNvSpPr>
          <p:nvPr>
            <p:ph sz="quarter" idx="15"/>
          </p:nvPr>
        </p:nvSpPr>
        <p:spPr>
          <a:xfrm>
            <a:off x="518592" y="1246243"/>
            <a:ext cx="8568952" cy="4419600"/>
          </a:xfrm>
        </p:spPr>
        <p:txBody>
          <a:bodyPr/>
          <a:lstStyle/>
          <a:p>
            <a:pPr marL="457200" lvl="0" indent="-457200">
              <a:buFont typeface="+mj-lt"/>
              <a:buAutoNum type="arabicPeriod" startAt="3"/>
              <a:defRPr/>
            </a:pPr>
            <a:r>
              <a:rPr lang="en-GB" dirty="0"/>
              <a:t>When someone looks up a URI, provide useful information, using the standards (</a:t>
            </a:r>
            <a:r>
              <a:rPr lang="en-GB" dirty="0" smtClean="0"/>
              <a:t>RDF, </a:t>
            </a:r>
            <a:r>
              <a:rPr lang="en-GB" dirty="0"/>
              <a:t>SPARQL). </a:t>
            </a:r>
          </a:p>
          <a:p>
            <a:pPr marL="182880" lvl="0" indent="-457200">
              <a:buFont typeface="+mj-lt"/>
              <a:buAutoNum type="arabicPeriod" startAt="3"/>
              <a:defRPr/>
            </a:pPr>
            <a:r>
              <a:rPr lang="en-GB" dirty="0"/>
              <a:t>Include links to other URIs so that </a:t>
            </a:r>
            <a:r>
              <a:rPr lang="en-GB" dirty="0" smtClean="0"/>
              <a:t>people/machines </a:t>
            </a:r>
            <a:r>
              <a:rPr lang="en-GB" dirty="0"/>
              <a:t>can discover more things. </a:t>
            </a:r>
          </a:p>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pic>
        <p:nvPicPr>
          <p:cNvPr id="9" name="Picture 8"/>
          <p:cNvPicPr>
            <a:picLocks noChangeAspect="1"/>
          </p:cNvPicPr>
          <p:nvPr/>
        </p:nvPicPr>
        <p:blipFill rotWithShape="1">
          <a:blip r:embed="rId3"/>
          <a:srcRect l="1772" t="48999" r="78738" b="20202"/>
          <a:stretch/>
        </p:blipFill>
        <p:spPr>
          <a:xfrm>
            <a:off x="634852" y="2645915"/>
            <a:ext cx="7975748" cy="3544777"/>
          </a:xfrm>
          <a:prstGeom prst="rect">
            <a:avLst/>
          </a:prstGeom>
        </p:spPr>
      </p:pic>
      <p:sp>
        <p:nvSpPr>
          <p:cNvPr id="10" name="Rectangle 9"/>
          <p:cNvSpPr/>
          <p:nvPr/>
        </p:nvSpPr>
        <p:spPr bwMode="ltGray">
          <a:xfrm>
            <a:off x="755576" y="4630452"/>
            <a:ext cx="5400600" cy="302332"/>
          </a:xfrm>
          <a:prstGeom prst="rect">
            <a:avLst/>
          </a:prstGeom>
          <a:noFill/>
          <a:ln w="3175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11" name="Rectangle 10"/>
          <p:cNvSpPr/>
          <p:nvPr/>
        </p:nvSpPr>
        <p:spPr bwMode="ltGray">
          <a:xfrm>
            <a:off x="971600" y="5332276"/>
            <a:ext cx="5832648" cy="232792"/>
          </a:xfrm>
          <a:prstGeom prst="rect">
            <a:avLst/>
          </a:prstGeom>
          <a:noFill/>
          <a:ln w="31750"/>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
        <p:nvSpPr>
          <p:cNvPr id="12" name="Rectangle 11"/>
          <p:cNvSpPr/>
          <p:nvPr/>
        </p:nvSpPr>
        <p:spPr bwMode="ltGray">
          <a:xfrm>
            <a:off x="971600" y="5537863"/>
            <a:ext cx="5832648" cy="232792"/>
          </a:xfrm>
          <a:prstGeom prst="rect">
            <a:avLst/>
          </a:prstGeom>
          <a:noFill/>
          <a:ln w="31750"/>
        </p:spPr>
        <p:style>
          <a:lnRef idx="2">
            <a:schemeClr val="dk1"/>
          </a:lnRef>
          <a:fillRef idx="1">
            <a:schemeClr val="lt1"/>
          </a:fillRef>
          <a:effectRef idx="0">
            <a:schemeClr val="dk1"/>
          </a:effectRef>
          <a:fontRef idx="minor">
            <a:schemeClr val="dk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795266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85800"/>
            <a:ext cx="8640960" cy="914400"/>
          </a:xfrm>
        </p:spPr>
        <p:txBody>
          <a:bodyPr/>
          <a:lstStyle/>
          <a:p>
            <a:pPr marL="0"/>
            <a:r>
              <a:rPr lang="en-GB" dirty="0" smtClean="0"/>
              <a:t>Enablers of Linked Open Government Data</a:t>
            </a:r>
            <a:endParaRPr lang="en-GB" dirty="0"/>
          </a:p>
        </p:txBody>
      </p:sp>
      <p:sp>
        <p:nvSpPr>
          <p:cNvPr id="3" name="Content Placeholder 2"/>
          <p:cNvSpPr>
            <a:spLocks noGrp="1"/>
          </p:cNvSpPr>
          <p:nvPr>
            <p:ph sz="quarter" idx="15"/>
          </p:nvPr>
        </p:nvSpPr>
        <p:spPr>
          <a:xfrm>
            <a:off x="390956" y="1502716"/>
            <a:ext cx="8077200" cy="4202596"/>
          </a:xfrm>
        </p:spPr>
        <p:txBody>
          <a:bodyPr/>
          <a:lstStyle/>
          <a:p>
            <a:pPr marL="68580" lvl="0" indent="-342900">
              <a:spcAft>
                <a:spcPts val="1200"/>
              </a:spcAft>
              <a:buFont typeface="Arial" panose="020B0604020202020204" pitchFamily="34" charset="0"/>
              <a:buChar char="•"/>
            </a:pPr>
            <a:r>
              <a:rPr lang="en-GB" b="1" dirty="0" smtClean="0"/>
              <a:t>Forward-looking strategies. </a:t>
            </a:r>
            <a:r>
              <a:rPr lang="en-GB" dirty="0" smtClean="0"/>
              <a:t>Alignment with modern techniques as a way to maintain reputation as leaders in the domain.</a:t>
            </a:r>
          </a:p>
          <a:p>
            <a:pPr marL="68580" indent="-342900">
              <a:spcAft>
                <a:spcPts val="1200"/>
              </a:spcAft>
              <a:buFont typeface="Arial" panose="020B0604020202020204" pitchFamily="34" charset="0"/>
              <a:buChar char="•"/>
            </a:pPr>
            <a:r>
              <a:rPr lang="en-GB" b="1" dirty="0" smtClean="0"/>
              <a:t>Open </a:t>
            </a:r>
            <a:r>
              <a:rPr lang="en-GB" b="1" dirty="0"/>
              <a:t>licensing and free </a:t>
            </a:r>
            <a:r>
              <a:rPr lang="en-GB" b="1" dirty="0" smtClean="0"/>
              <a:t>access: </a:t>
            </a:r>
            <a:r>
              <a:rPr lang="en-GB" dirty="0" smtClean="0"/>
              <a:t>an advantage contributing to the popularity of LOGD.</a:t>
            </a:r>
          </a:p>
          <a:p>
            <a:pPr marL="68580" lvl="0" indent="-342900">
              <a:spcAft>
                <a:spcPts val="1200"/>
              </a:spcAft>
              <a:buFont typeface="Arial" panose="020B0604020202020204" pitchFamily="34" charset="0"/>
              <a:buChar char="•"/>
            </a:pPr>
            <a:r>
              <a:rPr lang="en-GB" b="1" dirty="0" smtClean="0"/>
              <a:t>Ease </a:t>
            </a:r>
            <a:r>
              <a:rPr lang="en-GB" b="1" dirty="0"/>
              <a:t>of </a:t>
            </a:r>
            <a:r>
              <a:rPr lang="en-GB" b="1" dirty="0" smtClean="0"/>
              <a:t>data model updates </a:t>
            </a:r>
            <a:r>
              <a:rPr lang="en-GB" dirty="0" smtClean="0"/>
              <a:t>to include new data or connect data from different sources. </a:t>
            </a:r>
          </a:p>
          <a:p>
            <a:pPr marL="68580" lvl="0" indent="-342900">
              <a:spcAft>
                <a:spcPts val="1200"/>
              </a:spcAft>
              <a:buFont typeface="Arial" panose="020B0604020202020204" pitchFamily="34" charset="0"/>
              <a:buChar char="•"/>
            </a:pPr>
            <a:r>
              <a:rPr lang="en-GB" b="1" dirty="0" smtClean="0"/>
              <a:t>Enthusiasm </a:t>
            </a:r>
            <a:r>
              <a:rPr lang="en-GB" b="1" dirty="0"/>
              <a:t>from ‘champions</a:t>
            </a:r>
            <a:r>
              <a:rPr lang="en-GB" b="1" dirty="0" smtClean="0"/>
              <a:t>’.</a:t>
            </a:r>
            <a:endParaRPr lang="en-GB" b="1" dirty="0"/>
          </a:p>
          <a:p>
            <a:pPr marL="68580" lvl="0" indent="-342900">
              <a:spcAft>
                <a:spcPts val="1200"/>
              </a:spcAft>
              <a:buFont typeface="Arial" panose="020B0604020202020204" pitchFamily="34" charset="0"/>
              <a:buChar char="•"/>
            </a:pPr>
            <a:r>
              <a:rPr lang="en-GB" b="1" dirty="0"/>
              <a:t>Emerging </a:t>
            </a:r>
            <a:r>
              <a:rPr lang="en-GB" b="1" dirty="0" smtClean="0"/>
              <a:t>best practice guidance: </a:t>
            </a:r>
            <a:r>
              <a:rPr lang="en-GB" dirty="0" smtClean="0"/>
              <a:t>dissemination of best practices to create common approaches and reduce the risk in implementation.</a:t>
            </a:r>
          </a:p>
          <a:p>
            <a:pPr lvl="0" indent="0">
              <a:spcAft>
                <a:spcPts val="1200"/>
              </a:spcAft>
            </a:pPr>
            <a:endParaRPr lang="en-GB" dirty="0" smtClean="0"/>
          </a:p>
          <a:p>
            <a:pPr marL="68580" indent="-342900">
              <a:spcAft>
                <a:spcPts val="1200"/>
              </a:spcAft>
              <a:buFont typeface="Arial" panose="020B0604020202020204" pitchFamily="34" charset="0"/>
              <a:buChar char="•"/>
            </a:pPr>
            <a:endParaRPr lang="en-GB" dirty="0"/>
          </a:p>
          <a:p>
            <a:pPr marL="68580" lvl="0" indent="-342900">
              <a:spcAft>
                <a:spcPts val="1200"/>
              </a:spcAft>
              <a:buFont typeface="Arial" panose="020B0604020202020204" pitchFamily="34" charset="0"/>
              <a:buChar char="•"/>
            </a:pPr>
            <a:endParaRPr lang="en-GB" dirty="0"/>
          </a:p>
          <a:p>
            <a:pPr marL="68580" indent="-342900">
              <a:spcAft>
                <a:spcPts val="1200"/>
              </a:spcAft>
              <a:buFont typeface="Arial" panose="020B0604020202020204" pitchFamily="34" charset="0"/>
              <a:buChar char="•"/>
            </a:pPr>
            <a:endParaRPr lang="en-GB" dirty="0"/>
          </a:p>
        </p:txBody>
      </p:sp>
      <p:sp>
        <p:nvSpPr>
          <p:cNvPr id="4" name="Slide Number Placeholder 3"/>
          <p:cNvSpPr>
            <a:spLocks noGrp="1"/>
          </p:cNvSpPr>
          <p:nvPr>
            <p:ph type="sldNum" sz="quarter" idx="18"/>
          </p:nvPr>
        </p:nvSpPr>
        <p:spPr/>
        <p:txBody>
          <a:bodyPr/>
          <a:lstStyle/>
          <a:p>
            <a:pPr algn="r">
              <a:defRPr/>
            </a:pPr>
            <a:fld id="{396CDD1B-50E0-44E8-82B7-F85F69F6D40C}" type="slidenum">
              <a:rPr lang="en-GB" smtClean="0"/>
              <a:pPr algn="r">
                <a:defRPr/>
              </a:pPr>
              <a:t>14</a:t>
            </a:fld>
            <a:endParaRPr lang="en-GB" dirty="0"/>
          </a:p>
        </p:txBody>
      </p:sp>
      <p:sp>
        <p:nvSpPr>
          <p:cNvPr id="6" name="Rectangle 5"/>
          <p:cNvSpPr/>
          <p:nvPr/>
        </p:nvSpPr>
        <p:spPr bwMode="ltGray">
          <a:xfrm>
            <a:off x="3932756" y="560107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80975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vs. open data</a:t>
            </a:r>
            <a:endParaRPr lang="en-GB" dirty="0"/>
          </a:p>
        </p:txBody>
      </p:sp>
      <p:sp>
        <p:nvSpPr>
          <p:cNvPr id="14" name="Content Placeholder 13"/>
          <p:cNvSpPr>
            <a:spLocks noGrp="1"/>
          </p:cNvSpPr>
          <p:nvPr>
            <p:ph sz="quarter" idx="14"/>
          </p:nvPr>
        </p:nvSpPr>
        <p:spPr>
          <a:xfrm>
            <a:off x="533400" y="1752601"/>
            <a:ext cx="3534544" cy="4419599"/>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Open data</a:t>
            </a:r>
          </a:p>
          <a:p>
            <a:endParaRPr lang="en-GB" dirty="0" smtClean="0"/>
          </a:p>
          <a:p>
            <a:pPr algn="just"/>
            <a:r>
              <a:rPr lang="en-GB" sz="1800" dirty="0" smtClean="0"/>
              <a:t>Data can be published and be publicly available under an open licence without linking to other data sources.</a:t>
            </a:r>
          </a:p>
          <a:p>
            <a:endParaRPr lang="en-GB" dirty="0"/>
          </a:p>
        </p:txBody>
      </p:sp>
      <p:sp>
        <p:nvSpPr>
          <p:cNvPr id="15" name="Content Placeholder 14"/>
          <p:cNvSpPr>
            <a:spLocks noGrp="1"/>
          </p:cNvSpPr>
          <p:nvPr>
            <p:ph sz="quarter" idx="15"/>
          </p:nvPr>
        </p:nvSpPr>
        <p:spPr>
          <a:xfrm>
            <a:off x="5076056" y="1752600"/>
            <a:ext cx="3534544" cy="4419600"/>
          </a:xfrm>
        </p:spPr>
        <p:txBody>
          <a:bodyPr/>
          <a:lstStyle/>
          <a:p>
            <a:endParaRPr lang="en-GB" dirty="0" smtClean="0"/>
          </a:p>
          <a:p>
            <a:endParaRPr lang="en-GB" dirty="0" smtClean="0"/>
          </a:p>
          <a:p>
            <a:endParaRPr lang="en-GB" dirty="0" smtClean="0"/>
          </a:p>
          <a:p>
            <a:pPr algn="ctr"/>
            <a:r>
              <a:rPr lang="en-GB" b="1" dirty="0" smtClean="0"/>
              <a:t/>
            </a:r>
            <a:br>
              <a:rPr lang="en-GB" b="1" dirty="0" smtClean="0"/>
            </a:br>
            <a:r>
              <a:rPr lang="en-GB" b="1" dirty="0" smtClean="0"/>
              <a:t>Linked data</a:t>
            </a:r>
          </a:p>
          <a:p>
            <a:pPr algn="ctr"/>
            <a:endParaRPr lang="en-GB" dirty="0" smtClean="0"/>
          </a:p>
          <a:p>
            <a:r>
              <a:rPr lang="en-GB" sz="1800" dirty="0" smtClean="0"/>
              <a:t>Data can be linked to URIs from other data sources, using open standards such as RDF without being publicly available under an open licence.</a:t>
            </a:r>
          </a:p>
          <a:p>
            <a:pPr algn="ct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
        <p:nvSpPr>
          <p:cNvPr id="7" name="Rectangle 6"/>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smtClean="0">
                <a:solidFill>
                  <a:schemeClr val="tx2"/>
                </a:solidFill>
                <a:latin typeface="+mj-lt"/>
              </a:rPr>
              <a:t>Open data is data that can be freely used, reused and redistributed by anyone – subject only, at most, to the requirement to attribute and share-alike.</a:t>
            </a:r>
            <a:r>
              <a:rPr lang="en-GB" dirty="0" smtClean="0">
                <a:solidFill>
                  <a:schemeClr val="tx2"/>
                </a:solidFill>
                <a:latin typeface="+mj-lt"/>
              </a:rPr>
              <a:t>” </a:t>
            </a:r>
          </a:p>
          <a:p>
            <a:r>
              <a:rPr lang="en-GB" sz="1600" i="1" dirty="0" smtClean="0">
                <a:solidFill>
                  <a:schemeClr val="tx1"/>
                </a:solidFill>
                <a:latin typeface="+mj-lt"/>
              </a:rPr>
              <a:t>- OpenDefinition.org</a:t>
            </a:r>
          </a:p>
        </p:txBody>
      </p:sp>
      <p:sp>
        <p:nvSpPr>
          <p:cNvPr id="9218" name="AutoShape 2" descr="http://ed101.bu.edu/StudentDoc/Archives/ED101fa09/floodj/Images/Wrong%20mark.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9220" name="Picture 4" descr="Not Equal To 5 by dripsandcastle - Not Equal To"/>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39952" y="3068960"/>
            <a:ext cx="864096" cy="864096"/>
          </a:xfrm>
          <a:prstGeom prst="rect">
            <a:avLst/>
          </a:prstGeom>
          <a:noFill/>
        </p:spPr>
      </p:pic>
      <p:sp>
        <p:nvSpPr>
          <p:cNvPr id="9" name="Rectangle 8"/>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solidFill>
                  <a:schemeClr val="tx1"/>
                </a:solidFill>
              </a:rPr>
              <a:t>Cobden et al., A research agenda for Linked Closed Data</a:t>
            </a:r>
            <a:br>
              <a:rPr lang="en-GB" sz="1100" dirty="0" smtClean="0">
                <a:solidFill>
                  <a:schemeClr val="tx1"/>
                </a:solidFill>
              </a:rPr>
            </a:br>
            <a:r>
              <a:rPr lang="en-GB" sz="1100" dirty="0" smtClean="0">
                <a:hlinkClick r:id="rId3"/>
              </a:rPr>
              <a:t> http://ceur-ws.org/Vol-782/CobdenEtAl_COLD2011.pdf</a:t>
            </a:r>
            <a:endParaRPr lang="en-GB" sz="1100" dirty="0" smtClean="0">
              <a:solidFill>
                <a:schemeClr val="tx1"/>
              </a:solidFill>
            </a:endParaRPr>
          </a:p>
          <a:p>
            <a:endParaRPr lang="en-GB" sz="1100" dirty="0" smtClean="0">
              <a:solidFill>
                <a:schemeClr val="tx1"/>
              </a:solidFill>
            </a:endParaRPr>
          </a:p>
        </p:txBody>
      </p:sp>
    </p:spTree>
    <p:extLst>
      <p:ext uri="{BB962C8B-B14F-4D97-AF65-F5344CB8AC3E}">
        <p14:creationId xmlns:p14="http://schemas.microsoft.com/office/powerpoint/2010/main" val="945044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Linked data foundations</a:t>
            </a:r>
            <a:br>
              <a:rPr lang="en-GB" sz="4000" b="0" i="0" dirty="0" smtClean="0">
                <a:solidFill>
                  <a:schemeClr val="accent1"/>
                </a:solidFill>
                <a:latin typeface="Century Gothic" panose="020B0502020202020204" pitchFamily="34" charset="0"/>
              </a:rPr>
            </a:br>
            <a:r>
              <a:rPr lang="en-GB" b="0" dirty="0" smtClean="0"/>
              <a:t/>
            </a:r>
            <a:br>
              <a:rPr lang="en-GB" b="0" dirty="0" smtClean="0"/>
            </a:br>
            <a:r>
              <a:rPr lang="en-GB" b="0" dirty="0"/>
              <a:t>U</a:t>
            </a:r>
            <a:r>
              <a:rPr lang="en-GB" b="0" dirty="0" smtClean="0"/>
              <a:t>RIs for naming things, RDF for describing data and SPARQL for querying linked data.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16</a:t>
            </a:fld>
            <a:endParaRPr lang="en-GB" dirty="0"/>
          </a:p>
        </p:txBody>
      </p:sp>
    </p:spTree>
    <p:extLst>
      <p:ext uri="{BB962C8B-B14F-4D97-AF65-F5344CB8AC3E}">
        <p14:creationId xmlns:p14="http://schemas.microsoft.com/office/powerpoint/2010/main" val="105855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Uniform Resource Identifier (URI)</a:t>
            </a:r>
            <a:endParaRPr lang="en-GB" dirty="0"/>
          </a:p>
        </p:txBody>
      </p:sp>
      <p:sp>
        <p:nvSpPr>
          <p:cNvPr id="19" name="Content Placeholder 2"/>
          <p:cNvSpPr>
            <a:spLocks noGrp="1"/>
          </p:cNvSpPr>
          <p:nvPr>
            <p:ph sz="quarter" idx="15"/>
          </p:nvPr>
        </p:nvSpPr>
        <p:spPr/>
        <p:txBody>
          <a:bodyPr/>
          <a:lstStyle/>
          <a:p>
            <a:r>
              <a:rPr lang="en-GB" sz="1800" i="1" dirty="0" smtClean="0">
                <a:solidFill>
                  <a:schemeClr val="accent1"/>
                </a:solidFill>
              </a:rPr>
              <a:t>“A Uniform Resource Identifier (URI) is a compact sequence of characters that identifies an abstract or physical resource.”</a:t>
            </a:r>
            <a:r>
              <a:rPr lang="en-GB" sz="1800" dirty="0" smtClean="0"/>
              <a:t> </a:t>
            </a:r>
          </a:p>
          <a:p>
            <a:r>
              <a:rPr lang="en-GB" sz="1600" dirty="0" smtClean="0"/>
              <a:t>– ISA’s 10 Rules for Persistent URIs</a:t>
            </a:r>
          </a:p>
          <a:p>
            <a:pPr>
              <a:spcAft>
                <a:spcPts val="0"/>
              </a:spcAft>
            </a:pPr>
            <a:endParaRPr lang="en-GB" sz="1800" dirty="0" smtClean="0"/>
          </a:p>
          <a:p>
            <a:pPr lvl="1">
              <a:buNone/>
            </a:pPr>
            <a:r>
              <a:rPr lang="en-GB" dirty="0" smtClean="0"/>
              <a:t>A </a:t>
            </a:r>
            <a:r>
              <a:rPr lang="en-GB" dirty="0"/>
              <a:t>country, e.g. Belgium</a:t>
            </a:r>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publications.europa.eu/resource/authority/country/BEL</a:t>
            </a:r>
          </a:p>
          <a:p>
            <a:pPr lvl="1">
              <a:buNone/>
            </a:pPr>
            <a:r>
              <a:rPr lang="en-GB" dirty="0" smtClean="0"/>
              <a:t>An organisation, </a:t>
            </a:r>
            <a:r>
              <a:rPr lang="en-GB" dirty="0"/>
              <a:t>e.g. </a:t>
            </a:r>
            <a:r>
              <a:rPr lang="en-GB" dirty="0" smtClean="0"/>
              <a:t>the Publications Office</a:t>
            </a:r>
            <a:endParaRPr lang="en-GB" dirty="0"/>
          </a:p>
          <a:p>
            <a:pPr lvl="2">
              <a:buClr>
                <a:srgbClr val="000000"/>
              </a:buClr>
            </a:pPr>
            <a:r>
              <a:rPr lang="en-GB" sz="1400" b="1" dirty="0">
                <a:solidFill>
                  <a:schemeClr val="tx2"/>
                </a:solidFill>
                <a:latin typeface="+mj-lt"/>
                <a:cs typeface="Courier New" pitchFamily="49" charset="0"/>
              </a:rPr>
              <a:t>http://</a:t>
            </a:r>
            <a:r>
              <a:rPr lang="en-GB" sz="1400" b="1" dirty="0" smtClean="0">
                <a:solidFill>
                  <a:schemeClr val="tx2"/>
                </a:solidFill>
                <a:latin typeface="+mj-lt"/>
                <a:cs typeface="Courier New" pitchFamily="49" charset="0"/>
              </a:rPr>
              <a:t>publications.europa.eu/resource/authority/corporate-body/PUBL</a:t>
            </a:r>
          </a:p>
          <a:p>
            <a:pPr lvl="1">
              <a:buNone/>
            </a:pPr>
            <a:r>
              <a:rPr lang="en-GB" dirty="0"/>
              <a:t>A dataset, e.g. </a:t>
            </a:r>
            <a:r>
              <a:rPr lang="en-GB" dirty="0" smtClean="0"/>
              <a:t>Countries Named Authority List</a:t>
            </a:r>
            <a:endParaRPr lang="en-GB" dirty="0"/>
          </a:p>
          <a:p>
            <a:pPr lvl="2">
              <a:buClr>
                <a:srgbClr val="000000"/>
              </a:buClr>
            </a:pPr>
            <a:r>
              <a:rPr lang="en-GB" sz="1400" b="1" dirty="0">
                <a:solidFill>
                  <a:schemeClr val="tx2"/>
                </a:solidFill>
                <a:latin typeface="+mj-lt"/>
                <a:cs typeface="Courier New" pitchFamily="49" charset="0"/>
              </a:rPr>
              <a:t>http://publications.europa.eu/resource/authority/country/</a:t>
            </a:r>
            <a:endParaRPr lang="en-GB" dirty="0" smtClean="0">
              <a:solidFill>
                <a:srgbClr val="000000"/>
              </a:solidFill>
            </a:endParaRPr>
          </a:p>
          <a:p>
            <a:pPr lvl="1">
              <a:buClr>
                <a:srgbClr val="000000"/>
              </a:buClr>
            </a:pPr>
            <a:endParaRPr lang="en-GB" dirty="0" smtClean="0"/>
          </a:p>
          <a:p>
            <a:pPr lvl="2">
              <a:buClr>
                <a:srgbClr val="000000"/>
              </a:buClr>
              <a:buNone/>
            </a:pPr>
            <a:endParaRPr lang="en-GB" dirty="0" smtClean="0"/>
          </a:p>
          <a:p>
            <a:pPr lvl="2"/>
            <a:endParaRPr lang="en-GB"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17</a:t>
            </a:fld>
            <a:endParaRPr lang="en-GB" dirty="0"/>
          </a:p>
        </p:txBody>
      </p:sp>
      <p:sp>
        <p:nvSpPr>
          <p:cNvPr id="21" name="Freeform 57"/>
          <p:cNvSpPr>
            <a:spLocks/>
          </p:cNvSpPr>
          <p:nvPr/>
        </p:nvSpPr>
        <p:spPr bwMode="auto">
          <a:xfrm>
            <a:off x="6988296" y="3068960"/>
            <a:ext cx="864096" cy="648072"/>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50000"/>
            </a:schemeClr>
          </a:solidFill>
          <a:ln w="6350" cap="rnd" cmpd="sng">
            <a:solidFill>
              <a:schemeClr val="bg1"/>
            </a:solidFill>
            <a:prstDash val="solid"/>
            <a:round/>
            <a:headEnd/>
            <a:tailEnd/>
          </a:ln>
          <a:effectLst>
            <a:outerShdw blurRad="50800" dist="38100" dir="5400000" algn="t" rotWithShape="0">
              <a:prstClr val="black">
                <a:alpha val="40000"/>
              </a:prstClr>
            </a:outerShdw>
          </a:effectLst>
        </p:spPr>
        <p:txBody>
          <a:bodyPr anchor="ctr" anchorCtr="0"/>
          <a:lstStyle/>
          <a:p>
            <a:pPr algn="ctr"/>
            <a:r>
              <a:rPr lang="en-GB" sz="1200" b="1" dirty="0" smtClean="0">
                <a:solidFill>
                  <a:schemeClr val="bg1"/>
                </a:solidFill>
              </a:rPr>
              <a:t>BE</a:t>
            </a:r>
            <a:endParaRPr lang="en-GB" sz="1200" b="1" dirty="0">
              <a:solidFill>
                <a:schemeClr val="bg1"/>
              </a:solidFill>
            </a:endParaRPr>
          </a:p>
        </p:txBody>
      </p:sp>
      <p:pic>
        <p:nvPicPr>
          <p:cNvPr id="23" name="Picture 5" descr="C:\Users\loutasn\Downloads\1368737380_spreadsheet.png"/>
          <p:cNvPicPr>
            <a:picLocks noChangeAspect="1" noChangeArrowheads="1"/>
          </p:cNvPicPr>
          <p:nvPr/>
        </p:nvPicPr>
        <p:blipFill>
          <a:blip r:embed="rId3" cstate="print"/>
          <a:srcRect/>
          <a:stretch>
            <a:fillRect/>
          </a:stretch>
        </p:blipFill>
        <p:spPr bwMode="auto">
          <a:xfrm>
            <a:off x="7020272" y="4653136"/>
            <a:ext cx="576064" cy="576064"/>
          </a:xfrm>
          <a:prstGeom prst="rect">
            <a:avLst/>
          </a:prstGeom>
          <a:noFill/>
          <a:effectLst>
            <a:outerShdw blurRad="50800" dist="38100" dir="5400000" algn="t" rotWithShape="0">
              <a:prstClr val="black">
                <a:alpha val="40000"/>
              </a:prstClr>
            </a:outerShdw>
          </a:effectLst>
        </p:spPr>
      </p:pic>
      <p:sp>
        <p:nvSpPr>
          <p:cNvPr id="12" name="Rectangle 11"/>
          <p:cNvSpPr/>
          <p:nvPr/>
        </p:nvSpPr>
        <p:spPr bwMode="ltGray">
          <a:xfrm>
            <a:off x="4499992" y="5877272"/>
            <a:ext cx="3384376"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4"/>
              </a:rPr>
              <a:t>http://www.slideshare.net/OpenDataSupport/design-and-manage-persitent-uris</a:t>
            </a:r>
            <a:endParaRPr lang="en-GB" sz="1100" dirty="0" smtClean="0">
              <a:solidFill>
                <a:schemeClr val="tx1"/>
              </a:solidFill>
            </a:endParaRPr>
          </a:p>
        </p:txBody>
      </p:sp>
      <p:sp>
        <p:nvSpPr>
          <p:cNvPr id="2" name="AutoShape 2"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5"/>
          </p:cNvPr>
          <p:cNvSpPr>
            <a:spLocks noChangeAspect="1" noChangeArrowheads="1"/>
          </p:cNvSpPr>
          <p:nvPr/>
        </p:nvSpPr>
        <p:spPr bwMode="auto">
          <a:xfrm>
            <a:off x="28575" y="-22098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3" name="AutoShape 4" descr="data:image/jpeg;base64,/9j/4AAQSkZJRgABAQAAAQABAAD/2wCEAAkGBhQSEBQUEhQWFRQVFxQVFBgXGBUUFBQUFxQVFBQUFRQXHCYeFxkjGhUUHy8gJScpLCwsFR4xNTAqNSYrLCkBCQoKDgwOGg8PGiwcHyQpLCksLCwsKSkpLCwsKSwsKSwpKSwpLCwsKSksLCkpKSksLSksLCkpLCkpLCkpLCkpLP/AABEIAOkA2AMBIgACEQEDEQH/xAAcAAABBQEBAQAAAAAAAAAAAAAEAQIDBQYABwj/xABDEAABAwIEBAMGAgcGBQUAAAABAAIRAyEEBRIxQVFhcQYigRMykaGx8MHRFCNCUnLh8QczYoKSwjRDc7KzFSQ1U6L/xAAaAQACAwEBAAAAAAAAAAAAAAADBAECBQAG/8QAKhEAAgIBBAEDBAEFAAAAAAAAAAECEQMEEiExQQUTIjJRYXGhFEKCkdH/2gAMAwEAAhEDEQA/AJg1ODU4NTtKggFxtmFeeYn3j3K9BzZ0UivPaq1dCuGxfM+UC1E1qdUSNTnkEKrbwu6KpVUVYeHXRWCDqFcGXh2b+kiQhaSJCw0NCpUiVSccmVDYpuJxAY0uOw/oqfE5wTYW9QhzmoovGLYa2oGzzVDjqhe6+yJbqd17T9SVW44vBsCPj+JCzIYUpOTNHFm9vmgauyTAVpRZDQwevbis+7GPB94dj9kojC55+8L8wZB5rTlk3QUFwheDSyPJLlhGe1IAY317KoyeiDVBvZHVa7XOkmfSf5IvBYpgsG39J+/RFlmUI7Yi7hKct0jR4XEtMD62Vg3ZZ5lUkggAet0bRzYCzrdkvHKvJMsb8FrCSE2lVDha6ejAyMhNLVLCaQuIItK5PhKuOCYShKAlUnFT4ifFI9lgqi2vip/6uFi6i2dEqxiuV/IEqFcxJUSsTHkoPKKyZ0V2oZS5e6Kze6plVwZMez0akdkU1B4c2CMasAcFSykVPm2PJ8jD/Ef9oVZz2qy0Y7mD5vmrXO0DzRwG08yUJQbqNiGxvvb8AoW4Fw2aCOpI+gUjnGmJJYwdjHxJ/BJSluY2lSosKRYP2tX8IJ+agx+KogXafX8pVJifE9Qf3b5HMNGn/UYBVNXz+vUmXFw7fcqY45M5uKLHGY2kTFh6fzVZVotJkEdxse6AqYlxPmudtklEkHimFCgLlZZklth80rXPNg+DymAUkaoi/f8Amp6b495tvvmobJC8vx7mWfHqRv8AfRF1cRqu0yo6TGPaIIPeR6ammyr8TQ0u/bB9DPY8VSky1tFxgs6dTPTlwhavDYpr2y0/yPVef03zv8dj8NirXJMV7OoPNLXWPLoVaD2uis42rNhKQpoeuLkcAKUibKVccHBcVy5WIMz4sdYDqslVW3zahqf0CxmYHzujnC19HkTWxeBbLH+4rnm6cxMfunsTK7KEq6gYqNPULk0mCO4UzVxZC7PR8G6WjsjmbKsyt802qyaV558MdIMfig0RMEzHTqs+8FvndxNhxPGSeAVnmJl88G7dT9n6Ksx1QOdpNw0X9d/vqkcsrkN41SIBUqvEtcGM5/zKGxGGpi8e0f8AvVPNHYHb1TMyc4t3iAA1osL8AOn5obD5Y4jzSSRMbxYEH5fNVSrkIA4uhJ8zpPIfdkZgsnvESHg/yHdW+D8Nl0HoJVzSynQPn69FzyfYusRkf/Qg6dME8jZ3Y81EcieLgT0I8w9OK1OKwLSdXPeBxUel4ESY4Hdd7rKe2jNMy6/38CiBhI42+XryVw8za09t/gmVcIR34jgOn3zXb7OcKKz9FAvs4bkWnqYT6lMgCfM08+EJ7sK6biPgR69OijxGIDA1s7ST3PAK26ytEWlo5j74FdWfADhYkkQbSP6prMUD+UfmnucXOAG0X/r3hcQaLIsxD26CfM3bmQrQlYelUNN7XM4Eev8AJbcGQCmIO0LzVMUrly5EKFiuXLlYgFx9CWGBded46g5rjqEFeh5hmTaQlyzea5tRqtNhKD6bnzwyS+Fxb7LZoRklzTRjXbp7U1/vGNk9q9KhFkgTKieE2psiPog3eQvmkPRXDTZZ/wAL1JpBXzj5THIrzuRVJjseTLZrjyKhIMtBPr0HX8k1jgXufwcPxPzj6Kvx9XzhjbySTItG4HfZEHESGxtM+kzH1CzpLyOx+xJTp661r6bDoTcnrcW7LT5bkcCTuUH4Wyggan7uJK11JiG3YzFUBUMLpNx+SmqYeeCKLEiiixncxyw7tVHiKtVmzSfmt1UYh3UW8vkuo4x1KnUc2XN0u6fnCGfhakm8DgLH1MrbVKIug6mHEruiKRhqmYFh01ZjmNx6cQufQpOMscJPYH4OVl4jwQ3A5rI4jEEWFun5piEbXAtN0y5awAwC0nq5oT6+uLNt0Iv68Aso+u7j9ERhcTJgkgc+XXqrvG1yD3pl206HAPgiL8j0/mtnha4c0EcvgsC1rmuAdvz3B5H6K7yjGnUADHHcRCmLplZK0ag7LlHRMhKipgqLYpHGycosQ6GlE74KGW8UYnVA6rL1SrPNMRqeehKqq5W7psXtYlETyS3SsFG6eE1icN1dEEoSPShc9XINT4Qf+rhX2MxGik4zBgx3Wa8HvsR1V5nLwKDpXn9RxJj2PmjDVa2p7jwn5DYegj4LS+HqAqvbri8k9Y/OLrMNCvfD2JivRvbUR8Wlv5LOmrQ9Hs9Fo0bbIloQzGPIkQ0cJv8AFRfp7mGHt/zDZBqhlMPcmk/mo2v1CygxVcNc0nsVFlqCC5RvaqmpmFSo8idLAYtv8UZTo0wLh5jezldKyrdCVjY9ENUdZSVNP7B/l0KGHLuVVrkiyrzZmofE/gsPmOHiVv8AGMkT1H5LKZzRsUbEwWSPFmbZQ1d0z2Bai8OLpMVRhMWLbfJcYch9FpPCy6g7Q8Ebgg+iGyir+qjhMelwnUKsyDuJv+HxQPISjc4CqHMDhxXIHw1UmiOYJB6cbei5MroDRpkJmT4plFFVfiCrFIpjGrmkLydIw9d0k90HXKKqFPxWUu0axccVvZckcaSk6sThFy6KtiVu6lweFL3aR69E/G4T2boQfcju2XyX2urGNSlI1K5MFC78IP8AM4K78Sf3B7hZzwu+KxC2lWgHtgifmsHVx+bHMT4POw1FZXVIr0o4VGz6uA++6tM1wQY8gCASD2+zKC/RS2pSgX10zI/iB++6zWPRfBsMXisRWxBpsPs6bR7xvPZvyvP4qow+Y1nVRTBLve1GANMdhe8i/RbKnhxJMieospaNIavKBJ3IEfE7+iopqqDbHdgmSOJmZaI26pmcGTA6yrWPuFV4gS6/p1QnQVdAL6TyGtb5QNyN4O8HmqrxJkJAYcO17iRd0uLgZ358beq1uGpEiAduCVzJt+Y+SKp10DlDd2ZLKsurUyNTzOkagTMGdpV8KNjNvmfQI0YYDgPoPomYp3pziVScr5LxhSKnEsERFlk8+pQFrMS9ZvPqctUQfJ0lwUOHaINtymY2lYH4qarhnACP2h9LFJUedJa7cbHnF0xYGuCDLKkMd/hM/l80yq/iOJvzkFQhpaTH9QfsJ/trAwO/yU1zYJs1fhDFe8z/ADdjsfvouTfCVCHvP+EfMrkWPRRm1KofFNSGQr5ZjxZU2HVPaVXlQnldRMvVV74exOqmWHhZVeGwDqpgbcStNgcqbRbA3VPXdTijh9tv5eCdFjlu3eBMPlrKcuA3WOzetqrOPovQI4FZzxBkIu5m/wBVh+ja6KzN5ny+ExzU424/EzjEpXBsbpSvdLoyAnIXxXC9BpFec5U6KzV6JQNgsbWL5jWPoFz3A62SNx9DZZ/DOPtac8Ht9L/fyWycyQQeNlT5jlU3A8wII5EhZmSPlDeOfhmuostdTiwtZDYer5VHWxRJgJI0q4DBsqrFnzABcMc4NIIiDaOI4FVVXHVNXlZqbxMwfQQpTOouMJidLodx2P5qyBlZyg5z3XaQI42ko6hiXMME24H8CpujtodiXKsxFWyJxFeVV13/AAVW7LVQJWfJQFenqkenxRrm3KGcYeDFh5j2EfmFaK5BSdA2MwMvAgBjW3Nru2gdo+azWeVPZtaB+0bX3i5PQbD1XoVXKQ8AtPtKpc4BjBMBo85d0mQDN+wMeZ5zim1KxMEhpLRysb/NHhF3yAlNbeAU4sk2H30RlGnqIGwJknshqTTsB+H9EfldLVVZTHm1EB3b9r5Ij/AFfk2nh7DxT1RGrbtwXK2o0xAAsBYJEVKkRYasZ4mqzUhbJ2ywueVJrFaWhV5LEM7+IFSzF1P3U/C55UdVaHGxKDrIMPhwPIhOanTY8idxVsHiySjXJss9zAspgt3WZq51VO7kRm2O1taOSqOKzvTtDDFhSlHmxjPlblwwkOm5SuTWBOctpdCjEwjoqt7r0XCHyheb0jDx3C9FwBljVk61cpjOIsGrikalKQDD3VtIJ4ASmZdWLvMbA7c/5IllMECRI4pmJy8x5HFtrR+Szckam0auOVwQRUw4IXMwwAsFn3YyuyxD3OG+k79QCU52a1XTZ/DZt/iFZQCUXT2wg33Kz2KdWI2cHRs43nrB2SZZl2Lc69WG8g2bepUuJzVF/B2N+R5oenSlxHT+hR+EoEGCZ0i5sOBHDuoh7zukfigM6yuqcUEKxFQQQ0aTLiNWm4MxI4Tx4I2sblZ7xHizToveIkFoE3Elwm3FFx9gcnTNfiseKWFotNNw9m0GpoOgMpFnvESCWiCPLwFxZeTY/EsNao6m3ylx0ADS2ANIMcjE+qtMb4nr4lobVfDdMENBaHCdQDr3gk22uq2pQv8Ay/EpvoSSIqFB1RwAuTsB+AW18L+HDQ87/fIgAX0jjfmgfCmTO1iq4QB7vUm0/X4rYMCsuSrfgJpBKlakVziSqfKVgMydNV3dbrGOhhXn+IdLiepWt6euWxHUPhAldAlG4goLitDIBiPmyYwJzkjAqFidqeU1qcURFWQcfVeh5S6abV56/dbzInTSasvWroZwly1LxSMSt3Wcg4fTZ5UrH3UmH2UdVkGR6pXPiv5Iaw5K+LI6rb7f0QtQXmeEbI8tkJpoNS6bHkytFO/39BZEtsFL7MSoMTVGyhnNjKNW5jZDGpAceZTW1bITF11Q6wfEVeA3PyVD4ypRhgOb2z6SVf4ShJkqLOKIOkOaHDW0QZAvN7IuP6kByfSzz/BYWq4jQxzp5NJB9YhbTJvC4a0OrCXb6RsOQJ4n5K/wlGWEtAAbG3AEWMclInavkQ3eBrWwLWTmrlBjKulpKnoiK3Oh9fNWM3K5YurXLnEkpUq8zs34enw28m5zZ8UisE4ra+IakUisU5en0CqDZ5LP2JTwJqAwq79Hdr0xdW+UYnTVjgVpP0Bhdqi6zNf6m9JlcZq01wM4cCyQtGOzDLjTAncoNqt/E9aagHAKqYn9HOWTEpz7fIHMlGTSJWpxTWp5T6AMhqLbeG3fqgsVUC2HhZ36oLO1q+IfF2aKmn0veUdMqXD7rLQyWlIWXJzNlJQoTJPujf8AJc+DgSqNIkbFBVMYhcdm2vEMaPd81uwKIZRa43AlZ2Tvg0sLajyDvxyGq4m1kdVpNHAKP9HEbIVMPwV2uVAacuRbmx32A5FS08MBClI45lOBboosXQlnrPw4/FGkWKkw+ENQtYN3W7Sd/r8FeIKXQf4cy+cM5zh/eEx/CLfWfkq/G4U03lp7jstv+jBjWsaLNAA7AQFWZvlGsAjcbFProzG+TJoTM2zTKscVg3UzDhH0PYoeoyQQoatF8bqSZhIXIvMsKWPPIpUi1TPWY5qUU0aLxTU8kLJlhNgJJ2Wi8VVLgLPtqlpkL2GlTWHjs8Dkac+S6yrIdPnfv9FbMIWOxWe1TxgK0oY8nDzN4XkfU/T9Rkmp5ZXbr9GpgywSqKDM4y5lRu4lZCrR0mJlI/HPP7RSNdO91ven6TJpo7ZS3ITz5Yz5SokYnwmtT2sJmATG8XjutcWIXrWeFD+rWbp4CpUIDKb3E7aWuP0C3Hhjwpim0yXUiOhIB+qQ1nMaQXE6YezZT4QXUpyDE3AZHIksM9xqtxVnlPhSqD+te2JkaRct4A8Bfksxw2q20HU7HYWgXkNG5+Q4lM8UY5tClpFgAST0G5V4+qyiHAQCBbm6PejnwXmvjvMy94p//Zw4hjSC74wB6pbJK0HxK3YBklU1Kxedoho5N59zv6rSAceW/wCap8hw8DV+8RHZXYbdJPs0YqiGs2Y5J1RgjeFOKAP1XPw9twqhLK3D0dVToNkXVb8lPRohre6gdeYUksYWyFovCWBlzqh2aNI78fl9VTsoTHG9h3Wp/TWYaiymCHOkNMSQXuMkSPX4I+KNuxXPJqNIsHU5Kj9mpsHqLAXCCZtcWkxY9IQGb522i2w1OJLWjmQD6xIj1Cbsz4JzaS7ZB4kww9gZA3bE2i9zPC0rJVsKASA4TxEhXmd5s84ekKjPPUc7yuAIgWiIvMjfmqn9IdSgEMj90ACD0gQPRUdt8FHHK8jjBXXdFHmeXCo3quWlbSbUc3UxzSeALNTuJsTMWN4XKHj3ctGrh1GaEKow3iV81FSVFZ53UmqVWPXqsCrGkebnzJgNdTYfGxSLe6hxCGQM0FPhhoSa6Fap2KBivPCuRnF4ulQuGuM1CNxTbd5HU2HdwVrUVbILvwF4KdjamuoCMOydTtvaOH7DD9SNtt9vXsLktKm0Mp02tY3ZoAA7nn6o/CYNtOm1lNoa1oDWtFgABYKYU1jZs8ssvwMwgooGZhwNhCf7NTwm1aga0uOw5IBYa2kmYqpoYY34d06nimnYqrzWq/W0Bsg2HKeKq3xwVlKlaKXNwHtAabyXN/03noSAV5hg9WJrPrv2PlHVrbT2Jk/BbnP3nD1HN1S6q0hoE+Qutqk78fmq6hkjGMa1rYAgAcIS03tVGjpMMoQuaqxcIPMI2Hw+9lZggk8bIShhALfZVgxgAslrscoGc08P5/ROAJtt33TKwhynpVJ7KKLHVbBR0mKSq5ROeVZEPkscspA1B0BPa0A+hIRmW4P2DvMQf3QbOgXJI4d+MGyKwmVCnhgXjzucxx4ECQQ0H02UHt6XtXXGokS2TobADRAAkmBx+CchcUZGbUzjJxi+GW2Axz3N1PZoJmGSHECfee8WA+7rqGV0y8PJDntBEgmBMEwJsSYuoaWCfUaYeAJPu2O1jJG+1/onZT4cbRJLnazw6b78zB3RVz2UhtknJun4KrxTlprVaZpuuzS1oHu+d3mcTwgAH0U1Tw3SZBAJc0AyS4yRN4BjeOyPp1JrVf8ACQP/AMgfgoMTmJL9NNpc4XtwH0RYxofwKajthx5fj/ZnM2YWVG1H4UuDTq1snUJ96YJabTv8QlRxdiaMuax0SbAa2jf9lswuUtGpHHuSpJ/5UeZ4vAudiNMbn5Juf4MU9IAW6p4Vph0XWP8AFlF5fOkwFXQ+q/1WoUPpUV/J5rLp1jg2ubMjiEMisQhVvz7FI9D2L0L+x1n/ALus792kB21Pv/2rz1i9P/sYw0uxJ4/qm/8AefxS+odYmWj9SPW6YsnuCRoTX1RMSJ5cfgsYZKrHZs8U3OpUydJIlwJDom7Q2TE8fVV48UNqYbW9pa/URpAJ1RYkTsLwb7g7rTNHBUHiLK3VIdTgOB3sDuNz3ErqvgcwrHkeySr8nZZiA4tg2DeHUc+eyJzTHBjG3MlwDRaSfwCGyHKzRp3fLnEuPITuPz6lJnVQexLnNJc0ggTA3I3i1pVXFxVR7Ix4oQyKMXfJj89zVmIFJwBDhWOoG+zDMHiPM1SsqSLKrxTCMRAjSRqa0CC2bQRz8u/H5K2o04HJJZncjVmknSFpvA9fuEQDKhewblOFrbIRRciVBKa2n97JxqBNLo43Kgnoc8IvKsNrqCfdb5ndpsDHX8ULC0+VZW4YdpHvPIcTt5YOn8/VGxQ3SBZJJKnxZNiqpN7O4CRJPSDZonpKEZlQaA615JbG15kdOICsKWCcx3mIgwJ3E8ibR97Imphg9+kzAbeCRvZu20QfinHAw8mL5Pm/sU+O8TUsN+rb+tqRanTvBP7ztm9t+iIoNrVGh1V+ib6KflA6F/vOPW3ZUGOzHDYeRhabXOmHVHFzxq5AkyT1273Wl8MY81sM17o1S5pIAAMOIBEdIV40aT08sOJZHHj8grcqLNRY8CQRBG5OxJm5n6oTw5mtP2RBMPklxP8AzDzB+Wnh13V7mtXyhou55AHQSNTvT8QsNSouovNN9i3nx5EcwVdOx3RpamMozfPFGmq5kCDpEn49rrkBhXCp5QYmBO8SYn0XK0mkCzzjgltoqmvDW9AqXMc8o7EhRYPGl2FJJkwsRiFmen+iRnObySdxfgzs2q2pbV2F59WouEsieizyJrlDL1McSxJRTv8AYi5buR7AvZv7HsrNLCVK7v8AnO8g/wADPLPq7V6QvHaFEuIa33nENb/E4ho+ZC+lctwTaNGnSbtTY1g/ygBL6ydQUfuTjVsTG44tdSZqIc994gnTEbcpLUc2g1t9yJknfqShjl+qu2odmNGkc3HUJ9BCOd8VlJBEm22yN2JaBLnNA7hBY/Ht0amHUDsWwRII5cbqDFZG50hroHfaekfRCuyxmHplupz76jJsXGBtysLDe91DbKOc1fFFDic/qPfopU9T3GBMRM9B/uS5dnDmiHgD2hcXAjWGkBrQbbwDt+Mkz4Gs/W/yNaIIDo8ziSAGySbXEx6pmf0m06bnX9whnCah92e5+gVIyp8hNFkrIlPlNlFg6bnVnvL9cHQ1xsSAeXeVZG32UNluG0sA+zzRWmUnJ22z0Ddsje/7+KbJ4KQUbbbpdHT74IbJVDGuH4eqa5wv1T30bQFwoqSGTZXS9rVbTHE3/h4k+gKb/wCuYn21Qe1LG6nAhxhjIcQAOUREDl6rSeE8s0h1Ui7rN7cT8beib4jyWm4ipBa8kkkGATA80D9r+a0NNiclV1fkTy6yOHd8VLjyUlLxk+mQ101WEebVq9oWmZcD6Cx58EdnPiOKeim4B1SCXG36oCBBIgEwe09VkcZlLvaHSDBmJMm9r23V9XytzwyGgCm3Q4X7WO/L/UVtPT4MOyLd/vz+zzktVkyNy6/QCzTU1NLQXjZzbOJuC13l0kj0F7LfZRhP0bCtbUcPIHOeeAkl7r8hPyVZlmXEbX58AOqIzrD/AKQW4WTo8rq55sBtTn/ERfoOqQzYcOF1iVfj/n2NHFqs2WGzK20A4vMKj8McQ3yuqvaKXMUgZaYPE6Z/zI7B4X9Kw4OIaNYkSBHIyOI358Fa4jCBzNItHu8gRsO3BV2d0qrMNpoODT+07j2H7vf+qX5TshzlDI5wdIgy7ISxz7y0tIbzBtC5U/hfH1g2q2s55PlDNRJvJ1QdySNoXKU1LkLveq+c3z0eYYXMC1hb3VVXKnQ9dep9uMG2vJl7m6TAaxUQCkrJgS0vqDLo1H9nWBbUxzH1LU6DXV3k7eWzB/qIP+Ver4fxvSe8N0uALiJPAXgwLyTFuq8w8Cf3eN/6dH/ylajw7/xND+P80pljGT+Svx/AKWWUGkj0Stin69FPcQOETEmVYsHWfxQGC/vX93/9yPWTEbx822KUFUwYcS51+Q6dUadlEdlZqwjSfZW4vBhxbYaW7gWtYgW6gfErHeL8cH12UG7Miq+OxbTb9T/lC29fZea4n/5DE/xU/wDxNS+XhDGCCc7LKk2233zUoKZwPp9FLT4/fFJmoJsI5pKZ+KbV4d1OzY9yo8kiW58t1JgcOalQNG5MdhxPwlCP49wrnwl/fn+B31arwVtIpke2LaNVTpBjQ0WAAAQ+Lw/tBG3I8iiqijYtRcdGM/l2VVLJDqEgCIvM7bR6q3/RGwARYfZUoSuUzm5u2CjijHoGx2KbSpF3IWHMnYDuUHkNBwZqfd7zqcep4dgo/E3uU/8AqD6FWOD90IfcgvgIVbnVWKR62+NlZKmzv3PUfUKWQZvGYnTVbTEnSASbDSNyZ53+JC5CV/8AiKvp/tXJZszZTabP/9k=">
            <a:hlinkClick r:id="rId5"/>
          </p:cNvPr>
          <p:cNvSpPr>
            <a:spLocks noChangeAspect="1" noChangeArrowheads="1"/>
          </p:cNvSpPr>
          <p:nvPr/>
        </p:nvSpPr>
        <p:spPr bwMode="auto">
          <a:xfrm>
            <a:off x="180975" y="-2057400"/>
            <a:ext cx="4276725" cy="461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7" descr="data:image/jpeg;base64,/9j/4AAQSkZJRgABAQAAAQABAAD/2wCEAAkGBxISEhAQEg8UEBUWFxcWERUUFRcUFRYUGBgXFhYUFRQYHywgGB0lGxkWIzQhJSssLy4uGCAzRDMuOiotLisBCgoKDg0OGxAQGzImHyQsMi8sLCwtLCw0LCwsLCwsLCwsLCwwLCwsLCwsLCwsLCwsLCwsLCwsLCwsLCwsLCwsLP/AABEIAGwAwAMBEQACEQEDEQH/xAAbAAEAAgMBAQAAAAAAAAAAAAAABQYBAwQCB//EAD8QAAEDAgIECQkIAQUAAAAAAAEAAgMEERIhBQYxURMWMjNBcZGx4RQiQlJTYYGS0QcVFyNkcqLBYiRUk6Hi/8QAGwEBAAIDAQEAAAAAAAAAAAAAAAEFAgMEBgf/xAAwEQACAQIDBgYCAQUBAAAAAAAAAQIDEQQSIQUVMUFRYRMiM1JxoRY0MgYjQoGRFP/aAAwDAQACEQMRAD8A+4IAo0GgUgIAlwEuAlwEuAlwEuAlwFFwApGplAEAQBAEAQBAEAQBAEB4kNgTuF1jJ2V0THUijpR9r2b/AN/VVc8fNJuyOxYaN9WRQ1ml9RnY76qse26t9Io693Q6szxmm9SPsd9VO/K3tRO7afVjjNN6kfY76pvyt7UN20+rHGab1I+x31Tflb2obtp9WOM03qR9jvqm/K3tQ3bT6scZpvUj7HfVN+Vvahu2n1Y4zTepH2O+qb8re1DdtPqxxmm9SPsd9U35W9qG7afVjjNN6kfY76pvyt7UN20+rJGm0u9zQ4tbc7r/AFXfS2jUnBSaRyzwkYuyZKUspc0OPTuVpRm5xuzjnHLKxuW0wMoAgCAIAgCAIAgCAICrz6YlwuzbsPo+5ccq0mtTjdeotSpP1hnwnNmw+j7utV1OCm1F8zUtq1+RSm631VhnH8nivR/jGBtrdnTvrE9jPG+q3x/J4qfxbA9H9DfeJ7DjdVb4/k8U/FsD3+hvvE9hxuqt8fyeKfi2B7/Q33iew43VW+P5PFPxfAd/ob7xPYcb6rfH8nij/pXAd/ojfeJ7DjdVb4/k8U/FsD3+id94nsON1Vvj+TxT8WwPf6G+8T2HG+q3x/J4p+LYHv8ARG+8T2LZojWOodDGSWXI9X39a46my6NGWSPBHqcDSjiKEas+LLdorTMpiYbt+X3rZCnGCsjRXwdNVGWTRk5fGHO257OtZFVVgoSsjrUGsIAgCAIAgCAIAgCAo9RyH/tPcVXyehWPmU1/JPUe5ctL+a+SvRQGbAvoiNh6RjWwU35jRolqbRUTqaSc1Aa9p82O3nEDJ1he7syzMbM1T1toV6eMjQVO8XzOqNCDpOebXoKOqphTSxvhxTOILHXfh83k3zyPnO2ZZC6mvh8bLGRqQl/bXFCnOl4TzLzCh0VE+nmndUBj28lhGbrZvsPSyLcxsUYnH1qWKhRjC8XzFOhCVJyza9CICt1qcuqMqdbgKAXPQfMRdX9lUGK9WR9F2P8Ap0/guuh+ZZ8e9cxhiPUZcNC803496go8Sv7h3qDQEAQBAEAQBAEAQBAUeo5D/wBp7iq6XArHzKbJyT1HuXNT9RfJXooDNg6l9ENh6U3aHMlNXqimY9xqYzI3CQ3De4J805XsciTfosqradDFVqajhZZXfX4OnDSpxk85GSWubAAXyAJNh0ZnPtVjSvlvLic99W0YWy2upFjBWNlroNOJLaVqaZ0MDYYsEjRaUkusb5+bc55k5ncLKpwVDFwr1J1ZXi+COqvKi4RUFrzIpW+hyhAXPQfMRdX9lUGK9WR9E2P+nT+C66H5lnx7yuYxxHqMuGheab8e9QyjxPqs71BoCAIAgCAIAgCAIAgKPUch/wC09xVdLgVj5lNk5J6j3Lmp+ovkr0UBmwdS+iGw9KeGotqS0M9KKV7HREzl2JrsTsOWQvuyc7LZkFT1aONeMU1K1Pg0dMZ0lR1/kRKt+L1OZMJazsQEJJbR9TSinmZLEXTO5DgXADDmL22XJOzbYXVPi6OMni4SoztBcUdVOdGNNp6yIlXL4nKFALnoPmIur+yqDFerI+ibH/Tp/BddD8yz495XMY4j1GXDQvNN+PeoZR4n1Wd6g0BAEAQBAEAQBAEAQFHqOQ/9p7iq6XArHzKbJyT1HuXNT9RfJXooDNg6l9ENh6RWvqPklNX5qZj3GqY57cJDcN73ORyG3Ik+6yqtqU8ZVppYaVnfW50YeVJazRHPbfE5rbNBA2kgXvhBJzNw09hXfCollhN+axrkru6Wh4W+xrszIaSHOANhbEegYr4b9dlrdSK0b1fBE5W0SulZqV0MAhjc2RotKS5xHrZX5WZIudlgqzA0scsRN15eR/xOmrKl4cci1IlWyOXTkEBc9B8xF1f2VQYr1ZH0TY/6dP4LrofmWfHvK5jHEeoy4aF5pvx71DKPE+qzvUGgIAgCAIAgCAIAgCAo9RyH/tPcVXS4FY+ZTX8k9R7lzU/UXyV6KAzYF9ENh6U68iAiJbTJWm07IynfSgDC65xE+cNlgPdt68XQqqpsuFXFLFNu64I6Y4nLT8NIzRzUgppWvjcZybxkOdhs3k3Po3xHIbcIvZYVqWMeMhKnK1PmISoqk1JeYxRadkip5KYAEPvd3pN2Ww7htv19Cyr7KhWxUcTKT8vLqRDEOFNwRFK1S6HNogp+CbWCgFz0HzEXV/ZVBivVkfRNj/p0/guuh+ZZ8e8rmMcR6jLhoXmm/HvUMo8T6rO9QaAgCAIAgCAIAgCAICCqdBjA/wDMPJPQNy0LD5tGzlnRsmUl+hhhP5h5J6PcV0U9lRU01IpG8qKK3QYsPzD2Bery20OLeHYz9xD2h7AmUjePYx9xj2h7EysbwfQfcY9oexTlG8X0H3GPaHsTKN4PoPuNvtD2KMq6jeD6D7jb7Q9iZV1G8H0H3G32h7EyrqN4PoPuMe0PYmTuN4PoXHQuhgII/wAw7N3vKqMRQUqrZ63Af1FOlh4wUOBdtDaEHAs/MPT0e8qumssmixW0nW89ieoqfg2hl72Ws56ks7udCGAQBAEAQBAEAQBAEB4lZcOG8EdqLR3IkrqxBnVvIjhei3J8V2LF25Fc9n3TTZBj7O/1R+TxXVvR3vlODcK9xg/Z5+pPyeKLajf+JEthJL+RRVbpnnZKzsCpIsXem1BxMa/ym2IA2wbxfeqiW02nbKehhsRTinnNn4efqf4eKjej9pnuGPuH4efqf4eKb0ftG4Y+4fh5+p/h4pvR+0bhj7h+Hn6r+Him9H7RuGPuJej1WwMazhr26cPiuaeMzSvY7aWzckcuYnKGm4NjWXvbptZcs5Znc76VPJBROhYG0IAgCAIAgCAIAgCAIAgCAIDy5OBDV1YoZ+z0/wC6H/H/AOlbLajWmU87LYet830UiZti5u4kdmSt4vMjz8o5ZNH2zRvNRfsb3BeUn/JnvqPpr4OlYm0IDBQC6AXSwMoAgCAIAgCAIAgMXSxAuhJlAEAQBAEAQGCEIfAoMv2fvJcfKWi5J5B6SfereO0lFWUTzs9hylLMpfRsGvYiHBeTl2DzL4wL4fNvs9yjdrn5s3HUy30qfky8NC6Uc+NjJLWxNDrbri9lVSjleUvqc88VLqfM59MPtVOZXTurG1EjKenDi9jmh9msMNrYSPS6N6sPDVkrK1tWcrm9ddbltqNasENfMYSfJH4HNxDzzgY4kG2XLt8FzOh5opPib3Vsn2Idul5oKzSsrKc1DGNp3yASYXMaGPJwMIs4nPpGxbXSjKEE3Zu5hnkpN8jXpLSTTUV84dI6M6OZI0RvMbiC5xu1w5DrdKiNPypc7kuScn8E3xhkMjKampnVD2xRyTF8oYGNePMBcQcbjYn4LX4Ks5yduRl4muVGNYNaXUjiXwx8GMOfDtEpBsC5kJFzbrSlQU1o9ROo4u1jnGmKk1ukIHMvDHAxwwvDXNDhKcYIF7uw7PRw+9ZeHBU4yvq2Y55ZmraDR2sL+CooaanfUSSU4mtLNmyMWAMkzgS5xJtszsUlQScnJ8GSqj0UTbxvL20nAUxkfUGUBj5BHwborY2vdY5g5ZblisPZyu+BPjJ27muTXS0Mcnk5bI6d1M5j5GtYyVt7l0uzDlkbZ3ClYdOVr8rmPj6cCx0tQ8xCSRnBusS5odjAtucLXyWiUVmypm5Py3ZQvKavyE6Z8skx2MwguOA4EO5rBbbh9LbfsXalB1PCy/75nOs+XxL/AOjsramok0k4tg4VsNOySFpnMbRjLryllrF2VrHdtzWMYw8JXfF9A5Sz9rEdqrVyNj0a+SOX/US4jMKpx4WQsebyxkcm1/N2DJZVYRvOz4djGnJ2jfmWyi1hfNJLwdP/AKeJ745J3SBvnM5ZbHa7gCLXuFzypKMVd6vkblUzN2WhyaP1zEj6YOhEcdQbQO4VrpNhc0yQjNgIB6T0bFlPDZU9dUQqyutOJbVzG8IAgCAIDyQgKDUagSuc93lDBic48k5XJO/3q4p7ShCKWU83LYk5SbzfReaKAsjjYTfC0NvvsLKpm80mz0FKGSCj0I/V/RLqdswc4P4SaSUEC1g91w036Qs6lTNbshCnlXcg9Lap1D/Loop4mxVbg+TGxxex2FrTgINiCGjbsW2NePlbWqNc6UndJ6M21urNSZaww1McbKpsbJC5jjIwMa5pwWNiSHHbsSNeNo3XAeFLVJ8RV6nk+UCOUNbJRtpIwQSW4b2eT0jPYojiLWuuDuS6PHXkbXavVEUwqKWeNrnxRxTtlY5zXcFfA9mEgg5uFjvWPixlHLJc9CfDaehx6U1PmeatrJIMFS8Pe+SMmaO2EYWOBzHm5A2tcrZDEKNuOhjKk2ySm0BL5VPOyVgZPA2KVjmkuBYHhjmuB/zN7rWqqyKLXB3MnTd9GckGq9RCKR9PPGJoYBTycIxxjkZkQ4AG7SDfrusnWjJu60ZHhSVmnqbdHapmF1ARMHeTmd0pLbGR81i5wz83O+WfQonXzOWnElUrW7Bmr88cU8cbqeThaiWV7Z43OYWSG4ZYHaD0+5PFi2m+S5Dw2k0SWrOhzSU0dMZOFLb3dawzJOFozs0XsAtdWpnk5IzhGysyB4nVHBeQ+VM8ixXw8GeG4O+LgA+9sPRe17Lf/wCiObPbzGrwpWy30JxmhiKuapxDC+BsIbbMFrnG992a0+J5EnxubMlpX7EdRarPZBouEytJpHhzzhNn2a5tmjo5XTuWbrK8nbiYqm7JdDbo/QE8MkzGSxupZXvkfG9juEaZLl7GuBsQSb57ElWUkm1qiFTauk9GadXNWpqQxxtNK6JmWPgMNQ5vohzwbE/5dO5KlZTvx/6TCm4lrXObggCAIAgCAIAgCAIAgCAIAgCAIAgCAIAgCAIAgCA//9k=">
            <a:hlinkClick r:id="rId6"/>
          </p:cNvPr>
          <p:cNvSpPr>
            <a:spLocks noChangeAspect="1" noChangeArrowheads="1"/>
          </p:cNvSpPr>
          <p:nvPr/>
        </p:nvSpPr>
        <p:spPr bwMode="auto">
          <a:xfrm>
            <a:off x="28575" y="-617538"/>
            <a:ext cx="22860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2" name="Picture 8"/>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57858" y="3850817"/>
            <a:ext cx="1170316" cy="65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38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&amp; SPARQL</a:t>
            </a:r>
            <a:endParaRPr lang="en-GB" dirty="0"/>
          </a:p>
        </p:txBody>
      </p:sp>
      <p:sp>
        <p:nvSpPr>
          <p:cNvPr id="3" name="Content Placeholder 2"/>
          <p:cNvSpPr>
            <a:spLocks noGrp="1"/>
          </p:cNvSpPr>
          <p:nvPr>
            <p:ph sz="quarter" idx="15"/>
          </p:nvPr>
        </p:nvSpPr>
        <p:spPr>
          <a:xfrm>
            <a:off x="533400" y="1392560"/>
            <a:ext cx="8077200" cy="4419600"/>
          </a:xfrm>
        </p:spPr>
        <p:txBody>
          <a:bodyPr/>
          <a:lstStyle/>
          <a:p>
            <a:r>
              <a:rPr lang="en-GB" sz="1800" dirty="0" smtClean="0"/>
              <a:t>The</a:t>
            </a:r>
            <a:r>
              <a:rPr lang="en-GB" sz="1800" b="1" dirty="0" smtClean="0"/>
              <a:t> Resource Description Framework </a:t>
            </a:r>
            <a:r>
              <a:rPr lang="en-GB" sz="1800" dirty="0" smtClean="0"/>
              <a:t>(RDF ) is a syntax for representing data and resources </a:t>
            </a:r>
            <a:r>
              <a:rPr lang="en-GB" sz="1800" dirty="0" smtClean="0"/>
              <a:t>on </a:t>
            </a:r>
            <a:r>
              <a:rPr lang="en-GB" sz="1800" dirty="0" smtClean="0"/>
              <a:t>the Web</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
        <p:nvSpPr>
          <p:cNvPr id="7" name="Content Placeholder 2"/>
          <p:cNvSpPr txBox="1">
            <a:spLocks/>
          </p:cNvSpPr>
          <p:nvPr/>
        </p:nvSpPr>
        <p:spPr>
          <a:xfrm>
            <a:off x="533400" y="2132856"/>
            <a:ext cx="8077200" cy="367930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RDF breaks every </a:t>
            </a:r>
            <a:r>
              <a:rPr lang="en-GB" noProof="0" dirty="0" smtClean="0">
                <a:latin typeface="Georgia" pitchFamily="18" charset="0"/>
              </a:rPr>
              <a:t>piece of information down in </a:t>
            </a:r>
            <a:r>
              <a:rPr lang="en-GB" b="1" noProof="0" dirty="0" smtClean="0">
                <a:latin typeface="Georgia" pitchFamily="18" charset="0"/>
              </a:rPr>
              <a:t>t</a:t>
            </a:r>
            <a:r>
              <a:rPr kumimoji="0" lang="en-GB" b="1" i="0" u="none" strike="noStrike" kern="1200" cap="none" spc="0" normalizeH="0" baseline="0" noProof="0" dirty="0" smtClean="0">
                <a:ln>
                  <a:noFill/>
                </a:ln>
                <a:solidFill>
                  <a:schemeClr val="tx1"/>
                </a:solidFill>
                <a:effectLst/>
                <a:uLnTx/>
                <a:uFillTx/>
                <a:latin typeface="Georgia" pitchFamily="18" charset="0"/>
                <a:ea typeface="+mn-ea"/>
                <a:cs typeface="+mn-cs"/>
              </a:rPr>
              <a:t>riples</a:t>
            </a:r>
            <a:r>
              <a:rPr kumimoji="0" lang="en-GB" i="0" u="none" strike="noStrike" kern="1200" cap="none" spc="0" normalizeH="0" baseline="0" noProof="0" dirty="0" smtClean="0">
                <a:ln>
                  <a:noFill/>
                </a:ln>
                <a:solidFill>
                  <a:schemeClr val="tx1"/>
                </a:solidFill>
                <a:effectLst/>
                <a:uLnTx/>
                <a:uFillTx/>
                <a:latin typeface="Georgia" pitchFamily="18" charset="0"/>
                <a:ea typeface="+mn-ea"/>
                <a:cs typeface="+mn-cs"/>
              </a:rPr>
              <a:t>:</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Subject – a resource, which </a:t>
            </a: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is identified </a:t>
            </a: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with a URI.</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Predicate – a URI-identified reused specification of the relationship.</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latin typeface="Georgia" pitchFamily="18" charset="0"/>
                <a:ea typeface="+mn-ea"/>
                <a:cs typeface="+mn-cs"/>
              </a:rPr>
              <a:t>Object – a resource or literal to which the subject is related.</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endParaRPr lang="en-GB" sz="2000" dirty="0" smtClean="0">
              <a:latin typeface="Georgia" pitchFamily="18" charset="0"/>
            </a:endParaRPr>
          </a:p>
          <a:p>
            <a:pPr lvl="0" indent="-274320">
              <a:spcAft>
                <a:spcPts val="900"/>
              </a:spcAft>
              <a:buClr>
                <a:schemeClr val="tx1"/>
              </a:buClr>
              <a:defRPr/>
            </a:pPr>
            <a:r>
              <a:rPr lang="en-GB" b="1" dirty="0" smtClean="0">
                <a:latin typeface="Georgia" pitchFamily="18" charset="0"/>
              </a:rPr>
              <a:t>SPARQL</a:t>
            </a:r>
            <a:r>
              <a:rPr lang="en-GB" dirty="0" smtClean="0">
                <a:latin typeface="Georgia" pitchFamily="18" charset="0"/>
              </a:rPr>
              <a:t> is a standardised language for querying RDF data.</a:t>
            </a:r>
          </a:p>
          <a:p>
            <a:pPr marL="0" marR="0" lvl="0" indent="-274320" algn="l" defTabSz="914400" rtl="0" eaLnBrk="1" fontAlgn="auto" latinLnBrk="0" hangingPunct="1">
              <a:lnSpc>
                <a:spcPct val="100000"/>
              </a:lnSpc>
              <a:spcBef>
                <a:spcPts val="0"/>
              </a:spcBef>
              <a:spcAft>
                <a:spcPts val="900"/>
              </a:spcAft>
              <a:buClr>
                <a:schemeClr val="tx1"/>
              </a:buClr>
              <a:buSzTx/>
              <a:tabLst/>
              <a:defRPr/>
            </a:pPr>
            <a:endPar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8" name="Rectangle 7"/>
          <p:cNvSpPr/>
          <p:nvPr/>
        </p:nvSpPr>
        <p:spPr bwMode="ltGray">
          <a:xfrm>
            <a:off x="294500" y="4005064"/>
            <a:ext cx="8568952" cy="864096"/>
          </a:xfrm>
          <a:prstGeom prst="rect">
            <a:avLst/>
          </a:prstGeom>
          <a:ln/>
        </p:spPr>
        <p:style>
          <a:lnRef idx="2">
            <a:schemeClr val="accent2"/>
          </a:lnRef>
          <a:fillRef idx="1">
            <a:schemeClr val="lt1"/>
          </a:fillRef>
          <a:effectRef idx="0">
            <a:schemeClr val="accent2"/>
          </a:effectRef>
          <a:fontRef idx="minor">
            <a:schemeClr val="dk1"/>
          </a:fontRef>
        </p:style>
        <p:txBody>
          <a:bodyPr rtlCol="0" anchor="t" anchorCtr="0"/>
          <a:lstStyle/>
          <a:p>
            <a:r>
              <a:rPr lang="en-GB" sz="1600" dirty="0" smtClean="0">
                <a:solidFill>
                  <a:srgbClr val="FF0000"/>
                </a:solidFill>
                <a:latin typeface="Georgia" pitchFamily="18" charset="0"/>
              </a:rPr>
              <a:t>http://example.org/place/Brussels </a:t>
            </a:r>
            <a:r>
              <a:rPr lang="en-GB" sz="1600" dirty="0" smtClean="0">
                <a:solidFill>
                  <a:srgbClr val="00B0F0"/>
                </a:solidFill>
                <a:latin typeface="Georgia" pitchFamily="18" charset="0"/>
              </a:rPr>
              <a:t>is the capital of </a:t>
            </a:r>
            <a:r>
              <a:rPr lang="en-GB" sz="1600" dirty="0" smtClean="0">
                <a:solidFill>
                  <a:srgbClr val="00B050"/>
                </a:solidFill>
                <a:latin typeface="Georgia" pitchFamily="18" charset="0"/>
              </a:rPr>
              <a:t>“Belgium”</a:t>
            </a:r>
            <a:r>
              <a:rPr lang="en-GB" sz="1600" dirty="0" smtClean="0">
                <a:solidFill>
                  <a:schemeClr val="tx1"/>
                </a:solidFill>
                <a:latin typeface="Georgia" pitchFamily="18" charset="0"/>
              </a:rPr>
              <a:t>.</a:t>
            </a:r>
          </a:p>
          <a:p>
            <a:pPr algn="ctr"/>
            <a:r>
              <a:rPr lang="en-GB" sz="1600" dirty="0" smtClean="0">
                <a:solidFill>
                  <a:schemeClr val="tx1"/>
                </a:solidFill>
                <a:latin typeface="Georgia" pitchFamily="18" charset="0"/>
              </a:rPr>
              <a:t>OR</a:t>
            </a:r>
          </a:p>
          <a:p>
            <a:r>
              <a:rPr lang="en-GB" sz="1600" dirty="0" smtClean="0">
                <a:solidFill>
                  <a:srgbClr val="FF0000"/>
                </a:solidFill>
                <a:latin typeface="Georgia" pitchFamily="18" charset="0"/>
              </a:rPr>
              <a:t>http://example.org/place/Brussels</a:t>
            </a:r>
            <a:r>
              <a:rPr lang="en-GB" sz="1600" dirty="0" smtClean="0">
                <a:solidFill>
                  <a:schemeClr val="tx1"/>
                </a:solidFill>
                <a:latin typeface="Georgia" pitchFamily="18" charset="0"/>
              </a:rPr>
              <a:t> </a:t>
            </a:r>
            <a:r>
              <a:rPr lang="en-GB" sz="1600" dirty="0" smtClean="0">
                <a:solidFill>
                  <a:srgbClr val="00B0F0"/>
                </a:solidFill>
                <a:latin typeface="Georgia" pitchFamily="18" charset="0"/>
              </a:rPr>
              <a:t>is the capital of</a:t>
            </a:r>
            <a:r>
              <a:rPr lang="en-GB" sz="1600" dirty="0" smtClean="0">
                <a:solidFill>
                  <a:schemeClr val="tx1"/>
                </a:solidFill>
                <a:latin typeface="Georgia" pitchFamily="18" charset="0"/>
              </a:rPr>
              <a:t> </a:t>
            </a:r>
            <a:r>
              <a:rPr lang="en-GB" sz="1600" dirty="0" smtClean="0">
                <a:solidFill>
                  <a:srgbClr val="00B050"/>
                </a:solidFill>
                <a:latin typeface="Georgia" pitchFamily="18" charset="0"/>
              </a:rPr>
              <a:t>http://example.org/place/Belgium</a:t>
            </a:r>
            <a:r>
              <a:rPr lang="en-GB" sz="1600" dirty="0" smtClean="0">
                <a:solidFill>
                  <a:schemeClr val="tx1"/>
                </a:solidFill>
                <a:latin typeface="Georgia" pitchFamily="18" charset="0"/>
              </a:rPr>
              <a:t>.</a:t>
            </a:r>
          </a:p>
          <a:p>
            <a:endParaRPr lang="en-GB" sz="1600" dirty="0" smtClean="0">
              <a:solidFill>
                <a:schemeClr val="tx1"/>
              </a:solidFill>
              <a:latin typeface="Georgia" pitchFamily="18" charset="0"/>
            </a:endParaRPr>
          </a:p>
          <a:p>
            <a:pPr algn="ctr"/>
            <a:endParaRPr lang="en-GB" dirty="0" smtClean="0">
              <a:solidFill>
                <a:schemeClr val="tx1"/>
              </a:solidFill>
              <a:latin typeface="Georgia" pitchFamily="18" charset="0"/>
            </a:endParaRPr>
          </a:p>
        </p:txBody>
      </p:sp>
      <p:sp>
        <p:nvSpPr>
          <p:cNvPr id="9" name="Right Brace 8"/>
          <p:cNvSpPr/>
          <p:nvPr/>
        </p:nvSpPr>
        <p:spPr>
          <a:xfrm rot="5400000">
            <a:off x="1979712" y="3284984"/>
            <a:ext cx="144016" cy="36004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ight Brace 9"/>
          <p:cNvSpPr/>
          <p:nvPr/>
        </p:nvSpPr>
        <p:spPr>
          <a:xfrm rot="5400000">
            <a:off x="4535996" y="4473116"/>
            <a:ext cx="144016" cy="12241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ight Brace 10"/>
          <p:cNvSpPr/>
          <p:nvPr/>
        </p:nvSpPr>
        <p:spPr>
          <a:xfrm rot="5400000">
            <a:off x="6947140" y="3355868"/>
            <a:ext cx="144016" cy="345863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p:cNvSpPr txBox="1"/>
          <p:nvPr/>
        </p:nvSpPr>
        <p:spPr>
          <a:xfrm>
            <a:off x="1442230" y="5271618"/>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FF0000"/>
                </a:solidFill>
                <a:latin typeface="Georgia" pitchFamily="18" charset="0"/>
              </a:rPr>
              <a:t>Subject</a:t>
            </a:r>
          </a:p>
        </p:txBody>
      </p:sp>
      <p:sp>
        <p:nvSpPr>
          <p:cNvPr id="13" name="TextBox 12"/>
          <p:cNvSpPr txBox="1"/>
          <p:nvPr/>
        </p:nvSpPr>
        <p:spPr>
          <a:xfrm>
            <a:off x="4023278" y="5257104"/>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F0"/>
                </a:solidFill>
                <a:latin typeface="Georgia" pitchFamily="18" charset="0"/>
              </a:rPr>
              <a:t>Predicate</a:t>
            </a:r>
          </a:p>
        </p:txBody>
      </p:sp>
      <p:sp>
        <p:nvSpPr>
          <p:cNvPr id="14" name="TextBox 13"/>
          <p:cNvSpPr txBox="1"/>
          <p:nvPr/>
        </p:nvSpPr>
        <p:spPr>
          <a:xfrm>
            <a:off x="6444208" y="5229200"/>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50"/>
                </a:solidFill>
                <a:latin typeface="Georgia" pitchFamily="18" charset="0"/>
              </a:rPr>
              <a:t>Object</a:t>
            </a:r>
          </a:p>
        </p:txBody>
      </p:sp>
      <p:sp>
        <p:nvSpPr>
          <p:cNvPr id="18" name="Rectangle 17"/>
          <p:cNvSpPr/>
          <p:nvPr/>
        </p:nvSpPr>
        <p:spPr bwMode="ltGray">
          <a:xfrm>
            <a:off x="3491880" y="6165304"/>
            <a:ext cx="4464496" cy="4998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http://www.slideshare.net/OpenDataSupport/introduction-to-rdf-sparql</a:t>
            </a:r>
            <a:r>
              <a:rPr lang="en-GB" sz="1100" dirty="0" smtClean="0"/>
              <a:t> </a:t>
            </a:r>
            <a:endParaRPr lang="en-GB" sz="1100" dirty="0" smtClean="0">
              <a:solidFill>
                <a:schemeClr val="tx1"/>
              </a:solidFill>
            </a:endParaRPr>
          </a:p>
        </p:txBody>
      </p:sp>
    </p:spTree>
    <p:extLst>
      <p:ext uri="{BB962C8B-B14F-4D97-AF65-F5344CB8AC3E}">
        <p14:creationId xmlns:p14="http://schemas.microsoft.com/office/powerpoint/2010/main" val="4075599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How to publish linked data?</a:t>
            </a:r>
            <a:br>
              <a:rPr lang="en-GB" sz="4000" b="0" i="0" dirty="0" smtClean="0">
                <a:solidFill>
                  <a:schemeClr val="accent1"/>
                </a:solidFill>
                <a:latin typeface="Century Gothic" panose="020B0502020202020204" pitchFamily="34" charset="0"/>
              </a:rPr>
            </a:br>
            <a:r>
              <a:rPr lang="en-GB" b="0" dirty="0"/>
              <a:t/>
            </a:r>
            <a:br>
              <a:rPr lang="en-GB" b="0" dirty="0"/>
            </a:br>
            <a:r>
              <a:rPr lang="en-GB" b="0" dirty="0" smtClean="0"/>
              <a:t>Paving the way towards 5-star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19</a:t>
            </a:fld>
            <a:endParaRPr lang="en-GB" dirty="0"/>
          </a:p>
        </p:txBody>
      </p:sp>
    </p:spTree>
    <p:extLst>
      <p:ext uri="{BB962C8B-B14F-4D97-AF65-F5344CB8AC3E}">
        <p14:creationId xmlns:p14="http://schemas.microsoft.com/office/powerpoint/2010/main" val="304346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Learning objectives</a:t>
            </a:r>
            <a:endParaRPr lang="en-GB" dirty="0"/>
          </a:p>
        </p:txBody>
      </p:sp>
      <p:sp>
        <p:nvSpPr>
          <p:cNvPr id="5" name="Content Placeholder 4"/>
          <p:cNvSpPr>
            <a:spLocks noGrp="1"/>
          </p:cNvSpPr>
          <p:nvPr>
            <p:ph sz="quarter" idx="15"/>
          </p:nvPr>
        </p:nvSpPr>
        <p:spPr/>
        <p:txBody>
          <a:bodyPr/>
          <a:lstStyle/>
          <a:p>
            <a:r>
              <a:rPr lang="en-GB" dirty="0" smtClean="0"/>
              <a:t>By </a:t>
            </a:r>
            <a:r>
              <a:rPr lang="en-GB" dirty="0"/>
              <a:t>the end of the course, participants should have a clear understanding </a:t>
            </a:r>
            <a:r>
              <a:rPr lang="en-GB" dirty="0" smtClean="0"/>
              <a:t>of:</a:t>
            </a:r>
          </a:p>
          <a:p>
            <a:pPr marL="342900" indent="-342900">
              <a:lnSpc>
                <a:spcPct val="150000"/>
              </a:lnSpc>
              <a:buFont typeface="Arial" panose="020B0604020202020204" pitchFamily="34" charset="0"/>
              <a:buChar char="•"/>
            </a:pPr>
            <a:r>
              <a:rPr lang="en-GB" dirty="0" smtClean="0"/>
              <a:t>What </a:t>
            </a:r>
            <a:r>
              <a:rPr lang="en-GB" dirty="0"/>
              <a:t>linked open data </a:t>
            </a:r>
            <a:r>
              <a:rPr lang="en-GB" dirty="0" smtClean="0"/>
              <a:t>is; </a:t>
            </a:r>
          </a:p>
          <a:p>
            <a:pPr>
              <a:lnSpc>
                <a:spcPct val="150000"/>
              </a:lnSpc>
              <a:buFont typeface="Arial" pitchFamily="34" charset="0"/>
              <a:buChar char="•"/>
            </a:pPr>
            <a:r>
              <a:rPr lang="en-GB" dirty="0"/>
              <a:t>What is the difference between linked and open data;</a:t>
            </a:r>
          </a:p>
          <a:p>
            <a:pPr>
              <a:lnSpc>
                <a:spcPct val="150000"/>
              </a:lnSpc>
              <a:buFont typeface="Arial" pitchFamily="34" charset="0"/>
              <a:buChar char="•"/>
            </a:pPr>
            <a:r>
              <a:rPr lang="en-GB" dirty="0"/>
              <a:t>How to publish linked </a:t>
            </a:r>
            <a:r>
              <a:rPr lang="en-GB" dirty="0" smtClean="0"/>
              <a:t>data;</a:t>
            </a:r>
            <a:endParaRPr lang="en-GB" dirty="0"/>
          </a:p>
          <a:p>
            <a:pPr>
              <a:lnSpc>
                <a:spcPct val="150000"/>
              </a:lnSpc>
              <a:buFont typeface="Arial" pitchFamily="34" charset="0"/>
              <a:buChar char="•"/>
            </a:pPr>
            <a:r>
              <a:rPr lang="en-GB" dirty="0"/>
              <a:t>The economic and social aspects of linked </a:t>
            </a:r>
            <a:r>
              <a:rPr lang="en-GB" dirty="0" smtClean="0"/>
              <a:t>data</a:t>
            </a:r>
            <a:r>
              <a:rPr lang="en-GB" dirty="0"/>
              <a:t>;</a:t>
            </a:r>
            <a:endParaRPr lang="en-GB" dirty="0" smtClean="0"/>
          </a:p>
          <a:p>
            <a:pPr marL="68580" indent="-342900">
              <a:lnSpc>
                <a:spcPct val="150000"/>
              </a:lnSpc>
              <a:buFont typeface="Arial" panose="020B0604020202020204" pitchFamily="34" charset="0"/>
              <a:buChar char="•"/>
            </a:pPr>
            <a:r>
              <a:rPr lang="en-GB" dirty="0"/>
              <a:t>H</a:t>
            </a:r>
            <a:r>
              <a:rPr lang="en-GB" dirty="0" smtClean="0"/>
              <a:t>ow </a:t>
            </a:r>
            <a:r>
              <a:rPr lang="en-GB" dirty="0"/>
              <a:t>linked data technologies can be applied to improve the availability, </a:t>
            </a:r>
            <a:r>
              <a:rPr lang="en-GB" dirty="0" err="1"/>
              <a:t>understandability</a:t>
            </a:r>
            <a:r>
              <a:rPr lang="en-GB" dirty="0"/>
              <a:t> and usability of EU data.</a:t>
            </a:r>
          </a:p>
          <a:p>
            <a:pPr>
              <a:lnSpc>
                <a:spcPct val="150000"/>
              </a:lnSpc>
              <a:buFont typeface="Arial" pitchFamily="34" charset="0"/>
              <a:buChar char="•"/>
            </a:pPr>
            <a:endParaRPr lang="en-GB" dirty="0" smtClean="0"/>
          </a:p>
          <a:p>
            <a:pPr>
              <a:lnSpc>
                <a:spcPct val="150000"/>
              </a:lnSpc>
              <a:buFont typeface="Arial" pitchFamily="34" charset="0"/>
              <a:buChar char="•"/>
            </a:pPr>
            <a:endParaRPr lang="en-GB" dirty="0"/>
          </a:p>
        </p:txBody>
      </p:sp>
      <p:sp>
        <p:nvSpPr>
          <p:cNvPr id="3" name="Slide Number Placeholder 2"/>
          <p:cNvSpPr>
            <a:spLocks noGrp="1"/>
          </p:cNvSpPr>
          <p:nvPr>
            <p:ph type="sldNum" sz="quarter" idx="18"/>
          </p:nvPr>
        </p:nvSpPr>
        <p:spPr/>
        <p:txBody>
          <a:bodyPr/>
          <a:lstStyle/>
          <a:p>
            <a:r>
              <a:rPr lang="en-GB" dirty="0" smtClean="0"/>
              <a:t>Slide </a:t>
            </a:r>
            <a:fld id="{2C15C9EF-3AB5-4B83-AD00-86D3AAF498A4}" type="slidenum">
              <a:rPr lang="en-GB" smtClean="0"/>
              <a:pPr/>
              <a:t>2</a:t>
            </a:fld>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star-schema of Linked Open Data</a:t>
            </a:r>
            <a:endParaRPr lang="en-GB" dirty="0"/>
          </a:p>
        </p:txBody>
      </p:sp>
      <p:graphicFrame>
        <p:nvGraphicFramePr>
          <p:cNvPr id="5" name="Content Placeholder 8"/>
          <p:cNvGraphicFramePr>
            <a:graphicFrameLocks noGrp="1"/>
          </p:cNvGraphicFramePr>
          <p:nvPr>
            <p:ph sz="quarter" idx="15"/>
            <p:extLst>
              <p:ext uri="{D42A27DB-BD31-4B8C-83A1-F6EECF244321}">
                <p14:modId xmlns:p14="http://schemas.microsoft.com/office/powerpoint/2010/main" val="3714681195"/>
              </p:ext>
            </p:extLst>
          </p:nvPr>
        </p:nvGraphicFramePr>
        <p:xfrm>
          <a:off x="533400" y="1752600"/>
          <a:ext cx="8077200" cy="4196680"/>
        </p:xfrm>
        <a:graphic>
          <a:graphicData uri="http://schemas.openxmlformats.org/drawingml/2006/table">
            <a:tbl>
              <a:tblPr firstRow="1" bandRow="1">
                <a:tableStyleId>{69D073F8-1565-44D7-B386-08B59EADF2EE}</a:tableStyleId>
              </a:tblPr>
              <a:tblGrid>
                <a:gridCol w="1590328"/>
                <a:gridCol w="6486872"/>
              </a:tblGrid>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solidFill>
                            <a:schemeClr val="dk1"/>
                          </a:solidFill>
                          <a:latin typeface="+mj-lt"/>
                          <a:ea typeface="+mj-ea"/>
                          <a:cs typeface="+mj-cs"/>
                        </a:rPr>
                        <a:t>Make your stuff available on the Web (whatever format) under an open license.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Make it available as structured data (e.g., Excel instead of image scan of a table).</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non-proprietary formats (e.g., CSV instead of Excel).</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Use URIs to denote things, so that people can point at your stuff.</a:t>
                      </a:r>
                    </a:p>
                  </a:txBody>
                  <a:tcPr anchor="ctr"/>
                </a:tc>
              </a:tr>
              <a:tr h="8393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Link your data to other data to provide context.</a:t>
                      </a:r>
                    </a:p>
                  </a:txBody>
                  <a:tcPr anchor="ctr"/>
                </a:tc>
              </a:tr>
            </a:tbl>
          </a:graphicData>
        </a:graphic>
      </p:graphicFrame>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20</a:t>
            </a:fld>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t>
            </a:r>
            <a:r>
              <a:rPr lang="en-GB" dirty="0" smtClean="0">
                <a:solidFill>
                  <a:srgbClr val="FFFF00"/>
                </a:solidFill>
              </a:rPr>
              <a:t> </a:t>
            </a:r>
            <a:r>
              <a:rPr lang="en-GB" dirty="0" smtClean="0"/>
              <a:t>Make your stuff available on the Web under an open licence</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00"/>
          <a:stretch/>
        </p:blipFill>
        <p:spPr bwMode="auto">
          <a:xfrm>
            <a:off x="2702052" y="1412776"/>
            <a:ext cx="5040560" cy="465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9" name="Picture 5" descr="https://encrypted-tbn2.gstatic.com/images?q=tbn:ANd9GcQtOxzP14OwIbBIdvv1kFeXsovu836krCgIzQnMPIPJFtDbNjHE"/>
          <p:cNvPicPr>
            <a:picLocks noChangeAspect="1" noChangeArrowheads="1"/>
          </p:cNvPicPr>
          <p:nvPr/>
        </p:nvPicPr>
        <p:blipFill>
          <a:blip r:embed="rId3" cstate="print"/>
          <a:srcRect/>
          <a:stretch>
            <a:fillRect/>
          </a:stretch>
        </p:blipFill>
        <p:spPr bwMode="auto">
          <a:xfrm>
            <a:off x="7088041" y="4233947"/>
            <a:ext cx="936104" cy="996221"/>
          </a:xfrm>
          <a:prstGeom prst="rect">
            <a:avLst/>
          </a:prstGeom>
          <a:noFill/>
          <a:effectLst>
            <a:outerShdw blurRad="50800" dist="38100" dir="2700000" algn="tl" rotWithShape="0">
              <a:prstClr val="black">
                <a:alpha val="40000"/>
              </a:prstClr>
            </a:outerShdw>
          </a:effectLst>
        </p:spPr>
      </p:pic>
      <p:sp>
        <p:nvSpPr>
          <p:cNvPr id="5" name="TextBox 4"/>
          <p:cNvSpPr txBox="1"/>
          <p:nvPr/>
        </p:nvSpPr>
        <p:spPr>
          <a:xfrm>
            <a:off x="396666" y="1772816"/>
            <a:ext cx="2305386" cy="1008112"/>
          </a:xfrm>
          <a:prstGeom prst="rect">
            <a:avLst/>
          </a:prstGeom>
          <a:noFill/>
          <a:ln>
            <a:solidFill>
              <a:schemeClr val="tx1"/>
            </a:solidFill>
          </a:ln>
        </p:spPr>
        <p:txBody>
          <a:bodyPr vert="horz" wrap="square" lIns="108000" tIns="0" rIns="0" bIns="0" rtlCol="0" anchor="ctr" anchorCtr="0">
            <a:noAutofit/>
          </a:bodyPr>
          <a:lstStyle/>
          <a:p>
            <a:pPr indent="-274320">
              <a:spcAft>
                <a:spcPts val="900"/>
              </a:spcAft>
            </a:pPr>
            <a:r>
              <a:rPr lang="en-GB" dirty="0">
                <a:latin typeface="Century Gothic" panose="020B0502020202020204" pitchFamily="34" charset="0"/>
              </a:rPr>
              <a:t>Trends, risks and vulnerabilities in securities markets </a:t>
            </a:r>
            <a:endParaRPr lang="nl-BE" dirty="0" err="1" smtClean="0">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7716691" y="5359425"/>
            <a:ext cx="1255885" cy="20118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a:t>
            </a:r>
            <a:r>
              <a:rPr lang="en-GB" dirty="0" smtClean="0">
                <a:solidFill>
                  <a:srgbClr val="FFFF00"/>
                </a:solidFill>
              </a:rPr>
              <a:t> </a:t>
            </a:r>
            <a:r>
              <a:rPr lang="en-GB" dirty="0" smtClean="0"/>
              <a:t>Make it available as structured data </a:t>
            </a:r>
            <a:endParaRPr lang="en-GB" dirty="0"/>
          </a:p>
        </p:txBody>
      </p:sp>
      <p:sp>
        <p:nvSpPr>
          <p:cNvPr id="8" name="Content Placeholder 7"/>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692" y="1183183"/>
            <a:ext cx="3163604" cy="512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descr="http://png-1.findicons.com/files/icons/1637/file_icons_vs_2/256/xls.png"/>
          <p:cNvPicPr>
            <a:picLocks noChangeAspect="1" noChangeArrowheads="1"/>
          </p:cNvPicPr>
          <p:nvPr/>
        </p:nvPicPr>
        <p:blipFill>
          <a:blip r:embed="rId3" cstate="print"/>
          <a:srcRect/>
          <a:stretch>
            <a:fillRect/>
          </a:stretch>
        </p:blipFill>
        <p:spPr bwMode="auto">
          <a:xfrm>
            <a:off x="6588224" y="5157192"/>
            <a:ext cx="1296144" cy="1296144"/>
          </a:xfrm>
          <a:prstGeom prst="rect">
            <a:avLst/>
          </a:prstGeom>
          <a:noFill/>
          <a:effectLst>
            <a:outerShdw blurRad="50800" dist="38100" dir="2700000" algn="tl" rotWithShape="0">
              <a:prstClr val="black">
                <a:alpha val="40000"/>
              </a:prstClr>
            </a:outerShdw>
          </a:effectLst>
        </p:spPr>
      </p:pic>
      <p:sp>
        <p:nvSpPr>
          <p:cNvPr id="3" name="TextBox 2"/>
          <p:cNvSpPr txBox="1"/>
          <p:nvPr/>
        </p:nvSpPr>
        <p:spPr>
          <a:xfrm>
            <a:off x="107504" y="1772816"/>
            <a:ext cx="3744416" cy="864096"/>
          </a:xfrm>
          <a:prstGeom prst="rect">
            <a:avLst/>
          </a:prstGeom>
          <a:noFill/>
          <a:ln>
            <a:solidFill>
              <a:schemeClr val="tx1"/>
            </a:solidFill>
          </a:ln>
        </p:spPr>
        <p:txBody>
          <a:bodyPr vert="horz" wrap="square" lIns="108000" tIns="0" rIns="0" bIns="0" rtlCol="0" anchor="ctr" anchorCtr="0">
            <a:noAutofit/>
          </a:bodyPr>
          <a:lstStyle/>
          <a:p>
            <a:pPr indent="-274320">
              <a:spcAft>
                <a:spcPts val="900"/>
              </a:spcAft>
            </a:pPr>
            <a:r>
              <a:rPr lang="nl-BE" dirty="0">
                <a:latin typeface="Century Gothic" panose="020B0502020202020204" pitchFamily="34" charset="0"/>
              </a:rPr>
              <a:t>Waterbase - </a:t>
            </a:r>
            <a:r>
              <a:rPr lang="nl-BE" dirty="0" err="1">
                <a:latin typeface="Century Gothic" panose="020B0502020202020204" pitchFamily="34" charset="0"/>
              </a:rPr>
              <a:t>Emissions</a:t>
            </a:r>
            <a:r>
              <a:rPr lang="nl-BE" dirty="0">
                <a:latin typeface="Century Gothic" panose="020B0502020202020204" pitchFamily="34" charset="0"/>
              </a:rPr>
              <a:t> </a:t>
            </a:r>
            <a:r>
              <a:rPr lang="nl-BE" dirty="0" err="1">
                <a:latin typeface="Century Gothic" panose="020B0502020202020204" pitchFamily="34" charset="0"/>
              </a:rPr>
              <a:t>to</a:t>
            </a:r>
            <a:r>
              <a:rPr lang="nl-BE" dirty="0">
                <a:latin typeface="Century Gothic" panose="020B0502020202020204" pitchFamily="34" charset="0"/>
              </a:rPr>
              <a:t> </a:t>
            </a:r>
            <a:r>
              <a:rPr lang="nl-BE" dirty="0" smtClean="0">
                <a:latin typeface="Century Gothic" panose="020B0502020202020204" pitchFamily="34" charset="0"/>
              </a:rPr>
              <a:t>water:</a:t>
            </a:r>
          </a:p>
          <a:p>
            <a:pPr indent="-274320">
              <a:spcAft>
                <a:spcPts val="900"/>
              </a:spcAft>
            </a:pPr>
            <a:r>
              <a:rPr lang="nl-BE" dirty="0" err="1" smtClean="0">
                <a:latin typeface="Century Gothic" panose="020B0502020202020204" pitchFamily="34" charset="0"/>
              </a:rPr>
              <a:t>CountryCode</a:t>
            </a:r>
            <a:endParaRPr lang="nl-BE" dirty="0" smtClean="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a:t>
            </a:r>
            <a:r>
              <a:rPr lang="en-GB" dirty="0" smtClean="0">
                <a:solidFill>
                  <a:srgbClr val="FFFF00"/>
                </a:solidFill>
              </a:rPr>
              <a:t> </a:t>
            </a:r>
            <a:r>
              <a:rPr lang="en-GB" dirty="0" smtClean="0"/>
              <a:t>Use non-proprietary formats </a:t>
            </a:r>
            <a:endParaRPr lang="en-GB" dirty="0"/>
          </a:p>
        </p:txBody>
      </p:sp>
      <p:sp>
        <p:nvSpPr>
          <p:cNvPr id="10" name="Content Placeholder 9"/>
          <p:cNvSpPr>
            <a:spLocks noGrp="1"/>
          </p:cNvSpPr>
          <p:nvPr>
            <p:ph sz="quarter" idx="15"/>
          </p:nvPr>
        </p:nvSpPr>
        <p:spPr/>
        <p:txBody>
          <a:bodyPr/>
          <a:lstStyle/>
          <a:p>
            <a:pPr>
              <a:buFont typeface="Arial" pitchFamily="34" charset="0"/>
              <a:buChar char="•"/>
            </a:pPr>
            <a:r>
              <a:rPr lang="en-GB" dirty="0" smtClean="0"/>
              <a:t>Proprietary: Excel, Word, PDF...</a:t>
            </a:r>
          </a:p>
          <a:p>
            <a:pPr>
              <a:buFont typeface="Arial" pitchFamily="34" charset="0"/>
              <a:buChar char="•"/>
            </a:pPr>
            <a:r>
              <a:rPr lang="en-GB" dirty="0" smtClean="0"/>
              <a:t>Non-proprietary: XML, CSV, RDF, JSON, ODF...</a:t>
            </a:r>
          </a:p>
          <a:p>
            <a:endParaRPr lang="en-GB" sz="400" dirty="0" smtClean="0"/>
          </a:p>
          <a:p>
            <a:r>
              <a:rPr lang="en-GB" dirty="0"/>
              <a:t>DG Enlargement - Regional </a:t>
            </a:r>
            <a:r>
              <a:rPr lang="en-GB" dirty="0" smtClean="0"/>
              <a:t>programmes:</a:t>
            </a:r>
          </a:p>
          <a:p>
            <a:endParaRPr lang="en-GB" dirty="0" smtClean="0"/>
          </a:p>
          <a:p>
            <a:endParaRPr lang="en-GB" dirty="0" smtClean="0"/>
          </a:p>
          <a:p>
            <a:endParaRPr lang="en-GB" dirty="0" smtClean="0"/>
          </a:p>
          <a:p>
            <a:r>
              <a:rPr lang="en-GB" sz="800" dirty="0" smtClean="0"/>
              <a:t> </a:t>
            </a:r>
            <a:r>
              <a:rPr lang="en-GB" sz="1800" dirty="0" smtClean="0"/>
              <a:t/>
            </a:r>
            <a:br>
              <a:rPr lang="en-GB" sz="1800" dirty="0" smtClean="0"/>
            </a:br>
            <a:endParaRPr lang="en-GB" sz="1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18720"/>
            <a:ext cx="7645853" cy="322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wyversolutions.co.uk/cms/wp-content/uploads/2012/07/xml_log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2558" y="5157192"/>
            <a:ext cx="1549524" cy="1328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a:t>
            </a:r>
            <a:r>
              <a:rPr lang="en-GB" dirty="0" smtClean="0">
                <a:solidFill>
                  <a:srgbClr val="FFFF00"/>
                </a:solidFill>
              </a:rPr>
              <a:t> </a:t>
            </a:r>
            <a:r>
              <a:rPr lang="en-GB" dirty="0" smtClean="0"/>
              <a:t>Use URIs to denote things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sp>
        <p:nvSpPr>
          <p:cNvPr id="6" name="Rectangle 5"/>
          <p:cNvSpPr/>
          <p:nvPr/>
        </p:nvSpPr>
        <p:spPr bwMode="ltGray">
          <a:xfrm>
            <a:off x="3210000" y="6014814"/>
            <a:ext cx="5400600"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http://www.slideshare.net/OpenDataSupport/design-and-manage-persitent-uris</a:t>
            </a:r>
            <a:r>
              <a:rPr lang="en-GB" sz="1100" dirty="0" smtClean="0"/>
              <a:t> </a:t>
            </a:r>
            <a:endParaRPr lang="en-GB" sz="1100" dirty="0" smtClean="0">
              <a:solidFill>
                <a:schemeClr val="tx1"/>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276872"/>
            <a:ext cx="8784977" cy="2346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19" y="1772816"/>
            <a:ext cx="7181578" cy="238472"/>
          </a:xfrm>
          <a:prstGeom prst="rect">
            <a:avLst/>
          </a:prstGeom>
          <a:noFill/>
          <a:ln>
            <a:noFill/>
          </a:ln>
        </p:spPr>
        <p:txBody>
          <a:bodyPr vert="horz" wrap="square" lIns="36000" tIns="0" rIns="0" bIns="0" rtlCol="0" anchor="ctr" anchorCtr="0">
            <a:noAutofit/>
          </a:bodyPr>
          <a:lstStyle/>
          <a:p>
            <a:pPr indent="-274320">
              <a:spcAft>
                <a:spcPts val="900"/>
              </a:spcAft>
            </a:pPr>
            <a:r>
              <a:rPr lang="nl-BE" sz="1400" dirty="0">
                <a:latin typeface="Hand Of Sean"/>
              </a:rPr>
              <a:t>Food </a:t>
            </a:r>
            <a:r>
              <a:rPr lang="nl-BE" sz="1400" dirty="0" smtClean="0">
                <a:latin typeface="Hand Of Sean"/>
              </a:rPr>
              <a:t>Additives</a:t>
            </a:r>
            <a:r>
              <a:rPr lang="nl-BE" sz="1400" dirty="0">
                <a:latin typeface="Hand Of Sean"/>
              </a:rPr>
              <a:t> </a:t>
            </a:r>
            <a:r>
              <a:rPr lang="nl-BE" sz="1400" dirty="0" smtClean="0">
                <a:latin typeface="Hand Of Sean"/>
              </a:rPr>
              <a:t>- </a:t>
            </a:r>
            <a:r>
              <a:rPr lang="nl-BE" sz="1400" dirty="0">
                <a:latin typeface="Hand Of Sean"/>
                <a:hlinkClick r:id="rId5"/>
              </a:rPr>
              <a:t>http://</a:t>
            </a:r>
            <a:r>
              <a:rPr lang="nl-BE" sz="1400" dirty="0" smtClean="0">
                <a:latin typeface="Hand Of Sean"/>
                <a:hlinkClick r:id="rId5"/>
              </a:rPr>
              <a:t>open-data.europa.eu/en/data/dataset/1gXgb0Yj73R4ttDChQ5Wyg</a:t>
            </a:r>
            <a:endParaRPr lang="nl-BE" sz="1400" dirty="0" smtClean="0">
              <a:latin typeface="Hand Of Sean"/>
            </a:endParaRPr>
          </a:p>
          <a:p>
            <a:pPr indent="-274320">
              <a:spcAft>
                <a:spcPts val="900"/>
              </a:spcAft>
            </a:pPr>
            <a:endParaRPr lang="nl-BE" sz="1400" dirty="0" smtClean="0">
              <a:latin typeface="Hand Of Sean"/>
            </a:endParaRPr>
          </a:p>
        </p:txBody>
      </p:sp>
      <p:sp>
        <p:nvSpPr>
          <p:cNvPr id="5" name="Rectangle 4"/>
          <p:cNvSpPr/>
          <p:nvPr/>
        </p:nvSpPr>
        <p:spPr bwMode="ltGray">
          <a:xfrm>
            <a:off x="179513" y="2173800"/>
            <a:ext cx="8856984" cy="28803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13" name="Rectangle 12"/>
          <p:cNvSpPr/>
          <p:nvPr/>
        </p:nvSpPr>
        <p:spPr bwMode="ltGray">
          <a:xfrm>
            <a:off x="179512" y="3384288"/>
            <a:ext cx="8856984" cy="28803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 ★ ★ ★ ★</a:t>
            </a:r>
            <a:r>
              <a:rPr lang="en-GB" dirty="0" smtClean="0">
                <a:solidFill>
                  <a:srgbClr val="FFFF00"/>
                </a:solidFill>
              </a:rPr>
              <a:t> </a:t>
            </a:r>
            <a:r>
              <a:rPr lang="en-GB" dirty="0" smtClean="0"/>
              <a:t>Link your data to other data to provide context</a:t>
            </a:r>
            <a:br>
              <a:rPr lang="en-GB" dirty="0" smtClean="0"/>
            </a:b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grpSp>
        <p:nvGrpSpPr>
          <p:cNvPr id="5" name="Group 4"/>
          <p:cNvGrpSpPr/>
          <p:nvPr/>
        </p:nvGrpSpPr>
        <p:grpSpPr>
          <a:xfrm>
            <a:off x="976829" y="1917025"/>
            <a:ext cx="6990417" cy="4360747"/>
            <a:chOff x="140190" y="1376792"/>
            <a:chExt cx="7967830" cy="4970474"/>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45" y="3829984"/>
              <a:ext cx="7051725" cy="25172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ltGray">
            <a:xfrm>
              <a:off x="998448" y="3789040"/>
              <a:ext cx="6381864"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nvGrpSpPr>
            <p:cNvPr id="3" name="Group 2"/>
            <p:cNvGrpSpPr/>
            <p:nvPr/>
          </p:nvGrpSpPr>
          <p:grpSpPr>
            <a:xfrm>
              <a:off x="683568" y="1376792"/>
              <a:ext cx="6884103" cy="2340240"/>
              <a:chOff x="683568" y="1376792"/>
              <a:chExt cx="6884103" cy="234024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6812095" cy="23042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bwMode="ltGray">
              <a:xfrm>
                <a:off x="683568" y="1376792"/>
                <a:ext cx="6552728"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14" name="Rectangle 13"/>
              <p:cNvSpPr/>
              <p:nvPr/>
            </p:nvSpPr>
            <p:spPr bwMode="ltGray">
              <a:xfrm>
                <a:off x="903707" y="1846958"/>
                <a:ext cx="6663963" cy="1800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grpSp>
        <p:sp>
          <p:nvSpPr>
            <p:cNvPr id="15" name="Rectangle 14"/>
            <p:cNvSpPr/>
            <p:nvPr/>
          </p:nvSpPr>
          <p:spPr bwMode="ltGray">
            <a:xfrm>
              <a:off x="1229105" y="4243668"/>
              <a:ext cx="6863765" cy="180000"/>
            </a:xfrm>
            <a:prstGeom prst="rect">
              <a:avLst/>
            </a:prstGeom>
            <a:no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BE" dirty="0" err="1" smtClean="0">
                <a:solidFill>
                  <a:schemeClr val="bg1"/>
                </a:solidFill>
                <a:latin typeface="Georgia" pitchFamily="18" charset="0"/>
              </a:endParaRPr>
            </a:p>
          </p:txBody>
        </p:sp>
        <p:sp>
          <p:nvSpPr>
            <p:cNvPr id="24" name="Freeform 23"/>
            <p:cNvSpPr/>
            <p:nvPr/>
          </p:nvSpPr>
          <p:spPr bwMode="ltGray">
            <a:xfrm>
              <a:off x="140190" y="1556792"/>
              <a:ext cx="996632" cy="2805143"/>
            </a:xfrm>
            <a:custGeom>
              <a:avLst/>
              <a:gdLst>
                <a:gd name="connsiteX0" fmla="*/ 428221 w 996632"/>
                <a:gd name="connsiteY0" fmla="*/ 0 h 2891481"/>
                <a:gd name="connsiteX1" fmla="*/ 20448 w 996632"/>
                <a:gd name="connsiteY1" fmla="*/ 1902941 h 2891481"/>
                <a:gd name="connsiteX2" fmla="*/ 996632 w 996632"/>
                <a:gd name="connsiteY2" fmla="*/ 2891481 h 2891481"/>
              </a:gdLst>
              <a:ahLst/>
              <a:cxnLst>
                <a:cxn ang="0">
                  <a:pos x="connsiteX0" y="connsiteY0"/>
                </a:cxn>
                <a:cxn ang="0">
                  <a:pos x="connsiteX1" y="connsiteY1"/>
                </a:cxn>
                <a:cxn ang="0">
                  <a:pos x="connsiteX2" y="connsiteY2"/>
                </a:cxn>
              </a:cxnLst>
              <a:rect l="l" t="t" r="r" b="b"/>
              <a:pathLst>
                <a:path w="996632" h="2891481">
                  <a:moveTo>
                    <a:pt x="428221" y="0"/>
                  </a:moveTo>
                  <a:cubicBezTo>
                    <a:pt x="176967" y="710514"/>
                    <a:pt x="-74287" y="1421028"/>
                    <a:pt x="20448" y="1902941"/>
                  </a:cubicBezTo>
                  <a:cubicBezTo>
                    <a:pt x="115183" y="2384854"/>
                    <a:pt x="831875" y="2732903"/>
                    <a:pt x="996632" y="2891481"/>
                  </a:cubicBezTo>
                </a:path>
              </a:pathLst>
            </a:custGeom>
            <a:noFill/>
            <a:ln w="381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Freeform 24"/>
            <p:cNvSpPr/>
            <p:nvPr/>
          </p:nvSpPr>
          <p:spPr bwMode="ltGray">
            <a:xfrm>
              <a:off x="7475838" y="1940011"/>
              <a:ext cx="632182" cy="1964724"/>
            </a:xfrm>
            <a:custGeom>
              <a:avLst/>
              <a:gdLst>
                <a:gd name="connsiteX0" fmla="*/ 0 w 632182"/>
                <a:gd name="connsiteY0" fmla="*/ 1964724 h 1964724"/>
                <a:gd name="connsiteX1" fmla="*/ 630194 w 632182"/>
                <a:gd name="connsiteY1" fmla="*/ 827903 h 1964724"/>
                <a:gd name="connsiteX2" fmla="*/ 160638 w 632182"/>
                <a:gd name="connsiteY2" fmla="*/ 0 h 1964724"/>
              </a:gdLst>
              <a:ahLst/>
              <a:cxnLst>
                <a:cxn ang="0">
                  <a:pos x="connsiteX0" y="connsiteY0"/>
                </a:cxn>
                <a:cxn ang="0">
                  <a:pos x="connsiteX1" y="connsiteY1"/>
                </a:cxn>
                <a:cxn ang="0">
                  <a:pos x="connsiteX2" y="connsiteY2"/>
                </a:cxn>
              </a:cxnLst>
              <a:rect l="l" t="t" r="r" b="b"/>
              <a:pathLst>
                <a:path w="632182" h="1964724">
                  <a:moveTo>
                    <a:pt x="0" y="1964724"/>
                  </a:moveTo>
                  <a:cubicBezTo>
                    <a:pt x="301710" y="1560040"/>
                    <a:pt x="603421" y="1155357"/>
                    <a:pt x="630194" y="827903"/>
                  </a:cubicBezTo>
                  <a:cubicBezTo>
                    <a:pt x="656967" y="500449"/>
                    <a:pt x="408802" y="250224"/>
                    <a:pt x="160638" y="0"/>
                  </a:cubicBezTo>
                </a:path>
              </a:pathLst>
            </a:custGeom>
            <a:noFill/>
            <a:ln w="38100">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7" name="TextBox 16"/>
          <p:cNvSpPr txBox="1"/>
          <p:nvPr/>
        </p:nvSpPr>
        <p:spPr>
          <a:xfrm>
            <a:off x="251520" y="1673644"/>
            <a:ext cx="7956851" cy="246475"/>
          </a:xfrm>
          <a:prstGeom prst="rect">
            <a:avLst/>
          </a:prstGeom>
          <a:noFill/>
          <a:ln>
            <a:noFill/>
          </a:ln>
        </p:spPr>
        <p:txBody>
          <a:bodyPr vert="horz" wrap="square" lIns="36000" tIns="0" rIns="0" bIns="0" rtlCol="0" anchor="ctr" anchorCtr="0">
            <a:noAutofit/>
          </a:bodyPr>
          <a:lstStyle/>
          <a:p>
            <a:pPr indent="-274320">
              <a:spcAft>
                <a:spcPts val="900"/>
              </a:spcAft>
            </a:pPr>
            <a:r>
              <a:rPr lang="nl-BE" sz="1400" dirty="0" smtClean="0">
                <a:latin typeface="Hand Of Sean"/>
              </a:rPr>
              <a:t>Corporate bodies Named Authority Lists </a:t>
            </a:r>
            <a:r>
              <a:rPr lang="nl-BE" sz="1400" dirty="0">
                <a:latin typeface="Hand Of Sean"/>
              </a:rPr>
              <a:t>- </a:t>
            </a:r>
            <a:r>
              <a:rPr lang="nl-BE" sz="1400" dirty="0">
                <a:latin typeface="Hand Of Sean"/>
                <a:hlinkClick r:id="rId4"/>
              </a:rPr>
              <a:t>http://</a:t>
            </a:r>
            <a:r>
              <a:rPr lang="nl-BE" sz="1400" dirty="0" smtClean="0">
                <a:latin typeface="Hand Of Sean"/>
                <a:hlinkClick r:id="rId4"/>
              </a:rPr>
              <a:t>open-data.europa.eu/en/data/dataset/corporate-body</a:t>
            </a:r>
            <a:endParaRPr lang="nl-BE" sz="1400" dirty="0" smtClean="0">
              <a:latin typeface="Hand Of Sean"/>
            </a:endParaRPr>
          </a:p>
          <a:p>
            <a:pPr indent="-274320">
              <a:spcAft>
                <a:spcPts val="900"/>
              </a:spcAft>
            </a:pPr>
            <a:r>
              <a:rPr lang="nl-BE" sz="1400" dirty="0" smtClean="0">
                <a:latin typeface="Hand Of Sean"/>
              </a:rPr>
              <a:t>  </a:t>
            </a:r>
          </a:p>
        </p:txBody>
      </p:sp>
    </p:spTree>
    <p:extLst>
      <p:ext uri="{BB962C8B-B14F-4D97-AF65-F5344CB8AC3E}">
        <p14:creationId xmlns:p14="http://schemas.microsoft.com/office/powerpoint/2010/main" val="150268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smtClean="0"/>
              <a:t>LOGD roadblocks</a:t>
            </a:r>
            <a:endParaRPr lang="en-GB" dirty="0"/>
          </a:p>
        </p:txBody>
      </p:sp>
      <p:sp>
        <p:nvSpPr>
          <p:cNvPr id="3" name="Content Placeholder 2"/>
          <p:cNvSpPr>
            <a:spLocks noGrp="1"/>
          </p:cNvSpPr>
          <p:nvPr>
            <p:ph sz="quarter" idx="15"/>
          </p:nvPr>
        </p:nvSpPr>
        <p:spPr/>
        <p:txBody>
          <a:bodyPr/>
          <a:lstStyle/>
          <a:p>
            <a:pPr marL="68580" lvl="0" indent="-342900">
              <a:buFont typeface="Arial" panose="020B0604020202020204" pitchFamily="34" charset="0"/>
              <a:buChar char="•"/>
            </a:pPr>
            <a:r>
              <a:rPr lang="en-GB" dirty="0" smtClean="0"/>
              <a:t>Necessary investments. </a:t>
            </a:r>
          </a:p>
          <a:p>
            <a:pPr marL="68580" lvl="0" indent="-342900">
              <a:buFont typeface="Arial" panose="020B0604020202020204" pitchFamily="34" charset="0"/>
              <a:buChar char="•"/>
            </a:pPr>
            <a:r>
              <a:rPr lang="en-GB" dirty="0" smtClean="0"/>
              <a:t>Lack of necessary competencies. </a:t>
            </a:r>
          </a:p>
          <a:p>
            <a:pPr marL="68580" lvl="0" indent="-342900">
              <a:buFont typeface="Arial" panose="020B0604020202020204" pitchFamily="34" charset="0"/>
              <a:buChar char="•"/>
            </a:pPr>
            <a:r>
              <a:rPr lang="en-GB" dirty="0" smtClean="0"/>
              <a:t>Perceived lack of tools.</a:t>
            </a:r>
          </a:p>
          <a:p>
            <a:pPr marL="68580" lvl="0" indent="-342900">
              <a:buFont typeface="Arial" panose="020B0604020202020204" pitchFamily="34" charset="0"/>
              <a:buChar char="•"/>
            </a:pPr>
            <a:r>
              <a:rPr lang="en-GB" dirty="0" smtClean="0"/>
              <a:t>Lack of service level guarantees.</a:t>
            </a:r>
          </a:p>
          <a:p>
            <a:pPr marL="68580" lvl="0" indent="-342900">
              <a:buFont typeface="Arial" panose="020B0604020202020204" pitchFamily="34" charset="0"/>
              <a:buChar char="•"/>
            </a:pPr>
            <a:r>
              <a:rPr lang="en-GB" dirty="0" smtClean="0"/>
              <a:t>Missing, restrictive, or incompatible licences.</a:t>
            </a:r>
          </a:p>
          <a:p>
            <a:pPr marL="68580" lvl="0" indent="-342900">
              <a:buFont typeface="Arial" panose="020B0604020202020204" pitchFamily="34" charset="0"/>
              <a:buChar char="•"/>
            </a:pPr>
            <a:r>
              <a:rPr lang="en-GB" dirty="0" smtClean="0"/>
              <a:t>Surfeit of standard vocabularies.</a:t>
            </a:r>
          </a:p>
          <a:p>
            <a:pPr marL="68580" lvl="0" indent="-342900">
              <a:buFont typeface="Arial" panose="020B0604020202020204" pitchFamily="34" charset="0"/>
              <a:buChar char="•"/>
            </a:pPr>
            <a:r>
              <a:rPr lang="en-GB" dirty="0" smtClean="0"/>
              <a:t>The inertia of the status quo – change is accomplished slowly.</a:t>
            </a:r>
            <a:endParaRPr lang="en-GB" dirty="0"/>
          </a:p>
        </p:txBody>
      </p:sp>
      <p:sp>
        <p:nvSpPr>
          <p:cNvPr id="4" name="Slide Number Placeholder 3"/>
          <p:cNvSpPr>
            <a:spLocks noGrp="1"/>
          </p:cNvSpPr>
          <p:nvPr>
            <p:ph type="sldNum" sz="quarter" idx="18"/>
          </p:nvPr>
        </p:nvSpPr>
        <p:spPr/>
        <p:txBody>
          <a:bodyPr/>
          <a:lstStyle/>
          <a:p>
            <a:pPr algn="r">
              <a:defRPr/>
            </a:pPr>
            <a:fld id="{396CDD1B-50E0-44E8-82B7-F85F69F6D40C}" type="slidenum">
              <a:rPr lang="en-GB" smtClean="0"/>
              <a:pPr algn="r">
                <a:defRPr/>
              </a:pPr>
              <a:t>26</a:t>
            </a:fld>
            <a:endParaRPr lang="en-GB" dirty="0"/>
          </a:p>
        </p:txBody>
      </p:sp>
      <p:sp>
        <p:nvSpPr>
          <p:cNvPr id="6" name="Rectangle 5"/>
          <p:cNvSpPr/>
          <p:nvPr/>
        </p:nvSpPr>
        <p:spPr bwMode="ltGray">
          <a:xfrm>
            <a:off x="3923928" y="5589240"/>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8388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400" b="0" i="0" dirty="0" smtClean="0">
                <a:solidFill>
                  <a:schemeClr val="accent1"/>
                </a:solidFill>
                <a:latin typeface="Century Gothic" panose="020B0502020202020204" pitchFamily="34" charset="0"/>
              </a:rPr>
              <a:t>Linked data initiatives in Europe</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smtClean="0"/>
              <a:t/>
            </a:r>
            <a:br>
              <a:rPr lang="en-GB" b="0" dirty="0" smtClean="0"/>
            </a:br>
            <a:r>
              <a:rPr lang="en-GB" b="0" dirty="0" smtClean="0"/>
              <a:t>Examples on supra-national, national, regional and private initiatives in the area of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27</a:t>
            </a:fld>
            <a:endParaRPr lang="en-GB" dirty="0"/>
          </a:p>
        </p:txBody>
      </p:sp>
    </p:spTree>
    <p:extLst>
      <p:ext uri="{BB962C8B-B14F-4D97-AF65-F5344CB8AC3E}">
        <p14:creationId xmlns:p14="http://schemas.microsoft.com/office/powerpoint/2010/main" val="260559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 institutions initiatives – some examples</a:t>
            </a:r>
            <a:endParaRPr lang="en-GB" dirty="0"/>
          </a:p>
        </p:txBody>
      </p:sp>
      <p:sp>
        <p:nvSpPr>
          <p:cNvPr id="5" name="Content Placeholder 4"/>
          <p:cNvSpPr>
            <a:spLocks noGrp="1"/>
          </p:cNvSpPr>
          <p:nvPr>
            <p:ph sz="quarter" idx="15"/>
          </p:nvPr>
        </p:nvSpPr>
        <p:spPr>
          <a:xfrm>
            <a:off x="467544" y="1412776"/>
            <a:ext cx="8215064" cy="4598640"/>
          </a:xfrm>
        </p:spPr>
        <p:txBody>
          <a:bodyPr/>
          <a:lstStyle/>
          <a:p>
            <a:pPr>
              <a:lnSpc>
                <a:spcPct val="150000"/>
              </a:lnSpc>
            </a:pPr>
            <a:r>
              <a:rPr lang="en-US" sz="1600" b="1" dirty="0" smtClean="0"/>
              <a:t>European </a:t>
            </a:r>
            <a:r>
              <a:rPr lang="en-US" sz="1600" b="1" smtClean="0"/>
              <a:t>Environment Agency </a:t>
            </a:r>
            <a:r>
              <a:rPr lang="en-GB" sz="1600" b="1" dirty="0" smtClean="0"/>
              <a:t>SPARQL endpoint:</a:t>
            </a:r>
          </a:p>
          <a:p>
            <a:r>
              <a:rPr lang="en-GB" sz="1600" dirty="0" smtClean="0"/>
              <a:t>Tool allowing searching for linked data published by the the European Environment Agency. </a:t>
            </a:r>
            <a:r>
              <a:rPr lang="en-GB" sz="1600" dirty="0" smtClean="0">
                <a:solidFill>
                  <a:srgbClr val="FF0000"/>
                </a:solidFill>
                <a:hlinkClick r:id="rId3"/>
              </a:rPr>
              <a:t>http</a:t>
            </a:r>
            <a:r>
              <a:rPr lang="en-GB" sz="1600" dirty="0">
                <a:solidFill>
                  <a:srgbClr val="FF0000"/>
                </a:solidFill>
                <a:hlinkClick r:id="rId3"/>
              </a:rPr>
              <a:t>://</a:t>
            </a:r>
            <a:r>
              <a:rPr lang="en-GB" sz="1600" dirty="0" smtClean="0">
                <a:solidFill>
                  <a:srgbClr val="FF0000"/>
                </a:solidFill>
                <a:hlinkClick r:id="rId3"/>
              </a:rPr>
              <a:t>semantic.eea.europa.eu/sparql</a:t>
            </a:r>
            <a:endParaRPr lang="en-US" sz="1600" dirty="0">
              <a:solidFill>
                <a:srgbClr val="FF0000"/>
              </a:solidFill>
            </a:endParaRPr>
          </a:p>
          <a:p>
            <a:pPr>
              <a:lnSpc>
                <a:spcPct val="150000"/>
              </a:lnSpc>
            </a:pPr>
            <a:r>
              <a:rPr lang="en-US" sz="1600" b="1" dirty="0" smtClean="0"/>
              <a:t>EU Open Data Portal SPARQL endpoint:</a:t>
            </a:r>
          </a:p>
          <a:p>
            <a:r>
              <a:rPr lang="en-GB" sz="1600" dirty="0" smtClean="0"/>
              <a:t>Tool allowing searching </a:t>
            </a:r>
            <a:r>
              <a:rPr lang="en-GB" sz="1600" dirty="0"/>
              <a:t>for the metadata stored in the EU Open Data Portal triple </a:t>
            </a:r>
            <a:r>
              <a:rPr lang="en-GB" sz="1600" dirty="0" smtClean="0"/>
              <a:t>store.</a:t>
            </a:r>
          </a:p>
          <a:p>
            <a:r>
              <a:rPr lang="en-US" sz="1600" dirty="0">
                <a:hlinkClick r:id="rId4"/>
              </a:rPr>
              <a:t>https://</a:t>
            </a:r>
            <a:r>
              <a:rPr lang="en-US" sz="1600" dirty="0" smtClean="0">
                <a:hlinkClick r:id="rId4"/>
              </a:rPr>
              <a:t>open-data.europa.eu/en/linked-data</a:t>
            </a:r>
            <a:endParaRPr lang="en-US" sz="1600" dirty="0"/>
          </a:p>
          <a:p>
            <a:pPr>
              <a:lnSpc>
                <a:spcPct val="150000"/>
              </a:lnSpc>
            </a:pPr>
            <a:r>
              <a:rPr lang="en-US" sz="1600" b="1" dirty="0" smtClean="0"/>
              <a:t>DG SANTE SPARQL endpoint:</a:t>
            </a:r>
          </a:p>
          <a:p>
            <a:r>
              <a:rPr lang="en-US" sz="1600" dirty="0" smtClean="0"/>
              <a:t>Tool for querying linked open data on European Community Health Indicators, the EU Register of Health Claims, etc.</a:t>
            </a:r>
            <a:r>
              <a:rPr lang="en-US" sz="1600" dirty="0"/>
              <a:t> </a:t>
            </a:r>
            <a:r>
              <a:rPr lang="en-GB" sz="1600" dirty="0" smtClean="0">
                <a:hlinkClick r:id="rId5"/>
              </a:rPr>
              <a:t>http</a:t>
            </a:r>
            <a:r>
              <a:rPr lang="en-GB" sz="1600" dirty="0">
                <a:hlinkClick r:id="rId5"/>
              </a:rPr>
              <a:t>://</a:t>
            </a:r>
            <a:r>
              <a:rPr lang="en-GB" sz="1600" dirty="0" smtClean="0">
                <a:hlinkClick r:id="rId5"/>
              </a:rPr>
              <a:t>ec.europa.eu/semantic_webgate/</a:t>
            </a:r>
            <a:endParaRPr lang="en-US" sz="1600" dirty="0"/>
          </a:p>
          <a:p>
            <a:pPr>
              <a:lnSpc>
                <a:spcPct val="150000"/>
              </a:lnSpc>
            </a:pPr>
            <a:r>
              <a:rPr lang="en-GB" sz="1600" b="1" dirty="0" err="1"/>
              <a:t>Europeana</a:t>
            </a:r>
            <a:r>
              <a:rPr lang="en-GB" sz="1600" b="1" dirty="0"/>
              <a:t> </a:t>
            </a:r>
            <a:r>
              <a:rPr lang="en-US" sz="1600" b="1" dirty="0" smtClean="0"/>
              <a:t>SPARQL endpoint:</a:t>
            </a:r>
          </a:p>
          <a:p>
            <a:r>
              <a:rPr lang="en-GB" sz="1600" dirty="0" smtClean="0"/>
              <a:t>Tool allowing querying a multi-lingual </a:t>
            </a:r>
            <a:r>
              <a:rPr lang="en-GB" sz="1600" dirty="0"/>
              <a:t>online collection of millions of digitized items from European museums, libraries, archives and multi-media </a:t>
            </a:r>
            <a:r>
              <a:rPr lang="en-GB" sz="1600" dirty="0" smtClean="0"/>
              <a:t>collections</a:t>
            </a:r>
            <a:r>
              <a:rPr lang="en-US" sz="1600" dirty="0" smtClean="0"/>
              <a:t>.</a:t>
            </a:r>
            <a:r>
              <a:rPr lang="en-US" sz="1600" dirty="0"/>
              <a:t> </a:t>
            </a:r>
            <a:r>
              <a:rPr lang="en-GB" sz="1600" dirty="0" smtClean="0">
                <a:hlinkClick r:id="rId6"/>
              </a:rPr>
              <a:t>http</a:t>
            </a:r>
            <a:r>
              <a:rPr lang="en-GB" sz="1600" dirty="0">
                <a:hlinkClick r:id="rId6"/>
              </a:rPr>
              <a:t>://</a:t>
            </a:r>
            <a:r>
              <a:rPr lang="en-GB" sz="1600" dirty="0" smtClean="0">
                <a:hlinkClick r:id="rId6"/>
              </a:rPr>
              <a:t>labs.europeana.eu/api/linked-open-data-SPARQL-endpoint</a:t>
            </a:r>
            <a:endParaRPr lang="en-GB" sz="1600" dirty="0" smtClean="0"/>
          </a:p>
          <a:p>
            <a:endParaRPr lang="en-GB" sz="1600" dirty="0" smtClean="0"/>
          </a:p>
          <a:p>
            <a:endParaRPr lang="en-GB" sz="1600" dirty="0" smtClean="0"/>
          </a:p>
          <a:p>
            <a:endParaRPr lang="en-GB" sz="1600" dirty="0" smtClean="0"/>
          </a:p>
          <a:p>
            <a:endParaRPr lang="en-US" sz="1600" dirty="0"/>
          </a:p>
          <a:p>
            <a:endParaRPr lang="en-GB" sz="1600" dirty="0" smtClean="0"/>
          </a:p>
          <a:p>
            <a:endParaRPr lang="en-US" sz="1600" dirty="0"/>
          </a:p>
          <a:p>
            <a:endParaRPr lang="en-GB" sz="16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28</a:t>
            </a:fld>
            <a:endParaRPr lang="en-GB" dirty="0"/>
          </a:p>
        </p:txBody>
      </p:sp>
    </p:spTree>
    <p:extLst>
      <p:ext uri="{BB962C8B-B14F-4D97-AF65-F5344CB8AC3E}">
        <p14:creationId xmlns:p14="http://schemas.microsoft.com/office/powerpoint/2010/main" val="3651570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Initiatives funded by the European Commission</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pic>
        <p:nvPicPr>
          <p:cNvPr id="6" name="Picture 5" descr="ADMS_logo.png">
            <a:hlinkClick r:id="rId3"/>
          </p:cNvPr>
          <p:cNvPicPr>
            <a:picLocks noChangeAspect="1"/>
          </p:cNvPicPr>
          <p:nvPr/>
        </p:nvPicPr>
        <p:blipFill>
          <a:blip r:embed="rId4" cstate="print"/>
          <a:stretch>
            <a:fillRect/>
          </a:stretch>
        </p:blipFill>
        <p:spPr>
          <a:xfrm>
            <a:off x="7236296" y="2348880"/>
            <a:ext cx="710934" cy="710934"/>
          </a:xfrm>
          <a:prstGeom prst="rect">
            <a:avLst/>
          </a:prstGeom>
        </p:spPr>
      </p:pic>
      <p:pic>
        <p:nvPicPr>
          <p:cNvPr id="7" name="Picture 6" descr="CorePerson_logo.png">
            <a:hlinkClick r:id="rId5"/>
          </p:cNvPr>
          <p:cNvPicPr>
            <a:picLocks noChangeAspect="1"/>
          </p:cNvPicPr>
          <p:nvPr/>
        </p:nvPicPr>
        <p:blipFill>
          <a:blip r:embed="rId6" cstate="print"/>
          <a:stretch>
            <a:fillRect/>
          </a:stretch>
        </p:blipFill>
        <p:spPr>
          <a:xfrm>
            <a:off x="5714873" y="1592455"/>
            <a:ext cx="710934" cy="714080"/>
          </a:xfrm>
          <a:prstGeom prst="rect">
            <a:avLst/>
          </a:prstGeom>
        </p:spPr>
      </p:pic>
      <p:pic>
        <p:nvPicPr>
          <p:cNvPr id="8" name="Picture 7" descr="CoreBusiness_logo.png">
            <a:hlinkClick r:id="rId7"/>
          </p:cNvPr>
          <p:cNvPicPr>
            <a:picLocks noChangeAspect="1"/>
          </p:cNvPicPr>
          <p:nvPr/>
        </p:nvPicPr>
        <p:blipFill>
          <a:blip r:embed="rId8" cstate="print"/>
          <a:stretch>
            <a:fillRect/>
          </a:stretch>
        </p:blipFill>
        <p:spPr>
          <a:xfrm>
            <a:off x="6478621" y="2348880"/>
            <a:ext cx="704519" cy="707635"/>
          </a:xfrm>
          <a:prstGeom prst="rect">
            <a:avLst/>
          </a:prstGeom>
        </p:spPr>
      </p:pic>
      <p:pic>
        <p:nvPicPr>
          <p:cNvPr id="9" name="Picture 8" descr="core_location_logo.png">
            <a:hlinkClick r:id="rId9"/>
          </p:cNvPr>
          <p:cNvPicPr>
            <a:picLocks noChangeAspect="1"/>
          </p:cNvPicPr>
          <p:nvPr/>
        </p:nvPicPr>
        <p:blipFill>
          <a:blip r:embed="rId10" cstate="print"/>
          <a:stretch>
            <a:fillRect/>
          </a:stretch>
        </p:blipFill>
        <p:spPr>
          <a:xfrm>
            <a:off x="6454470" y="1590838"/>
            <a:ext cx="713329" cy="713329"/>
          </a:xfrm>
          <a:prstGeom prst="rect">
            <a:avLst/>
          </a:prstGeom>
        </p:spPr>
      </p:pic>
      <p:pic>
        <p:nvPicPr>
          <p:cNvPr id="10" name="Picture 24">
            <a:hlinkClick r:id="rId11"/>
          </p:cNvPr>
          <p:cNvPicPr>
            <a:picLocks noChangeAspect="1" noChangeArrowheads="1"/>
          </p:cNvPicPr>
          <p:nvPr/>
        </p:nvPicPr>
        <p:blipFill>
          <a:blip r:embed="rId12" cstate="print"/>
          <a:srcRect l="16609" t="7760" r="17722" b="3632"/>
          <a:stretch>
            <a:fillRect/>
          </a:stretch>
        </p:blipFill>
        <p:spPr bwMode="auto">
          <a:xfrm>
            <a:off x="7956376" y="1588596"/>
            <a:ext cx="739298" cy="714188"/>
          </a:xfrm>
          <a:prstGeom prst="rect">
            <a:avLst/>
          </a:prstGeom>
          <a:noFill/>
          <a:ln w="9525">
            <a:noFill/>
            <a:miter lim="800000"/>
            <a:headEnd/>
            <a:tailEnd/>
          </a:ln>
          <a:effectLst/>
        </p:spPr>
      </p:pic>
      <p:pic>
        <p:nvPicPr>
          <p:cNvPr id="11" name="Picture 25">
            <a:hlinkClick r:id="rId13"/>
          </p:cNvPr>
          <p:cNvPicPr>
            <a:picLocks noChangeAspect="1" noChangeArrowheads="1"/>
          </p:cNvPicPr>
          <p:nvPr/>
        </p:nvPicPr>
        <p:blipFill>
          <a:blip r:embed="rId14" cstate="print"/>
          <a:srcRect l="8423" t="8099" r="9358"/>
          <a:stretch>
            <a:fillRect/>
          </a:stretch>
        </p:blipFill>
        <p:spPr bwMode="auto">
          <a:xfrm>
            <a:off x="5716177" y="2348153"/>
            <a:ext cx="714942" cy="726218"/>
          </a:xfrm>
          <a:prstGeom prst="rect">
            <a:avLst/>
          </a:prstGeom>
          <a:noFill/>
          <a:ln w="9525">
            <a:noFill/>
            <a:miter lim="800000"/>
            <a:headEnd/>
            <a:tailEnd/>
          </a:ln>
          <a:effectLst/>
        </p:spPr>
      </p:pic>
      <p:pic>
        <p:nvPicPr>
          <p:cNvPr id="12" name="Picture 2" descr="DCAT application profile for data portals in Europe logo"/>
          <p:cNvPicPr>
            <a:picLocks noChangeAspect="1" noChangeArrowheads="1"/>
          </p:cNvPicPr>
          <p:nvPr/>
        </p:nvPicPr>
        <p:blipFill>
          <a:blip r:embed="rId15" cstate="print"/>
          <a:srcRect/>
          <a:stretch>
            <a:fillRect/>
          </a:stretch>
        </p:blipFill>
        <p:spPr bwMode="auto">
          <a:xfrm>
            <a:off x="7215140" y="1587603"/>
            <a:ext cx="720080" cy="720081"/>
          </a:xfrm>
          <a:prstGeom prst="rect">
            <a:avLst/>
          </a:prstGeom>
          <a:noFill/>
        </p:spPr>
      </p:pic>
      <p:pic>
        <p:nvPicPr>
          <p:cNvPr id="1030" name="Picture 6" descr="Home">
            <a:hlinkClick r:id="rId16"/>
          </p:cNvPr>
          <p:cNvPicPr>
            <a:picLocks noChangeAspect="1" noChangeArrowheads="1"/>
          </p:cNvPicPr>
          <p:nvPr/>
        </p:nvPicPr>
        <p:blipFill>
          <a:blip r:embed="rId17" cstate="print"/>
          <a:srcRect/>
          <a:stretch>
            <a:fillRect/>
          </a:stretch>
        </p:blipFill>
        <p:spPr bwMode="auto">
          <a:xfrm>
            <a:off x="1614464" y="4217602"/>
            <a:ext cx="2096559" cy="720080"/>
          </a:xfrm>
          <a:prstGeom prst="rect">
            <a:avLst/>
          </a:prstGeom>
          <a:noFill/>
        </p:spPr>
      </p:pic>
      <p:pic>
        <p:nvPicPr>
          <p:cNvPr id="1032" name="Picture 8" descr="http://blog.semantic-web.at/wp-content/uploads/2010/09/lod2-logo.jpg">
            <a:hlinkClick r:id="rId18"/>
          </p:cNvPr>
          <p:cNvPicPr>
            <a:picLocks noChangeAspect="1" noChangeArrowheads="1"/>
          </p:cNvPicPr>
          <p:nvPr/>
        </p:nvPicPr>
        <p:blipFill>
          <a:blip r:embed="rId19" cstate="print"/>
          <a:srcRect/>
          <a:stretch>
            <a:fillRect/>
          </a:stretch>
        </p:blipFill>
        <p:spPr bwMode="auto">
          <a:xfrm>
            <a:off x="3347864" y="1484784"/>
            <a:ext cx="1877194" cy="1411651"/>
          </a:xfrm>
          <a:prstGeom prst="rect">
            <a:avLst/>
          </a:prstGeom>
          <a:noFill/>
        </p:spPr>
      </p:pic>
      <p:pic>
        <p:nvPicPr>
          <p:cNvPr id="1034" name="Picture 10" descr="http://gmes.gov.cz/sites/default/files/images/logoINSPIRE_trans.png">
            <a:hlinkClick r:id="rId20"/>
          </p:cNvPr>
          <p:cNvPicPr>
            <a:picLocks noChangeAspect="1" noChangeArrowheads="1"/>
          </p:cNvPicPr>
          <p:nvPr/>
        </p:nvPicPr>
        <p:blipFill>
          <a:blip r:embed="rId21" cstate="print"/>
          <a:srcRect/>
          <a:stretch>
            <a:fillRect/>
          </a:stretch>
        </p:blipFill>
        <p:spPr bwMode="auto">
          <a:xfrm>
            <a:off x="947553" y="5028116"/>
            <a:ext cx="1259632" cy="1231004"/>
          </a:xfrm>
          <a:prstGeom prst="rect">
            <a:avLst/>
          </a:prstGeom>
          <a:noFill/>
        </p:spPr>
      </p:pic>
      <p:pic>
        <p:nvPicPr>
          <p:cNvPr id="1036" name="Picture 12" descr="https://joinup.ec.europa.eu/sites/default/files/ckeditor_files/images/ODS%20logo%20blue(1).png">
            <a:hlinkClick r:id="rId22"/>
          </p:cNvPr>
          <p:cNvPicPr>
            <a:picLocks noChangeAspect="1" noChangeArrowheads="1"/>
          </p:cNvPicPr>
          <p:nvPr/>
        </p:nvPicPr>
        <p:blipFill>
          <a:blip r:embed="rId23" cstate="print"/>
          <a:srcRect/>
          <a:stretch>
            <a:fillRect/>
          </a:stretch>
        </p:blipFill>
        <p:spPr bwMode="auto">
          <a:xfrm>
            <a:off x="419921" y="3401610"/>
            <a:ext cx="1008112" cy="992135"/>
          </a:xfrm>
          <a:prstGeom prst="rect">
            <a:avLst/>
          </a:prstGeom>
          <a:noFill/>
        </p:spPr>
      </p:pic>
      <p:pic>
        <p:nvPicPr>
          <p:cNvPr id="14338" name="Picture 2" descr="Home"/>
          <p:cNvPicPr>
            <a:picLocks noChangeAspect="1" noChangeArrowheads="1"/>
          </p:cNvPicPr>
          <p:nvPr/>
        </p:nvPicPr>
        <p:blipFill>
          <a:blip r:embed="rId24" cstate="print"/>
          <a:srcRect/>
          <a:stretch>
            <a:fillRect/>
          </a:stretch>
        </p:blipFill>
        <p:spPr bwMode="auto">
          <a:xfrm>
            <a:off x="899592" y="2810748"/>
            <a:ext cx="1681229" cy="386684"/>
          </a:xfrm>
          <a:prstGeom prst="rect">
            <a:avLst/>
          </a:prstGeom>
          <a:noFill/>
        </p:spPr>
      </p:pic>
      <p:pic>
        <p:nvPicPr>
          <p:cNvPr id="11266" name="Picture 2" descr="https://joinup.ec.europa.eu/sites/default/files/ckeditor_files/images/SEMIC_Community_Logo.png">
            <a:hlinkClick r:id="rId25"/>
          </p:cNvPr>
          <p:cNvPicPr>
            <a:picLocks noChangeAspect="1" noChangeArrowheads="1"/>
          </p:cNvPicPr>
          <p:nvPr/>
        </p:nvPicPr>
        <p:blipFill>
          <a:blip r:embed="rId26" cstate="print"/>
          <a:srcRect/>
          <a:stretch>
            <a:fillRect/>
          </a:stretch>
        </p:blipFill>
        <p:spPr bwMode="auto">
          <a:xfrm>
            <a:off x="7924925" y="2276872"/>
            <a:ext cx="871694" cy="792088"/>
          </a:xfrm>
          <a:prstGeom prst="rect">
            <a:avLst/>
          </a:prstGeom>
          <a:noFill/>
        </p:spPr>
      </p:pic>
      <p:pic>
        <p:nvPicPr>
          <p:cNvPr id="12290" name="Picture 2" descr="http://www.maltastar.com/userfiles/tn/t_460x0_europeana_logo_en.png">
            <a:hlinkClick r:id="rId27"/>
          </p:cNvPr>
          <p:cNvPicPr>
            <a:picLocks noChangeAspect="1" noChangeArrowheads="1"/>
          </p:cNvPicPr>
          <p:nvPr/>
        </p:nvPicPr>
        <p:blipFill>
          <a:blip r:embed="rId28" cstate="print"/>
          <a:srcRect/>
          <a:stretch>
            <a:fillRect/>
          </a:stretch>
        </p:blipFill>
        <p:spPr bwMode="auto">
          <a:xfrm>
            <a:off x="6473477" y="5143183"/>
            <a:ext cx="1512168" cy="900727"/>
          </a:xfrm>
          <a:prstGeom prst="rect">
            <a:avLst/>
          </a:prstGeom>
          <a:noFill/>
        </p:spPr>
      </p:pic>
      <p:pic>
        <p:nvPicPr>
          <p:cNvPr id="12291" name="Picture 3">
            <a:hlinkClick r:id="rId29"/>
          </p:cNvPr>
          <p:cNvPicPr>
            <a:picLocks noChangeAspect="1" noChangeArrowheads="1"/>
          </p:cNvPicPr>
          <p:nvPr/>
        </p:nvPicPr>
        <p:blipFill>
          <a:blip r:embed="rId30" cstate="print"/>
          <a:srcRect/>
          <a:stretch>
            <a:fillRect/>
          </a:stretch>
        </p:blipFill>
        <p:spPr bwMode="auto">
          <a:xfrm>
            <a:off x="6810400" y="3585353"/>
            <a:ext cx="1800200" cy="475405"/>
          </a:xfrm>
          <a:prstGeom prst="rect">
            <a:avLst/>
          </a:prstGeom>
          <a:noFill/>
          <a:ln w="9525">
            <a:noFill/>
            <a:miter lim="800000"/>
            <a:headEnd/>
            <a:tailEnd/>
          </a:ln>
        </p:spPr>
      </p:pic>
      <p:pic>
        <p:nvPicPr>
          <p:cNvPr id="1027"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32022" y="4553178"/>
            <a:ext cx="4343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87624" y="1949495"/>
            <a:ext cx="19907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3975"/>
          <a:stretch/>
        </p:blipFill>
        <p:spPr bwMode="auto">
          <a:xfrm>
            <a:off x="2580821" y="5369838"/>
            <a:ext cx="2838387" cy="813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4"/>
          <a:stretch>
            <a:fillRect/>
          </a:stretch>
        </p:blipFill>
        <p:spPr>
          <a:xfrm>
            <a:off x="3178349" y="3218173"/>
            <a:ext cx="2329755" cy="854732"/>
          </a:xfrm>
          <a:prstGeom prst="rect">
            <a:avLst/>
          </a:prstGeom>
        </p:spPr>
      </p:pic>
    </p:spTree>
    <p:extLst>
      <p:ext uri="{BB962C8B-B14F-4D97-AF65-F5344CB8AC3E}">
        <p14:creationId xmlns:p14="http://schemas.microsoft.com/office/powerpoint/2010/main" val="2911748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GB" dirty="0"/>
          </a:p>
        </p:txBody>
      </p:sp>
      <p:sp>
        <p:nvSpPr>
          <p:cNvPr id="3" name="Content Placeholder 2"/>
          <p:cNvSpPr>
            <a:spLocks noGrp="1"/>
          </p:cNvSpPr>
          <p:nvPr>
            <p:ph sz="quarter" idx="15"/>
          </p:nvPr>
        </p:nvSpPr>
        <p:spPr/>
        <p:txBody>
          <a:bodyPr/>
          <a:lstStyle/>
          <a:p>
            <a:r>
              <a:rPr lang="en-GB" dirty="0" smtClean="0"/>
              <a:t>This </a:t>
            </a:r>
            <a:r>
              <a:rPr lang="en-GB" dirty="0"/>
              <a:t>training consists of 3 modules</a:t>
            </a:r>
            <a:r>
              <a:rPr lang="en-GB" dirty="0" smtClean="0"/>
              <a:t>:</a:t>
            </a:r>
          </a:p>
          <a:p>
            <a:pPr indent="0"/>
            <a:r>
              <a:rPr lang="en-GB" dirty="0" smtClean="0"/>
              <a:t>1</a:t>
            </a:r>
            <a:r>
              <a:rPr lang="en-GB" dirty="0"/>
              <a:t>. Introduction to linked </a:t>
            </a:r>
            <a:r>
              <a:rPr lang="en-GB" dirty="0" smtClean="0"/>
              <a:t>data</a:t>
            </a:r>
          </a:p>
          <a:p>
            <a:pPr indent="0"/>
            <a:r>
              <a:rPr lang="en-US" dirty="0" smtClean="0"/>
              <a:t>2. </a:t>
            </a:r>
            <a:r>
              <a:rPr lang="en-GB" dirty="0" smtClean="0"/>
              <a:t>Introduction </a:t>
            </a:r>
            <a:r>
              <a:rPr lang="en-GB" dirty="0"/>
              <a:t>to RDF &amp; </a:t>
            </a:r>
            <a:r>
              <a:rPr lang="en-GB" dirty="0" smtClean="0"/>
              <a:t>SPARQL</a:t>
            </a:r>
          </a:p>
          <a:p>
            <a:pPr indent="0"/>
            <a:r>
              <a:rPr lang="en-GB" dirty="0" smtClean="0"/>
              <a:t>3</a:t>
            </a:r>
            <a:r>
              <a:rPr lang="en-GB" dirty="0"/>
              <a:t>. Workshop </a:t>
            </a:r>
            <a:r>
              <a:rPr lang="en-GB" dirty="0" smtClean="0"/>
              <a:t>on </a:t>
            </a:r>
            <a:r>
              <a:rPr lang="en-GB" dirty="0"/>
              <a:t>publishing open </a:t>
            </a:r>
            <a:r>
              <a:rPr lang="en-GB" dirty="0" smtClean="0"/>
              <a:t>linked </a:t>
            </a:r>
            <a:r>
              <a:rPr lang="en-GB" dirty="0"/>
              <a:t>EU data</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a:t>
            </a:fld>
            <a:endParaRPr lang="en-GB"/>
          </a:p>
        </p:txBody>
      </p:sp>
    </p:spTree>
    <p:extLst>
      <p:ext uri="{BB962C8B-B14F-4D97-AF65-F5344CB8AC3E}">
        <p14:creationId xmlns:p14="http://schemas.microsoft.com/office/powerpoint/2010/main" val="538219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Member State initiatives – some examples</a:t>
            </a:r>
            <a:endParaRPr lang="en-GB" dirty="0"/>
          </a:p>
        </p:txBody>
      </p:sp>
      <p:sp>
        <p:nvSpPr>
          <p:cNvPr id="5" name="Content Placeholder 4"/>
          <p:cNvSpPr>
            <a:spLocks noGrp="1"/>
          </p:cNvSpPr>
          <p:nvPr>
            <p:ph sz="quarter" idx="15"/>
          </p:nvPr>
        </p:nvSpPr>
        <p:spPr>
          <a:xfrm>
            <a:off x="533400" y="1440768"/>
            <a:ext cx="8077200" cy="4419600"/>
          </a:xfrm>
        </p:spPr>
        <p:txBody>
          <a:bodyPr/>
          <a:lstStyle/>
          <a:p>
            <a:r>
              <a:rPr lang="en-GB" sz="1600" b="1" i="1" dirty="0" smtClean="0"/>
              <a:t>DE – Bibliotheksverbund Bayern </a:t>
            </a:r>
          </a:p>
          <a:p>
            <a:r>
              <a:rPr lang="en-GB" sz="1600" dirty="0" smtClean="0"/>
              <a:t>Linked data from  180 academic libraries in Bavaria, Berlin and Brandenburg.</a:t>
            </a:r>
          </a:p>
          <a:p>
            <a:r>
              <a:rPr lang="en-GB" sz="1600" b="1" i="1" dirty="0" smtClean="0"/>
              <a:t>IT – Agenzia per l’Italia digitiale </a:t>
            </a:r>
          </a:p>
          <a:p>
            <a:r>
              <a:rPr lang="en-GB" sz="1600" dirty="0" smtClean="0"/>
              <a:t>Three datasets published as linked data: the Index of Public Administration, the SPC contracts for web services and conduction systems and the Classifications for the data in Public Administration.</a:t>
            </a:r>
          </a:p>
          <a:p>
            <a:r>
              <a:rPr lang="en-GB" sz="1600" b="1" i="1" dirty="0" smtClean="0"/>
              <a:t>NL – Building and address register</a:t>
            </a:r>
          </a:p>
          <a:p>
            <a:r>
              <a:rPr lang="en-GB" sz="1600" dirty="0" smtClean="0"/>
              <a:t>The Dutch Address and Buildings base register published as linked data. </a:t>
            </a:r>
          </a:p>
          <a:p>
            <a:r>
              <a:rPr lang="en-GB" sz="1600" b="1" i="1" dirty="0" smtClean="0"/>
              <a:t>UK – Ordnance Survey </a:t>
            </a:r>
          </a:p>
          <a:p>
            <a:r>
              <a:rPr lang="en-GB" sz="1600" dirty="0" smtClean="0"/>
              <a:t>Three OS Open Data products published as linked data: the 1:50 000 Scale Gazetteer, Code-Point Open and the administrative geography taken from Boundary Line.</a:t>
            </a:r>
          </a:p>
          <a:p>
            <a:r>
              <a:rPr lang="en-GB" sz="1600" b="1" i="1" dirty="0" smtClean="0"/>
              <a:t>UK – Companies House </a:t>
            </a:r>
          </a:p>
          <a:p>
            <a:r>
              <a:rPr lang="en-GB" sz="1600" dirty="0" smtClean="0"/>
              <a:t>Publishing basic company details as linked data using a simple URI for each company in their database.</a:t>
            </a:r>
          </a:p>
          <a:p>
            <a:endParaRPr lang="en-GB" sz="16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sp>
        <p:nvSpPr>
          <p:cNvPr id="6" name="Rectangle 5"/>
          <p:cNvSpPr/>
          <p:nvPr/>
        </p:nvSpPr>
        <p:spPr bwMode="ltGray">
          <a:xfrm>
            <a:off x="3347864" y="6065912"/>
            <a:ext cx="4680520"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439426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Non-governmental applications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611560" y="1268760"/>
            <a:ext cx="3319392" cy="2592288"/>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3851920" y="1268760"/>
            <a:ext cx="4867834" cy="2855019"/>
          </a:xfrm>
          <a:prstGeom prst="rect">
            <a:avLst/>
          </a:prstGeom>
          <a:ln>
            <a:noFill/>
          </a:ln>
          <a:effectLst>
            <a:outerShdw blurRad="292100" dist="139700" dir="2700000" algn="tl" rotWithShape="0">
              <a:srgbClr val="333333">
                <a:alpha val="65000"/>
              </a:srgbClr>
            </a:outerShdw>
          </a:effectLst>
        </p:spPr>
      </p:pic>
      <p:pic>
        <p:nvPicPr>
          <p:cNvPr id="8" name="Picture 6"/>
          <p:cNvPicPr>
            <a:picLocks noChangeAspect="1" noChangeArrowheads="1"/>
          </p:cNvPicPr>
          <p:nvPr/>
        </p:nvPicPr>
        <p:blipFill>
          <a:blip r:embed="rId4" cstate="print"/>
          <a:srcRect/>
          <a:stretch>
            <a:fillRect/>
          </a:stretch>
        </p:blipFill>
        <p:spPr bwMode="auto">
          <a:xfrm>
            <a:off x="3851920" y="3501008"/>
            <a:ext cx="4680520" cy="2960416"/>
          </a:xfrm>
          <a:prstGeom prst="rect">
            <a:avLst/>
          </a:prstGeom>
          <a:ln>
            <a:noFill/>
          </a:ln>
          <a:effectLst>
            <a:outerShdw blurRad="292100" dist="139700" dir="2700000" algn="tl" rotWithShape="0">
              <a:srgbClr val="333333">
                <a:alpha val="65000"/>
              </a:srgbClr>
            </a:outerShdw>
          </a:effectLst>
        </p:spPr>
      </p:pic>
      <p:pic>
        <p:nvPicPr>
          <p:cNvPr id="9217" name="Picture 1"/>
          <p:cNvPicPr>
            <a:picLocks noChangeAspect="1" noChangeArrowheads="1"/>
          </p:cNvPicPr>
          <p:nvPr/>
        </p:nvPicPr>
        <p:blipFill>
          <a:blip r:embed="rId5" cstate="print"/>
          <a:srcRect/>
          <a:stretch>
            <a:fillRect/>
          </a:stretch>
        </p:blipFill>
        <p:spPr bwMode="auto">
          <a:xfrm>
            <a:off x="683568" y="3717032"/>
            <a:ext cx="3253773" cy="2684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0779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Linked data is a set of design principles for sharing machine-readable data on the Web.</a:t>
            </a:r>
          </a:p>
          <a:p>
            <a:pPr>
              <a:lnSpc>
                <a:spcPct val="150000"/>
              </a:lnSpc>
              <a:buFont typeface="Arial" pitchFamily="34" charset="0"/>
              <a:buChar char="•"/>
            </a:pPr>
            <a:r>
              <a:rPr lang="en-GB" dirty="0" smtClean="0"/>
              <a:t>URIs, RDF and SPARQL form the foundational layer for Linked data.</a:t>
            </a:r>
          </a:p>
          <a:p>
            <a:pPr>
              <a:lnSpc>
                <a:spcPct val="150000"/>
              </a:lnSpc>
              <a:buFont typeface="Arial" pitchFamily="34" charset="0"/>
              <a:buChar char="•"/>
            </a:pPr>
            <a:r>
              <a:rPr lang="en-GB" dirty="0" smtClean="0"/>
              <a:t>Linked data offers a number of advantages such as:</a:t>
            </a:r>
          </a:p>
          <a:p>
            <a:pPr lvl="2">
              <a:lnSpc>
                <a:spcPct val="150000"/>
              </a:lnSpc>
              <a:buFont typeface="Courier New" pitchFamily="49" charset="0"/>
              <a:buChar char="o"/>
            </a:pPr>
            <a:r>
              <a:rPr lang="en-GB" dirty="0" smtClean="0"/>
              <a:t>Data integration with small impact on legacy systems;</a:t>
            </a:r>
          </a:p>
          <a:p>
            <a:pPr lvl="2">
              <a:lnSpc>
                <a:spcPct val="150000"/>
              </a:lnSpc>
              <a:buFont typeface="Courier New" pitchFamily="49" charset="0"/>
              <a:buChar char="o"/>
            </a:pPr>
            <a:r>
              <a:rPr lang="en-GB" dirty="0" smtClean="0"/>
              <a:t>Enables for semantic interoperability;</a:t>
            </a:r>
          </a:p>
          <a:p>
            <a:pPr lvl="2">
              <a:lnSpc>
                <a:spcPct val="150000"/>
              </a:lnSpc>
              <a:buFont typeface="Courier New" pitchFamily="49" charset="0"/>
              <a:buChar char="o"/>
            </a:pPr>
            <a:r>
              <a:rPr lang="en-US" dirty="0" smtClean="0"/>
              <a:t>Easier browsing through complex data; </a:t>
            </a:r>
            <a:endParaRPr lang="en-GB" dirty="0" smtClean="0"/>
          </a:p>
          <a:p>
            <a:pPr lvl="2">
              <a:lnSpc>
                <a:spcPct val="150000"/>
              </a:lnSpc>
              <a:buFont typeface="Courier New" pitchFamily="49" charset="0"/>
              <a:buChar char="o"/>
            </a:pPr>
            <a:r>
              <a:rPr lang="en-US" dirty="0" smtClean="0"/>
              <a:t>Increased data quality;</a:t>
            </a:r>
            <a:endParaRPr lang="en-GB" dirty="0" smtClean="0"/>
          </a:p>
          <a:p>
            <a:pPr lvl="2">
              <a:lnSpc>
                <a:spcPct val="150000"/>
              </a:lnSpc>
              <a:buFont typeface="Courier New" pitchFamily="49" charset="0"/>
              <a:buChar char="o"/>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spTree>
    <p:extLst>
      <p:ext uri="{BB962C8B-B14F-4D97-AF65-F5344CB8AC3E}">
        <p14:creationId xmlns:p14="http://schemas.microsoft.com/office/powerpoint/2010/main" val="3372135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cont’d</a:t>
            </a:r>
            <a:endParaRPr lang="en-GB" dirty="0"/>
          </a:p>
        </p:txBody>
      </p:sp>
      <p:sp>
        <p:nvSpPr>
          <p:cNvPr id="3" name="Content Placeholder 2"/>
          <p:cNvSpPr>
            <a:spLocks noGrp="1"/>
          </p:cNvSpPr>
          <p:nvPr>
            <p:ph sz="quarter" idx="15"/>
          </p:nvPr>
        </p:nvSpPr>
        <p:spPr>
          <a:xfrm>
            <a:off x="395536" y="1700808"/>
            <a:ext cx="8503096" cy="4419600"/>
          </a:xfrm>
        </p:spPr>
        <p:txBody>
          <a:bodyPr/>
          <a:lstStyle/>
          <a:p>
            <a:pPr>
              <a:lnSpc>
                <a:spcPct val="150000"/>
              </a:lnSpc>
              <a:buFont typeface="Arial" pitchFamily="34" charset="0"/>
              <a:buChar char="•"/>
            </a:pPr>
            <a:r>
              <a:rPr lang="en-GB" dirty="0" smtClean="0"/>
              <a:t>Linked data offers a number of </a:t>
            </a:r>
            <a:r>
              <a:rPr lang="en-GB" smtClean="0"/>
              <a:t>advantages such as:</a:t>
            </a:r>
            <a:endParaRPr lang="en-GB" dirty="0" smtClean="0"/>
          </a:p>
          <a:p>
            <a:pPr lvl="2">
              <a:lnSpc>
                <a:spcPct val="150000"/>
              </a:lnSpc>
              <a:buFont typeface="Courier New" pitchFamily="49" charset="0"/>
              <a:buChar char="o"/>
            </a:pPr>
            <a:r>
              <a:rPr lang="en-US" dirty="0" smtClean="0"/>
              <a:t>Enables easy updates, adaptations and extensions of data models;</a:t>
            </a:r>
            <a:endParaRPr lang="en-GB" dirty="0" smtClean="0"/>
          </a:p>
          <a:p>
            <a:pPr lvl="2">
              <a:lnSpc>
                <a:spcPct val="150000"/>
              </a:lnSpc>
              <a:buFont typeface="Courier New" pitchFamily="49" charset="0"/>
              <a:buChar char="o"/>
            </a:pPr>
            <a:r>
              <a:rPr lang="en-GB" dirty="0" smtClean="0"/>
              <a:t>Cost </a:t>
            </a:r>
            <a:r>
              <a:rPr lang="en-GB" dirty="0"/>
              <a:t>reduction from </a:t>
            </a:r>
            <a:r>
              <a:rPr lang="en-GB" dirty="0" smtClean="0"/>
              <a:t>the </a:t>
            </a:r>
            <a:r>
              <a:rPr lang="en-GB" dirty="0"/>
              <a:t>reuse of LOGD in </a:t>
            </a:r>
            <a:r>
              <a:rPr lang="en-GB" dirty="0" smtClean="0"/>
              <a:t>e-Government applications; </a:t>
            </a:r>
          </a:p>
          <a:p>
            <a:pPr lvl="2">
              <a:lnSpc>
                <a:spcPct val="150000"/>
              </a:lnSpc>
              <a:buFont typeface="Courier New" pitchFamily="49" charset="0"/>
              <a:buChar char="o"/>
            </a:pPr>
            <a:r>
              <a:rPr lang="en-GB" dirty="0"/>
              <a:t>Enables creativity and innovation through context and knowledge-creation.</a:t>
            </a:r>
          </a:p>
          <a:p>
            <a:pPr lvl="2">
              <a:lnSpc>
                <a:spcPct val="150000"/>
              </a:lnSpc>
              <a:buFont typeface="Courier New" pitchFamily="49" charset="0"/>
              <a:buChar char="o"/>
            </a:pPr>
            <a:endParaRPr lang="en-GB" dirty="0" smtClean="0"/>
          </a:p>
          <a:p>
            <a:pPr lvl="2">
              <a:lnSpc>
                <a:spcPct val="150000"/>
              </a:lnSpc>
              <a:buFont typeface="Courier New" pitchFamily="49" charset="0"/>
              <a:buChar char="o"/>
            </a:pPr>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spTree>
    <p:extLst>
      <p:ext uri="{BB962C8B-B14F-4D97-AF65-F5344CB8AC3E}">
        <p14:creationId xmlns:p14="http://schemas.microsoft.com/office/powerpoint/2010/main" val="2925247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273843" cy="914400"/>
          </a:xfrm>
        </p:spPr>
        <p:txBody>
          <a:bodyPr/>
          <a:lstStyle/>
          <a:p>
            <a:r>
              <a:rPr lang="en-GB" sz="4000" b="0" i="0" dirty="0" smtClean="0">
                <a:solidFill>
                  <a:schemeClr val="tx2"/>
                </a:solidFill>
                <a:latin typeface="Century Gothic" panose="020B0502020202020204" pitchFamily="34" charset="0"/>
              </a:rPr>
              <a:t>Learning Module 2:</a:t>
            </a:r>
            <a:r>
              <a:rPr lang="en-GB" sz="4000" i="0" dirty="0" smtClean="0">
                <a:effectLst>
                  <a:outerShdw blurRad="38100" dist="38100" dir="2700000" algn="tl">
                    <a:srgbClr val="000000">
                      <a:alpha val="43137"/>
                    </a:srgbClr>
                  </a:outerShdw>
                </a:effectLst>
                <a:latin typeface="Century Gothic" panose="020B0502020202020204" pitchFamily="34" charset="0"/>
              </a:rPr>
              <a:t/>
            </a:r>
            <a:br>
              <a:rPr lang="en-GB" sz="4000" i="0" dirty="0" smtClean="0">
                <a:effectLst>
                  <a:outerShdw blurRad="38100" dist="38100" dir="2700000" algn="tl">
                    <a:srgbClr val="000000">
                      <a:alpha val="43137"/>
                    </a:srgbClr>
                  </a:outerShdw>
                </a:effectLst>
                <a:latin typeface="Century Gothic" panose="020B0502020202020204" pitchFamily="34" charset="0"/>
              </a:rPr>
            </a:br>
            <a:r>
              <a:rPr lang="en-GB" sz="4400" b="0" dirty="0" smtClean="0">
                <a:latin typeface="Century Gothic" panose="020B0502020202020204" pitchFamily="34" charset="0"/>
              </a:rPr>
              <a:t>Introduction </a:t>
            </a:r>
            <a:r>
              <a:rPr lang="en-GB" sz="4400" b="0" dirty="0">
                <a:latin typeface="Century Gothic" panose="020B0502020202020204" pitchFamily="34" charset="0"/>
              </a:rPr>
              <a:t>to RDF &amp; </a:t>
            </a:r>
            <a:r>
              <a:rPr lang="en-GB" sz="4400" b="0" dirty="0" smtClean="0">
                <a:latin typeface="Century Gothic" panose="020B0502020202020204" pitchFamily="34" charset="0"/>
              </a:rPr>
              <a:t>SPARQL</a:t>
            </a:r>
            <a:endParaRPr lang="en-GB" sz="4400" b="0" dirty="0">
              <a:latin typeface="Century Gothic" panose="020B0502020202020204" pitchFamily="34" charset="0"/>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34</a:t>
            </a:fld>
            <a:endParaRPr lang="en-GB"/>
          </a:p>
        </p:txBody>
      </p:sp>
    </p:spTree>
    <p:extLst>
      <p:ext uri="{BB962C8B-B14F-4D97-AF65-F5344CB8AC3E}">
        <p14:creationId xmlns:p14="http://schemas.microsoft.com/office/powerpoint/2010/main" val="1348658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RDF and SPARQL</a:t>
            </a:r>
            <a:endParaRPr lang="en-GB" dirty="0"/>
          </a:p>
        </p:txBody>
      </p:sp>
      <p:sp>
        <p:nvSpPr>
          <p:cNvPr id="3" name="Content Placeholder 2"/>
          <p:cNvSpPr>
            <a:spLocks noGrp="1"/>
          </p:cNvSpPr>
          <p:nvPr>
            <p:ph sz="quarter" idx="15"/>
          </p:nvPr>
        </p:nvSpPr>
        <p:spPr/>
        <p:txBody>
          <a:bodyPr/>
          <a:lstStyle/>
          <a:p>
            <a:r>
              <a:rPr lang="en-GB" dirty="0" smtClean="0"/>
              <a:t>This module contains ...</a:t>
            </a:r>
          </a:p>
          <a:p>
            <a:pPr lvl="1">
              <a:buFont typeface="Arial" pitchFamily="34" charset="0"/>
              <a:buChar char="•"/>
            </a:pPr>
            <a:r>
              <a:rPr lang="en-GB" dirty="0" smtClean="0"/>
              <a:t>An introduction to the Resource Description Framework (RDF) for describing your data.</a:t>
            </a:r>
          </a:p>
          <a:p>
            <a:pPr lvl="1"/>
            <a:r>
              <a:rPr lang="en-GB" dirty="0" smtClean="0"/>
              <a:t>An introduction to SPARQL on how you can query and manipulate data in RDF.</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35</a:t>
            </a:fld>
            <a:endParaRPr lang="en-GB" dirty="0"/>
          </a:p>
        </p:txBody>
      </p:sp>
      <p:sp>
        <p:nvSpPr>
          <p:cNvPr id="5" name="TextBox 4"/>
          <p:cNvSpPr txBox="1"/>
          <p:nvPr/>
        </p:nvSpPr>
        <p:spPr>
          <a:xfrm>
            <a:off x="971600" y="5361839"/>
            <a:ext cx="7344816" cy="587441"/>
          </a:xfrm>
          <a:prstGeom prst="rect">
            <a:avLst/>
          </a:prstGeom>
          <a:solidFill>
            <a:schemeClr val="accent4">
              <a:lumMod val="75000"/>
            </a:schemeClr>
          </a:solidFill>
        </p:spPr>
        <p:txBody>
          <a:bodyPr wrap="square" lIns="216000" tIns="108000" rIns="108000" bIns="108000" rtlCol="0">
            <a:spAutoFit/>
          </a:bodyPr>
          <a:lstStyle/>
          <a:p>
            <a:pPr algn="ctr"/>
            <a:r>
              <a:rPr lang="en-GB" sz="2400" i="1" dirty="0" smtClean="0">
                <a:solidFill>
                  <a:schemeClr val="bg1"/>
                </a:solidFill>
                <a:latin typeface="+mj-lt"/>
                <a:cs typeface="Arial" pitchFamily="34" charset="0"/>
              </a:rPr>
              <a:t>Find more on: </a:t>
            </a:r>
            <a:r>
              <a:rPr lang="en-GB" sz="2400" b="1" i="1" dirty="0" smtClean="0">
                <a:solidFill>
                  <a:schemeClr val="bg1"/>
                </a:solidFill>
                <a:latin typeface="+mj-lt"/>
                <a:cs typeface="Arial" pitchFamily="34" charset="0"/>
              </a:rPr>
              <a:t>training.opendatasupport.eu</a:t>
            </a:r>
            <a:endParaRPr lang="en-GB" sz="2400" b="1" i="1" dirty="0">
              <a:solidFill>
                <a:schemeClr val="bg1"/>
              </a:solidFill>
              <a:latin typeface="+mj-lt"/>
              <a:cs typeface="Arial" pitchFamily="34" charset="0"/>
            </a:endParaRPr>
          </a:p>
        </p:txBody>
      </p:sp>
    </p:spTree>
    <p:extLst>
      <p:ext uri="{BB962C8B-B14F-4D97-AF65-F5344CB8AC3E}">
        <p14:creationId xmlns:p14="http://schemas.microsoft.com/office/powerpoint/2010/main" val="46642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sz="quarter" idx="15"/>
          </p:nvPr>
        </p:nvSpPr>
        <p:spPr>
          <a:xfrm>
            <a:off x="533400" y="1628800"/>
            <a:ext cx="8287072" cy="4419600"/>
          </a:xfrm>
        </p:spPr>
        <p:txBody>
          <a:bodyPr/>
          <a:lstStyle/>
          <a:p>
            <a:r>
              <a:rPr lang="en-GB" dirty="0" smtClean="0"/>
              <a:t>By the end of this training module you should have a clear understanding of:</a:t>
            </a:r>
          </a:p>
          <a:p>
            <a:pPr>
              <a:buFont typeface="Arial" pitchFamily="34" charset="0"/>
              <a:buChar char="•"/>
            </a:pPr>
            <a:r>
              <a:rPr lang="en-GB" dirty="0" smtClean="0"/>
              <a:t>The Resource Description Framework (RDF);</a:t>
            </a:r>
          </a:p>
          <a:p>
            <a:pPr>
              <a:buFont typeface="Arial" pitchFamily="34" charset="0"/>
              <a:buChar char="•"/>
            </a:pPr>
            <a:r>
              <a:rPr lang="en-GB" dirty="0" smtClean="0"/>
              <a:t>How to write/read RDF;</a:t>
            </a:r>
          </a:p>
          <a:p>
            <a:pPr>
              <a:buFont typeface="Arial" pitchFamily="34" charset="0"/>
              <a:buChar char="•"/>
            </a:pPr>
            <a:r>
              <a:rPr lang="en-GB" dirty="0" smtClean="0"/>
              <a:t>How you can describe your data with RDF;</a:t>
            </a:r>
          </a:p>
          <a:p>
            <a:pPr>
              <a:buFont typeface="Arial" pitchFamily="34" charset="0"/>
              <a:buChar char="•"/>
            </a:pPr>
            <a:r>
              <a:rPr lang="en-GB" dirty="0" smtClean="0"/>
              <a:t>What SPARQL is;</a:t>
            </a:r>
          </a:p>
          <a:p>
            <a:pPr>
              <a:buFont typeface="Arial" pitchFamily="34" charset="0"/>
              <a:buChar char="•"/>
            </a:pPr>
            <a:r>
              <a:rPr lang="en-GB" dirty="0" smtClean="0"/>
              <a:t>How to understand and write a SPARQL SELECT query.</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Tree>
    <p:extLst>
      <p:ext uri="{BB962C8B-B14F-4D97-AF65-F5344CB8AC3E}">
        <p14:creationId xmlns:p14="http://schemas.microsoft.com/office/powerpoint/2010/main" val="2374662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Resource Description Framework</a:t>
            </a:r>
            <a:br>
              <a:rPr lang="en-GB" sz="4000" b="0" i="0" dirty="0" smtClean="0">
                <a:solidFill>
                  <a:schemeClr val="accent1"/>
                </a:solidFill>
                <a:latin typeface="Century Gothic" panose="020B0502020202020204" pitchFamily="34" charset="0"/>
              </a:rPr>
            </a:br>
            <a:r>
              <a:rPr lang="en-GB" sz="4000" b="0" i="0" dirty="0" smtClean="0">
                <a:solidFill>
                  <a:schemeClr val="accent1"/>
                </a:solidFill>
                <a:latin typeface="Century Gothic" panose="020B0502020202020204" pitchFamily="34" charset="0"/>
              </a:rPr>
              <a:t/>
            </a:r>
            <a:br>
              <a:rPr lang="en-GB" sz="4000" b="0" i="0" dirty="0" smtClean="0">
                <a:solidFill>
                  <a:schemeClr val="accent1"/>
                </a:solidFill>
                <a:latin typeface="Century Gothic" panose="020B0502020202020204" pitchFamily="34" charset="0"/>
              </a:rPr>
            </a:br>
            <a:r>
              <a:rPr lang="en-GB" b="0" dirty="0" smtClean="0"/>
              <a:t>An introduction </a:t>
            </a:r>
            <a:r>
              <a:rPr lang="en-GB" b="0" dirty="0" smtClean="0"/>
              <a:t>to RDF</a:t>
            </a:r>
            <a:r>
              <a:rPr lang="en-GB" b="0" dirty="0" smtClean="0"/>
              <a:t>.</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37</a:t>
            </a:fld>
            <a:endParaRPr lang="en-GB" dirty="0"/>
          </a:p>
        </p:txBody>
      </p:sp>
    </p:spTree>
    <p:extLst>
      <p:ext uri="{BB962C8B-B14F-4D97-AF65-F5344CB8AC3E}">
        <p14:creationId xmlns:p14="http://schemas.microsoft.com/office/powerpoint/2010/main" val="25128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in the stack of Semantic Web technologies</a:t>
            </a:r>
            <a:endParaRPr lang="en-GB" dirty="0"/>
          </a:p>
        </p:txBody>
      </p:sp>
      <p:sp>
        <p:nvSpPr>
          <p:cNvPr id="10" name="Content Placeholder 9"/>
          <p:cNvSpPr>
            <a:spLocks noGrp="1"/>
          </p:cNvSpPr>
          <p:nvPr>
            <p:ph sz="quarter" idx="15"/>
          </p:nvPr>
        </p:nvSpPr>
        <p:spPr>
          <a:xfrm>
            <a:off x="533400" y="1752600"/>
            <a:ext cx="4110608" cy="4419600"/>
          </a:xfrm>
        </p:spPr>
        <p:txBody>
          <a:bodyPr>
            <a:normAutofit lnSpcReduction="10000"/>
          </a:bodyPr>
          <a:lstStyle/>
          <a:p>
            <a:pPr marL="0" lvl="1" indent="0">
              <a:buNone/>
            </a:pPr>
            <a:r>
              <a:rPr lang="en-GB" b="1" dirty="0" smtClean="0">
                <a:latin typeface="+mj-lt"/>
              </a:rPr>
              <a:t>R</a:t>
            </a:r>
            <a:r>
              <a:rPr lang="en-GB" dirty="0" smtClean="0">
                <a:latin typeface="+mj-lt"/>
              </a:rPr>
              <a:t>esource: Everything that can have a unique identifier (URI), e.g. pages, places, people, organisations, products...</a:t>
            </a:r>
          </a:p>
          <a:p>
            <a:pPr marL="0" lvl="1" indent="0">
              <a:buNone/>
            </a:pPr>
            <a:r>
              <a:rPr lang="en-GB" b="1" dirty="0" smtClean="0">
                <a:latin typeface="+mj-lt"/>
              </a:rPr>
              <a:t>D</a:t>
            </a:r>
            <a:r>
              <a:rPr lang="en-GB" dirty="0" smtClean="0">
                <a:latin typeface="+mj-lt"/>
              </a:rPr>
              <a:t>escription: attributes, features, and relations of the resources</a:t>
            </a:r>
          </a:p>
          <a:p>
            <a:pPr marL="0" lvl="1" indent="0">
              <a:buNone/>
            </a:pPr>
            <a:r>
              <a:rPr lang="en-GB" b="1" dirty="0" smtClean="0">
                <a:latin typeface="+mj-lt"/>
              </a:rPr>
              <a:t>F</a:t>
            </a:r>
            <a:r>
              <a:rPr lang="en-GB" dirty="0" smtClean="0">
                <a:latin typeface="+mj-lt"/>
              </a:rPr>
              <a:t>ramework: model, languages and syntaxes for these descriptions</a:t>
            </a:r>
          </a:p>
          <a:p>
            <a:pPr lvl="1">
              <a:buFont typeface="Arial" pitchFamily="34" charset="0"/>
              <a:buChar char="•"/>
            </a:pPr>
            <a:r>
              <a:rPr lang="en-GB" sz="1800" dirty="0" smtClean="0">
                <a:latin typeface="+mj-lt"/>
              </a:rPr>
              <a:t>Published as a </a:t>
            </a:r>
            <a:r>
              <a:rPr lang="en-GB" sz="1800" b="1" dirty="0" smtClean="0">
                <a:latin typeface="+mj-lt"/>
              </a:rPr>
              <a:t>W3C recommendation</a:t>
            </a:r>
            <a:r>
              <a:rPr lang="en-GB" sz="1800" dirty="0" smtClean="0">
                <a:latin typeface="+mj-lt"/>
              </a:rPr>
              <a:t> in 1999.</a:t>
            </a:r>
          </a:p>
          <a:p>
            <a:pPr lvl="1">
              <a:buFont typeface="Arial" pitchFamily="34" charset="0"/>
              <a:buChar char="•"/>
            </a:pPr>
            <a:r>
              <a:rPr lang="en-GB" sz="1800" dirty="0" smtClean="0">
                <a:latin typeface="+mj-lt"/>
              </a:rPr>
              <a:t>RDF was originally introduced as a data model for </a:t>
            </a:r>
            <a:r>
              <a:rPr lang="en-GB" sz="1800" b="1" dirty="0" smtClean="0">
                <a:latin typeface="+mj-lt"/>
              </a:rPr>
              <a:t>metadata</a:t>
            </a:r>
            <a:r>
              <a:rPr lang="en-GB" sz="1800" b="1" i="1" dirty="0" smtClean="0">
                <a:latin typeface="+mj-lt"/>
              </a:rPr>
              <a:t>.</a:t>
            </a:r>
          </a:p>
          <a:p>
            <a:pPr lvl="1">
              <a:buFont typeface="Arial" pitchFamily="34" charset="0"/>
              <a:buChar char="•"/>
            </a:pPr>
            <a:r>
              <a:rPr lang="en-GB" sz="1800" dirty="0" smtClean="0">
                <a:latin typeface="+mj-lt"/>
              </a:rPr>
              <a:t>RDF was generalised to cover </a:t>
            </a:r>
            <a:r>
              <a:rPr lang="en-GB" sz="1800" b="1" dirty="0" smtClean="0">
                <a:latin typeface="+mj-lt"/>
              </a:rPr>
              <a:t>knowledge of all kinds</a:t>
            </a:r>
            <a:r>
              <a:rPr lang="en-GB" sz="1800" dirty="0" smtClean="0">
                <a:latin typeface="+mj-lt"/>
              </a:rPr>
              <a: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pic>
        <p:nvPicPr>
          <p:cNvPr id="68610" name="Picture 2" descr="http://www.w3.org/DesignIssues/diagrams/sweb-stack/2006a.png"/>
          <p:cNvPicPr>
            <a:picLocks noChangeAspect="1" noChangeArrowheads="1"/>
          </p:cNvPicPr>
          <p:nvPr/>
        </p:nvPicPr>
        <p:blipFill>
          <a:blip r:embed="rId3" cstate="print"/>
          <a:srcRect/>
          <a:stretch>
            <a:fillRect/>
          </a:stretch>
        </p:blipFill>
        <p:spPr bwMode="auto">
          <a:xfrm>
            <a:off x="4644008" y="1700808"/>
            <a:ext cx="4032448" cy="4032449"/>
          </a:xfrm>
          <a:prstGeom prst="rect">
            <a:avLst/>
          </a:prstGeom>
          <a:noFill/>
        </p:spPr>
      </p:pic>
    </p:spTree>
    <p:extLst>
      <p:ext uri="{BB962C8B-B14F-4D97-AF65-F5344CB8AC3E}">
        <p14:creationId xmlns:p14="http://schemas.microsoft.com/office/powerpoint/2010/main" val="2303598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71048" cy="914400"/>
          </a:xfrm>
        </p:spPr>
        <p:txBody>
          <a:bodyPr/>
          <a:lstStyle/>
          <a:p>
            <a:r>
              <a:rPr lang="en-GB" dirty="0" smtClean="0"/>
              <a:t>Example: RDF description of an organisation</a:t>
            </a:r>
            <a:endParaRPr lang="en-GB" dirty="0"/>
          </a:p>
        </p:txBody>
      </p:sp>
      <p:sp>
        <p:nvSpPr>
          <p:cNvPr id="3" name="Content Placeholder 2"/>
          <p:cNvSpPr>
            <a:spLocks noGrp="1"/>
          </p:cNvSpPr>
          <p:nvPr>
            <p:ph sz="quarter" idx="15"/>
          </p:nvPr>
        </p:nvSpPr>
        <p:spPr/>
        <p:txBody>
          <a:bodyPr/>
          <a:lstStyle/>
          <a:p>
            <a:r>
              <a:rPr lang="en-GB" sz="1600" b="1" dirty="0" smtClean="0">
                <a:solidFill>
                  <a:schemeClr val="tx2"/>
                </a:solidFill>
              </a:rPr>
              <a:t>Publications Office</a:t>
            </a:r>
            <a:r>
              <a:rPr lang="en-GB" sz="1600" b="1" dirty="0">
                <a:solidFill>
                  <a:schemeClr val="tx2"/>
                </a:solidFill>
              </a:rPr>
              <a:t>, 2, rue Mercier, 2985 Luxembourg, LUXEMBOURG</a:t>
            </a:r>
            <a:endParaRPr lang="en-GB" sz="1600" b="1" dirty="0" smtClean="0">
              <a:solidFill>
                <a:schemeClr val="tx2"/>
              </a:solidFill>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39</a:t>
            </a:fld>
            <a:endParaRPr lang="en-GB" dirty="0"/>
          </a:p>
        </p:txBody>
      </p:sp>
      <p:sp>
        <p:nvSpPr>
          <p:cNvPr id="5" name="Rectangle 4"/>
          <p:cNvSpPr/>
          <p:nvPr/>
        </p:nvSpPr>
        <p:spPr bwMode="ltGray">
          <a:xfrm>
            <a:off x="227013" y="2281128"/>
            <a:ext cx="8676584" cy="3956184"/>
          </a:xfrm>
          <a:prstGeom prst="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en-GB" sz="1600" dirty="0" smtClean="0">
                <a:solidFill>
                  <a:schemeClr val="tx1"/>
                </a:solidFill>
                <a:latin typeface="+mj-lt"/>
              </a:rPr>
              <a:t>&lt;rdf:RDF</a:t>
            </a:r>
          </a:p>
          <a:p>
            <a:r>
              <a:rPr lang="en-GB" sz="1600" dirty="0" smtClean="0">
                <a:solidFill>
                  <a:schemeClr val="tx1"/>
                </a:solidFill>
                <a:latin typeface="+mj-lt"/>
              </a:rPr>
              <a:t>   </a:t>
            </a:r>
            <a:r>
              <a:rPr lang="en-GB" sz="1600" dirty="0" err="1" smtClean="0">
                <a:solidFill>
                  <a:schemeClr val="tx1"/>
                </a:solidFill>
                <a:latin typeface="+mj-lt"/>
              </a:rPr>
              <a:t>xmlns:rdfs</a:t>
            </a:r>
            <a:r>
              <a:rPr lang="en-GB" sz="1600" dirty="0" smtClean="0">
                <a:solidFill>
                  <a:schemeClr val="tx1"/>
                </a:solidFill>
                <a:latin typeface="+mj-lt"/>
              </a:rPr>
              <a:t>=“</a:t>
            </a:r>
            <a:r>
              <a:rPr lang="en-GB" sz="1600" dirty="0">
                <a:latin typeface="+mj-lt"/>
              </a:rPr>
              <a:t>http://www.w3.org/2000/01/</a:t>
            </a:r>
            <a:r>
              <a:rPr lang="en-GB" sz="1600" dirty="0" err="1">
                <a:latin typeface="+mj-lt"/>
              </a:rPr>
              <a:t>rdf</a:t>
            </a:r>
            <a:r>
              <a:rPr lang="en-GB" sz="1600" dirty="0">
                <a:latin typeface="+mj-lt"/>
              </a:rPr>
              <a:t>-schema</a:t>
            </a:r>
            <a:r>
              <a:rPr lang="en-GB" sz="1600" dirty="0" smtClean="0">
                <a:latin typeface="+mj-lt"/>
              </a:rPr>
              <a:t>#”</a:t>
            </a:r>
          </a:p>
          <a:p>
            <a:r>
              <a:rPr lang="en-GB" sz="1600" dirty="0" smtClean="0">
                <a:solidFill>
                  <a:schemeClr val="tx1"/>
                </a:solidFill>
                <a:latin typeface="+mj-lt"/>
              </a:rPr>
              <a:t>   </a:t>
            </a:r>
            <a:r>
              <a:rPr lang="en-GB" sz="1600" dirty="0" err="1" smtClean="0">
                <a:solidFill>
                  <a:schemeClr val="tx1"/>
                </a:solidFill>
                <a:latin typeface="+mj-lt"/>
              </a:rPr>
              <a:t>xmlns:org</a:t>
            </a:r>
            <a:r>
              <a:rPr lang="en-GB" sz="1600" dirty="0" smtClean="0">
                <a:solidFill>
                  <a:schemeClr val="tx1"/>
                </a:solidFill>
                <a:latin typeface="+mj-lt"/>
              </a:rPr>
              <a:t>=“</a:t>
            </a:r>
            <a:r>
              <a:rPr lang="en-GB" sz="1600" dirty="0">
                <a:latin typeface="+mj-lt"/>
              </a:rPr>
              <a:t>http://www.w3.org/ns/org</a:t>
            </a:r>
            <a:r>
              <a:rPr lang="en-GB" sz="1600" dirty="0" smtClean="0">
                <a:latin typeface="+mj-lt"/>
              </a:rPr>
              <a:t>#”</a:t>
            </a:r>
            <a:endParaRPr lang="en-GB" sz="1600" dirty="0" smtClean="0">
              <a:solidFill>
                <a:schemeClr val="tx1"/>
              </a:solidFill>
              <a:latin typeface="+mj-lt"/>
            </a:endParaRPr>
          </a:p>
          <a:p>
            <a:r>
              <a:rPr lang="en-GB" sz="1600" dirty="0" smtClean="0">
                <a:solidFill>
                  <a:schemeClr val="tx1"/>
                </a:solidFill>
                <a:latin typeface="+mj-lt"/>
              </a:rPr>
              <a:t>   xmlns:locn=“http://www.w3.org/ns/locn#” &gt;</a:t>
            </a:r>
          </a:p>
          <a:p>
            <a:endParaRPr lang="en-GB" sz="1600" dirty="0" smtClean="0">
              <a:solidFill>
                <a:schemeClr val="tx1"/>
              </a:solidFill>
              <a:latin typeface="+mj-lt"/>
            </a:endParaRPr>
          </a:p>
          <a:p>
            <a:r>
              <a:rPr lang="en-GB" sz="1600" dirty="0" smtClean="0">
                <a:solidFill>
                  <a:schemeClr val="tx1"/>
                </a:solidFill>
                <a:latin typeface="+mj-lt"/>
              </a:rPr>
              <a:t>&lt;</a:t>
            </a:r>
            <a:r>
              <a:rPr lang="en-GB" sz="1600" dirty="0" err="1" smtClean="0">
                <a:solidFill>
                  <a:schemeClr val="tx1"/>
                </a:solidFill>
                <a:latin typeface="+mj-lt"/>
              </a:rPr>
              <a:t>org:Organization</a:t>
            </a:r>
            <a:r>
              <a:rPr lang="en-GB" sz="1600" dirty="0" smtClean="0">
                <a:solidFill>
                  <a:schemeClr val="tx1"/>
                </a:solidFill>
                <a:latin typeface="+mj-lt"/>
              </a:rPr>
              <a:t> </a:t>
            </a:r>
            <a:r>
              <a:rPr lang="en-GB" sz="1600" dirty="0" err="1" smtClean="0">
                <a:solidFill>
                  <a:schemeClr val="tx1"/>
                </a:solidFill>
                <a:latin typeface="+mj-lt"/>
              </a:rPr>
              <a:t>rdf:about</a:t>
            </a:r>
            <a:r>
              <a:rPr lang="en-GB" sz="1600" dirty="0" smtClean="0">
                <a:solidFill>
                  <a:schemeClr val="tx1"/>
                </a:solidFill>
                <a:latin typeface="+mj-lt"/>
              </a:rPr>
              <a:t>=“</a:t>
            </a:r>
            <a:r>
              <a:rPr lang="en-GB" sz="1600" dirty="0">
                <a:solidFill>
                  <a:srgbClr val="FF0000"/>
                </a:solidFill>
                <a:latin typeface="+mj-lt"/>
              </a:rPr>
              <a:t>http://publications.europa.eu/resource/authority/corporate-body/PUBL</a:t>
            </a:r>
            <a:r>
              <a:rPr lang="en-GB" sz="1600" dirty="0" smtClean="0">
                <a:solidFill>
                  <a:schemeClr val="tx1"/>
                </a:solidFill>
                <a:latin typeface="+mj-lt"/>
              </a:rPr>
              <a:t>”&gt;</a:t>
            </a:r>
          </a:p>
          <a:p>
            <a:r>
              <a:rPr lang="en-GB" sz="1600" dirty="0" smtClean="0">
                <a:solidFill>
                  <a:schemeClr val="tx1"/>
                </a:solidFill>
                <a:latin typeface="+mj-lt"/>
              </a:rPr>
              <a:t>   &lt;</a:t>
            </a:r>
            <a:r>
              <a:rPr lang="en-GB" sz="1600" dirty="0" err="1" smtClean="0">
                <a:solidFill>
                  <a:srgbClr val="0070C0"/>
                </a:solidFill>
                <a:latin typeface="+mj-lt"/>
              </a:rPr>
              <a:t>rdfs:label</a:t>
            </a:r>
            <a:r>
              <a:rPr lang="en-GB" sz="1600" dirty="0" smtClean="0">
                <a:solidFill>
                  <a:schemeClr val="tx1"/>
                </a:solidFill>
                <a:latin typeface="+mj-lt"/>
              </a:rPr>
              <a:t>&gt; “</a:t>
            </a:r>
            <a:r>
              <a:rPr lang="en-GB" sz="1600" dirty="0" smtClean="0">
                <a:solidFill>
                  <a:srgbClr val="00B050"/>
                </a:solidFill>
                <a:latin typeface="+mj-lt"/>
              </a:rPr>
              <a:t>Publications Office</a:t>
            </a:r>
            <a:r>
              <a:rPr lang="en-GB" sz="1600" dirty="0" smtClean="0">
                <a:solidFill>
                  <a:schemeClr val="tx1"/>
                </a:solidFill>
                <a:latin typeface="+mj-lt"/>
              </a:rPr>
              <a:t>”&lt; /</a:t>
            </a:r>
            <a:r>
              <a:rPr lang="en-GB" sz="1600" dirty="0" err="1" smtClean="0">
                <a:solidFill>
                  <a:schemeClr val="tx1"/>
                </a:solidFill>
                <a:latin typeface="+mj-lt"/>
              </a:rPr>
              <a:t>rdfs:label</a:t>
            </a:r>
            <a:r>
              <a:rPr lang="en-GB" sz="1600" dirty="0" smtClean="0">
                <a:solidFill>
                  <a:schemeClr val="tx1"/>
                </a:solidFill>
                <a:latin typeface="+mj-lt"/>
              </a:rPr>
              <a:t>&gt;</a:t>
            </a:r>
          </a:p>
          <a:p>
            <a:r>
              <a:rPr lang="en-GB" sz="1600" dirty="0" smtClean="0">
                <a:solidFill>
                  <a:schemeClr val="tx1"/>
                </a:solidFill>
                <a:latin typeface="+mj-lt"/>
              </a:rPr>
              <a:t>   &lt;</a:t>
            </a:r>
            <a:r>
              <a:rPr lang="en-GB" sz="1600" dirty="0" err="1" smtClean="0">
                <a:solidFill>
                  <a:srgbClr val="0070C0"/>
                </a:solidFill>
                <a:latin typeface="+mj-lt"/>
              </a:rPr>
              <a:t>org:hasSite</a:t>
            </a:r>
            <a:r>
              <a:rPr lang="en-GB" sz="1600" dirty="0" smtClean="0">
                <a:solidFill>
                  <a:schemeClr val="tx1"/>
                </a:solidFill>
                <a:latin typeface="+mj-lt"/>
              </a:rPr>
              <a:t> </a:t>
            </a:r>
            <a:r>
              <a:rPr lang="en-GB" sz="1600" dirty="0" err="1" smtClean="0">
                <a:solidFill>
                  <a:schemeClr val="tx1"/>
                </a:solidFill>
                <a:latin typeface="+mj-lt"/>
              </a:rPr>
              <a:t>rdf:resource</a:t>
            </a:r>
            <a:r>
              <a:rPr lang="en-GB" sz="1600" dirty="0" smtClean="0">
                <a:solidFill>
                  <a:schemeClr val="tx1"/>
                </a:solidFill>
                <a:latin typeface="+mj-lt"/>
              </a:rPr>
              <a:t>=“</a:t>
            </a:r>
            <a:r>
              <a:rPr lang="en-GB" sz="1600" dirty="0" smtClean="0">
                <a:solidFill>
                  <a:srgbClr val="00B050"/>
                </a:solidFill>
                <a:latin typeface="+mj-lt"/>
              </a:rPr>
              <a:t>http://example.com/site/1234</a:t>
            </a:r>
            <a:r>
              <a:rPr lang="en-GB" sz="1600" dirty="0" smtClean="0">
                <a:solidFill>
                  <a:schemeClr val="tx1"/>
                </a:solidFill>
                <a:latin typeface="+mj-lt"/>
              </a:rPr>
              <a:t>”/&gt;</a:t>
            </a:r>
          </a:p>
          <a:p>
            <a:r>
              <a:rPr lang="en-GB" sz="1600" dirty="0" smtClean="0">
                <a:solidFill>
                  <a:schemeClr val="tx1"/>
                </a:solidFill>
                <a:latin typeface="+mj-lt"/>
              </a:rPr>
              <a:t>&lt;/</a:t>
            </a:r>
            <a:r>
              <a:rPr lang="en-GB" sz="1600" dirty="0" err="1" smtClean="0">
                <a:solidFill>
                  <a:schemeClr val="tx1"/>
                </a:solidFill>
                <a:latin typeface="+mj-lt"/>
              </a:rPr>
              <a:t>org:Organization</a:t>
            </a:r>
            <a:r>
              <a:rPr lang="en-GB" sz="1600" dirty="0" smtClean="0">
                <a:solidFill>
                  <a:schemeClr val="tx1"/>
                </a:solidFill>
                <a:latin typeface="+mj-lt"/>
              </a:rPr>
              <a:t>&gt;</a:t>
            </a:r>
          </a:p>
          <a:p>
            <a:endParaRPr lang="en-GB" sz="1600" dirty="0" smtClean="0">
              <a:solidFill>
                <a:schemeClr val="tx1"/>
              </a:solidFill>
              <a:latin typeface="+mj-lt"/>
            </a:endParaRPr>
          </a:p>
          <a:p>
            <a:r>
              <a:rPr lang="en-GB" sz="1600" dirty="0" smtClean="0">
                <a:solidFill>
                  <a:schemeClr val="tx1"/>
                </a:solidFill>
                <a:latin typeface="+mj-lt"/>
              </a:rPr>
              <a:t>&lt;</a:t>
            </a:r>
            <a:r>
              <a:rPr lang="en-GB" sz="1600" dirty="0" err="1" smtClean="0">
                <a:solidFill>
                  <a:schemeClr val="tx1"/>
                </a:solidFill>
                <a:latin typeface="+mj-lt"/>
              </a:rPr>
              <a:t>locn:Address</a:t>
            </a:r>
            <a:r>
              <a:rPr lang="en-GB" sz="1600" dirty="0" smtClean="0">
                <a:solidFill>
                  <a:schemeClr val="tx1"/>
                </a:solidFill>
                <a:latin typeface="+mj-lt"/>
              </a:rPr>
              <a:t> rdf:about=“</a:t>
            </a:r>
            <a:r>
              <a:rPr lang="en-GB" sz="1600" dirty="0" smtClean="0">
                <a:solidFill>
                  <a:srgbClr val="FF0000"/>
                </a:solidFill>
                <a:latin typeface="+mj-lt"/>
              </a:rPr>
              <a:t>http://example.com/site/1234</a:t>
            </a:r>
            <a:r>
              <a:rPr lang="en-GB" sz="1600" dirty="0" smtClean="0">
                <a:solidFill>
                  <a:schemeClr val="tx1"/>
                </a:solidFill>
                <a:latin typeface="+mj-lt"/>
              </a:rPr>
              <a:t>”/&gt;</a:t>
            </a:r>
          </a:p>
          <a:p>
            <a:r>
              <a:rPr lang="en-GB" sz="1600" dirty="0" smtClean="0">
                <a:solidFill>
                  <a:schemeClr val="tx1"/>
                </a:solidFill>
                <a:latin typeface="+mj-lt"/>
              </a:rPr>
              <a:t>   &lt;</a:t>
            </a:r>
            <a:r>
              <a:rPr lang="en-GB" sz="1600" dirty="0" err="1" smtClean="0">
                <a:solidFill>
                  <a:srgbClr val="0070C0"/>
                </a:solidFill>
                <a:latin typeface="+mj-lt"/>
              </a:rPr>
              <a:t>locn:fullAddress</a:t>
            </a:r>
            <a:r>
              <a:rPr lang="en-GB" sz="1600" dirty="0" smtClean="0">
                <a:solidFill>
                  <a:schemeClr val="tx1"/>
                </a:solidFill>
                <a:latin typeface="+mj-lt"/>
              </a:rPr>
              <a:t>&gt;”2</a:t>
            </a:r>
            <a:r>
              <a:rPr lang="en-GB" sz="1600" dirty="0">
                <a:solidFill>
                  <a:schemeClr val="tx1"/>
                </a:solidFill>
                <a:latin typeface="+mj-lt"/>
              </a:rPr>
              <a:t>, rue Mercier, 2985 </a:t>
            </a:r>
            <a:r>
              <a:rPr lang="en-GB" sz="1600" dirty="0" smtClean="0">
                <a:solidFill>
                  <a:schemeClr val="tx1"/>
                </a:solidFill>
                <a:latin typeface="+mj-lt"/>
              </a:rPr>
              <a:t>Luxembourg, LUXEMBOURG</a:t>
            </a:r>
            <a:r>
              <a:rPr lang="en-GB" sz="1600" dirty="0">
                <a:solidFill>
                  <a:schemeClr val="tx1"/>
                </a:solidFill>
                <a:latin typeface="+mj-lt"/>
              </a:rPr>
              <a:t>”&lt;/</a:t>
            </a:r>
            <a:r>
              <a:rPr lang="en-GB" sz="1600" dirty="0" err="1" smtClean="0">
                <a:solidFill>
                  <a:schemeClr val="tx1"/>
                </a:solidFill>
                <a:latin typeface="+mj-lt"/>
              </a:rPr>
              <a:t>locn:fullAddress</a:t>
            </a:r>
            <a:r>
              <a:rPr lang="en-GB" sz="1600" dirty="0" smtClean="0">
                <a:solidFill>
                  <a:schemeClr val="tx1"/>
                </a:solidFill>
                <a:latin typeface="+mj-lt"/>
              </a:rPr>
              <a:t>&gt;</a:t>
            </a:r>
          </a:p>
          <a:p>
            <a:r>
              <a:rPr lang="en-GB" sz="1600" dirty="0" smtClean="0">
                <a:solidFill>
                  <a:schemeClr val="tx1"/>
                </a:solidFill>
                <a:latin typeface="+mj-lt"/>
              </a:rPr>
              <a:t>&lt;/</a:t>
            </a:r>
            <a:r>
              <a:rPr lang="en-GB" sz="1600" dirty="0" err="1" smtClean="0">
                <a:solidFill>
                  <a:schemeClr val="tx1"/>
                </a:solidFill>
                <a:latin typeface="+mj-lt"/>
              </a:rPr>
              <a:t>locn:Address</a:t>
            </a:r>
            <a:r>
              <a:rPr lang="en-GB" sz="1600" dirty="0" smtClean="0">
                <a:solidFill>
                  <a:schemeClr val="tx1"/>
                </a:solidFill>
                <a:latin typeface="+mj-lt"/>
              </a:rPr>
              <a:t>&gt;</a:t>
            </a:r>
          </a:p>
          <a:p>
            <a:endParaRPr lang="en-GB" sz="1600" dirty="0" smtClean="0">
              <a:solidFill>
                <a:schemeClr val="tx1"/>
              </a:solidFill>
              <a:latin typeface="+mj-lt"/>
            </a:endParaRPr>
          </a:p>
          <a:p>
            <a:r>
              <a:rPr lang="en-GB" sz="1600" dirty="0" smtClean="0">
                <a:solidFill>
                  <a:schemeClr val="tx1"/>
                </a:solidFill>
                <a:latin typeface="+mj-lt"/>
              </a:rPr>
              <a:t>&lt;/rdf:RDF&gt;</a:t>
            </a:r>
          </a:p>
        </p:txBody>
      </p:sp>
      <p:sp>
        <p:nvSpPr>
          <p:cNvPr id="6" name="Curved Down Arrow 5"/>
          <p:cNvSpPr/>
          <p:nvPr/>
        </p:nvSpPr>
        <p:spPr bwMode="ltGray">
          <a:xfrm rot="3874183">
            <a:off x="7976564" y="1968806"/>
            <a:ext cx="1405274" cy="613633"/>
          </a:xfrm>
          <a:prstGeom prst="curvedDownArrow">
            <a:avLst/>
          </a:prstGeom>
          <a:solidFill>
            <a:schemeClr val="tx2"/>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286090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20018" y="2132856"/>
            <a:ext cx="8071048" cy="914400"/>
          </a:xfrm>
        </p:spPr>
        <p:txBody>
          <a:bodyPr/>
          <a:lstStyle/>
          <a:p>
            <a:r>
              <a:rPr lang="en-GB" sz="4000" b="0" i="0" dirty="0">
                <a:solidFill>
                  <a:schemeClr val="tx2"/>
                </a:solidFill>
                <a:latin typeface="Century Gothic" panose="020B0502020202020204" pitchFamily="34" charset="0"/>
              </a:rPr>
              <a:t>Learning Module </a:t>
            </a:r>
            <a:r>
              <a:rPr lang="en-GB" sz="4000" b="0" i="0" dirty="0" smtClean="0">
                <a:solidFill>
                  <a:schemeClr val="tx2"/>
                </a:solidFill>
                <a:latin typeface="Century Gothic" panose="020B0502020202020204" pitchFamily="34" charset="0"/>
              </a:rPr>
              <a:t>1:</a:t>
            </a:r>
            <a:r>
              <a:rPr lang="en-GB" sz="4800" b="0" i="0" dirty="0" smtClean="0">
                <a:solidFill>
                  <a:schemeClr val="tx2"/>
                </a:solidFill>
                <a:latin typeface="Century Gothic" panose="020B0502020202020204" pitchFamily="34" charset="0"/>
              </a:rPr>
              <a:t/>
            </a:r>
            <a:br>
              <a:rPr lang="en-GB" sz="4800" b="0" i="0" dirty="0" smtClean="0">
                <a:solidFill>
                  <a:schemeClr val="tx2"/>
                </a:solidFill>
                <a:latin typeface="Century Gothic" panose="020B0502020202020204" pitchFamily="34" charset="0"/>
              </a:rPr>
            </a:br>
            <a:r>
              <a:rPr lang="en-GB" sz="4400" b="0" dirty="0" smtClean="0">
                <a:latin typeface="Century Gothic" panose="020B0502020202020204" pitchFamily="34" charset="0"/>
              </a:rPr>
              <a:t>Introduction to Linked Data</a:t>
            </a:r>
            <a:r>
              <a:rPr lang="en-GB" sz="1600" b="0" dirty="0" smtClean="0">
                <a:solidFill>
                  <a:schemeClr val="tx2"/>
                </a:solidFill>
                <a:latin typeface="Century Gothic" panose="020B0502020202020204" pitchFamily="34" charset="0"/>
              </a:rPr>
              <a:t/>
            </a:r>
            <a:br>
              <a:rPr lang="en-GB" sz="1600" b="0" dirty="0" smtClean="0">
                <a:solidFill>
                  <a:schemeClr val="tx2"/>
                </a:solidFill>
                <a:latin typeface="Century Gothic" panose="020B0502020202020204" pitchFamily="34" charset="0"/>
              </a:rPr>
            </a:br>
            <a:endParaRPr lang="en-GB" sz="1600" b="0" dirty="0" smtClean="0">
              <a:solidFill>
                <a:schemeClr val="tx2"/>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a:t>
            </a:fld>
            <a:endParaRPr lang="en-GB" dirty="0"/>
          </a:p>
        </p:txBody>
      </p:sp>
    </p:spTree>
    <p:extLst>
      <p:ext uri="{BB962C8B-B14F-4D97-AF65-F5344CB8AC3E}">
        <p14:creationId xmlns:p14="http://schemas.microsoft.com/office/powerpoint/2010/main" val="2144293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RDF structure</a:t>
            </a:r>
            <a:br>
              <a:rPr lang="en-GB" sz="4000" b="0" i="0" dirty="0" smtClean="0">
                <a:solidFill>
                  <a:schemeClr val="accent1"/>
                </a:solidFill>
                <a:latin typeface="Century Gothic" panose="020B0502020202020204" pitchFamily="34" charset="0"/>
              </a:rPr>
            </a:br>
            <a:r>
              <a:rPr lang="en-GB" b="0" dirty="0"/>
              <a:t/>
            </a:r>
            <a:br>
              <a:rPr lang="en-GB" b="0" dirty="0"/>
            </a:br>
            <a:r>
              <a:rPr lang="en-GB" b="0" dirty="0" smtClean="0"/>
              <a:t>Triples, graphs and syntaxes.</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40</a:t>
            </a:fld>
            <a:endParaRPr lang="en-GB"/>
          </a:p>
        </p:txBody>
      </p:sp>
    </p:spTree>
    <p:extLst>
      <p:ext uri="{BB962C8B-B14F-4D97-AF65-F5344CB8AC3E}">
        <p14:creationId xmlns:p14="http://schemas.microsoft.com/office/powerpoint/2010/main" val="2690747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What is a triple?</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41</a:t>
            </a:fld>
            <a:endParaRPr lang="en-GB"/>
          </a:p>
        </p:txBody>
      </p:sp>
      <p:sp>
        <p:nvSpPr>
          <p:cNvPr id="5" name="Content Placeholder 2"/>
          <p:cNvSpPr txBox="1">
            <a:spLocks/>
          </p:cNvSpPr>
          <p:nvPr/>
        </p:nvSpPr>
        <p:spPr>
          <a:xfrm>
            <a:off x="533400" y="1628800"/>
            <a:ext cx="8215064" cy="468052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Every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piece</a:t>
            </a:r>
            <a:r>
              <a:rPr kumimoji="0" lang="en-GB" sz="2000" b="0" i="0" u="none" strike="noStrike" kern="1200" cap="none" spc="0" normalizeH="0" noProof="0" dirty="0" smtClean="0">
                <a:ln>
                  <a:noFill/>
                </a:ln>
                <a:solidFill>
                  <a:schemeClr val="tx1"/>
                </a:solidFill>
                <a:effectLst/>
                <a:uLnTx/>
                <a:uFillTx/>
                <a:latin typeface="Georgia" pitchFamily="18" charset="0"/>
                <a:ea typeface="+mn-ea"/>
                <a:cs typeface="+mn-cs"/>
              </a:rPr>
              <a:t> of information expressed </a:t>
            </a:r>
            <a:r>
              <a:rPr kumimoji="0" lang="en-GB" sz="2000" b="0" i="0" u="none" strike="noStrike" kern="1200" cap="none" spc="0" normalizeH="0" noProof="0" dirty="0" err="1" smtClean="0">
                <a:ln>
                  <a:noFill/>
                </a:ln>
                <a:solidFill>
                  <a:schemeClr val="tx1"/>
                </a:solidFill>
                <a:effectLst/>
                <a:uLnTx/>
                <a:uFillTx/>
                <a:latin typeface="Georgia" pitchFamily="18" charset="0"/>
                <a:ea typeface="+mn-ea"/>
                <a:cs typeface="+mn-cs"/>
              </a:rPr>
              <a:t>i</a:t>
            </a:r>
            <a:r>
              <a:rPr lang="en-GB" sz="2000" dirty="0" smtClean="0">
                <a:latin typeface="Georgia" pitchFamily="18" charset="0"/>
              </a:rPr>
              <a:t>n RDF is represented as a </a:t>
            </a:r>
            <a:r>
              <a:rPr lang="en-GB" sz="2000" b="1" dirty="0" smtClean="0">
                <a:latin typeface="Georgia" pitchFamily="18" charset="0"/>
              </a:rPr>
              <a:t>triple</a:t>
            </a:r>
            <a:r>
              <a:rPr kumimoji="0" lang="en-GB" sz="2000" i="0" u="none" strike="noStrike" kern="1200" cap="none" spc="0" normalizeH="0" noProof="0" dirty="0" smtClean="0">
                <a:ln>
                  <a:noFill/>
                </a:ln>
                <a:solidFill>
                  <a:schemeClr val="tx1"/>
                </a:solidFill>
                <a:effectLst/>
                <a:uLnTx/>
                <a:uFillTx/>
                <a:latin typeface="Georgia" pitchFamily="18" charset="0"/>
                <a:ea typeface="+mn-ea"/>
                <a:cs typeface="+mn-cs"/>
              </a:rPr>
              <a:t>:</a:t>
            </a:r>
            <a:endPar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2000" b="1" i="1" u="none" strike="noStrike" kern="1200" cap="none" spc="0" normalizeH="0" baseline="0" noProof="0" dirty="0" smtClean="0">
                <a:ln>
                  <a:noFill/>
                </a:ln>
                <a:solidFill>
                  <a:schemeClr val="tx1"/>
                </a:solidFill>
                <a:effectLst/>
                <a:uLnTx/>
                <a:uFillTx/>
                <a:latin typeface="Georgia" pitchFamily="18" charset="0"/>
                <a:ea typeface="+mn-ea"/>
                <a:cs typeface="+mn-cs"/>
              </a:rPr>
              <a:t>Subject</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 a resource, which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is identified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with a URI.</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2000" b="1" i="1" u="none" strike="noStrike" kern="1200" cap="none" spc="0" normalizeH="0" baseline="0" noProof="0" dirty="0" smtClean="0">
                <a:ln>
                  <a:noFill/>
                </a:ln>
                <a:solidFill>
                  <a:schemeClr val="tx1"/>
                </a:solidFill>
                <a:effectLst/>
                <a:uLnTx/>
                <a:uFillTx/>
                <a:latin typeface="Georgia" pitchFamily="18" charset="0"/>
                <a:ea typeface="+mn-ea"/>
                <a:cs typeface="+mn-cs"/>
              </a:rPr>
              <a:t>Predicate</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 a URI-identified reused specification of the relationship.</a:t>
            </a:r>
          </a:p>
          <a:p>
            <a:pPr marL="0" marR="0" lvl="0" indent="-274320" algn="l"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2000" b="1" i="1" u="none" strike="noStrike" kern="1200" cap="none" spc="0" normalizeH="0" baseline="0" noProof="0" dirty="0" smtClean="0">
                <a:ln>
                  <a:noFill/>
                </a:ln>
                <a:solidFill>
                  <a:schemeClr val="tx1"/>
                </a:solidFill>
                <a:effectLst/>
                <a:uLnTx/>
                <a:uFillTx/>
                <a:latin typeface="Georgia" pitchFamily="18" charset="0"/>
                <a:ea typeface="+mn-ea"/>
                <a:cs typeface="+mn-cs"/>
              </a:rPr>
              <a:t>Object</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 a resource or literal to which the subject is related.</a:t>
            </a: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7" name="Rectangle 6"/>
          <p:cNvSpPr/>
          <p:nvPr/>
        </p:nvSpPr>
        <p:spPr bwMode="ltGray">
          <a:xfrm>
            <a:off x="179512" y="4149080"/>
            <a:ext cx="8784976" cy="61206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rgbClr val="FF0000"/>
                </a:solidFill>
                <a:latin typeface="+mj-lt"/>
              </a:rPr>
              <a:t>http</a:t>
            </a:r>
            <a:r>
              <a:rPr lang="en-GB" sz="1400" dirty="0" smtClean="0">
                <a:solidFill>
                  <a:srgbClr val="FF0000"/>
                </a:solidFill>
                <a:latin typeface="+mj-lt"/>
              </a:rPr>
              <a:t>://publications.europa.eu/resource/authority/file-type/ </a:t>
            </a:r>
            <a:r>
              <a:rPr lang="en-GB" sz="1400" dirty="0" smtClean="0">
                <a:solidFill>
                  <a:srgbClr val="00B0F0"/>
                </a:solidFill>
                <a:latin typeface="+mj-lt"/>
              </a:rPr>
              <a:t>has a title </a:t>
            </a:r>
            <a:r>
              <a:rPr lang="en-GB" sz="1400" dirty="0">
                <a:solidFill>
                  <a:srgbClr val="00B050"/>
                </a:solidFill>
                <a:latin typeface="+mj-lt"/>
              </a:rPr>
              <a:t>“File types Name Authority List”</a:t>
            </a:r>
            <a:r>
              <a:rPr lang="en-GB" sz="1400" dirty="0" smtClean="0">
                <a:latin typeface="+mj-lt"/>
              </a:rPr>
              <a:t>.</a:t>
            </a:r>
            <a:endParaRPr lang="en-GB" sz="1400" dirty="0" smtClean="0">
              <a:solidFill>
                <a:schemeClr val="tx1"/>
              </a:solidFill>
              <a:latin typeface="+mj-lt"/>
            </a:endParaRPr>
          </a:p>
        </p:txBody>
      </p:sp>
      <p:sp>
        <p:nvSpPr>
          <p:cNvPr id="8" name="Right Brace 7"/>
          <p:cNvSpPr/>
          <p:nvPr/>
        </p:nvSpPr>
        <p:spPr>
          <a:xfrm rot="5400000">
            <a:off x="2596034" y="2596654"/>
            <a:ext cx="288032" cy="468902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e 8"/>
          <p:cNvSpPr/>
          <p:nvPr/>
        </p:nvSpPr>
        <p:spPr>
          <a:xfrm rot="5400000">
            <a:off x="5460448" y="4497468"/>
            <a:ext cx="275332" cy="90010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ight Brace 9"/>
          <p:cNvSpPr/>
          <p:nvPr/>
        </p:nvSpPr>
        <p:spPr>
          <a:xfrm rot="5400000">
            <a:off x="7278615" y="3687346"/>
            <a:ext cx="216026" cy="243563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208369" y="5060676"/>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FF0000"/>
                </a:solidFill>
                <a:latin typeface="Georgia" pitchFamily="18" charset="0"/>
              </a:rPr>
              <a:t>Subject</a:t>
            </a:r>
          </a:p>
        </p:txBody>
      </p:sp>
      <p:sp>
        <p:nvSpPr>
          <p:cNvPr id="12" name="TextBox 11"/>
          <p:cNvSpPr txBox="1"/>
          <p:nvPr/>
        </p:nvSpPr>
        <p:spPr>
          <a:xfrm>
            <a:off x="5016681" y="5060676"/>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F0"/>
                </a:solidFill>
                <a:latin typeface="Georgia" pitchFamily="18" charset="0"/>
              </a:rPr>
              <a:t>Predicate</a:t>
            </a:r>
          </a:p>
        </p:txBody>
      </p:sp>
      <p:sp>
        <p:nvSpPr>
          <p:cNvPr id="13" name="TextBox 12"/>
          <p:cNvSpPr txBox="1"/>
          <p:nvPr/>
        </p:nvSpPr>
        <p:spPr>
          <a:xfrm>
            <a:off x="6804248" y="5060676"/>
            <a:ext cx="1152128" cy="360040"/>
          </a:xfrm>
          <a:prstGeom prst="rect">
            <a:avLst/>
          </a:prstGeom>
          <a:noFill/>
        </p:spPr>
        <p:txBody>
          <a:bodyPr vert="horz" wrap="square" lIns="0" tIns="0" rIns="0" bIns="0" rtlCol="0">
            <a:noAutofit/>
          </a:bodyPr>
          <a:lstStyle/>
          <a:p>
            <a:pPr indent="-274320" algn="ctr">
              <a:spcAft>
                <a:spcPts val="900"/>
              </a:spcAft>
            </a:pPr>
            <a:r>
              <a:rPr lang="en-GB" sz="2000" dirty="0" smtClean="0">
                <a:solidFill>
                  <a:srgbClr val="00B050"/>
                </a:solidFill>
                <a:latin typeface="Georgia" pitchFamily="18" charset="0"/>
              </a:rPr>
              <a:t>Object</a:t>
            </a:r>
          </a:p>
        </p:txBody>
      </p:sp>
      <p:sp>
        <p:nvSpPr>
          <p:cNvPr id="14" name="TextBox 13"/>
          <p:cNvSpPr txBox="1"/>
          <p:nvPr/>
        </p:nvSpPr>
        <p:spPr>
          <a:xfrm>
            <a:off x="1115616" y="3717032"/>
            <a:ext cx="5040560" cy="288032"/>
          </a:xfrm>
          <a:prstGeom prst="rect">
            <a:avLst/>
          </a:prstGeom>
          <a:noFill/>
        </p:spPr>
        <p:txBody>
          <a:bodyPr vert="horz" wrap="square" lIns="0" tIns="0" rIns="0" bIns="0" rtlCol="0">
            <a:noAutofit/>
          </a:bodyPr>
          <a:lstStyle/>
          <a:p>
            <a:pPr indent="-274320">
              <a:spcAft>
                <a:spcPts val="900"/>
              </a:spcAft>
            </a:pPr>
            <a:r>
              <a:rPr lang="en-GB" sz="2000" i="1" dirty="0" smtClean="0">
                <a:latin typeface="Georgia" pitchFamily="18" charset="0"/>
              </a:rPr>
              <a:t>Example: name of a dataset:</a:t>
            </a:r>
          </a:p>
        </p:txBody>
      </p:sp>
    </p:spTree>
    <p:extLst>
      <p:ext uri="{BB962C8B-B14F-4D97-AF65-F5344CB8AC3E}">
        <p14:creationId xmlns:p14="http://schemas.microsoft.com/office/powerpoint/2010/main" val="4232976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Syntax</a:t>
            </a:r>
            <a:br>
              <a:rPr lang="en-GB" dirty="0" smtClean="0"/>
            </a:br>
            <a:r>
              <a:rPr lang="en-GB" b="0" dirty="0" smtClean="0">
                <a:latin typeface="Georgia" pitchFamily="18" charset="0"/>
              </a:rPr>
              <a:t>RDF/XML</a:t>
            </a:r>
            <a:r>
              <a:rPr lang="en-GB" dirty="0" smtClean="0">
                <a:latin typeface="Georgia" pitchFamily="18" charset="0"/>
              </a:rPr>
              <a:t/>
            </a:r>
            <a:br>
              <a:rPr lang="en-GB" dirty="0" smtClean="0">
                <a:latin typeface="Georgia" pitchFamily="18" charset="0"/>
              </a:rPr>
            </a:b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42</a:t>
            </a:fld>
            <a:endParaRPr lang="en-GB"/>
          </a:p>
        </p:txBody>
      </p:sp>
      <p:sp>
        <p:nvSpPr>
          <p:cNvPr id="5" name="Rectangle 4"/>
          <p:cNvSpPr/>
          <p:nvPr/>
        </p:nvSpPr>
        <p:spPr bwMode="ltGray">
          <a:xfrm>
            <a:off x="467544" y="1556792"/>
            <a:ext cx="7992888" cy="367240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500" dirty="0" smtClean="0">
                <a:solidFill>
                  <a:schemeClr val="tx1"/>
                </a:solidFill>
                <a:latin typeface="+mj-lt"/>
              </a:rPr>
              <a:t>&lt;rdf:RDF</a:t>
            </a:r>
          </a:p>
          <a:p>
            <a:endParaRPr lang="en-GB" sz="1500" dirty="0" smtClean="0">
              <a:solidFill>
                <a:schemeClr val="tx1"/>
              </a:solidFill>
              <a:latin typeface="+mj-lt"/>
            </a:endParaRPr>
          </a:p>
          <a:p>
            <a:r>
              <a:rPr lang="en-GB" sz="1500" dirty="0" smtClean="0">
                <a:solidFill>
                  <a:schemeClr val="tx1"/>
                </a:solidFill>
                <a:latin typeface="+mj-lt"/>
              </a:rPr>
              <a:t>   </a:t>
            </a:r>
            <a:r>
              <a:rPr lang="en-GB" sz="1500" dirty="0" err="1" smtClean="0">
                <a:solidFill>
                  <a:schemeClr val="tx1"/>
                </a:solidFill>
                <a:latin typeface="+mj-lt"/>
              </a:rPr>
              <a:t>xmlns:dcat</a:t>
            </a:r>
            <a:r>
              <a:rPr lang="en-GB" sz="1500" dirty="0" smtClean="0">
                <a:solidFill>
                  <a:schemeClr val="tx1"/>
                </a:solidFill>
                <a:latin typeface="+mj-lt"/>
              </a:rPr>
              <a:t>=“</a:t>
            </a:r>
            <a:r>
              <a:rPr lang="en-GB" sz="1500" dirty="0">
                <a:latin typeface="+mj-lt"/>
              </a:rPr>
              <a:t>http://www.w3.org/TR/vocab-</a:t>
            </a:r>
            <a:r>
              <a:rPr lang="en-GB" sz="1500" dirty="0" err="1">
                <a:latin typeface="+mj-lt"/>
              </a:rPr>
              <a:t>dcat</a:t>
            </a:r>
            <a:r>
              <a:rPr lang="en-GB" sz="1500" dirty="0">
                <a:latin typeface="+mj-lt"/>
              </a:rPr>
              <a:t>/“</a:t>
            </a:r>
            <a:endParaRPr lang="en-GB" sz="1500" dirty="0" smtClean="0">
              <a:latin typeface="+mj-lt"/>
            </a:endParaRPr>
          </a:p>
          <a:p>
            <a:r>
              <a:rPr lang="en-GB" sz="1500" dirty="0" smtClean="0">
                <a:solidFill>
                  <a:schemeClr val="tx1"/>
                </a:solidFill>
                <a:latin typeface="+mj-lt"/>
              </a:rPr>
              <a:t>   </a:t>
            </a:r>
            <a:r>
              <a:rPr lang="en-GB" sz="1500" dirty="0" err="1" smtClean="0">
                <a:solidFill>
                  <a:schemeClr val="tx1"/>
                </a:solidFill>
                <a:latin typeface="+mj-lt"/>
              </a:rPr>
              <a:t>xmlns:dct</a:t>
            </a:r>
            <a:r>
              <a:rPr lang="en-GB" sz="1500" dirty="0" smtClean="0">
                <a:solidFill>
                  <a:schemeClr val="tx1"/>
                </a:solidFill>
                <a:latin typeface="+mj-lt"/>
              </a:rPr>
              <a:t>=“</a:t>
            </a:r>
            <a:r>
              <a:rPr lang="en-GB" sz="1500" dirty="0">
                <a:latin typeface="+mj-lt"/>
              </a:rPr>
              <a:t>http://purl.org/dc/terms/”</a:t>
            </a:r>
            <a:endParaRPr lang="en-GB" sz="1500" dirty="0" smtClean="0">
              <a:solidFill>
                <a:schemeClr val="tx1"/>
              </a:solidFill>
              <a:latin typeface="+mj-lt"/>
            </a:endParaRPr>
          </a:p>
          <a:p>
            <a:r>
              <a:rPr lang="en-GB" sz="1500" dirty="0" smtClean="0">
                <a:solidFill>
                  <a:schemeClr val="tx1"/>
                </a:solidFill>
                <a:latin typeface="+mj-lt"/>
              </a:rPr>
              <a:t>   </a:t>
            </a:r>
          </a:p>
          <a:p>
            <a:r>
              <a:rPr lang="en-GB" sz="1500" dirty="0" smtClean="0">
                <a:solidFill>
                  <a:schemeClr val="tx1"/>
                </a:solidFill>
                <a:latin typeface="+mj-lt"/>
              </a:rPr>
              <a:t>&lt;</a:t>
            </a:r>
            <a:r>
              <a:rPr lang="en-GB" sz="1500" dirty="0" err="1" smtClean="0">
                <a:solidFill>
                  <a:schemeClr val="tx1"/>
                </a:solidFill>
                <a:latin typeface="+mj-lt"/>
              </a:rPr>
              <a:t>dcat:Dataset</a:t>
            </a:r>
            <a:r>
              <a:rPr lang="en-GB" sz="1500" dirty="0" smtClean="0">
                <a:solidFill>
                  <a:schemeClr val="tx1"/>
                </a:solidFill>
                <a:latin typeface="+mj-lt"/>
              </a:rPr>
              <a:t> </a:t>
            </a:r>
            <a:r>
              <a:rPr lang="en-GB" sz="1500" dirty="0" err="1" smtClean="0">
                <a:solidFill>
                  <a:schemeClr val="tx1"/>
                </a:solidFill>
                <a:latin typeface="+mj-lt"/>
              </a:rPr>
              <a:t>rdf:about</a:t>
            </a:r>
            <a:r>
              <a:rPr lang="en-GB" sz="1500" dirty="0" smtClean="0">
                <a:solidFill>
                  <a:schemeClr val="tx1"/>
                </a:solidFill>
                <a:latin typeface="+mj-lt"/>
              </a:rPr>
              <a:t>=“</a:t>
            </a:r>
            <a:r>
              <a:rPr lang="en-GB" sz="1500" dirty="0">
                <a:solidFill>
                  <a:srgbClr val="FF0000"/>
                </a:solidFill>
                <a:latin typeface="+mj-lt"/>
              </a:rPr>
              <a:t>http://publications.europa.eu/resource/authority/file-type</a:t>
            </a:r>
            <a:r>
              <a:rPr lang="en-GB" sz="1500" dirty="0" smtClean="0">
                <a:solidFill>
                  <a:srgbClr val="FF0000"/>
                </a:solidFill>
                <a:latin typeface="+mj-lt"/>
              </a:rPr>
              <a:t>/</a:t>
            </a:r>
            <a:r>
              <a:rPr lang="en-GB" sz="1500" dirty="0" smtClean="0">
                <a:solidFill>
                  <a:schemeClr val="tx1"/>
                </a:solidFill>
                <a:latin typeface="+mj-lt"/>
              </a:rPr>
              <a:t>”&gt;</a:t>
            </a:r>
          </a:p>
          <a:p>
            <a:r>
              <a:rPr lang="en-GB" sz="1500" dirty="0" smtClean="0">
                <a:solidFill>
                  <a:schemeClr val="tx1"/>
                </a:solidFill>
                <a:latin typeface="+mj-lt"/>
              </a:rPr>
              <a:t>   &lt;</a:t>
            </a:r>
            <a:r>
              <a:rPr lang="en-GB" sz="1500" dirty="0" err="1" smtClean="0">
                <a:solidFill>
                  <a:srgbClr val="0070C0"/>
                </a:solidFill>
                <a:latin typeface="+mj-lt"/>
              </a:rPr>
              <a:t>dct:title</a:t>
            </a:r>
            <a:r>
              <a:rPr lang="en-GB" sz="1500" dirty="0" smtClean="0">
                <a:solidFill>
                  <a:schemeClr val="tx1"/>
                </a:solidFill>
                <a:latin typeface="+mj-lt"/>
              </a:rPr>
              <a:t>&gt; “</a:t>
            </a:r>
            <a:r>
              <a:rPr lang="en-GB" sz="1500" dirty="0">
                <a:solidFill>
                  <a:srgbClr val="00B050"/>
                </a:solidFill>
                <a:latin typeface="+mj-lt"/>
              </a:rPr>
              <a:t>File types Name Authority </a:t>
            </a:r>
            <a:r>
              <a:rPr lang="en-GB" sz="1500" dirty="0" smtClean="0">
                <a:solidFill>
                  <a:srgbClr val="00B050"/>
                </a:solidFill>
                <a:latin typeface="+mj-lt"/>
              </a:rPr>
              <a:t>List</a:t>
            </a:r>
            <a:r>
              <a:rPr lang="en-GB" sz="1500" dirty="0" smtClean="0">
                <a:solidFill>
                  <a:schemeClr val="tx1"/>
                </a:solidFill>
                <a:latin typeface="+mj-lt"/>
              </a:rPr>
              <a:t>”&lt; /</a:t>
            </a:r>
            <a:r>
              <a:rPr lang="en-GB" sz="1500" dirty="0" err="1" smtClean="0">
                <a:solidFill>
                  <a:schemeClr val="tx1"/>
                </a:solidFill>
                <a:latin typeface="+mj-lt"/>
              </a:rPr>
              <a:t>dct:title</a:t>
            </a:r>
            <a:r>
              <a:rPr lang="en-GB" sz="1500" dirty="0" smtClean="0">
                <a:solidFill>
                  <a:schemeClr val="tx1"/>
                </a:solidFill>
                <a:latin typeface="+mj-lt"/>
              </a:rPr>
              <a:t>&gt;</a:t>
            </a:r>
          </a:p>
          <a:p>
            <a:r>
              <a:rPr lang="en-GB" sz="1500" dirty="0" smtClean="0">
                <a:solidFill>
                  <a:schemeClr val="tx1"/>
                </a:solidFill>
                <a:latin typeface="+mj-lt"/>
              </a:rPr>
              <a:t>   &lt;</a:t>
            </a:r>
            <a:r>
              <a:rPr lang="en-GB" sz="1500" dirty="0" err="1" smtClean="0">
                <a:solidFill>
                  <a:srgbClr val="0070C0"/>
                </a:solidFill>
                <a:latin typeface="+mj-lt"/>
              </a:rPr>
              <a:t>dct:publisher</a:t>
            </a:r>
            <a:r>
              <a:rPr lang="en-GB" sz="1500" dirty="0" smtClean="0">
                <a:solidFill>
                  <a:schemeClr val="tx1"/>
                </a:solidFill>
                <a:latin typeface="+mj-lt"/>
              </a:rPr>
              <a:t> </a:t>
            </a:r>
            <a:r>
              <a:rPr lang="en-GB" sz="1500" dirty="0" err="1" smtClean="0">
                <a:solidFill>
                  <a:schemeClr val="tx1"/>
                </a:solidFill>
                <a:latin typeface="+mj-lt"/>
              </a:rPr>
              <a:t>rdf:resource</a:t>
            </a:r>
            <a:r>
              <a:rPr lang="en-GB" sz="1500" dirty="0" smtClean="0">
                <a:solidFill>
                  <a:schemeClr val="tx1"/>
                </a:solidFill>
                <a:latin typeface="+mj-lt"/>
              </a:rPr>
              <a:t>=“</a:t>
            </a:r>
            <a:r>
              <a:rPr lang="en-GB" sz="1500" dirty="0">
                <a:solidFill>
                  <a:srgbClr val="00B050"/>
                </a:solidFill>
                <a:latin typeface="+mj-lt"/>
              </a:rPr>
              <a:t>http://</a:t>
            </a:r>
            <a:r>
              <a:rPr lang="en-GB" sz="1500" dirty="0" smtClean="0">
                <a:solidFill>
                  <a:srgbClr val="00B050"/>
                </a:solidFill>
                <a:latin typeface="+mj-lt"/>
              </a:rPr>
              <a:t>open-data.europa.eu/en/data/publisher/</a:t>
            </a:r>
            <a:r>
              <a:rPr lang="en-GB" sz="1500" dirty="0" err="1" smtClean="0">
                <a:solidFill>
                  <a:srgbClr val="00B050"/>
                </a:solidFill>
                <a:latin typeface="+mj-lt"/>
              </a:rPr>
              <a:t>publ</a:t>
            </a:r>
            <a:r>
              <a:rPr lang="en-GB" sz="1500" dirty="0" smtClean="0">
                <a:solidFill>
                  <a:schemeClr val="tx1"/>
                </a:solidFill>
                <a:latin typeface="+mj-lt"/>
              </a:rPr>
              <a:t>”/&gt;</a:t>
            </a:r>
          </a:p>
          <a:p>
            <a:r>
              <a:rPr lang="en-GB" sz="1500" dirty="0" smtClean="0">
                <a:solidFill>
                  <a:schemeClr val="tx1"/>
                </a:solidFill>
                <a:latin typeface="+mj-lt"/>
              </a:rPr>
              <a:t>&lt;/</a:t>
            </a:r>
            <a:r>
              <a:rPr lang="en-GB" sz="1500" dirty="0" err="1" smtClean="0">
                <a:solidFill>
                  <a:schemeClr val="tx1"/>
                </a:solidFill>
                <a:latin typeface="+mj-lt"/>
              </a:rPr>
              <a:t>dcat:Dataset</a:t>
            </a:r>
            <a:r>
              <a:rPr lang="en-GB" sz="1500" dirty="0">
                <a:solidFill>
                  <a:schemeClr val="tx1"/>
                </a:solidFill>
                <a:latin typeface="+mj-lt"/>
              </a:rPr>
              <a:t>&gt;</a:t>
            </a:r>
            <a:endParaRPr lang="en-GB" sz="1500" dirty="0" smtClean="0">
              <a:solidFill>
                <a:schemeClr val="tx1"/>
              </a:solidFill>
              <a:latin typeface="+mj-lt"/>
            </a:endParaRPr>
          </a:p>
          <a:p>
            <a:endParaRPr lang="en-GB" sz="1500" dirty="0" smtClean="0">
              <a:solidFill>
                <a:schemeClr val="tx1"/>
              </a:solidFill>
              <a:latin typeface="+mj-lt"/>
            </a:endParaRPr>
          </a:p>
          <a:p>
            <a:r>
              <a:rPr lang="en-GB" sz="1500" dirty="0" smtClean="0">
                <a:solidFill>
                  <a:schemeClr val="tx1"/>
                </a:solidFill>
                <a:latin typeface="+mj-lt"/>
              </a:rPr>
              <a:t>&lt;</a:t>
            </a:r>
            <a:r>
              <a:rPr lang="en-GB" sz="1500" dirty="0" err="1" smtClean="0">
                <a:solidFill>
                  <a:schemeClr val="tx1"/>
                </a:solidFill>
                <a:latin typeface="+mj-lt"/>
              </a:rPr>
              <a:t>dct:Agent</a:t>
            </a:r>
            <a:r>
              <a:rPr lang="en-GB" sz="1500" dirty="0" smtClean="0">
                <a:solidFill>
                  <a:schemeClr val="tx1"/>
                </a:solidFill>
                <a:latin typeface="+mj-lt"/>
              </a:rPr>
              <a:t> </a:t>
            </a:r>
            <a:r>
              <a:rPr lang="en-GB" sz="1500" dirty="0" err="1" smtClean="0">
                <a:solidFill>
                  <a:schemeClr val="tx1"/>
                </a:solidFill>
                <a:latin typeface="+mj-lt"/>
              </a:rPr>
              <a:t>rdf:about</a:t>
            </a:r>
            <a:r>
              <a:rPr lang="en-GB" sz="1500" dirty="0" smtClean="0">
                <a:solidFill>
                  <a:schemeClr val="tx1"/>
                </a:solidFill>
                <a:latin typeface="+mj-lt"/>
              </a:rPr>
              <a:t>=“</a:t>
            </a:r>
            <a:r>
              <a:rPr lang="en-GB" sz="1500" dirty="0">
                <a:solidFill>
                  <a:srgbClr val="FF0000"/>
                </a:solidFill>
                <a:latin typeface="+mj-lt"/>
              </a:rPr>
              <a:t>http://open-data.europa.eu/en/data/publisher/</a:t>
            </a:r>
            <a:r>
              <a:rPr lang="en-GB" sz="1500" dirty="0" err="1">
                <a:solidFill>
                  <a:srgbClr val="FF0000"/>
                </a:solidFill>
                <a:latin typeface="+mj-lt"/>
              </a:rPr>
              <a:t>publ</a:t>
            </a:r>
            <a:r>
              <a:rPr lang="en-GB" sz="1500" dirty="0" smtClean="0">
                <a:solidFill>
                  <a:schemeClr val="tx1"/>
                </a:solidFill>
                <a:latin typeface="+mj-lt"/>
              </a:rPr>
              <a:t>”/&gt;</a:t>
            </a:r>
          </a:p>
          <a:p>
            <a:r>
              <a:rPr lang="en-GB" sz="1500" dirty="0" smtClean="0">
                <a:solidFill>
                  <a:schemeClr val="tx1"/>
                </a:solidFill>
                <a:latin typeface="+mj-lt"/>
              </a:rPr>
              <a:t>   &lt;</a:t>
            </a:r>
            <a:r>
              <a:rPr lang="en-GB" sz="1500" dirty="0" err="1" smtClean="0">
                <a:solidFill>
                  <a:srgbClr val="0070C0"/>
                </a:solidFill>
                <a:latin typeface="+mj-lt"/>
              </a:rPr>
              <a:t>dct:title</a:t>
            </a:r>
            <a:r>
              <a:rPr lang="en-GB" sz="1500" dirty="0" smtClean="0">
                <a:solidFill>
                  <a:schemeClr val="tx1"/>
                </a:solidFill>
                <a:latin typeface="+mj-lt"/>
              </a:rPr>
              <a:t>&gt;”</a:t>
            </a:r>
            <a:r>
              <a:rPr lang="en-GB" sz="1500" dirty="0" smtClean="0">
                <a:solidFill>
                  <a:srgbClr val="00B050"/>
                </a:solidFill>
                <a:latin typeface="+mj-lt"/>
              </a:rPr>
              <a:t>Publications Office</a:t>
            </a:r>
            <a:r>
              <a:rPr lang="en-GB" sz="1500" dirty="0" smtClean="0">
                <a:solidFill>
                  <a:schemeClr val="tx1"/>
                </a:solidFill>
                <a:latin typeface="+mj-lt"/>
              </a:rPr>
              <a:t>”&lt;/</a:t>
            </a:r>
            <a:r>
              <a:rPr lang="en-GB" sz="1500" dirty="0" err="1" smtClean="0">
                <a:solidFill>
                  <a:schemeClr val="tx1"/>
                </a:solidFill>
                <a:latin typeface="+mj-lt"/>
              </a:rPr>
              <a:t>dct:title</a:t>
            </a:r>
            <a:r>
              <a:rPr lang="en-GB" sz="1500" dirty="0" smtClean="0">
                <a:solidFill>
                  <a:schemeClr val="tx1"/>
                </a:solidFill>
                <a:latin typeface="+mj-lt"/>
              </a:rPr>
              <a:t>&gt;</a:t>
            </a:r>
          </a:p>
          <a:p>
            <a:r>
              <a:rPr lang="en-GB" sz="1500" dirty="0" smtClean="0">
                <a:solidFill>
                  <a:schemeClr val="tx1"/>
                </a:solidFill>
                <a:latin typeface="+mj-lt"/>
              </a:rPr>
              <a:t>&lt;/</a:t>
            </a:r>
            <a:r>
              <a:rPr lang="en-GB" sz="1500" dirty="0" err="1" smtClean="0">
                <a:solidFill>
                  <a:schemeClr val="tx1"/>
                </a:solidFill>
                <a:latin typeface="+mj-lt"/>
              </a:rPr>
              <a:t>dct:Publisher</a:t>
            </a:r>
            <a:r>
              <a:rPr lang="en-GB" sz="1500" dirty="0" smtClean="0">
                <a:solidFill>
                  <a:schemeClr val="tx1"/>
                </a:solidFill>
                <a:latin typeface="+mj-lt"/>
              </a:rPr>
              <a:t>&gt;</a:t>
            </a:r>
          </a:p>
          <a:p>
            <a:endParaRPr lang="en-GB" sz="1500" dirty="0" smtClean="0">
              <a:solidFill>
                <a:schemeClr val="tx1"/>
              </a:solidFill>
              <a:latin typeface="+mj-lt"/>
            </a:endParaRPr>
          </a:p>
          <a:p>
            <a:r>
              <a:rPr lang="en-GB" sz="1500" dirty="0" smtClean="0">
                <a:solidFill>
                  <a:schemeClr val="tx1"/>
                </a:solidFill>
                <a:latin typeface="+mj-lt"/>
              </a:rPr>
              <a:t>&lt;/rdf:RDF&gt;</a:t>
            </a:r>
          </a:p>
        </p:txBody>
      </p:sp>
      <p:graphicFrame>
        <p:nvGraphicFramePr>
          <p:cNvPr id="7" name="Content Placeholder 8"/>
          <p:cNvGraphicFramePr>
            <a:graphicFrameLocks/>
          </p:cNvGraphicFramePr>
          <p:nvPr/>
        </p:nvGraphicFramePr>
        <p:xfrm>
          <a:off x="611560" y="5268808"/>
          <a:ext cx="1944216" cy="1112520"/>
        </p:xfrm>
        <a:graphic>
          <a:graphicData uri="http://schemas.openxmlformats.org/drawingml/2006/table">
            <a:tbl>
              <a:tblPr firstRow="1" bandRow="1">
                <a:tableStyleId>{69D073F8-1565-44D7-B386-08B59EADF2EE}</a:tableStyleId>
              </a:tblPr>
              <a:tblGrid>
                <a:gridCol w="538515"/>
                <a:gridCol w="1405701"/>
              </a:tblGrid>
              <a:tr h="370840">
                <a:tc>
                  <a:txBody>
                    <a:bodyPr/>
                    <a:lstStyle/>
                    <a:p>
                      <a:endParaRPr lang="en-GB" dirty="0"/>
                    </a:p>
                  </a:txBody>
                  <a:tcPr anchor="ctr">
                    <a:solidFill>
                      <a:srgbClr val="FF0000"/>
                    </a:solidFill>
                  </a:tcPr>
                </a:tc>
                <a:tc>
                  <a:txBody>
                    <a:bodyPr/>
                    <a:lstStyle/>
                    <a:p>
                      <a:r>
                        <a:rPr lang="en-GB" sz="1400" dirty="0" smtClean="0">
                          <a:solidFill>
                            <a:schemeClr val="tx1"/>
                          </a:solidFill>
                        </a:rPr>
                        <a:t>Subject</a:t>
                      </a:r>
                      <a:endParaRPr lang="en-GB" sz="1400" dirty="0">
                        <a:solidFill>
                          <a:schemeClr val="tx1"/>
                        </a:solidFill>
                      </a:endParaRPr>
                    </a:p>
                  </a:txBody>
                  <a:tcPr anchor="ctr"/>
                </a:tc>
              </a:tr>
              <a:tr h="370840">
                <a:tc>
                  <a:txBody>
                    <a:bodyPr/>
                    <a:lstStyle/>
                    <a:p>
                      <a:endParaRPr lang="en-GB" dirty="0"/>
                    </a:p>
                  </a:txBody>
                  <a:tcPr anchor="ctr">
                    <a:solidFill>
                      <a:srgbClr val="00B0F0"/>
                    </a:solidFill>
                  </a:tcPr>
                </a:tc>
                <a:tc>
                  <a:txBody>
                    <a:bodyPr/>
                    <a:lstStyle/>
                    <a:p>
                      <a:r>
                        <a:rPr lang="en-GB" sz="1400" b="1" kern="1200" dirty="0" smtClean="0">
                          <a:solidFill>
                            <a:schemeClr val="tx1"/>
                          </a:solidFill>
                          <a:latin typeface="+mj-lt"/>
                          <a:ea typeface="+mj-ea"/>
                          <a:cs typeface="+mj-cs"/>
                        </a:rPr>
                        <a:t>Predicate</a:t>
                      </a:r>
                    </a:p>
                  </a:txBody>
                  <a:tcPr anchor="ctr"/>
                </a:tc>
              </a:tr>
              <a:tr h="370840">
                <a:tc>
                  <a:txBody>
                    <a:bodyPr/>
                    <a:lstStyle/>
                    <a:p>
                      <a:endParaRPr lang="en-GB" dirty="0"/>
                    </a:p>
                  </a:txBody>
                  <a:tcPr anchor="ctr">
                    <a:solidFill>
                      <a:srgbClr val="92D050"/>
                    </a:solidFill>
                  </a:tcPr>
                </a:tc>
                <a:tc>
                  <a:txBody>
                    <a:bodyPr/>
                    <a:lstStyle/>
                    <a:p>
                      <a:r>
                        <a:rPr lang="en-GB" sz="1400" b="1" kern="1200" dirty="0" smtClean="0">
                          <a:solidFill>
                            <a:schemeClr val="tx1"/>
                          </a:solidFill>
                          <a:latin typeface="+mj-lt"/>
                          <a:ea typeface="+mj-ea"/>
                          <a:cs typeface="+mj-cs"/>
                        </a:rPr>
                        <a:t>Object</a:t>
                      </a:r>
                    </a:p>
                  </a:txBody>
                  <a:tcPr anchor="ctr"/>
                </a:tc>
              </a:tr>
            </a:tbl>
          </a:graphicData>
        </a:graphic>
      </p:graphicFrame>
      <p:sp>
        <p:nvSpPr>
          <p:cNvPr id="10" name="Rectangle 9"/>
          <p:cNvSpPr/>
          <p:nvPr/>
        </p:nvSpPr>
        <p:spPr bwMode="ltGray">
          <a:xfrm>
            <a:off x="8532440" y="1556792"/>
            <a:ext cx="432048" cy="367240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latin typeface="Georgia" pitchFamily="18" charset="0"/>
              </a:rPr>
              <a:t>Graph</a:t>
            </a:r>
          </a:p>
        </p:txBody>
      </p:sp>
      <p:sp>
        <p:nvSpPr>
          <p:cNvPr id="11" name="Oval 10"/>
          <p:cNvSpPr/>
          <p:nvPr/>
        </p:nvSpPr>
        <p:spPr bwMode="ltGray">
          <a:xfrm>
            <a:off x="1224007" y="2132855"/>
            <a:ext cx="432048" cy="2278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 name="Oval 12"/>
          <p:cNvSpPr/>
          <p:nvPr/>
        </p:nvSpPr>
        <p:spPr bwMode="ltGray">
          <a:xfrm>
            <a:off x="1211374" y="2360755"/>
            <a:ext cx="360040" cy="2160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8" name="Rectangle 17"/>
          <p:cNvSpPr/>
          <p:nvPr/>
        </p:nvSpPr>
        <p:spPr>
          <a:xfrm>
            <a:off x="5352739" y="2132856"/>
            <a:ext cx="2513830" cy="369332"/>
          </a:xfrm>
          <a:prstGeom prst="rect">
            <a:avLst/>
          </a:prstGeom>
        </p:spPr>
        <p:txBody>
          <a:bodyPr wrap="none">
            <a:spAutoFit/>
          </a:bodyPr>
          <a:lstStyle/>
          <a:p>
            <a:pPr algn="ctr"/>
            <a:r>
              <a:rPr lang="en-GB" dirty="0" smtClean="0">
                <a:latin typeface="Hand Of Sean" pitchFamily="2" charset="-128"/>
                <a:ea typeface="Hand Of Sean" pitchFamily="2" charset="-128"/>
              </a:rPr>
              <a:t>Definition of prefixes</a:t>
            </a:r>
          </a:p>
        </p:txBody>
      </p:sp>
      <p:sp>
        <p:nvSpPr>
          <p:cNvPr id="19" name="Rectangle 18"/>
          <p:cNvSpPr/>
          <p:nvPr/>
        </p:nvSpPr>
        <p:spPr>
          <a:xfrm>
            <a:off x="4524584" y="4725144"/>
            <a:ext cx="3286477" cy="369332"/>
          </a:xfrm>
          <a:prstGeom prst="rect">
            <a:avLst/>
          </a:prstGeom>
        </p:spPr>
        <p:txBody>
          <a:bodyPr wrap="none">
            <a:spAutoFit/>
          </a:bodyPr>
          <a:lstStyle/>
          <a:p>
            <a:pPr algn="ctr"/>
            <a:r>
              <a:rPr lang="en-GB" dirty="0" smtClean="0">
                <a:latin typeface="Hand Of Sean" pitchFamily="2" charset="-128"/>
                <a:ea typeface="Hand Of Sean" pitchFamily="2" charset="-128"/>
              </a:rPr>
              <a:t>Description of data – triples</a:t>
            </a:r>
          </a:p>
        </p:txBody>
      </p:sp>
      <p:sp>
        <p:nvSpPr>
          <p:cNvPr id="20" name="Oval 19"/>
          <p:cNvSpPr/>
          <p:nvPr/>
        </p:nvSpPr>
        <p:spPr bwMode="ltGray">
          <a:xfrm>
            <a:off x="635310" y="2841061"/>
            <a:ext cx="480306" cy="21602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21" name="Oval 20"/>
          <p:cNvSpPr/>
          <p:nvPr/>
        </p:nvSpPr>
        <p:spPr bwMode="ltGray">
          <a:xfrm>
            <a:off x="623435" y="3981314"/>
            <a:ext cx="360040" cy="2160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22" name="Oval 21"/>
          <p:cNvSpPr/>
          <p:nvPr/>
        </p:nvSpPr>
        <p:spPr bwMode="ltGray">
          <a:xfrm>
            <a:off x="763960" y="3285742"/>
            <a:ext cx="360040" cy="216024"/>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468526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Syntax</a:t>
            </a:r>
            <a:br>
              <a:rPr lang="en-GB" dirty="0" smtClean="0"/>
            </a:br>
            <a:r>
              <a:rPr lang="en-GB" b="0" dirty="0" smtClean="0">
                <a:latin typeface="Georgia" pitchFamily="18" charset="0"/>
              </a:rPr>
              <a:t> Turtle</a:t>
            </a:r>
            <a:endParaRPr lang="en-GB" b="0" dirty="0"/>
          </a:p>
        </p:txBody>
      </p:sp>
      <p:graphicFrame>
        <p:nvGraphicFramePr>
          <p:cNvPr id="5" name="Content Placeholder 8"/>
          <p:cNvGraphicFramePr>
            <a:graphicFrameLocks noGrp="1"/>
          </p:cNvGraphicFramePr>
          <p:nvPr>
            <p:ph sz="quarter" idx="15"/>
          </p:nvPr>
        </p:nvGraphicFramePr>
        <p:xfrm>
          <a:off x="539552" y="5044400"/>
          <a:ext cx="1944216" cy="1112520"/>
        </p:xfrm>
        <a:graphic>
          <a:graphicData uri="http://schemas.openxmlformats.org/drawingml/2006/table">
            <a:tbl>
              <a:tblPr firstRow="1" bandRow="1">
                <a:tableStyleId>{69D073F8-1565-44D7-B386-08B59EADF2EE}</a:tableStyleId>
              </a:tblPr>
              <a:tblGrid>
                <a:gridCol w="538515"/>
                <a:gridCol w="1405701"/>
              </a:tblGrid>
              <a:tr h="370840">
                <a:tc>
                  <a:txBody>
                    <a:bodyPr/>
                    <a:lstStyle/>
                    <a:p>
                      <a:endParaRPr lang="en-GB" dirty="0"/>
                    </a:p>
                  </a:txBody>
                  <a:tcPr anchor="ctr">
                    <a:solidFill>
                      <a:srgbClr val="FF0000"/>
                    </a:solidFill>
                  </a:tcPr>
                </a:tc>
                <a:tc>
                  <a:txBody>
                    <a:bodyPr/>
                    <a:lstStyle/>
                    <a:p>
                      <a:r>
                        <a:rPr lang="en-GB" sz="1400" dirty="0" smtClean="0">
                          <a:solidFill>
                            <a:schemeClr val="tx1"/>
                          </a:solidFill>
                        </a:rPr>
                        <a:t>Subject</a:t>
                      </a:r>
                      <a:endParaRPr lang="en-GB" sz="1400" dirty="0">
                        <a:solidFill>
                          <a:schemeClr val="tx1"/>
                        </a:solidFill>
                      </a:endParaRPr>
                    </a:p>
                  </a:txBody>
                  <a:tcPr anchor="ctr"/>
                </a:tc>
              </a:tr>
              <a:tr h="370840">
                <a:tc>
                  <a:txBody>
                    <a:bodyPr/>
                    <a:lstStyle/>
                    <a:p>
                      <a:endParaRPr lang="en-GB" dirty="0"/>
                    </a:p>
                  </a:txBody>
                  <a:tcPr anchor="ctr">
                    <a:solidFill>
                      <a:srgbClr val="00B0F0"/>
                    </a:solidFill>
                  </a:tcPr>
                </a:tc>
                <a:tc>
                  <a:txBody>
                    <a:bodyPr/>
                    <a:lstStyle/>
                    <a:p>
                      <a:r>
                        <a:rPr lang="en-GB" sz="1400" b="1" kern="1200" dirty="0" smtClean="0">
                          <a:solidFill>
                            <a:schemeClr val="tx1"/>
                          </a:solidFill>
                          <a:latin typeface="+mj-lt"/>
                          <a:ea typeface="+mj-ea"/>
                          <a:cs typeface="+mj-cs"/>
                        </a:rPr>
                        <a:t>Predicate</a:t>
                      </a:r>
                    </a:p>
                  </a:txBody>
                  <a:tcPr anchor="ctr"/>
                </a:tc>
              </a:tr>
              <a:tr h="370840">
                <a:tc>
                  <a:txBody>
                    <a:bodyPr/>
                    <a:lstStyle/>
                    <a:p>
                      <a:endParaRPr lang="en-GB" dirty="0"/>
                    </a:p>
                  </a:txBody>
                  <a:tcPr anchor="ctr">
                    <a:solidFill>
                      <a:srgbClr val="92D050"/>
                    </a:solidFill>
                  </a:tcPr>
                </a:tc>
                <a:tc>
                  <a:txBody>
                    <a:bodyPr/>
                    <a:lstStyle/>
                    <a:p>
                      <a:r>
                        <a:rPr lang="en-GB" sz="1400" b="1" kern="1200" dirty="0" smtClean="0">
                          <a:solidFill>
                            <a:schemeClr val="tx1"/>
                          </a:solidFill>
                          <a:latin typeface="+mj-lt"/>
                          <a:ea typeface="+mj-ea"/>
                          <a:cs typeface="+mj-cs"/>
                        </a:rPr>
                        <a:t>Object</a:t>
                      </a:r>
                    </a:p>
                  </a:txBody>
                  <a:tcPr anchor="ctr"/>
                </a:tc>
              </a:tr>
            </a:tbl>
          </a:graphicData>
        </a:graphic>
      </p:graphicFrame>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43</a:t>
            </a:fld>
            <a:endParaRPr lang="en-GB"/>
          </a:p>
        </p:txBody>
      </p:sp>
      <p:sp>
        <p:nvSpPr>
          <p:cNvPr id="6" name="Rectangle 5"/>
          <p:cNvSpPr/>
          <p:nvPr/>
        </p:nvSpPr>
        <p:spPr bwMode="ltGray">
          <a:xfrm>
            <a:off x="467544" y="1772816"/>
            <a:ext cx="7776864" cy="29523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500" dirty="0" smtClean="0">
                <a:solidFill>
                  <a:schemeClr val="tx1"/>
                </a:solidFill>
                <a:latin typeface="+mj-lt"/>
              </a:rPr>
              <a:t>@prefix </a:t>
            </a:r>
            <a:r>
              <a:rPr lang="en-GB" sz="1500" dirty="0" err="1" smtClean="0">
                <a:solidFill>
                  <a:schemeClr val="tx1"/>
                </a:solidFill>
                <a:latin typeface="+mj-lt"/>
              </a:rPr>
              <a:t>dcat</a:t>
            </a:r>
            <a:r>
              <a:rPr lang="en-GB" sz="1500" dirty="0" smtClean="0">
                <a:solidFill>
                  <a:schemeClr val="tx1"/>
                </a:solidFill>
                <a:latin typeface="+mj-lt"/>
              </a:rPr>
              <a:t>: &lt;</a:t>
            </a:r>
            <a:r>
              <a:rPr lang="en-GB" sz="1500" dirty="0">
                <a:latin typeface="+mj-lt"/>
              </a:rPr>
              <a:t>http://www.w3.org/TR/vocab-dcat/&gt; </a:t>
            </a:r>
            <a:r>
              <a:rPr lang="en-GB" sz="1500" dirty="0" smtClean="0">
                <a:latin typeface="+mj-lt"/>
              </a:rPr>
              <a:t>.</a:t>
            </a:r>
          </a:p>
          <a:p>
            <a:r>
              <a:rPr lang="en-GB" sz="1500" dirty="0" smtClean="0">
                <a:solidFill>
                  <a:schemeClr val="tx1"/>
                </a:solidFill>
                <a:latin typeface="+mj-lt"/>
              </a:rPr>
              <a:t>@prefix </a:t>
            </a:r>
            <a:r>
              <a:rPr lang="en-GB" sz="1500" dirty="0" err="1" smtClean="0">
                <a:solidFill>
                  <a:schemeClr val="tx1"/>
                </a:solidFill>
                <a:latin typeface="+mj-lt"/>
              </a:rPr>
              <a:t>dct</a:t>
            </a:r>
            <a:r>
              <a:rPr lang="en-GB" sz="1500" dirty="0" smtClean="0">
                <a:solidFill>
                  <a:schemeClr val="tx1"/>
                </a:solidFill>
                <a:latin typeface="+mj-lt"/>
              </a:rPr>
              <a:t>: &lt;</a:t>
            </a:r>
            <a:r>
              <a:rPr lang="en-GB" sz="1500" dirty="0">
                <a:latin typeface="+mj-lt"/>
              </a:rPr>
              <a:t>http://purl.org/dc/terms/.</a:t>
            </a:r>
            <a:endParaRPr lang="en-GB" sz="1500" dirty="0" smtClean="0">
              <a:latin typeface="+mj-lt"/>
            </a:endParaRPr>
          </a:p>
          <a:p>
            <a:endParaRPr lang="en-GB" sz="1500" dirty="0" smtClean="0">
              <a:solidFill>
                <a:schemeClr val="tx1"/>
              </a:solidFill>
              <a:latin typeface="+mj-lt"/>
            </a:endParaRPr>
          </a:p>
          <a:p>
            <a:r>
              <a:rPr lang="en-GB" sz="1500" dirty="0" smtClean="0">
                <a:solidFill>
                  <a:schemeClr val="tx1"/>
                </a:solidFill>
                <a:latin typeface="+mj-lt"/>
              </a:rPr>
              <a:t>&lt;</a:t>
            </a:r>
            <a:r>
              <a:rPr lang="en-GB" sz="1500" dirty="0" smtClean="0">
                <a:solidFill>
                  <a:srgbClr val="FF0000"/>
                </a:solidFill>
                <a:latin typeface="+mj-lt"/>
              </a:rPr>
              <a:t> </a:t>
            </a:r>
            <a:r>
              <a:rPr lang="en-GB" sz="1500" dirty="0">
                <a:solidFill>
                  <a:srgbClr val="FF0000"/>
                </a:solidFill>
                <a:latin typeface="+mj-lt"/>
              </a:rPr>
              <a:t>http://publications.europa.eu/resource/authority/file-type/</a:t>
            </a:r>
            <a:r>
              <a:rPr lang="en-GB" sz="1500" dirty="0" smtClean="0">
                <a:solidFill>
                  <a:schemeClr val="tx1"/>
                </a:solidFill>
                <a:latin typeface="+mj-lt"/>
              </a:rPr>
              <a:t>&gt; </a:t>
            </a:r>
          </a:p>
          <a:p>
            <a:r>
              <a:rPr lang="en-GB" sz="1500" dirty="0" smtClean="0">
                <a:solidFill>
                  <a:schemeClr val="tx1"/>
                </a:solidFill>
                <a:latin typeface="+mj-lt"/>
              </a:rPr>
              <a:t>   </a:t>
            </a:r>
            <a:r>
              <a:rPr lang="en-GB" sz="1500" dirty="0" smtClean="0">
                <a:solidFill>
                  <a:srgbClr val="0070C0"/>
                </a:solidFill>
                <a:latin typeface="+mj-lt"/>
              </a:rPr>
              <a:t>a </a:t>
            </a:r>
            <a:r>
              <a:rPr lang="en-GB" sz="1500" dirty="0" smtClean="0">
                <a:solidFill>
                  <a:schemeClr val="tx1"/>
                </a:solidFill>
                <a:latin typeface="+mj-lt"/>
              </a:rPr>
              <a:t>&lt;</a:t>
            </a:r>
            <a:r>
              <a:rPr lang="en-GB" sz="1500" dirty="0" err="1" smtClean="0">
                <a:solidFill>
                  <a:srgbClr val="00B050"/>
                </a:solidFill>
                <a:latin typeface="+mj-lt"/>
              </a:rPr>
              <a:t>dcat:Dataset</a:t>
            </a:r>
            <a:r>
              <a:rPr lang="en-GB" sz="1500" dirty="0" smtClean="0">
                <a:solidFill>
                  <a:schemeClr val="tx1"/>
                </a:solidFill>
                <a:latin typeface="+mj-lt"/>
              </a:rPr>
              <a:t>&gt; ;</a:t>
            </a:r>
          </a:p>
          <a:p>
            <a:r>
              <a:rPr lang="en-GB" sz="1500" dirty="0" smtClean="0">
                <a:solidFill>
                  <a:schemeClr val="tx1"/>
                </a:solidFill>
                <a:latin typeface="+mj-lt"/>
              </a:rPr>
              <a:t>   </a:t>
            </a:r>
            <a:r>
              <a:rPr lang="en-GB" sz="1500" dirty="0" err="1" smtClean="0">
                <a:solidFill>
                  <a:srgbClr val="0070C0"/>
                </a:solidFill>
                <a:latin typeface="+mj-lt"/>
              </a:rPr>
              <a:t>dct:title</a:t>
            </a:r>
            <a:r>
              <a:rPr lang="en-GB" sz="1500" dirty="0" smtClean="0">
                <a:solidFill>
                  <a:srgbClr val="0070C0"/>
                </a:solidFill>
                <a:latin typeface="+mj-lt"/>
              </a:rPr>
              <a:t> </a:t>
            </a:r>
            <a:r>
              <a:rPr lang="en-GB" sz="1500" dirty="0" smtClean="0">
                <a:solidFill>
                  <a:schemeClr val="tx1"/>
                </a:solidFill>
                <a:latin typeface="+mj-lt"/>
              </a:rPr>
              <a:t>“</a:t>
            </a:r>
            <a:r>
              <a:rPr lang="en-GB" sz="1500" dirty="0">
                <a:solidFill>
                  <a:srgbClr val="00B050"/>
                </a:solidFill>
                <a:latin typeface="+mj-lt"/>
              </a:rPr>
              <a:t>File types Name Authority </a:t>
            </a:r>
            <a:r>
              <a:rPr lang="en-GB" sz="1500" dirty="0" smtClean="0">
                <a:solidFill>
                  <a:srgbClr val="00B050"/>
                </a:solidFill>
                <a:latin typeface="+mj-lt"/>
              </a:rPr>
              <a:t>List</a:t>
            </a:r>
            <a:r>
              <a:rPr lang="en-GB" sz="1500" dirty="0" smtClean="0">
                <a:solidFill>
                  <a:schemeClr val="tx1"/>
                </a:solidFill>
                <a:latin typeface="+mj-lt"/>
              </a:rPr>
              <a:t>“;</a:t>
            </a:r>
          </a:p>
          <a:p>
            <a:r>
              <a:rPr lang="en-GB" sz="1500" dirty="0" smtClean="0">
                <a:solidFill>
                  <a:schemeClr val="tx1"/>
                </a:solidFill>
                <a:latin typeface="+mj-lt"/>
              </a:rPr>
              <a:t>   </a:t>
            </a:r>
            <a:r>
              <a:rPr lang="en-GB" sz="1500" dirty="0" err="1" smtClean="0">
                <a:solidFill>
                  <a:srgbClr val="0070C0"/>
                </a:solidFill>
                <a:latin typeface="+mj-lt"/>
              </a:rPr>
              <a:t>dct:publisher</a:t>
            </a:r>
            <a:r>
              <a:rPr lang="en-GB" sz="1500" dirty="0" smtClean="0">
                <a:solidFill>
                  <a:srgbClr val="0070C0"/>
                </a:solidFill>
                <a:latin typeface="+mj-lt"/>
              </a:rPr>
              <a:t> &lt;</a:t>
            </a:r>
            <a:r>
              <a:rPr lang="en-GB" sz="1500" dirty="0">
                <a:solidFill>
                  <a:srgbClr val="00B050"/>
                </a:solidFill>
                <a:latin typeface="+mj-lt"/>
              </a:rPr>
              <a:t>http://open-data.europa.eu/en/data/publisher/publ</a:t>
            </a:r>
            <a:r>
              <a:rPr lang="en-GB" sz="1500" dirty="0" smtClean="0">
                <a:solidFill>
                  <a:srgbClr val="FF0000"/>
                </a:solidFill>
                <a:latin typeface="+mj-lt"/>
              </a:rPr>
              <a:t>&gt;</a:t>
            </a:r>
            <a:r>
              <a:rPr lang="en-GB" sz="1500" dirty="0" smtClean="0">
                <a:solidFill>
                  <a:schemeClr val="tx1"/>
                </a:solidFill>
                <a:latin typeface="+mj-lt"/>
              </a:rPr>
              <a:t> .</a:t>
            </a:r>
          </a:p>
          <a:p>
            <a:endParaRPr lang="en-GB" sz="1500" dirty="0" smtClean="0">
              <a:solidFill>
                <a:schemeClr val="tx1"/>
              </a:solidFill>
              <a:latin typeface="+mj-lt"/>
            </a:endParaRPr>
          </a:p>
          <a:p>
            <a:r>
              <a:rPr lang="en-GB" sz="1500" dirty="0" smtClean="0">
                <a:solidFill>
                  <a:schemeClr val="tx1"/>
                </a:solidFill>
                <a:latin typeface="+mj-lt"/>
              </a:rPr>
              <a:t>&lt;</a:t>
            </a:r>
            <a:r>
              <a:rPr lang="en-GB" sz="1500" dirty="0">
                <a:solidFill>
                  <a:srgbClr val="FF0000"/>
                </a:solidFill>
                <a:latin typeface="+mj-lt"/>
              </a:rPr>
              <a:t>http://open-data.europa.eu/en/data/publisher/publ&gt;</a:t>
            </a:r>
            <a:endParaRPr lang="en-GB" sz="1500" dirty="0" smtClean="0">
              <a:solidFill>
                <a:srgbClr val="FF0000"/>
              </a:solidFill>
              <a:latin typeface="+mj-lt"/>
            </a:endParaRPr>
          </a:p>
          <a:p>
            <a:r>
              <a:rPr lang="en-GB" sz="1500" dirty="0" smtClean="0">
                <a:solidFill>
                  <a:schemeClr val="tx1"/>
                </a:solidFill>
                <a:latin typeface="+mj-lt"/>
              </a:rPr>
              <a:t>   </a:t>
            </a:r>
            <a:r>
              <a:rPr lang="en-GB" sz="1500" dirty="0" smtClean="0">
                <a:solidFill>
                  <a:srgbClr val="0070C0"/>
                </a:solidFill>
                <a:latin typeface="+mj-lt"/>
              </a:rPr>
              <a:t>a</a:t>
            </a:r>
            <a:r>
              <a:rPr lang="en-GB" sz="1500" dirty="0" smtClean="0">
                <a:solidFill>
                  <a:schemeClr val="tx1"/>
                </a:solidFill>
                <a:latin typeface="+mj-lt"/>
              </a:rPr>
              <a:t> &lt;</a:t>
            </a:r>
            <a:r>
              <a:rPr lang="en-GB" sz="1500" dirty="0" err="1" smtClean="0">
                <a:solidFill>
                  <a:srgbClr val="00B050"/>
                </a:solidFill>
                <a:latin typeface="+mj-lt"/>
              </a:rPr>
              <a:t>dct:Agent</a:t>
            </a:r>
            <a:r>
              <a:rPr lang="en-GB" sz="1500" dirty="0" smtClean="0">
                <a:solidFill>
                  <a:schemeClr val="tx1"/>
                </a:solidFill>
                <a:latin typeface="+mj-lt"/>
              </a:rPr>
              <a:t>&gt; ;</a:t>
            </a:r>
          </a:p>
          <a:p>
            <a:r>
              <a:rPr lang="en-GB" sz="1500" dirty="0" smtClean="0">
                <a:solidFill>
                  <a:schemeClr val="tx1"/>
                </a:solidFill>
                <a:latin typeface="+mj-lt"/>
              </a:rPr>
              <a:t>   </a:t>
            </a:r>
            <a:r>
              <a:rPr lang="en-GB" sz="1500" dirty="0" err="1" smtClean="0">
                <a:solidFill>
                  <a:srgbClr val="0070C0"/>
                </a:solidFill>
                <a:latin typeface="+mj-lt"/>
              </a:rPr>
              <a:t>dct:title</a:t>
            </a:r>
            <a:r>
              <a:rPr lang="en-GB" sz="1500" dirty="0" smtClean="0">
                <a:solidFill>
                  <a:schemeClr val="tx1"/>
                </a:solidFill>
                <a:latin typeface="+mj-lt"/>
              </a:rPr>
              <a:t> “</a:t>
            </a:r>
            <a:r>
              <a:rPr lang="en-GB" sz="1500" dirty="0">
                <a:solidFill>
                  <a:srgbClr val="00B050"/>
                </a:solidFill>
                <a:latin typeface="+mj-lt"/>
              </a:rPr>
              <a:t>Publications Office” </a:t>
            </a:r>
            <a:r>
              <a:rPr lang="en-GB" sz="1500" dirty="0" smtClean="0">
                <a:solidFill>
                  <a:schemeClr val="tx1"/>
                </a:solidFill>
                <a:latin typeface="+mj-lt"/>
              </a:rPr>
              <a:t>.</a:t>
            </a:r>
          </a:p>
        </p:txBody>
      </p:sp>
      <p:sp>
        <p:nvSpPr>
          <p:cNvPr id="8" name="Oval 7"/>
          <p:cNvSpPr/>
          <p:nvPr/>
        </p:nvSpPr>
        <p:spPr bwMode="ltGray">
          <a:xfrm>
            <a:off x="635310" y="2936819"/>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 name="Oval 8"/>
          <p:cNvSpPr/>
          <p:nvPr/>
        </p:nvSpPr>
        <p:spPr bwMode="ltGray">
          <a:xfrm>
            <a:off x="4056827" y="3165097"/>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0" name="Oval 9"/>
          <p:cNvSpPr/>
          <p:nvPr/>
        </p:nvSpPr>
        <p:spPr bwMode="ltGray">
          <a:xfrm>
            <a:off x="6503196" y="3420358"/>
            <a:ext cx="216024" cy="21602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2" name="Rectangle 11"/>
          <p:cNvSpPr/>
          <p:nvPr/>
        </p:nvSpPr>
        <p:spPr bwMode="ltGray">
          <a:xfrm>
            <a:off x="8362776" y="1772816"/>
            <a:ext cx="432048" cy="2952328"/>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solidFill>
                  <a:schemeClr val="tx1"/>
                </a:solidFill>
                <a:latin typeface="Georgia" pitchFamily="18" charset="0"/>
              </a:rPr>
              <a:t>Graph</a:t>
            </a:r>
          </a:p>
        </p:txBody>
      </p:sp>
      <p:sp>
        <p:nvSpPr>
          <p:cNvPr id="15" name="Rectangle 14"/>
          <p:cNvSpPr/>
          <p:nvPr/>
        </p:nvSpPr>
        <p:spPr bwMode="ltGray">
          <a:xfrm>
            <a:off x="4211960" y="6093296"/>
            <a:ext cx="33843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2"/>
              </a:rPr>
              <a:t>http://www.w3.org/2009/12/rdf-ws/papers/ws11</a:t>
            </a:r>
            <a:r>
              <a:rPr lang="en-GB" sz="1200" dirty="0" smtClean="0">
                <a:solidFill>
                  <a:schemeClr val="tx1"/>
                </a:solidFill>
              </a:rPr>
              <a:t> </a:t>
            </a:r>
          </a:p>
        </p:txBody>
      </p:sp>
      <p:sp>
        <p:nvSpPr>
          <p:cNvPr id="16" name="Rectangle 15"/>
          <p:cNvSpPr/>
          <p:nvPr/>
        </p:nvSpPr>
        <p:spPr>
          <a:xfrm>
            <a:off x="5352739" y="1916832"/>
            <a:ext cx="2513830" cy="369332"/>
          </a:xfrm>
          <a:prstGeom prst="rect">
            <a:avLst/>
          </a:prstGeom>
        </p:spPr>
        <p:txBody>
          <a:bodyPr wrap="none">
            <a:spAutoFit/>
          </a:bodyPr>
          <a:lstStyle/>
          <a:p>
            <a:pPr algn="ctr"/>
            <a:r>
              <a:rPr lang="en-GB" dirty="0" smtClean="0">
                <a:latin typeface="Hand Of Sean" pitchFamily="2" charset="-128"/>
                <a:ea typeface="Hand Of Sean" pitchFamily="2" charset="-128"/>
              </a:rPr>
              <a:t>Definition of prefixes</a:t>
            </a:r>
          </a:p>
        </p:txBody>
      </p:sp>
      <p:sp>
        <p:nvSpPr>
          <p:cNvPr id="17" name="Rectangle 16"/>
          <p:cNvSpPr/>
          <p:nvPr/>
        </p:nvSpPr>
        <p:spPr>
          <a:xfrm>
            <a:off x="4860032" y="4005064"/>
            <a:ext cx="3286477" cy="369332"/>
          </a:xfrm>
          <a:prstGeom prst="rect">
            <a:avLst/>
          </a:prstGeom>
        </p:spPr>
        <p:txBody>
          <a:bodyPr wrap="none">
            <a:spAutoFit/>
          </a:bodyPr>
          <a:lstStyle/>
          <a:p>
            <a:pPr algn="ctr"/>
            <a:r>
              <a:rPr lang="en-GB" dirty="0" smtClean="0">
                <a:latin typeface="Hand Of Sean" pitchFamily="2" charset="-128"/>
                <a:ea typeface="Hand Of Sean" pitchFamily="2" charset="-128"/>
              </a:rPr>
              <a:t>Description of data – triples</a:t>
            </a:r>
          </a:p>
        </p:txBody>
      </p:sp>
    </p:spTree>
    <p:extLst>
      <p:ext uri="{BB962C8B-B14F-4D97-AF65-F5344CB8AC3E}">
        <p14:creationId xmlns:p14="http://schemas.microsoft.com/office/powerpoint/2010/main" val="1467324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Syntax</a:t>
            </a:r>
            <a:br>
              <a:rPr lang="en-GB" dirty="0" smtClean="0"/>
            </a:br>
            <a:r>
              <a:rPr lang="en-GB" b="0" dirty="0" smtClean="0">
                <a:latin typeface="Georgia" pitchFamily="18" charset="0"/>
              </a:rPr>
              <a:t> </a:t>
            </a:r>
            <a:r>
              <a:rPr lang="en-GB" b="0" dirty="0" err="1" smtClean="0">
                <a:latin typeface="Georgia" pitchFamily="18" charset="0"/>
              </a:rPr>
              <a:t>RDFa</a:t>
            </a:r>
            <a:endParaRPr lang="en-GB" b="0" dirty="0"/>
          </a:p>
        </p:txBody>
      </p:sp>
      <p:graphicFrame>
        <p:nvGraphicFramePr>
          <p:cNvPr id="5" name="Content Placeholder 8"/>
          <p:cNvGraphicFramePr>
            <a:graphicFrameLocks noGrp="1"/>
          </p:cNvGraphicFramePr>
          <p:nvPr>
            <p:ph sz="quarter" idx="15"/>
          </p:nvPr>
        </p:nvGraphicFramePr>
        <p:xfrm>
          <a:off x="539552" y="5044400"/>
          <a:ext cx="1944216" cy="1112520"/>
        </p:xfrm>
        <a:graphic>
          <a:graphicData uri="http://schemas.openxmlformats.org/drawingml/2006/table">
            <a:tbl>
              <a:tblPr firstRow="1" bandRow="1">
                <a:tableStyleId>{69D073F8-1565-44D7-B386-08B59EADF2EE}</a:tableStyleId>
              </a:tblPr>
              <a:tblGrid>
                <a:gridCol w="538515"/>
                <a:gridCol w="1405701"/>
              </a:tblGrid>
              <a:tr h="370840">
                <a:tc>
                  <a:txBody>
                    <a:bodyPr/>
                    <a:lstStyle/>
                    <a:p>
                      <a:endParaRPr lang="en-GB" dirty="0"/>
                    </a:p>
                  </a:txBody>
                  <a:tcPr anchor="ctr">
                    <a:solidFill>
                      <a:srgbClr val="FF0000"/>
                    </a:solidFill>
                  </a:tcPr>
                </a:tc>
                <a:tc>
                  <a:txBody>
                    <a:bodyPr/>
                    <a:lstStyle/>
                    <a:p>
                      <a:r>
                        <a:rPr lang="en-GB" sz="1400" dirty="0" smtClean="0">
                          <a:solidFill>
                            <a:schemeClr val="tx1"/>
                          </a:solidFill>
                        </a:rPr>
                        <a:t>Subject</a:t>
                      </a:r>
                      <a:endParaRPr lang="en-GB" sz="1400" dirty="0">
                        <a:solidFill>
                          <a:schemeClr val="tx1"/>
                        </a:solidFill>
                      </a:endParaRPr>
                    </a:p>
                  </a:txBody>
                  <a:tcPr anchor="ctr"/>
                </a:tc>
              </a:tr>
              <a:tr h="370840">
                <a:tc>
                  <a:txBody>
                    <a:bodyPr/>
                    <a:lstStyle/>
                    <a:p>
                      <a:endParaRPr lang="en-GB" dirty="0"/>
                    </a:p>
                  </a:txBody>
                  <a:tcPr anchor="ctr">
                    <a:solidFill>
                      <a:srgbClr val="00B0F0"/>
                    </a:solidFill>
                  </a:tcPr>
                </a:tc>
                <a:tc>
                  <a:txBody>
                    <a:bodyPr/>
                    <a:lstStyle/>
                    <a:p>
                      <a:r>
                        <a:rPr lang="en-GB" sz="1400" b="1" kern="1200" dirty="0" smtClean="0">
                          <a:solidFill>
                            <a:schemeClr val="tx1"/>
                          </a:solidFill>
                          <a:latin typeface="+mj-lt"/>
                          <a:ea typeface="+mj-ea"/>
                          <a:cs typeface="+mj-cs"/>
                        </a:rPr>
                        <a:t>Predicate</a:t>
                      </a:r>
                    </a:p>
                  </a:txBody>
                  <a:tcPr anchor="ctr"/>
                </a:tc>
              </a:tr>
              <a:tr h="370840">
                <a:tc>
                  <a:txBody>
                    <a:bodyPr/>
                    <a:lstStyle/>
                    <a:p>
                      <a:endParaRPr lang="en-GB" dirty="0"/>
                    </a:p>
                  </a:txBody>
                  <a:tcPr anchor="ctr">
                    <a:solidFill>
                      <a:srgbClr val="92D050"/>
                    </a:solidFill>
                  </a:tcPr>
                </a:tc>
                <a:tc>
                  <a:txBody>
                    <a:bodyPr/>
                    <a:lstStyle/>
                    <a:p>
                      <a:r>
                        <a:rPr lang="en-GB" sz="1400" b="1" kern="1200" dirty="0" smtClean="0">
                          <a:solidFill>
                            <a:schemeClr val="tx1"/>
                          </a:solidFill>
                          <a:latin typeface="+mj-lt"/>
                          <a:ea typeface="+mj-ea"/>
                          <a:cs typeface="+mj-cs"/>
                        </a:rPr>
                        <a:t>Object</a:t>
                      </a:r>
                    </a:p>
                  </a:txBody>
                  <a:tcPr anchor="ctr"/>
                </a:tc>
              </a:tr>
            </a:tbl>
          </a:graphicData>
        </a:graphic>
      </p:graphicFrame>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44</a:t>
            </a:fld>
            <a:endParaRPr lang="en-GB"/>
          </a:p>
        </p:txBody>
      </p:sp>
      <p:sp>
        <p:nvSpPr>
          <p:cNvPr id="6" name="Rectangle 5"/>
          <p:cNvSpPr/>
          <p:nvPr/>
        </p:nvSpPr>
        <p:spPr bwMode="ltGray">
          <a:xfrm>
            <a:off x="251520" y="1772816"/>
            <a:ext cx="8568952" cy="29523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1600" dirty="0" smtClean="0">
                <a:latin typeface="+mj-lt"/>
              </a:rPr>
              <a:t>&lt;html&gt; </a:t>
            </a:r>
          </a:p>
          <a:p>
            <a:r>
              <a:rPr lang="en-GB" sz="1600" dirty="0" smtClean="0">
                <a:latin typeface="+mj-lt"/>
              </a:rPr>
              <a:t>&lt;head&gt; ... &lt;/head&gt; </a:t>
            </a:r>
          </a:p>
          <a:p>
            <a:r>
              <a:rPr lang="en-GB" sz="1600" dirty="0" smtClean="0">
                <a:latin typeface="+mj-lt"/>
              </a:rPr>
              <a:t>&lt;body&gt; </a:t>
            </a:r>
          </a:p>
          <a:p>
            <a:r>
              <a:rPr lang="en-GB" sz="1600" dirty="0" smtClean="0">
                <a:latin typeface="+mj-lt"/>
              </a:rPr>
              <a:t>... </a:t>
            </a:r>
          </a:p>
          <a:p>
            <a:r>
              <a:rPr lang="en-GB" sz="1600" dirty="0" smtClean="0">
                <a:latin typeface="+mj-lt"/>
              </a:rPr>
              <a:t>&lt;div resource=“</a:t>
            </a:r>
            <a:r>
              <a:rPr lang="en-GB" sz="1600" dirty="0">
                <a:solidFill>
                  <a:srgbClr val="FF0000"/>
                </a:solidFill>
                <a:latin typeface="+mj-lt"/>
              </a:rPr>
              <a:t>http://publications.europa.eu/resource/authority/file-type/</a:t>
            </a:r>
            <a:r>
              <a:rPr lang="en-GB" sz="1600" dirty="0" smtClean="0">
                <a:latin typeface="+mj-lt"/>
              </a:rPr>
              <a:t>”</a:t>
            </a:r>
            <a:br>
              <a:rPr lang="en-GB" sz="1600" dirty="0" smtClean="0">
                <a:latin typeface="+mj-lt"/>
              </a:rPr>
            </a:br>
            <a:r>
              <a:rPr lang="en-GB" sz="1600" dirty="0" err="1" smtClean="0">
                <a:latin typeface="+mj-lt"/>
              </a:rPr>
              <a:t>typeof</a:t>
            </a:r>
            <a:r>
              <a:rPr lang="en-GB" sz="1600" dirty="0" smtClean="0">
                <a:latin typeface="+mj-lt"/>
              </a:rPr>
              <a:t>= “</a:t>
            </a:r>
            <a:r>
              <a:rPr lang="en-GB" sz="1600" dirty="0">
                <a:solidFill>
                  <a:srgbClr val="00B050"/>
                </a:solidFill>
                <a:latin typeface="+mj-lt"/>
              </a:rPr>
              <a:t>http://www.w3.org/ns/</a:t>
            </a:r>
            <a:r>
              <a:rPr lang="en-GB" sz="1600" dirty="0" err="1">
                <a:solidFill>
                  <a:srgbClr val="00B050"/>
                </a:solidFill>
                <a:latin typeface="+mj-lt"/>
              </a:rPr>
              <a:t>dcat#Dataset</a:t>
            </a:r>
            <a:r>
              <a:rPr lang="en-GB" sz="1600" dirty="0" smtClean="0">
                <a:latin typeface="+mj-lt"/>
              </a:rPr>
              <a:t>”&gt;</a:t>
            </a:r>
          </a:p>
          <a:p>
            <a:r>
              <a:rPr lang="en-GB" sz="1600" dirty="0" smtClean="0">
                <a:latin typeface="+mj-lt"/>
              </a:rPr>
              <a:t>&lt;p&gt; </a:t>
            </a:r>
          </a:p>
          <a:p>
            <a:r>
              <a:rPr lang="en-GB" sz="1600" dirty="0" smtClean="0">
                <a:latin typeface="+mj-lt"/>
              </a:rPr>
              <a:t>&lt;span property=" </a:t>
            </a:r>
            <a:r>
              <a:rPr lang="en-GB" sz="1600" dirty="0">
                <a:solidFill>
                  <a:srgbClr val="0070C0"/>
                </a:solidFill>
                <a:latin typeface="+mj-lt"/>
              </a:rPr>
              <a:t>http://purl.org/dc/terms/title </a:t>
            </a:r>
            <a:r>
              <a:rPr lang="en-GB" sz="1600" dirty="0">
                <a:latin typeface="+mj-lt"/>
              </a:rPr>
              <a:t>"&gt;File types Name Authority List&lt;span</a:t>
            </a:r>
            <a:r>
              <a:rPr lang="en-GB" sz="1600" dirty="0" smtClean="0">
                <a:latin typeface="+mj-lt"/>
              </a:rPr>
              <a:t>&gt; </a:t>
            </a:r>
          </a:p>
          <a:p>
            <a:r>
              <a:rPr lang="en-GB" sz="1600" dirty="0" smtClean="0">
                <a:latin typeface="+mj-lt"/>
              </a:rPr>
              <a:t>Publisher: &lt;span property="</a:t>
            </a:r>
            <a:r>
              <a:rPr lang="en-GB" sz="1600" dirty="0">
                <a:solidFill>
                  <a:srgbClr val="0070C0"/>
                </a:solidFill>
                <a:latin typeface="+mj-lt"/>
              </a:rPr>
              <a:t>http://</a:t>
            </a:r>
            <a:r>
              <a:rPr lang="en-GB" sz="1600" dirty="0" smtClean="0">
                <a:solidFill>
                  <a:srgbClr val="0070C0"/>
                </a:solidFill>
                <a:latin typeface="+mj-lt"/>
              </a:rPr>
              <a:t>purl.org/dc/terms/Agent</a:t>
            </a:r>
            <a:r>
              <a:rPr lang="en-GB" sz="1600" dirty="0" smtClean="0">
                <a:latin typeface="+mj-lt"/>
              </a:rPr>
              <a:t>"&gt;</a:t>
            </a:r>
            <a:r>
              <a:rPr lang="en-GB" sz="1600" dirty="0">
                <a:solidFill>
                  <a:srgbClr val="00B050"/>
                </a:solidFill>
                <a:latin typeface="+mj-lt"/>
              </a:rPr>
              <a:t> Publications </a:t>
            </a:r>
            <a:r>
              <a:rPr lang="en-GB" sz="1600" dirty="0" smtClean="0">
                <a:solidFill>
                  <a:srgbClr val="00B050"/>
                </a:solidFill>
                <a:latin typeface="+mj-lt"/>
              </a:rPr>
              <a:t>Office</a:t>
            </a:r>
            <a:r>
              <a:rPr lang="en-GB" sz="1600" dirty="0" smtClean="0">
                <a:latin typeface="+mj-lt"/>
              </a:rPr>
              <a:t>&lt;/span&gt;</a:t>
            </a:r>
          </a:p>
          <a:p>
            <a:r>
              <a:rPr lang="en-GB" sz="1600" dirty="0" smtClean="0">
                <a:latin typeface="+mj-lt"/>
              </a:rPr>
              <a:t>&lt;/p&gt;&lt;/div&gt;</a:t>
            </a:r>
          </a:p>
          <a:p>
            <a:r>
              <a:rPr lang="en-GB" sz="1600" dirty="0" smtClean="0">
                <a:latin typeface="+mj-lt"/>
              </a:rPr>
              <a:t> &lt;/body&gt;</a:t>
            </a:r>
            <a:endParaRPr lang="en-GB" sz="1500" dirty="0" smtClean="0">
              <a:solidFill>
                <a:schemeClr val="tx1"/>
              </a:solidFill>
              <a:latin typeface="+mj-lt"/>
            </a:endParaRPr>
          </a:p>
        </p:txBody>
      </p:sp>
      <p:sp>
        <p:nvSpPr>
          <p:cNvPr id="15" name="Rectangle 14"/>
          <p:cNvSpPr/>
          <p:nvPr/>
        </p:nvSpPr>
        <p:spPr bwMode="ltGray">
          <a:xfrm>
            <a:off x="3851920" y="5949280"/>
            <a:ext cx="4176464"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2"/>
              </a:rPr>
              <a:t>http://www.w3.org/TR/2012/NOTE-rdfa-primer-20120607/</a:t>
            </a:r>
            <a:endParaRPr lang="en-GB" sz="1200" dirty="0" smtClean="0">
              <a:solidFill>
                <a:schemeClr val="tx1"/>
              </a:solidFill>
            </a:endParaRPr>
          </a:p>
        </p:txBody>
      </p:sp>
      <p:sp>
        <p:nvSpPr>
          <p:cNvPr id="17" name="Rectangle 16"/>
          <p:cNvSpPr/>
          <p:nvPr/>
        </p:nvSpPr>
        <p:spPr>
          <a:xfrm>
            <a:off x="3993150" y="1844824"/>
            <a:ext cx="3724096" cy="369332"/>
          </a:xfrm>
          <a:prstGeom prst="rect">
            <a:avLst/>
          </a:prstGeom>
        </p:spPr>
        <p:txBody>
          <a:bodyPr wrap="none">
            <a:spAutoFit/>
          </a:bodyPr>
          <a:lstStyle/>
          <a:p>
            <a:pPr algn="ctr"/>
            <a:r>
              <a:rPr lang="en-GB" dirty="0" smtClean="0">
                <a:latin typeface="Hand Of Sean" pitchFamily="2" charset="-128"/>
                <a:ea typeface="Hand Of Sean" pitchFamily="2" charset="-128"/>
              </a:rPr>
              <a:t>embedding RDF data in HTML</a:t>
            </a:r>
          </a:p>
        </p:txBody>
      </p:sp>
    </p:spTree>
    <p:extLst>
      <p:ext uri="{BB962C8B-B14F-4D97-AF65-F5344CB8AC3E}">
        <p14:creationId xmlns:p14="http://schemas.microsoft.com/office/powerpoint/2010/main" val="768951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How to represent data in RDF</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a:t/>
            </a:r>
            <a:br>
              <a:rPr lang="en-GB" b="0" dirty="0"/>
            </a:br>
            <a:r>
              <a:rPr lang="en-GB" b="0" dirty="0" smtClean="0"/>
              <a:t>Classes, properties and vocabularies</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45</a:t>
            </a:fld>
            <a:endParaRPr lang="en-GB"/>
          </a:p>
        </p:txBody>
      </p:sp>
    </p:spTree>
    <p:extLst>
      <p:ext uri="{BB962C8B-B14F-4D97-AF65-F5344CB8AC3E}">
        <p14:creationId xmlns:p14="http://schemas.microsoft.com/office/powerpoint/2010/main" val="3569621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RDF Vocabulary</a:t>
            </a:r>
            <a:endParaRPr lang="en-GB" dirty="0"/>
          </a:p>
        </p:txBody>
      </p:sp>
      <p:sp>
        <p:nvSpPr>
          <p:cNvPr id="5" name="Content Placeholder 2"/>
          <p:cNvSpPr>
            <a:spLocks noGrp="1"/>
          </p:cNvSpPr>
          <p:nvPr>
            <p:ph sz="quarter" idx="15"/>
          </p:nvPr>
        </p:nvSpPr>
        <p:spPr/>
        <p:txBody>
          <a:bodyPr/>
          <a:lstStyle/>
          <a:p>
            <a:r>
              <a:rPr lang="en-GB" i="1" dirty="0" smtClean="0">
                <a:solidFill>
                  <a:schemeClr val="accent1"/>
                </a:solidFill>
              </a:rPr>
              <a:t>“A vocabulary is a data model comprising classes, properties and relationships which can be used for describing your data and metadata.”</a:t>
            </a:r>
          </a:p>
          <a:p>
            <a:endParaRPr lang="en-GB" dirty="0" smtClean="0"/>
          </a:p>
          <a:p>
            <a:pPr lvl="1">
              <a:buFont typeface="Arial" pitchFamily="34" charset="0"/>
              <a:buChar char="•"/>
            </a:pPr>
            <a:r>
              <a:rPr lang="en-GB" sz="1600" b="1" dirty="0"/>
              <a:t>Class.</a:t>
            </a:r>
            <a:r>
              <a:rPr lang="en-GB" sz="1600" dirty="0"/>
              <a:t> A construct that represents things in the real and/or information world, e.g. a person, an organisation, a concept such as “health” or “freedom”. </a:t>
            </a:r>
          </a:p>
          <a:p>
            <a:pPr lvl="1">
              <a:buFont typeface="Arial" pitchFamily="34" charset="0"/>
              <a:buChar char="•"/>
            </a:pPr>
            <a:r>
              <a:rPr lang="en-GB" sz="1600" b="1" dirty="0"/>
              <a:t>Property.</a:t>
            </a:r>
            <a:r>
              <a:rPr lang="en-GB" sz="1600" dirty="0"/>
              <a:t> A characteristic of a class in a particular dimension such as the legal name of an organisation or the date and time that an observation was made</a:t>
            </a:r>
            <a:r>
              <a:rPr lang="en-GB" sz="1600" dirty="0" smtClean="0"/>
              <a:t>.</a:t>
            </a:r>
            <a:r>
              <a:rPr lang="en-GB" sz="1600" dirty="0"/>
              <a:t> In RDF relationships are encoded as </a:t>
            </a:r>
            <a:r>
              <a:rPr lang="en-GB" sz="1600" dirty="0" smtClean="0"/>
              <a:t>data type </a:t>
            </a:r>
            <a:r>
              <a:rPr lang="en-GB" sz="1600" dirty="0"/>
              <a:t>properties.</a:t>
            </a:r>
          </a:p>
          <a:p>
            <a:pPr lvl="1">
              <a:buFont typeface="Arial" pitchFamily="34" charset="0"/>
              <a:buChar char="•"/>
            </a:pPr>
            <a:r>
              <a:rPr lang="en-GB" sz="1600" b="1" dirty="0" smtClean="0"/>
              <a:t>Relationship</a:t>
            </a:r>
            <a:r>
              <a:rPr lang="en-GB" sz="1600" b="1" dirty="0"/>
              <a:t>.</a:t>
            </a:r>
            <a:r>
              <a:rPr lang="en-GB" sz="1600" dirty="0"/>
              <a:t> A link between two classes; for </a:t>
            </a:r>
            <a:r>
              <a:rPr lang="en-GB" sz="1600" dirty="0" smtClean="0"/>
              <a:t>example the </a:t>
            </a:r>
            <a:r>
              <a:rPr lang="en-GB" sz="1600" dirty="0"/>
              <a:t>link between a document and the organisation that published it (i.e. organisation </a:t>
            </a:r>
            <a:r>
              <a:rPr lang="en-GB" sz="1600" i="1" dirty="0"/>
              <a:t>publishes</a:t>
            </a:r>
            <a:r>
              <a:rPr lang="en-GB" sz="1600" dirty="0"/>
              <a:t> document), or the link between a map and the geographic region it depicts (i.e. map </a:t>
            </a:r>
            <a:r>
              <a:rPr lang="en-GB" sz="1600" i="1" dirty="0"/>
              <a:t>depicts</a:t>
            </a:r>
            <a:r>
              <a:rPr lang="en-GB" sz="1600" dirty="0"/>
              <a:t> geographic region). In RDF relationships are encoded as object type properties.</a:t>
            </a:r>
          </a:p>
          <a:p>
            <a:endParaRPr lang="en-GB" i="1" dirty="0" smtClean="0">
              <a:solidFill>
                <a:schemeClr val="accent1"/>
              </a:solidFill>
            </a:endParaRPr>
          </a:p>
          <a:p>
            <a:endParaRPr lang="en-GB" i="1" dirty="0" smtClean="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46</a:t>
            </a:fld>
            <a:endParaRPr lang="en-GB"/>
          </a:p>
        </p:txBody>
      </p:sp>
    </p:spTree>
    <p:extLst>
      <p:ext uri="{BB962C8B-B14F-4D97-AF65-F5344CB8AC3E}">
        <p14:creationId xmlns:p14="http://schemas.microsoft.com/office/powerpoint/2010/main" val="2182727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classes, relationships and </a:t>
            </a:r>
            <a:r>
              <a:rPr lang="en-GB" dirty="0" smtClean="0"/>
              <a:t>properties: The Core Person Vocabulary in UML</a:t>
            </a:r>
            <a:endParaRPr lang="en-GB" dirty="0"/>
          </a:p>
        </p:txBody>
      </p:sp>
      <p:sp>
        <p:nvSpPr>
          <p:cNvPr id="4" name="Content Placeholder 3"/>
          <p:cNvSpPr>
            <a:spLocks noGrp="1"/>
          </p:cNvSpPr>
          <p:nvPr>
            <p:ph sz="quarter" idx="15"/>
          </p:nvPr>
        </p:nvSpPr>
        <p:spPr/>
        <p:txBody>
          <a:bodyPr/>
          <a:lstStyle/>
          <a:p>
            <a:endParaRPr lang="en-GB"/>
          </a:p>
        </p:txBody>
      </p:sp>
      <p:sp>
        <p:nvSpPr>
          <p:cNvPr id="3" name="Slide Number Placeholder 2"/>
          <p:cNvSpPr>
            <a:spLocks noGrp="1"/>
          </p:cNvSpPr>
          <p:nvPr>
            <p:ph type="sldNum" sz="quarter" idx="18"/>
          </p:nvPr>
        </p:nvSpPr>
        <p:spPr/>
        <p:txBody>
          <a:bodyPr/>
          <a:lstStyle/>
          <a:p>
            <a:pPr>
              <a:defRPr/>
            </a:pPr>
            <a:fld id="{C05032BB-6019-4F0A-9A67-7A3D578E25AE}" type="slidenum">
              <a:rPr lang="en-GB" smtClean="0"/>
              <a:pPr>
                <a:defRPr/>
              </a:pPr>
              <a:t>47</a:t>
            </a:fld>
            <a:endParaRPr lang="en-GB"/>
          </a:p>
        </p:txBody>
      </p:sp>
      <p:sp>
        <p:nvSpPr>
          <p:cNvPr id="5" name="Content Placeholder 3"/>
          <p:cNvSpPr txBox="1">
            <a:spLocks/>
          </p:cNvSpPr>
          <p:nvPr/>
        </p:nvSpPr>
        <p:spPr>
          <a:xfrm>
            <a:off x="457200" y="2492375"/>
            <a:ext cx="8229600" cy="3529013"/>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endParaRPr lang="en-GB" sz="2000" kern="0" dirty="0" smtClean="0"/>
          </a:p>
          <a:p>
            <a:endParaRPr lang="en-GB" kern="0" dirty="0" smtClean="0"/>
          </a:p>
          <a:p>
            <a:endParaRPr lang="en-GB" kern="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7" y="1592414"/>
            <a:ext cx="8831332" cy="300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615752" y="312465"/>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endParaRPr lang="en-GB" dirty="0"/>
          </a:p>
        </p:txBody>
      </p:sp>
      <p:sp>
        <p:nvSpPr>
          <p:cNvPr id="6" name="TextBox 5"/>
          <p:cNvSpPr txBox="1"/>
          <p:nvPr/>
        </p:nvSpPr>
        <p:spPr>
          <a:xfrm>
            <a:off x="533400" y="4869793"/>
            <a:ext cx="8077200" cy="9144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r>
              <a:rPr lang="en-US" sz="1600" dirty="0" smtClean="0">
                <a:latin typeface="Georgia" pitchFamily="18" charset="0"/>
              </a:rPr>
              <a:t>UML: The Unified Modelling Language class diagrams provide the means for expressing the conceptual data model of vocabularies, such as the ISA Core Vocabularies, thus facilitating the understanding of the meaning of the data model.</a:t>
            </a:r>
            <a:endParaRPr lang="en-GB" sz="1600" dirty="0" err="1" smtClean="0">
              <a:latin typeface="Georgia" pitchFamily="18" charset="0"/>
            </a:endParaRPr>
          </a:p>
        </p:txBody>
      </p:sp>
      <p:sp>
        <p:nvSpPr>
          <p:cNvPr id="10" name="Rectangle 9"/>
          <p:cNvSpPr/>
          <p:nvPr/>
        </p:nvSpPr>
        <p:spPr bwMode="ltGray">
          <a:xfrm rot="5400000">
            <a:off x="4073908" y="2123166"/>
            <a:ext cx="349924" cy="138269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smtClean="0">
                <a:solidFill>
                  <a:schemeClr val="accent2"/>
                </a:solidFill>
                <a:latin typeface="+mj-lt"/>
                <a:ea typeface="Hand Of Sean" pitchFamily="2" charset="-128"/>
              </a:rPr>
              <a:t>Relationships </a:t>
            </a:r>
          </a:p>
        </p:txBody>
      </p:sp>
      <p:sp>
        <p:nvSpPr>
          <p:cNvPr id="7" name="TextBox 6"/>
          <p:cNvSpPr txBox="1"/>
          <p:nvPr/>
        </p:nvSpPr>
        <p:spPr>
          <a:xfrm>
            <a:off x="5148064" y="2698127"/>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12" name="TextBox 11"/>
          <p:cNvSpPr txBox="1"/>
          <p:nvPr/>
        </p:nvSpPr>
        <p:spPr>
          <a:xfrm>
            <a:off x="6228184" y="2492375"/>
            <a:ext cx="914400" cy="26333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Properties</a:t>
            </a:r>
            <a:endParaRPr lang="en-GB" sz="1600" dirty="0" err="1" smtClean="0">
              <a:solidFill>
                <a:schemeClr val="accent2"/>
              </a:solidFill>
              <a:latin typeface="Georgia" pitchFamily="18" charset="0"/>
            </a:endParaRPr>
          </a:p>
        </p:txBody>
      </p:sp>
      <p:cxnSp>
        <p:nvCxnSpPr>
          <p:cNvPr id="15" name="Straight Arrow Connector 14"/>
          <p:cNvCxnSpPr/>
          <p:nvPr/>
        </p:nvCxnSpPr>
        <p:spPr>
          <a:xfrm flipH="1">
            <a:off x="5260255" y="2649213"/>
            <a:ext cx="936602" cy="67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225932" y="2639550"/>
            <a:ext cx="970924" cy="57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83385" y="2649213"/>
            <a:ext cx="913471" cy="77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95504" y="2738700"/>
            <a:ext cx="812800" cy="542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51473" y="2737777"/>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34" name="TextBox 33"/>
          <p:cNvSpPr txBox="1"/>
          <p:nvPr/>
        </p:nvSpPr>
        <p:spPr>
          <a:xfrm>
            <a:off x="2771800" y="1623565"/>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35" name="TextBox 34"/>
          <p:cNvSpPr txBox="1"/>
          <p:nvPr/>
        </p:nvSpPr>
        <p:spPr>
          <a:xfrm>
            <a:off x="855499" y="2505008"/>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
        <p:nvSpPr>
          <p:cNvPr id="36" name="TextBox 35"/>
          <p:cNvSpPr txBox="1"/>
          <p:nvPr/>
        </p:nvSpPr>
        <p:spPr>
          <a:xfrm>
            <a:off x="2278788" y="2763728"/>
            <a:ext cx="914400" cy="232769"/>
          </a:xfrm>
          <a:prstGeom prst="rect">
            <a:avLst/>
          </a:prstGeom>
          <a:noFill/>
        </p:spPr>
        <p:txBody>
          <a:bodyPr vert="horz" wrap="none" lIns="0" tIns="0" rIns="0" bIns="0" rtlCol="0">
            <a:noAutofit/>
          </a:bodyPr>
          <a:lstStyle/>
          <a:p>
            <a:pPr indent="-274320">
              <a:spcAft>
                <a:spcPts val="900"/>
              </a:spcAft>
            </a:pPr>
            <a:r>
              <a:rPr lang="en-US" sz="1600" dirty="0" smtClean="0">
                <a:solidFill>
                  <a:schemeClr val="accent2"/>
                </a:solidFill>
                <a:latin typeface="Georgia" pitchFamily="18" charset="0"/>
              </a:rPr>
              <a:t>Class</a:t>
            </a:r>
            <a:endParaRPr lang="en-GB" sz="1600" dirty="0" err="1" smtClean="0">
              <a:solidFill>
                <a:schemeClr val="accent2"/>
              </a:solidFill>
              <a:latin typeface="Georgia" pitchFamily="18" charset="0"/>
            </a:endParaRPr>
          </a:p>
        </p:txBody>
      </p:sp>
    </p:spTree>
    <p:extLst>
      <p:ext uri="{BB962C8B-B14F-4D97-AF65-F5344CB8AC3E}">
        <p14:creationId xmlns:p14="http://schemas.microsoft.com/office/powerpoint/2010/main" val="2507837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Introduction to SPARQL </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a:t/>
            </a:r>
            <a:br>
              <a:rPr lang="en-GB" b="0" dirty="0"/>
            </a:br>
            <a:r>
              <a:rPr lang="en-GB" b="0" dirty="0" smtClean="0"/>
              <a:t>The RDF Query Language</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48</a:t>
            </a:fld>
            <a:endParaRPr lang="en-GB"/>
          </a:p>
        </p:txBody>
      </p:sp>
    </p:spTree>
    <p:extLst>
      <p:ext uri="{BB962C8B-B14F-4D97-AF65-F5344CB8AC3E}">
        <p14:creationId xmlns:p14="http://schemas.microsoft.com/office/powerpoint/2010/main" val="871610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SPARQL</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SPARQL is the standard language to query graph data represented as RDF triples.</a:t>
            </a:r>
          </a:p>
          <a:p>
            <a:pPr>
              <a:buFont typeface="Arial" pitchFamily="34" charset="0"/>
              <a:buChar char="•"/>
            </a:pPr>
            <a:endParaRPr lang="en-GB" b="1" dirty="0" smtClean="0"/>
          </a:p>
          <a:p>
            <a:pPr>
              <a:buFont typeface="Arial" pitchFamily="34" charset="0"/>
              <a:buChar char="•"/>
            </a:pPr>
            <a:r>
              <a:rPr lang="en-GB" b="1" dirty="0" smtClean="0"/>
              <a:t>S</a:t>
            </a:r>
            <a:r>
              <a:rPr lang="en-GB" dirty="0" smtClean="0"/>
              <a:t>PARQL </a:t>
            </a:r>
            <a:r>
              <a:rPr lang="en-GB" b="1" dirty="0" smtClean="0"/>
              <a:t>P</a:t>
            </a:r>
            <a:r>
              <a:rPr lang="en-GB" dirty="0" smtClean="0"/>
              <a:t>rotocol and </a:t>
            </a:r>
            <a:r>
              <a:rPr lang="en-GB" b="1" dirty="0" smtClean="0"/>
              <a:t>R</a:t>
            </a:r>
            <a:r>
              <a:rPr lang="en-GB" dirty="0" smtClean="0"/>
              <a:t>DF </a:t>
            </a:r>
            <a:r>
              <a:rPr lang="en-GB" b="1" dirty="0" smtClean="0"/>
              <a:t>Q</a:t>
            </a:r>
            <a:r>
              <a:rPr lang="en-GB" dirty="0" smtClean="0"/>
              <a:t>uery </a:t>
            </a:r>
            <a:r>
              <a:rPr lang="en-GB" b="1" dirty="0" smtClean="0"/>
              <a:t>L</a:t>
            </a:r>
            <a:r>
              <a:rPr lang="en-GB" dirty="0" smtClean="0"/>
              <a:t>anguage</a:t>
            </a:r>
          </a:p>
          <a:p>
            <a:pPr lvl="1">
              <a:buFont typeface="Arial" pitchFamily="34" charset="0"/>
              <a:buChar char="•"/>
            </a:pPr>
            <a:r>
              <a:rPr lang="en-GB" dirty="0" smtClean="0"/>
              <a:t>One of the three core standards of the Semantic Web, along with RDF and OWL.</a:t>
            </a:r>
          </a:p>
          <a:p>
            <a:pPr>
              <a:buFont typeface="Arial" pitchFamily="34" charset="0"/>
              <a:buChar char="•"/>
            </a:pPr>
            <a:r>
              <a:rPr lang="en-GB" dirty="0" smtClean="0"/>
              <a:t>Became a W3C standard January 2008.</a:t>
            </a:r>
          </a:p>
          <a:p>
            <a:pPr>
              <a:buFont typeface="Arial" pitchFamily="34" charset="0"/>
              <a:buChar char="•"/>
            </a:pPr>
            <a:r>
              <a:rPr lang="en-GB" dirty="0" smtClean="0"/>
              <a:t>SPARQL 1.1 is a W3C Recommendation since March 2013.</a:t>
            </a:r>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49</a:t>
            </a:fld>
            <a:endParaRPr lang="en-GB"/>
          </a:p>
        </p:txBody>
      </p:sp>
    </p:spTree>
    <p:extLst>
      <p:ext uri="{BB962C8B-B14F-4D97-AF65-F5344CB8AC3E}">
        <p14:creationId xmlns:p14="http://schemas.microsoft.com/office/powerpoint/2010/main" val="305590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to linked data</a:t>
            </a:r>
          </a:p>
        </p:txBody>
      </p:sp>
      <p:sp>
        <p:nvSpPr>
          <p:cNvPr id="3" name="Content Placeholder 2"/>
          <p:cNvSpPr>
            <a:spLocks noGrp="1"/>
          </p:cNvSpPr>
          <p:nvPr>
            <p:ph sz="quarter" idx="15"/>
          </p:nvPr>
        </p:nvSpPr>
        <p:spPr/>
        <p:txBody>
          <a:bodyPr/>
          <a:lstStyle/>
          <a:p>
            <a:pPr>
              <a:lnSpc>
                <a:spcPct val="150000"/>
              </a:lnSpc>
            </a:pPr>
            <a:r>
              <a:rPr lang="en-GB" dirty="0" smtClean="0"/>
              <a:t>This module contains ...</a:t>
            </a:r>
          </a:p>
          <a:p>
            <a:pPr>
              <a:lnSpc>
                <a:spcPct val="150000"/>
              </a:lnSpc>
              <a:buFont typeface="Arial" pitchFamily="34" charset="0"/>
              <a:buChar char="•"/>
            </a:pPr>
            <a:r>
              <a:rPr lang="en-GB" dirty="0" smtClean="0"/>
              <a:t>An introduction to the linked data principles;</a:t>
            </a:r>
          </a:p>
          <a:p>
            <a:pPr>
              <a:lnSpc>
                <a:spcPct val="150000"/>
              </a:lnSpc>
              <a:buFont typeface="Arial" pitchFamily="34" charset="0"/>
              <a:buChar char="•"/>
            </a:pPr>
            <a:r>
              <a:rPr lang="en-GB" dirty="0"/>
              <a:t>The expected benefits of linked </a:t>
            </a:r>
            <a:r>
              <a:rPr lang="en-GB" dirty="0" smtClean="0"/>
              <a:t>data;</a:t>
            </a:r>
          </a:p>
          <a:p>
            <a:pPr>
              <a:lnSpc>
                <a:spcPct val="150000"/>
              </a:lnSpc>
              <a:buFont typeface="Arial" pitchFamily="34" charset="0"/>
              <a:buChar char="•"/>
            </a:pPr>
            <a:r>
              <a:rPr lang="en-GB" dirty="0" smtClean="0"/>
              <a:t>An introduction to linked data technologies;</a:t>
            </a:r>
          </a:p>
          <a:p>
            <a:pPr>
              <a:lnSpc>
                <a:spcPct val="150000"/>
              </a:lnSpc>
              <a:buFont typeface="Arial" pitchFamily="34" charset="0"/>
              <a:buChar char="•"/>
            </a:pPr>
            <a:r>
              <a:rPr lang="en-GB" dirty="0" smtClean="0"/>
              <a:t>An outline of the 5-star scheme for publishing linked data;</a:t>
            </a:r>
          </a:p>
          <a:p>
            <a:pPr>
              <a:lnSpc>
                <a:spcPct val="150000"/>
              </a:lnSpc>
              <a:buFont typeface="Arial" pitchFamily="34" charset="0"/>
              <a:buChar char="•"/>
            </a:pPr>
            <a:r>
              <a:rPr lang="en-GB" dirty="0" smtClean="0"/>
              <a:t>An overview of linked data initiatives in Europe.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a:t>
            </a:fld>
            <a:endParaRPr lang="en-GB" dirty="0"/>
          </a:p>
        </p:txBody>
      </p:sp>
      <p:sp>
        <p:nvSpPr>
          <p:cNvPr id="5" name="TextBox 4"/>
          <p:cNvSpPr txBox="1"/>
          <p:nvPr/>
        </p:nvSpPr>
        <p:spPr>
          <a:xfrm>
            <a:off x="899592" y="5433847"/>
            <a:ext cx="7344816" cy="587441"/>
          </a:xfrm>
          <a:prstGeom prst="rect">
            <a:avLst/>
          </a:prstGeom>
          <a:solidFill>
            <a:schemeClr val="accent4">
              <a:lumMod val="75000"/>
            </a:schemeClr>
          </a:solidFill>
        </p:spPr>
        <p:txBody>
          <a:bodyPr wrap="square" lIns="216000" tIns="108000" rIns="108000" bIns="108000" rtlCol="0">
            <a:spAutoFit/>
          </a:bodyPr>
          <a:lstStyle/>
          <a:p>
            <a:pPr algn="ctr"/>
            <a:r>
              <a:rPr lang="en-GB" sz="2400" i="1" dirty="0" smtClean="0">
                <a:solidFill>
                  <a:schemeClr val="bg1"/>
                </a:solidFill>
                <a:latin typeface="+mj-lt"/>
                <a:cs typeface="Arial" pitchFamily="34" charset="0"/>
              </a:rPr>
              <a:t>Find more on: </a:t>
            </a:r>
            <a:r>
              <a:rPr lang="en-GB" sz="2400" b="1" i="1" dirty="0" smtClean="0">
                <a:solidFill>
                  <a:schemeClr val="bg1"/>
                </a:solidFill>
                <a:latin typeface="+mj-lt"/>
                <a:cs typeface="Arial" pitchFamily="34" charset="0"/>
              </a:rPr>
              <a:t>training.opendatasupport.eu</a:t>
            </a:r>
            <a:endParaRPr lang="en-GB" sz="2400" b="1" i="1" dirty="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SPARQL queries</a:t>
            </a:r>
            <a:endParaRPr lang="en-GB" dirty="0"/>
          </a:p>
        </p:txBody>
      </p:sp>
      <p:sp>
        <p:nvSpPr>
          <p:cNvPr id="3" name="Content Placeholder 2"/>
          <p:cNvSpPr>
            <a:spLocks noGrp="1"/>
          </p:cNvSpPr>
          <p:nvPr>
            <p:ph sz="quarter" idx="15"/>
          </p:nvPr>
        </p:nvSpPr>
        <p:spPr>
          <a:xfrm>
            <a:off x="533400" y="1556792"/>
            <a:ext cx="8077200" cy="4680520"/>
          </a:xfrm>
        </p:spPr>
        <p:txBody>
          <a:bodyPr/>
          <a:lstStyle/>
          <a:p>
            <a:pPr lvl="1">
              <a:buFont typeface="Arial" pitchFamily="34" charset="0"/>
              <a:buChar char="•"/>
            </a:pPr>
            <a:r>
              <a:rPr lang="en-GB" b="1" dirty="0" smtClean="0"/>
              <a:t>SELECT. </a:t>
            </a:r>
            <a:r>
              <a:rPr lang="en-GB" dirty="0" smtClean="0"/>
              <a:t>Return a table of all X, Y, etc. satisfying the following conditions ...</a:t>
            </a:r>
          </a:p>
          <a:p>
            <a:pPr lvl="1">
              <a:buFont typeface="Arial" pitchFamily="34" charset="0"/>
              <a:buChar char="•"/>
            </a:pPr>
            <a:r>
              <a:rPr lang="en-GB" b="1" dirty="0" smtClean="0"/>
              <a:t>CONSTRUCT. </a:t>
            </a:r>
            <a:r>
              <a:rPr lang="en-GB" dirty="0" smtClean="0"/>
              <a:t>Find all X, Y, etc. satisfying the following conditions ... and substitute them into the following template in order to generate (possibly new) RDF statements, creating a new graph.</a:t>
            </a:r>
            <a:endParaRPr lang="en-GB" b="1" dirty="0" smtClean="0"/>
          </a:p>
          <a:p>
            <a:pPr lvl="1">
              <a:buFont typeface="Arial" pitchFamily="34" charset="0"/>
              <a:buChar char="•"/>
            </a:pPr>
            <a:r>
              <a:rPr lang="en-GB" b="1" dirty="0" smtClean="0"/>
              <a:t>DESCRIBE. </a:t>
            </a:r>
            <a:r>
              <a:rPr lang="en-GB" dirty="0" smtClean="0"/>
              <a:t>Find all statements in the dataset that provide information about the following resource(s) ... (identified by name or description)</a:t>
            </a:r>
            <a:endParaRPr lang="en-GB" b="1" dirty="0" smtClean="0"/>
          </a:p>
          <a:p>
            <a:pPr lvl="1">
              <a:buFont typeface="Arial" pitchFamily="34" charset="0"/>
              <a:buChar char="•"/>
            </a:pPr>
            <a:r>
              <a:rPr lang="en-GB" b="1" dirty="0" smtClean="0"/>
              <a:t>INSERT. </a:t>
            </a:r>
            <a:r>
              <a:rPr lang="en-GB" dirty="0" smtClean="0"/>
              <a:t>Add triples to the RDF graph.</a:t>
            </a:r>
          </a:p>
          <a:p>
            <a:pPr lvl="1">
              <a:buFont typeface="Arial" pitchFamily="34" charset="0"/>
              <a:buChar char="•"/>
            </a:pPr>
            <a:r>
              <a:rPr lang="en-US" b="1" dirty="0" smtClean="0"/>
              <a:t>DELETE. </a:t>
            </a:r>
            <a:r>
              <a:rPr lang="en-US" dirty="0" smtClean="0"/>
              <a:t>Delete triples from the RDF graph.</a:t>
            </a:r>
            <a:endParaRPr lang="en-GB" dirty="0" smtClean="0"/>
          </a:p>
          <a:p>
            <a:pPr lvl="1">
              <a:buFont typeface="Arial" pitchFamily="34" charset="0"/>
              <a:buChar char="•"/>
            </a:pPr>
            <a:r>
              <a:rPr lang="en-GB" b="1" dirty="0" smtClean="0"/>
              <a:t>ASK. </a:t>
            </a:r>
            <a:r>
              <a:rPr lang="en-GB" dirty="0" smtClean="0"/>
              <a:t>Are there any X, Y, etc. satisfying the following conditions ...</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50</a:t>
            </a:fld>
            <a:endParaRPr lang="en-GB"/>
          </a:p>
        </p:txBody>
      </p:sp>
      <p:sp>
        <p:nvSpPr>
          <p:cNvPr id="8" name="Rectangle 7"/>
          <p:cNvSpPr/>
          <p:nvPr/>
        </p:nvSpPr>
        <p:spPr bwMode="ltGray">
          <a:xfrm>
            <a:off x="2771800" y="5661248"/>
            <a:ext cx="5838800" cy="6564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http://www.euclid-project.eu/modules/chapter2</a:t>
            </a:r>
            <a:endParaRPr lang="en-GB" sz="1100" dirty="0"/>
          </a:p>
          <a:p>
            <a:r>
              <a:rPr lang="en-GB" sz="1100" dirty="0">
                <a:solidFill>
                  <a:srgbClr val="FF0000"/>
                </a:solidFill>
                <a:hlinkClick r:id="rId4"/>
              </a:rPr>
              <a:t>https://</a:t>
            </a:r>
            <a:r>
              <a:rPr lang="en-GB" sz="1100" dirty="0" smtClean="0">
                <a:solidFill>
                  <a:srgbClr val="FF0000"/>
                </a:solidFill>
                <a:hlinkClick r:id="rId4"/>
              </a:rPr>
              <a:t>joinup.ec.europa.eu/community/ods/document/tm13-introduction-rdf-sparql-en</a:t>
            </a:r>
            <a:endParaRPr lang="en-GB" sz="1100" dirty="0" smtClean="0">
              <a:solidFill>
                <a:srgbClr val="FF0000"/>
              </a:solidFill>
            </a:endParaRPr>
          </a:p>
        </p:txBody>
      </p:sp>
    </p:spTree>
    <p:extLst>
      <p:ext uri="{BB962C8B-B14F-4D97-AF65-F5344CB8AC3E}">
        <p14:creationId xmlns:p14="http://schemas.microsoft.com/office/powerpoint/2010/main" val="3111054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1331640" y="2204864"/>
            <a:ext cx="6912768" cy="2592288"/>
          </a:xfrm>
          <a:prstGeom prst="rect">
            <a:avLst/>
          </a:prstGeom>
          <a:solidFill>
            <a:schemeClr val="bg1"/>
          </a:solidFill>
          <a:ln w="31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dirty="0" smtClean="0">
                <a:solidFill>
                  <a:schemeClr val="tx1"/>
                </a:solidFill>
                <a:latin typeface="+mj-lt"/>
              </a:rPr>
              <a:t>PREFIX </a:t>
            </a:r>
            <a:r>
              <a:rPr lang="en-GB" dirty="0" err="1" smtClean="0">
                <a:solidFill>
                  <a:schemeClr val="tx1"/>
                </a:solidFill>
                <a:latin typeface="+mj-lt"/>
              </a:rPr>
              <a:t>dct</a:t>
            </a:r>
            <a:r>
              <a:rPr lang="en-GB" dirty="0">
                <a:solidFill>
                  <a:schemeClr val="tx1"/>
                </a:solidFill>
                <a:latin typeface="+mj-lt"/>
              </a:rPr>
              <a:t>: </a:t>
            </a:r>
            <a:r>
              <a:rPr lang="en-GB" dirty="0" smtClean="0">
                <a:solidFill>
                  <a:schemeClr val="tx1"/>
                </a:solidFill>
                <a:latin typeface="+mj-lt"/>
              </a:rPr>
              <a:t>&lt;http</a:t>
            </a:r>
            <a:r>
              <a:rPr lang="en-GB" dirty="0">
                <a:solidFill>
                  <a:schemeClr val="tx1"/>
                </a:solidFill>
                <a:latin typeface="+mj-lt"/>
              </a:rPr>
              <a:t>://purl.org/dc/terms</a:t>
            </a:r>
            <a:r>
              <a:rPr lang="en-GB" dirty="0" smtClean="0">
                <a:solidFill>
                  <a:schemeClr val="tx1"/>
                </a:solidFill>
                <a:latin typeface="+mj-lt"/>
              </a:rPr>
              <a:t>/&gt;</a:t>
            </a:r>
          </a:p>
          <a:p>
            <a:r>
              <a:rPr lang="en-GB" dirty="0" smtClean="0">
                <a:solidFill>
                  <a:schemeClr val="tx1"/>
                </a:solidFill>
                <a:latin typeface="+mj-lt"/>
              </a:rPr>
              <a:t>PREFIX </a:t>
            </a:r>
            <a:r>
              <a:rPr lang="en-GB" dirty="0" err="1" smtClean="0">
                <a:solidFill>
                  <a:schemeClr val="tx1"/>
                </a:solidFill>
                <a:latin typeface="+mj-lt"/>
              </a:rPr>
              <a:t>dcat</a:t>
            </a:r>
            <a:r>
              <a:rPr lang="en-GB" dirty="0">
                <a:solidFill>
                  <a:schemeClr val="tx1"/>
                </a:solidFill>
                <a:latin typeface="+mj-lt"/>
              </a:rPr>
              <a:t>: </a:t>
            </a:r>
            <a:r>
              <a:rPr lang="en-GB" dirty="0" smtClean="0">
                <a:solidFill>
                  <a:schemeClr val="tx1"/>
                </a:solidFill>
                <a:latin typeface="+mj-lt"/>
              </a:rPr>
              <a:t>&lt;http</a:t>
            </a:r>
            <a:r>
              <a:rPr lang="en-GB" dirty="0">
                <a:solidFill>
                  <a:schemeClr val="tx1"/>
                </a:solidFill>
                <a:latin typeface="+mj-lt"/>
              </a:rPr>
              <a:t>://www.w3.org/TR/vocab-dcat</a:t>
            </a:r>
            <a:r>
              <a:rPr lang="en-GB" dirty="0" smtClean="0">
                <a:solidFill>
                  <a:schemeClr val="tx1"/>
                </a:solidFill>
                <a:latin typeface="+mj-lt"/>
              </a:rPr>
              <a:t>/&gt;</a:t>
            </a:r>
          </a:p>
          <a:p>
            <a:endParaRPr lang="en-GB" dirty="0" smtClean="0">
              <a:solidFill>
                <a:schemeClr val="tx1"/>
              </a:solidFill>
              <a:latin typeface="+mj-lt"/>
            </a:endParaRPr>
          </a:p>
          <a:p>
            <a:r>
              <a:rPr lang="en-GB" dirty="0" smtClean="0">
                <a:solidFill>
                  <a:schemeClr val="tx1"/>
                </a:solidFill>
                <a:latin typeface="+mj-lt"/>
              </a:rPr>
              <a:t>SELECT ?title</a:t>
            </a:r>
          </a:p>
          <a:p>
            <a:r>
              <a:rPr lang="en-GB" dirty="0" smtClean="0">
                <a:solidFill>
                  <a:schemeClr val="tx1"/>
                </a:solidFill>
                <a:latin typeface="+mj-lt"/>
              </a:rPr>
              <a:t>WHERE</a:t>
            </a:r>
          </a:p>
          <a:p>
            <a:r>
              <a:rPr lang="en-GB" dirty="0" smtClean="0">
                <a:solidFill>
                  <a:schemeClr val="tx1"/>
                </a:solidFill>
                <a:latin typeface="+mj-lt"/>
              </a:rPr>
              <a:t>  { </a:t>
            </a:r>
          </a:p>
          <a:p>
            <a:r>
              <a:rPr lang="en-GB" dirty="0">
                <a:solidFill>
                  <a:schemeClr val="tx1"/>
                </a:solidFill>
                <a:latin typeface="+mj-lt"/>
              </a:rPr>
              <a:t> </a:t>
            </a:r>
            <a:r>
              <a:rPr lang="en-GB" dirty="0" smtClean="0">
                <a:solidFill>
                  <a:schemeClr val="tx1"/>
                </a:solidFill>
                <a:latin typeface="+mj-lt"/>
              </a:rPr>
              <a:t>    ?x </a:t>
            </a:r>
            <a:r>
              <a:rPr lang="en-GB" dirty="0" err="1" smtClean="0">
                <a:solidFill>
                  <a:schemeClr val="tx1"/>
                </a:solidFill>
                <a:latin typeface="+mj-lt"/>
              </a:rPr>
              <a:t>rdf:type</a:t>
            </a:r>
            <a:r>
              <a:rPr lang="en-GB" dirty="0" smtClean="0">
                <a:solidFill>
                  <a:schemeClr val="tx1"/>
                </a:solidFill>
                <a:latin typeface="+mj-lt"/>
              </a:rPr>
              <a:t> </a:t>
            </a:r>
            <a:r>
              <a:rPr lang="en-GB" dirty="0" err="1" smtClean="0">
                <a:solidFill>
                  <a:schemeClr val="tx1"/>
                </a:solidFill>
                <a:latin typeface="+mj-lt"/>
              </a:rPr>
              <a:t>dcat:Dataset</a:t>
            </a:r>
            <a:r>
              <a:rPr lang="en-GB" dirty="0" smtClean="0">
                <a:solidFill>
                  <a:schemeClr val="tx1"/>
                </a:solidFill>
                <a:latin typeface="+mj-lt"/>
              </a:rPr>
              <a:t> .</a:t>
            </a:r>
          </a:p>
          <a:p>
            <a:r>
              <a:rPr lang="en-GB" dirty="0" smtClean="0">
                <a:solidFill>
                  <a:schemeClr val="tx1"/>
                </a:solidFill>
                <a:latin typeface="+mj-lt"/>
              </a:rPr>
              <a:t>     ?dataset </a:t>
            </a:r>
            <a:r>
              <a:rPr lang="en-GB" dirty="0" err="1" smtClean="0">
                <a:solidFill>
                  <a:schemeClr val="tx1"/>
                </a:solidFill>
                <a:latin typeface="+mj-lt"/>
              </a:rPr>
              <a:t>rdf:title</a:t>
            </a:r>
            <a:r>
              <a:rPr lang="en-GB" dirty="0" smtClean="0">
                <a:solidFill>
                  <a:schemeClr val="tx1"/>
                </a:solidFill>
                <a:latin typeface="+mj-lt"/>
              </a:rPr>
              <a:t> ?title  </a:t>
            </a:r>
          </a:p>
          <a:p>
            <a:r>
              <a:rPr lang="en-GB" dirty="0" smtClean="0">
                <a:solidFill>
                  <a:schemeClr val="tx1"/>
                </a:solidFill>
                <a:latin typeface="+mj-lt"/>
              </a:rPr>
              <a:t>   }</a:t>
            </a:r>
          </a:p>
        </p:txBody>
      </p:sp>
      <p:sp>
        <p:nvSpPr>
          <p:cNvPr id="2" name="Title 1"/>
          <p:cNvSpPr>
            <a:spLocks noGrp="1"/>
          </p:cNvSpPr>
          <p:nvPr>
            <p:ph type="title"/>
          </p:nvPr>
        </p:nvSpPr>
        <p:spPr/>
        <p:txBody>
          <a:bodyPr/>
          <a:lstStyle/>
          <a:p>
            <a:r>
              <a:rPr lang="en-GB" dirty="0" smtClean="0"/>
              <a:t>Structure of a SPARQL Query</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51</a:t>
            </a:fld>
            <a:endParaRPr lang="en-GB"/>
          </a:p>
        </p:txBody>
      </p:sp>
      <p:sp>
        <p:nvSpPr>
          <p:cNvPr id="13" name="Rectangle 12"/>
          <p:cNvSpPr/>
          <p:nvPr/>
        </p:nvSpPr>
        <p:spPr>
          <a:xfrm>
            <a:off x="251520" y="3068960"/>
            <a:ext cx="1152128" cy="584775"/>
          </a:xfrm>
          <a:prstGeom prst="rect">
            <a:avLst/>
          </a:prstGeom>
          <a:solidFill>
            <a:schemeClr val="bg1"/>
          </a:solidFill>
        </p:spPr>
        <p:txBody>
          <a:bodyPr wrap="square">
            <a:spAutoFit/>
          </a:bodyPr>
          <a:lstStyle/>
          <a:p>
            <a:pPr algn="ctr"/>
            <a:r>
              <a:rPr lang="en-GB" sz="1600" dirty="0" smtClean="0">
                <a:solidFill>
                  <a:schemeClr val="accent1"/>
                </a:solidFill>
                <a:latin typeface="Century Gothic" panose="020B0502020202020204" pitchFamily="34" charset="0"/>
                <a:ea typeface="Hand Of Sean" pitchFamily="2" charset="-128"/>
              </a:rPr>
              <a:t>Type of query</a:t>
            </a:r>
          </a:p>
        </p:txBody>
      </p:sp>
      <p:sp>
        <p:nvSpPr>
          <p:cNvPr id="14" name="Rectangle 13"/>
          <p:cNvSpPr/>
          <p:nvPr/>
        </p:nvSpPr>
        <p:spPr>
          <a:xfrm>
            <a:off x="3090704" y="3284984"/>
            <a:ext cx="3371436" cy="338554"/>
          </a:xfrm>
          <a:prstGeom prst="rect">
            <a:avLst/>
          </a:prstGeom>
        </p:spPr>
        <p:txBody>
          <a:bodyPr wrap="none">
            <a:spAutoFit/>
          </a:bodyPr>
          <a:lstStyle/>
          <a:p>
            <a:pPr algn="ctr"/>
            <a:r>
              <a:rPr lang="en-GB" sz="1600" dirty="0" smtClean="0">
                <a:solidFill>
                  <a:schemeClr val="accent1"/>
                </a:solidFill>
                <a:latin typeface="Century Gothic" panose="020B0502020202020204" pitchFamily="34" charset="0"/>
                <a:ea typeface="Hand Of Sean" pitchFamily="2" charset="-128"/>
              </a:rPr>
              <a:t>Variables, i.e. what to search for</a:t>
            </a:r>
          </a:p>
        </p:txBody>
      </p:sp>
      <p:sp>
        <p:nvSpPr>
          <p:cNvPr id="15" name="Rectangle 14"/>
          <p:cNvSpPr/>
          <p:nvPr/>
        </p:nvSpPr>
        <p:spPr>
          <a:xfrm>
            <a:off x="4139952" y="4244895"/>
            <a:ext cx="2448272" cy="830997"/>
          </a:xfrm>
          <a:prstGeom prst="rect">
            <a:avLst/>
          </a:prstGeom>
          <a:solidFill>
            <a:schemeClr val="bg1"/>
          </a:solidFill>
        </p:spPr>
        <p:txBody>
          <a:bodyPr wrap="square">
            <a:spAutoFit/>
          </a:bodyPr>
          <a:lstStyle/>
          <a:p>
            <a:pPr algn="ctr"/>
            <a:r>
              <a:rPr lang="en-GB" sz="1600" dirty="0" smtClean="0">
                <a:solidFill>
                  <a:schemeClr val="accent1"/>
                </a:solidFill>
                <a:latin typeface="Century Gothic" panose="020B0502020202020204" pitchFamily="34" charset="0"/>
                <a:ea typeface="Hand Of Sean" pitchFamily="2" charset="-128"/>
              </a:rPr>
              <a:t>RDF triple patterns, i.e. the conditions that have to be met</a:t>
            </a:r>
          </a:p>
        </p:txBody>
      </p:sp>
      <p:sp>
        <p:nvSpPr>
          <p:cNvPr id="16" name="Rectangle 15"/>
          <p:cNvSpPr/>
          <p:nvPr/>
        </p:nvSpPr>
        <p:spPr>
          <a:xfrm>
            <a:off x="7512979" y="2564904"/>
            <a:ext cx="1523517" cy="584775"/>
          </a:xfrm>
          <a:prstGeom prst="rect">
            <a:avLst/>
          </a:prstGeom>
          <a:solidFill>
            <a:schemeClr val="bg1"/>
          </a:solidFill>
        </p:spPr>
        <p:txBody>
          <a:bodyPr wrap="square">
            <a:spAutoFit/>
          </a:bodyPr>
          <a:lstStyle/>
          <a:p>
            <a:r>
              <a:rPr lang="en-GB" sz="1600" dirty="0" smtClean="0">
                <a:solidFill>
                  <a:schemeClr val="accent1"/>
                </a:solidFill>
                <a:latin typeface="Century Gothic" panose="020B0502020202020204" pitchFamily="34" charset="0"/>
                <a:ea typeface="Hand Of Sean" pitchFamily="2" charset="-128"/>
              </a:rPr>
              <a:t>Definition of prefixes</a:t>
            </a:r>
          </a:p>
        </p:txBody>
      </p:sp>
    </p:spTree>
    <p:extLst>
      <p:ext uri="{BB962C8B-B14F-4D97-AF65-F5344CB8AC3E}">
        <p14:creationId xmlns:p14="http://schemas.microsoft.com/office/powerpoint/2010/main" val="959425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 return the name of a dataset with particular URI</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52</a:t>
            </a:fld>
            <a:endParaRPr lang="en-GB"/>
          </a:p>
        </p:txBody>
      </p:sp>
      <p:sp>
        <p:nvSpPr>
          <p:cNvPr id="5" name="Rectangle 4"/>
          <p:cNvSpPr/>
          <p:nvPr/>
        </p:nvSpPr>
        <p:spPr bwMode="ltGray">
          <a:xfrm>
            <a:off x="611560" y="1736432"/>
            <a:ext cx="7920880" cy="1260519"/>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tx1"/>
                </a:solidFill>
                <a:latin typeface="Georgia" pitchFamily="18" charset="0"/>
              </a:rPr>
              <a:t>&lt;</a:t>
            </a:r>
            <a:r>
              <a:rPr lang="en-GB" sz="1200" dirty="0">
                <a:solidFill>
                  <a:schemeClr val="tx1"/>
                </a:solidFill>
                <a:latin typeface="Georgia" pitchFamily="18" charset="0"/>
              </a:rPr>
              <a:t>http://.../authority/file-type/&gt;    </a:t>
            </a:r>
            <a:r>
              <a:rPr lang="en-GB" sz="1200" dirty="0" err="1" smtClean="0">
                <a:solidFill>
                  <a:schemeClr val="tx1"/>
                </a:solidFill>
                <a:latin typeface="Georgia" pitchFamily="18" charset="0"/>
              </a:rPr>
              <a:t>rdf:type</a:t>
            </a:r>
            <a:r>
              <a:rPr lang="en-GB" sz="1200" dirty="0" smtClean="0">
                <a:solidFill>
                  <a:schemeClr val="tx1"/>
                </a:solidFill>
                <a:latin typeface="Georgia" pitchFamily="18" charset="0"/>
              </a:rPr>
              <a:t>  </a:t>
            </a:r>
            <a:r>
              <a:rPr lang="en-GB" sz="1200" dirty="0" err="1" smtClean="0">
                <a:solidFill>
                  <a:schemeClr val="tx1"/>
                </a:solidFill>
                <a:latin typeface="Georgia" pitchFamily="18" charset="0"/>
              </a:rPr>
              <a:t>dcat:Dataset</a:t>
            </a:r>
            <a:r>
              <a:rPr lang="en-GB" sz="1200" dirty="0" smtClean="0">
                <a:solidFill>
                  <a:schemeClr val="tx1"/>
                </a:solidFill>
                <a:latin typeface="Georgia" pitchFamily="18" charset="0"/>
              </a:rPr>
              <a:t>.</a:t>
            </a:r>
          </a:p>
          <a:p>
            <a:r>
              <a:rPr lang="en-GB" sz="1200" dirty="0" smtClean="0">
                <a:solidFill>
                  <a:schemeClr val="tx1"/>
                </a:solidFill>
                <a:latin typeface="Georgia" pitchFamily="18" charset="0"/>
              </a:rPr>
              <a:t>&lt;http</a:t>
            </a:r>
            <a:r>
              <a:rPr lang="en-GB" sz="1200" dirty="0">
                <a:solidFill>
                  <a:schemeClr val="tx1"/>
                </a:solidFill>
                <a:latin typeface="Georgia" pitchFamily="18" charset="0"/>
              </a:rPr>
              <a:t>://.../</a:t>
            </a:r>
            <a:r>
              <a:rPr lang="en-GB" sz="1200" dirty="0" smtClean="0">
                <a:solidFill>
                  <a:schemeClr val="tx1"/>
                </a:solidFill>
                <a:latin typeface="Georgia" pitchFamily="18" charset="0"/>
              </a:rPr>
              <a:t>authority/file-type/&gt;    </a:t>
            </a:r>
            <a:r>
              <a:rPr lang="en-GB" sz="1200" dirty="0" err="1" smtClean="0">
                <a:solidFill>
                  <a:schemeClr val="tx1"/>
                </a:solidFill>
                <a:latin typeface="Georgia" pitchFamily="18" charset="0"/>
              </a:rPr>
              <a:t>dct:title</a:t>
            </a:r>
            <a:r>
              <a:rPr lang="en-GB" sz="1200" dirty="0">
                <a:solidFill>
                  <a:schemeClr val="tx1"/>
                </a:solidFill>
                <a:latin typeface="Georgia" pitchFamily="18" charset="0"/>
              </a:rPr>
              <a:t> </a:t>
            </a:r>
            <a:r>
              <a:rPr lang="en-GB" sz="1200" dirty="0" smtClean="0">
                <a:solidFill>
                  <a:schemeClr val="tx1"/>
                </a:solidFill>
                <a:latin typeface="Georgia" pitchFamily="18" charset="0"/>
              </a:rPr>
              <a:t> “</a:t>
            </a:r>
            <a:r>
              <a:rPr lang="en-GB" sz="1200" dirty="0">
                <a:solidFill>
                  <a:schemeClr val="tx1"/>
                </a:solidFill>
                <a:latin typeface="Georgia" pitchFamily="18" charset="0"/>
              </a:rPr>
              <a:t>File types Name Authority List</a:t>
            </a:r>
            <a:r>
              <a:rPr lang="en-GB" sz="1200" dirty="0" smtClean="0">
                <a:solidFill>
                  <a:schemeClr val="tx1"/>
                </a:solidFill>
                <a:latin typeface="Georgia" pitchFamily="18" charset="0"/>
              </a:rPr>
              <a:t>“ .</a:t>
            </a:r>
          </a:p>
          <a:p>
            <a:r>
              <a:rPr lang="en-GB" sz="1200" dirty="0" smtClean="0">
                <a:solidFill>
                  <a:schemeClr val="tx1"/>
                </a:solidFill>
                <a:latin typeface="Georgia" pitchFamily="18" charset="0"/>
              </a:rPr>
              <a:t>&lt;http</a:t>
            </a:r>
            <a:r>
              <a:rPr lang="en-GB" sz="1200" dirty="0">
                <a:solidFill>
                  <a:schemeClr val="tx1"/>
                </a:solidFill>
                <a:latin typeface="Georgia" pitchFamily="18" charset="0"/>
              </a:rPr>
              <a:t>://.../authority/file-type</a:t>
            </a:r>
            <a:r>
              <a:rPr lang="en-GB" sz="1200" dirty="0" smtClean="0">
                <a:solidFill>
                  <a:schemeClr val="tx1"/>
                </a:solidFill>
                <a:latin typeface="Georgia" pitchFamily="18" charset="0"/>
              </a:rPr>
              <a:t>/&gt;     </a:t>
            </a:r>
            <a:r>
              <a:rPr lang="en-GB" sz="1200" dirty="0" err="1" smtClean="0">
                <a:solidFill>
                  <a:schemeClr val="tx1"/>
                </a:solidFill>
                <a:latin typeface="Georgia" pitchFamily="18" charset="0"/>
              </a:rPr>
              <a:t>dct:publisher</a:t>
            </a:r>
            <a:r>
              <a:rPr lang="en-GB" sz="1200" dirty="0">
                <a:solidFill>
                  <a:schemeClr val="tx1"/>
                </a:solidFill>
                <a:latin typeface="Georgia" pitchFamily="18" charset="0"/>
              </a:rPr>
              <a:t> </a:t>
            </a:r>
            <a:r>
              <a:rPr lang="en-GB" sz="1200" dirty="0" smtClean="0">
                <a:solidFill>
                  <a:schemeClr val="tx1"/>
                </a:solidFill>
                <a:latin typeface="Georgia" pitchFamily="18" charset="0"/>
              </a:rPr>
              <a:t> &lt; http</a:t>
            </a:r>
            <a:r>
              <a:rPr lang="en-GB" sz="1200" dirty="0">
                <a:solidFill>
                  <a:schemeClr val="tx1"/>
                </a:solidFill>
                <a:latin typeface="Georgia" pitchFamily="18" charset="0"/>
              </a:rPr>
              <a:t>://</a:t>
            </a:r>
            <a:r>
              <a:rPr lang="en-GB" sz="1200" dirty="0" smtClean="0">
                <a:solidFill>
                  <a:schemeClr val="tx1"/>
                </a:solidFill>
                <a:latin typeface="Georgia" pitchFamily="18" charset="0"/>
              </a:rPr>
              <a:t>open-data.europa.eu/en/data/publisher/publ&gt;.</a:t>
            </a:r>
          </a:p>
          <a:p>
            <a:endParaRPr lang="en-GB" sz="1200" dirty="0">
              <a:solidFill>
                <a:schemeClr val="tx1"/>
              </a:solidFill>
              <a:latin typeface="Georgia" pitchFamily="18" charset="0"/>
            </a:endParaRP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a:t>
            </a:r>
            <a:r>
              <a:rPr lang="en-GB" sz="1200" dirty="0" smtClean="0">
                <a:solidFill>
                  <a:schemeClr val="tx1"/>
                </a:solidFill>
                <a:latin typeface="Georgia" pitchFamily="18" charset="0"/>
              </a:rPr>
              <a:t>&gt;  </a:t>
            </a:r>
            <a:r>
              <a:rPr lang="en-GB" sz="1200" dirty="0" err="1" smtClean="0">
                <a:solidFill>
                  <a:schemeClr val="tx1"/>
                </a:solidFill>
                <a:latin typeface="Georgia" pitchFamily="18" charset="0"/>
              </a:rPr>
              <a:t>rdf:type</a:t>
            </a:r>
            <a:r>
              <a:rPr lang="en-GB" sz="1200" dirty="0" smtClean="0">
                <a:solidFill>
                  <a:schemeClr val="tx1"/>
                </a:solidFill>
                <a:latin typeface="Georgia" pitchFamily="18" charset="0"/>
              </a:rPr>
              <a:t>    </a:t>
            </a:r>
            <a:r>
              <a:rPr lang="en-GB" sz="1200" dirty="0" err="1" smtClean="0">
                <a:solidFill>
                  <a:schemeClr val="tx1"/>
                </a:solidFill>
                <a:latin typeface="Georgia" pitchFamily="18" charset="0"/>
              </a:rPr>
              <a:t>dct:Agent</a:t>
            </a:r>
            <a:r>
              <a:rPr lang="en-GB" sz="1200" dirty="0" smtClean="0">
                <a:solidFill>
                  <a:schemeClr val="tx1"/>
                </a:solidFill>
                <a:latin typeface="Georgia" pitchFamily="18" charset="0"/>
              </a:rPr>
              <a:t> .</a:t>
            </a: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publisher/publ&gt;  </a:t>
            </a:r>
            <a:r>
              <a:rPr lang="en-GB" sz="1200" dirty="0" err="1" smtClean="0">
                <a:solidFill>
                  <a:schemeClr val="tx1"/>
                </a:solidFill>
                <a:latin typeface="Georgia" pitchFamily="18" charset="0"/>
              </a:rPr>
              <a:t>dct:title</a:t>
            </a:r>
            <a:r>
              <a:rPr lang="en-GB" sz="1200" dirty="0">
                <a:solidFill>
                  <a:schemeClr val="tx1"/>
                </a:solidFill>
                <a:latin typeface="Georgia" pitchFamily="18" charset="0"/>
              </a:rPr>
              <a:t>    </a:t>
            </a:r>
            <a:r>
              <a:rPr lang="en-GB" sz="1200" dirty="0" smtClean="0">
                <a:solidFill>
                  <a:schemeClr val="tx1"/>
                </a:solidFill>
                <a:latin typeface="Georgia" pitchFamily="18" charset="0"/>
              </a:rPr>
              <a:t>“Publications Office” .</a:t>
            </a:r>
            <a:endParaRPr lang="en-GB" sz="1200" dirty="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p:txBody>
      </p:sp>
      <p:sp>
        <p:nvSpPr>
          <p:cNvPr id="6" name="Rectangle 5"/>
          <p:cNvSpPr/>
          <p:nvPr/>
        </p:nvSpPr>
        <p:spPr bwMode="ltGray">
          <a:xfrm>
            <a:off x="611560" y="3509454"/>
            <a:ext cx="7920880" cy="1817092"/>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smtClean="0">
                <a:solidFill>
                  <a:schemeClr val="tx1"/>
                </a:solidFill>
                <a:latin typeface="+mj-lt"/>
              </a:rPr>
              <a:t>PREFIX </a:t>
            </a:r>
            <a:r>
              <a:rPr lang="en-GB" sz="1200" dirty="0" err="1" smtClean="0">
                <a:solidFill>
                  <a:schemeClr val="tx1"/>
                </a:solidFill>
                <a:latin typeface="+mj-lt"/>
              </a:rPr>
              <a:t>dcat</a:t>
            </a:r>
            <a:r>
              <a:rPr lang="en-GB" sz="1200" dirty="0">
                <a:solidFill>
                  <a:schemeClr val="tx1"/>
                </a:solidFill>
                <a:latin typeface="+mj-lt"/>
              </a:rPr>
              <a:t>: &lt;http://www.w3.org/TR/vocab-dcat/&gt;</a:t>
            </a:r>
            <a:endParaRPr lang="en-GB" sz="1200" dirty="0" smtClean="0">
              <a:solidFill>
                <a:schemeClr val="tx1"/>
              </a:solidFill>
              <a:latin typeface="+mj-lt"/>
            </a:endParaRPr>
          </a:p>
          <a:p>
            <a:r>
              <a:rPr lang="en-GB" sz="1200" dirty="0" smtClean="0">
                <a:solidFill>
                  <a:schemeClr val="tx1"/>
                </a:solidFill>
                <a:latin typeface="+mj-lt"/>
              </a:rPr>
              <a:t>PREFIX </a:t>
            </a:r>
            <a:r>
              <a:rPr lang="en-GB" sz="1200" dirty="0" err="1" smtClean="0">
                <a:solidFill>
                  <a:schemeClr val="tx1"/>
                </a:solidFill>
                <a:latin typeface="+mj-lt"/>
              </a:rPr>
              <a:t>dct</a:t>
            </a:r>
            <a:r>
              <a:rPr lang="en-GB" sz="1200" dirty="0">
                <a:solidFill>
                  <a:schemeClr val="tx1"/>
                </a:solidFill>
                <a:latin typeface="+mj-lt"/>
              </a:rPr>
              <a:t>: &lt;http://purl.org/dc/terms</a:t>
            </a:r>
            <a:r>
              <a:rPr lang="en-GB" sz="1200" dirty="0" smtClean="0">
                <a:solidFill>
                  <a:schemeClr val="tx1"/>
                </a:solidFill>
                <a:latin typeface="+mj-lt"/>
              </a:rPr>
              <a:t>/&gt;</a:t>
            </a:r>
          </a:p>
          <a:p>
            <a:endParaRPr lang="en-GB" sz="1200" dirty="0" smtClean="0">
              <a:solidFill>
                <a:schemeClr val="tx1"/>
              </a:solidFill>
              <a:latin typeface="+mj-lt"/>
            </a:endParaRPr>
          </a:p>
          <a:p>
            <a:r>
              <a:rPr lang="en-GB" sz="1200" dirty="0" smtClean="0">
                <a:solidFill>
                  <a:schemeClr val="tx1"/>
                </a:solidFill>
                <a:latin typeface="+mj-lt"/>
              </a:rPr>
              <a:t>SELECT ?dataset</a:t>
            </a:r>
          </a:p>
          <a:p>
            <a:endParaRPr lang="en-GB" sz="1200" dirty="0" smtClean="0">
              <a:solidFill>
                <a:schemeClr val="tx1"/>
              </a:solidFill>
              <a:latin typeface="+mj-lt"/>
            </a:endParaRPr>
          </a:p>
          <a:p>
            <a:r>
              <a:rPr lang="en-GB" sz="1200" dirty="0" smtClean="0">
                <a:solidFill>
                  <a:schemeClr val="tx1"/>
                </a:solidFill>
                <a:latin typeface="+mj-lt"/>
              </a:rPr>
              <a:t>WHERE</a:t>
            </a:r>
          </a:p>
          <a:p>
            <a:r>
              <a:rPr lang="en-GB" sz="1200" dirty="0" smtClean="0">
                <a:solidFill>
                  <a:schemeClr val="tx1"/>
                </a:solidFill>
                <a:latin typeface="+mj-lt"/>
              </a:rPr>
              <a:t>  {</a:t>
            </a:r>
          </a:p>
          <a:p>
            <a:r>
              <a:rPr lang="en-GB" sz="1200" dirty="0" smtClean="0">
                <a:solidFill>
                  <a:schemeClr val="tx1"/>
                </a:solidFill>
                <a:latin typeface="+mj-lt"/>
              </a:rPr>
              <a:t>      &lt;http</a:t>
            </a:r>
            <a:r>
              <a:rPr lang="en-GB" sz="1200" dirty="0">
                <a:solidFill>
                  <a:schemeClr val="tx1"/>
                </a:solidFill>
                <a:latin typeface="+mj-lt"/>
              </a:rPr>
              <a:t>://.../authority/file-type</a:t>
            </a:r>
            <a:r>
              <a:rPr lang="en-GB" sz="1200" dirty="0" smtClean="0">
                <a:solidFill>
                  <a:schemeClr val="tx1"/>
                </a:solidFill>
                <a:latin typeface="+mj-lt"/>
              </a:rPr>
              <a:t>/&gt; </a:t>
            </a:r>
            <a:r>
              <a:rPr lang="en-GB" sz="1200" dirty="0" err="1">
                <a:solidFill>
                  <a:schemeClr val="tx1"/>
                </a:solidFill>
                <a:latin typeface="Georgia" pitchFamily="18" charset="0"/>
              </a:rPr>
              <a:t>dct:title</a:t>
            </a:r>
            <a:r>
              <a:rPr lang="en-GB" sz="1200" dirty="0" smtClean="0">
                <a:solidFill>
                  <a:schemeClr val="tx1"/>
                </a:solidFill>
                <a:latin typeface="+mj-lt"/>
              </a:rPr>
              <a:t>  ?dataset .  </a:t>
            </a:r>
          </a:p>
          <a:p>
            <a:r>
              <a:rPr lang="en-GB" sz="1200" dirty="0" smtClean="0">
                <a:solidFill>
                  <a:schemeClr val="tx1"/>
                </a:solidFill>
                <a:latin typeface="+mj-lt"/>
              </a:rPr>
              <a:t>   }</a:t>
            </a:r>
          </a:p>
        </p:txBody>
      </p:sp>
      <p:graphicFrame>
        <p:nvGraphicFramePr>
          <p:cNvPr id="7" name="Table 6"/>
          <p:cNvGraphicFramePr>
            <a:graphicFrameLocks noGrp="1"/>
          </p:cNvGraphicFramePr>
          <p:nvPr>
            <p:extLst>
              <p:ext uri="{D42A27DB-BD31-4B8C-83A1-F6EECF244321}">
                <p14:modId xmlns:p14="http://schemas.microsoft.com/office/powerpoint/2010/main" val="893331960"/>
              </p:ext>
            </p:extLst>
          </p:nvPr>
        </p:nvGraphicFramePr>
        <p:xfrm>
          <a:off x="611560" y="5699348"/>
          <a:ext cx="7920880" cy="609972"/>
        </p:xfrm>
        <a:graphic>
          <a:graphicData uri="http://schemas.openxmlformats.org/drawingml/2006/table">
            <a:tbl>
              <a:tblPr firstRow="1" bandRow="1">
                <a:tableStyleId>{69D073F8-1565-44D7-B386-08B59EADF2EE}</a:tableStyleId>
              </a:tblPr>
              <a:tblGrid>
                <a:gridCol w="7920880"/>
              </a:tblGrid>
              <a:tr h="304986">
                <a:tc>
                  <a:txBody>
                    <a:bodyPr/>
                    <a:lstStyle/>
                    <a:p>
                      <a:r>
                        <a:rPr lang="en-US" sz="1200" dirty="0" smtClean="0"/>
                        <a:t>dataset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986">
                <a:tc>
                  <a:txBody>
                    <a:bodyPr/>
                    <a:lstStyle/>
                    <a:p>
                      <a:r>
                        <a:rPr lang="en-GB" sz="1200" dirty="0" smtClean="0"/>
                        <a:t>“File types Name Authority List”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611560" y="1484784"/>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Sample data</a:t>
            </a:r>
          </a:p>
        </p:txBody>
      </p:sp>
      <p:sp>
        <p:nvSpPr>
          <p:cNvPr id="9" name="TextBox 8"/>
          <p:cNvSpPr txBox="1"/>
          <p:nvPr/>
        </p:nvSpPr>
        <p:spPr>
          <a:xfrm>
            <a:off x="611560" y="3174876"/>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Query</a:t>
            </a:r>
          </a:p>
        </p:txBody>
      </p:sp>
      <p:sp>
        <p:nvSpPr>
          <p:cNvPr id="10" name="TextBox 9"/>
          <p:cNvSpPr txBox="1"/>
          <p:nvPr/>
        </p:nvSpPr>
        <p:spPr>
          <a:xfrm>
            <a:off x="658168" y="5402808"/>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Result</a:t>
            </a:r>
          </a:p>
        </p:txBody>
      </p:sp>
    </p:spTree>
    <p:extLst>
      <p:ext uri="{BB962C8B-B14F-4D97-AF65-F5344CB8AC3E}">
        <p14:creationId xmlns:p14="http://schemas.microsoft.com/office/powerpoint/2010/main" val="3189924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 return the name and publisher of a dataset</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53</a:t>
            </a:fld>
            <a:endParaRPr lang="en-GB"/>
          </a:p>
        </p:txBody>
      </p:sp>
      <p:sp>
        <p:nvSpPr>
          <p:cNvPr id="6" name="Rectangle 5"/>
          <p:cNvSpPr/>
          <p:nvPr/>
        </p:nvSpPr>
        <p:spPr bwMode="ltGray">
          <a:xfrm>
            <a:off x="611560" y="3416300"/>
            <a:ext cx="7836622" cy="192300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a:solidFill>
                  <a:schemeClr val="tx1"/>
                </a:solidFill>
                <a:latin typeface="+mj-lt"/>
              </a:rPr>
              <a:t>PREFIX </a:t>
            </a:r>
            <a:r>
              <a:rPr lang="en-GB" sz="1200" dirty="0" err="1">
                <a:solidFill>
                  <a:schemeClr val="tx1"/>
                </a:solidFill>
                <a:latin typeface="+mj-lt"/>
              </a:rPr>
              <a:t>dcat</a:t>
            </a:r>
            <a:r>
              <a:rPr lang="en-GB" sz="1200" dirty="0">
                <a:solidFill>
                  <a:schemeClr val="tx1"/>
                </a:solidFill>
                <a:latin typeface="+mj-lt"/>
              </a:rPr>
              <a:t>: &lt;http://www.w3.org/TR/vocab-dcat/&gt;</a:t>
            </a:r>
          </a:p>
          <a:p>
            <a:r>
              <a:rPr lang="en-GB" sz="1200" dirty="0">
                <a:solidFill>
                  <a:schemeClr val="tx1"/>
                </a:solidFill>
                <a:latin typeface="+mj-lt"/>
              </a:rPr>
              <a:t>PREFIX </a:t>
            </a:r>
            <a:r>
              <a:rPr lang="en-GB" sz="1200" dirty="0" err="1">
                <a:solidFill>
                  <a:schemeClr val="tx1"/>
                </a:solidFill>
                <a:latin typeface="+mj-lt"/>
              </a:rPr>
              <a:t>dct</a:t>
            </a:r>
            <a:r>
              <a:rPr lang="en-GB" sz="1200" dirty="0">
                <a:solidFill>
                  <a:schemeClr val="tx1"/>
                </a:solidFill>
                <a:latin typeface="+mj-lt"/>
              </a:rPr>
              <a:t>: &lt;http://purl.org/dc/terms/&gt;</a:t>
            </a:r>
          </a:p>
          <a:p>
            <a:endParaRPr lang="en-GB" sz="1200" dirty="0">
              <a:solidFill>
                <a:schemeClr val="tx1"/>
              </a:solidFill>
              <a:latin typeface="+mj-lt"/>
            </a:endParaRPr>
          </a:p>
          <a:p>
            <a:r>
              <a:rPr lang="en-GB" sz="1200" dirty="0">
                <a:solidFill>
                  <a:schemeClr val="tx1"/>
                </a:solidFill>
                <a:latin typeface="+mj-lt"/>
              </a:rPr>
              <a:t>SELECT </a:t>
            </a:r>
            <a:r>
              <a:rPr lang="en-GB" sz="1200" dirty="0" smtClean="0">
                <a:solidFill>
                  <a:schemeClr val="tx1"/>
                </a:solidFill>
                <a:latin typeface="+mj-lt"/>
              </a:rPr>
              <a:t>?dataset ?publisher</a:t>
            </a:r>
            <a:endParaRPr lang="en-GB" sz="1200" dirty="0">
              <a:solidFill>
                <a:schemeClr val="tx1"/>
              </a:solidFill>
              <a:latin typeface="+mj-lt"/>
            </a:endParaRPr>
          </a:p>
          <a:p>
            <a:endParaRPr lang="en-GB" sz="1200" dirty="0" smtClean="0">
              <a:solidFill>
                <a:schemeClr val="tx1"/>
              </a:solidFill>
              <a:latin typeface="+mj-lt"/>
            </a:endParaRPr>
          </a:p>
          <a:p>
            <a:r>
              <a:rPr lang="en-GB" sz="1200" dirty="0" smtClean="0">
                <a:solidFill>
                  <a:schemeClr val="tx1"/>
                </a:solidFill>
                <a:latin typeface="+mj-lt"/>
              </a:rPr>
              <a:t>WHERE</a:t>
            </a:r>
          </a:p>
          <a:p>
            <a:r>
              <a:rPr lang="en-GB" sz="1200" dirty="0" smtClean="0">
                <a:solidFill>
                  <a:schemeClr val="tx1"/>
                </a:solidFill>
                <a:latin typeface="+mj-lt"/>
              </a:rPr>
              <a:t>  </a:t>
            </a:r>
            <a:r>
              <a:rPr lang="en-GB" sz="1200" dirty="0">
                <a:solidFill>
                  <a:schemeClr val="tx1"/>
                </a:solidFill>
                <a:latin typeface="+mj-lt"/>
              </a:rPr>
              <a:t>{http</a:t>
            </a:r>
            <a:r>
              <a:rPr lang="en-GB" sz="1200" dirty="0" smtClean="0">
                <a:solidFill>
                  <a:schemeClr val="tx1"/>
                </a:solidFill>
                <a:latin typeface="+mj-lt"/>
              </a:rPr>
              <a:t>://.../</a:t>
            </a:r>
            <a:r>
              <a:rPr lang="en-GB" sz="1200" dirty="0">
                <a:solidFill>
                  <a:schemeClr val="tx1"/>
                </a:solidFill>
                <a:latin typeface="+mj-lt"/>
              </a:rPr>
              <a:t>authority/file-type</a:t>
            </a:r>
            <a:r>
              <a:rPr lang="en-GB" sz="1200" dirty="0" smtClean="0">
                <a:solidFill>
                  <a:schemeClr val="tx1"/>
                </a:solidFill>
                <a:latin typeface="+mj-lt"/>
              </a:rPr>
              <a:t>/  </a:t>
            </a:r>
            <a:r>
              <a:rPr lang="en-GB" sz="1200" dirty="0" err="1" smtClean="0">
                <a:solidFill>
                  <a:schemeClr val="tx1"/>
                </a:solidFill>
                <a:latin typeface="+mj-lt"/>
              </a:rPr>
              <a:t>dct:publisher</a:t>
            </a:r>
            <a:r>
              <a:rPr lang="en-GB" sz="1200" dirty="0" smtClean="0">
                <a:solidFill>
                  <a:schemeClr val="tx1"/>
                </a:solidFill>
                <a:latin typeface="+mj-lt"/>
              </a:rPr>
              <a:t> ?</a:t>
            </a:r>
            <a:r>
              <a:rPr lang="en-GB" sz="1200" dirty="0" err="1" smtClean="0">
                <a:solidFill>
                  <a:schemeClr val="tx1"/>
                </a:solidFill>
                <a:latin typeface="+mj-lt"/>
              </a:rPr>
              <a:t>publisherURI</a:t>
            </a:r>
            <a:r>
              <a:rPr lang="en-GB" sz="1200" dirty="0" smtClean="0">
                <a:solidFill>
                  <a:schemeClr val="tx1"/>
                </a:solidFill>
                <a:latin typeface="+mj-lt"/>
              </a:rPr>
              <a:t>. </a:t>
            </a:r>
          </a:p>
          <a:p>
            <a:r>
              <a:rPr lang="en-GB" sz="1200" dirty="0" smtClean="0">
                <a:solidFill>
                  <a:schemeClr val="tx1"/>
                </a:solidFill>
                <a:latin typeface="+mj-lt"/>
              </a:rPr>
              <a:t>     </a:t>
            </a:r>
            <a:r>
              <a:rPr lang="en-GB" sz="1200" dirty="0">
                <a:solidFill>
                  <a:schemeClr val="tx1"/>
                </a:solidFill>
                <a:latin typeface="+mj-lt"/>
              </a:rPr>
              <a:t>http://.../authority/file-type/ </a:t>
            </a:r>
            <a:r>
              <a:rPr lang="en-GB" sz="1200" dirty="0" err="1" smtClean="0">
                <a:solidFill>
                  <a:schemeClr val="tx1"/>
                </a:solidFill>
                <a:latin typeface="+mj-lt"/>
              </a:rPr>
              <a:t>dct:title</a:t>
            </a:r>
            <a:r>
              <a:rPr lang="en-GB" sz="1200" dirty="0" smtClean="0">
                <a:solidFill>
                  <a:schemeClr val="tx1"/>
                </a:solidFill>
                <a:latin typeface="+mj-lt"/>
              </a:rPr>
              <a:t>  ?dataset.</a:t>
            </a:r>
          </a:p>
          <a:p>
            <a:r>
              <a:rPr lang="en-GB" sz="1200" dirty="0" smtClean="0">
                <a:solidFill>
                  <a:schemeClr val="tx1"/>
                </a:solidFill>
                <a:latin typeface="+mj-lt"/>
              </a:rPr>
              <a:t>     ?</a:t>
            </a:r>
            <a:r>
              <a:rPr lang="en-GB" sz="1200" dirty="0" err="1" smtClean="0">
                <a:solidFill>
                  <a:schemeClr val="tx1"/>
                </a:solidFill>
                <a:latin typeface="+mj-lt"/>
              </a:rPr>
              <a:t>publisherURI</a:t>
            </a:r>
            <a:r>
              <a:rPr lang="en-GB" sz="1200" dirty="0" smtClean="0">
                <a:solidFill>
                  <a:schemeClr val="tx1"/>
                </a:solidFill>
                <a:latin typeface="+mj-lt"/>
              </a:rPr>
              <a:t>  </a:t>
            </a:r>
            <a:r>
              <a:rPr lang="en-GB" sz="1200" dirty="0" err="1" smtClean="0">
                <a:solidFill>
                  <a:schemeClr val="tx1"/>
                </a:solidFill>
                <a:latin typeface="+mj-lt"/>
              </a:rPr>
              <a:t>dct:title</a:t>
            </a:r>
            <a:r>
              <a:rPr lang="en-GB" sz="1200" dirty="0" smtClean="0">
                <a:solidFill>
                  <a:schemeClr val="tx1"/>
                </a:solidFill>
                <a:latin typeface="+mj-lt"/>
              </a:rPr>
              <a:t>  ?publisher  . }</a:t>
            </a:r>
          </a:p>
        </p:txBody>
      </p:sp>
      <p:graphicFrame>
        <p:nvGraphicFramePr>
          <p:cNvPr id="7" name="Table 6"/>
          <p:cNvGraphicFramePr>
            <a:graphicFrameLocks noGrp="1"/>
          </p:cNvGraphicFramePr>
          <p:nvPr>
            <p:extLst>
              <p:ext uri="{D42A27DB-BD31-4B8C-83A1-F6EECF244321}">
                <p14:modId xmlns:p14="http://schemas.microsoft.com/office/powerpoint/2010/main" val="1100615979"/>
              </p:ext>
            </p:extLst>
          </p:nvPr>
        </p:nvGraphicFramePr>
        <p:xfrm>
          <a:off x="624260" y="5758264"/>
          <a:ext cx="7764164" cy="551056"/>
        </p:xfrm>
        <a:graphic>
          <a:graphicData uri="http://schemas.openxmlformats.org/drawingml/2006/table">
            <a:tbl>
              <a:tblPr firstRow="1" bandRow="1">
                <a:tableStyleId>{69D073F8-1565-44D7-B386-08B59EADF2EE}</a:tableStyleId>
              </a:tblPr>
              <a:tblGrid>
                <a:gridCol w="3882082"/>
                <a:gridCol w="3882082"/>
              </a:tblGrid>
              <a:tr h="275528">
                <a:tc>
                  <a:txBody>
                    <a:bodyPr/>
                    <a:lstStyle/>
                    <a:p>
                      <a:r>
                        <a:rPr lang="en-GB" sz="1200" dirty="0" smtClean="0"/>
                        <a:t>dataset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publisher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28">
                <a:tc>
                  <a:txBody>
                    <a:bodyPr/>
                    <a:lstStyle/>
                    <a:p>
                      <a:r>
                        <a:rPr lang="en-GB" sz="1200" dirty="0" smtClean="0"/>
                        <a:t>“File types Name Authority List”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solidFill>
                            <a:schemeClr val="tx1"/>
                          </a:solidFill>
                          <a:latin typeface="Georgia" pitchFamily="18" charset="0"/>
                        </a:rPr>
                        <a:t>“Publications Office”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bwMode="ltGray">
          <a:xfrm>
            <a:off x="611560" y="1777008"/>
            <a:ext cx="7848872" cy="1219944"/>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dirty="0">
                <a:solidFill>
                  <a:schemeClr val="tx1"/>
                </a:solidFill>
                <a:latin typeface="Georgia" pitchFamily="18" charset="0"/>
              </a:rPr>
              <a:t>&lt;http://.../authority/file-type/&gt;    </a:t>
            </a:r>
            <a:r>
              <a:rPr lang="en-GB" sz="1200" dirty="0" err="1">
                <a:solidFill>
                  <a:schemeClr val="tx1"/>
                </a:solidFill>
                <a:latin typeface="Georgia" pitchFamily="18" charset="0"/>
              </a:rPr>
              <a:t>rdf:type</a:t>
            </a:r>
            <a:r>
              <a:rPr lang="en-GB" sz="1200" dirty="0">
                <a:solidFill>
                  <a:schemeClr val="tx1"/>
                </a:solidFill>
                <a:latin typeface="Georgia" pitchFamily="18" charset="0"/>
              </a:rPr>
              <a:t>  </a:t>
            </a:r>
            <a:r>
              <a:rPr lang="en-GB" sz="1200" dirty="0" err="1">
                <a:solidFill>
                  <a:schemeClr val="tx1"/>
                </a:solidFill>
                <a:latin typeface="Georgia" pitchFamily="18" charset="0"/>
              </a:rPr>
              <a:t>dcat:Dataset</a:t>
            </a:r>
            <a:r>
              <a:rPr lang="en-GB" sz="1200" dirty="0">
                <a:solidFill>
                  <a:schemeClr val="tx1"/>
                </a:solidFill>
                <a:latin typeface="Georgia" pitchFamily="18" charset="0"/>
              </a:rPr>
              <a:t>.</a:t>
            </a:r>
          </a:p>
          <a:p>
            <a:r>
              <a:rPr lang="en-GB" sz="1200" dirty="0">
                <a:solidFill>
                  <a:schemeClr val="tx1"/>
                </a:solidFill>
                <a:latin typeface="Georgia" pitchFamily="18" charset="0"/>
              </a:rPr>
              <a:t>&lt;http://.../authority/file-type/&gt;    </a:t>
            </a:r>
            <a:r>
              <a:rPr lang="en-GB" sz="1200" dirty="0" err="1">
                <a:solidFill>
                  <a:schemeClr val="tx1"/>
                </a:solidFill>
                <a:latin typeface="Georgia" pitchFamily="18" charset="0"/>
              </a:rPr>
              <a:t>dct:title</a:t>
            </a:r>
            <a:r>
              <a:rPr lang="en-GB" sz="1200" dirty="0">
                <a:solidFill>
                  <a:schemeClr val="tx1"/>
                </a:solidFill>
                <a:latin typeface="Georgia" pitchFamily="18" charset="0"/>
              </a:rPr>
              <a:t>  “File types Name Authority List“ .</a:t>
            </a:r>
          </a:p>
          <a:p>
            <a:r>
              <a:rPr lang="en-GB" sz="1200" dirty="0">
                <a:solidFill>
                  <a:schemeClr val="tx1"/>
                </a:solidFill>
                <a:latin typeface="Georgia" pitchFamily="18" charset="0"/>
              </a:rPr>
              <a:t>&lt;http://.../authority/file-type/&gt;     </a:t>
            </a:r>
            <a:r>
              <a:rPr lang="en-GB" sz="1200" dirty="0" err="1">
                <a:solidFill>
                  <a:schemeClr val="tx1"/>
                </a:solidFill>
                <a:latin typeface="Georgia" pitchFamily="18" charset="0"/>
              </a:rPr>
              <a:t>dct:publisher</a:t>
            </a:r>
            <a:r>
              <a:rPr lang="en-GB" sz="1200" dirty="0">
                <a:solidFill>
                  <a:schemeClr val="tx1"/>
                </a:solidFill>
                <a:latin typeface="Georgia" pitchFamily="18" charset="0"/>
              </a:rPr>
              <a:t>  &lt; http://open-data.europa.eu/en/data/publisher/publ&gt;.</a:t>
            </a:r>
          </a:p>
          <a:p>
            <a:endParaRPr lang="en-GB" sz="1200" dirty="0">
              <a:solidFill>
                <a:schemeClr val="tx1"/>
              </a:solidFill>
              <a:latin typeface="Georgia" pitchFamily="18" charset="0"/>
            </a:endParaRP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publisher/publ&gt;  </a:t>
            </a:r>
            <a:r>
              <a:rPr lang="en-GB" sz="1200" dirty="0" err="1">
                <a:solidFill>
                  <a:schemeClr val="tx1"/>
                </a:solidFill>
                <a:latin typeface="Georgia" pitchFamily="18" charset="0"/>
              </a:rPr>
              <a:t>rdf:type</a:t>
            </a:r>
            <a:r>
              <a:rPr lang="en-GB" sz="1200" dirty="0">
                <a:solidFill>
                  <a:schemeClr val="tx1"/>
                </a:solidFill>
                <a:latin typeface="Georgia" pitchFamily="18" charset="0"/>
              </a:rPr>
              <a:t>    </a:t>
            </a:r>
            <a:r>
              <a:rPr lang="en-GB" sz="1200" dirty="0" err="1">
                <a:solidFill>
                  <a:schemeClr val="tx1"/>
                </a:solidFill>
                <a:latin typeface="Georgia" pitchFamily="18" charset="0"/>
              </a:rPr>
              <a:t>dct:Agent</a:t>
            </a:r>
            <a:r>
              <a:rPr lang="en-GB" sz="1200" dirty="0">
                <a:solidFill>
                  <a:schemeClr val="tx1"/>
                </a:solidFill>
                <a:latin typeface="Georgia" pitchFamily="18" charset="0"/>
              </a:rPr>
              <a:t> .</a:t>
            </a:r>
          </a:p>
          <a:p>
            <a:r>
              <a:rPr lang="en-GB" sz="1200" dirty="0">
                <a:solidFill>
                  <a:schemeClr val="tx1"/>
                </a:solidFill>
                <a:latin typeface="Georgia" pitchFamily="18" charset="0"/>
              </a:rPr>
              <a:t>&lt; http</a:t>
            </a:r>
            <a:r>
              <a:rPr lang="en-GB" sz="1200" dirty="0" smtClean="0">
                <a:solidFill>
                  <a:schemeClr val="tx1"/>
                </a:solidFill>
                <a:latin typeface="Georgia" pitchFamily="18" charset="0"/>
              </a:rPr>
              <a:t>://.../</a:t>
            </a:r>
            <a:r>
              <a:rPr lang="en-GB" sz="1200" dirty="0">
                <a:solidFill>
                  <a:schemeClr val="tx1"/>
                </a:solidFill>
                <a:latin typeface="Georgia" pitchFamily="18" charset="0"/>
              </a:rPr>
              <a:t>publisher/publ&gt;  </a:t>
            </a:r>
            <a:r>
              <a:rPr lang="en-GB" sz="1200" dirty="0" err="1">
                <a:solidFill>
                  <a:schemeClr val="tx1"/>
                </a:solidFill>
                <a:latin typeface="Georgia" pitchFamily="18" charset="0"/>
              </a:rPr>
              <a:t>dct:title</a:t>
            </a:r>
            <a:r>
              <a:rPr lang="en-GB" sz="1200" dirty="0">
                <a:solidFill>
                  <a:schemeClr val="tx1"/>
                </a:solidFill>
                <a:latin typeface="Georgia" pitchFamily="18" charset="0"/>
              </a:rPr>
              <a:t>    “Publications Office” .</a:t>
            </a: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p:txBody>
      </p:sp>
      <p:sp>
        <p:nvSpPr>
          <p:cNvPr id="8" name="TextBox 7"/>
          <p:cNvSpPr txBox="1"/>
          <p:nvPr/>
        </p:nvSpPr>
        <p:spPr>
          <a:xfrm>
            <a:off x="611560" y="1501676"/>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Sample data</a:t>
            </a:r>
          </a:p>
        </p:txBody>
      </p:sp>
      <p:sp>
        <p:nvSpPr>
          <p:cNvPr id="10" name="TextBox 9"/>
          <p:cNvSpPr txBox="1"/>
          <p:nvPr/>
        </p:nvSpPr>
        <p:spPr>
          <a:xfrm>
            <a:off x="611560" y="3081660"/>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Query</a:t>
            </a:r>
          </a:p>
        </p:txBody>
      </p:sp>
      <p:sp>
        <p:nvSpPr>
          <p:cNvPr id="11" name="TextBox 10"/>
          <p:cNvSpPr txBox="1"/>
          <p:nvPr/>
        </p:nvSpPr>
        <p:spPr>
          <a:xfrm>
            <a:off x="658168" y="5445224"/>
            <a:ext cx="1440160" cy="144016"/>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rPr>
              <a:t>Result</a:t>
            </a:r>
          </a:p>
        </p:txBody>
      </p:sp>
    </p:spTree>
    <p:extLst>
      <p:ext uri="{BB962C8B-B14F-4D97-AF65-F5344CB8AC3E}">
        <p14:creationId xmlns:p14="http://schemas.microsoft.com/office/powerpoint/2010/main" val="3060591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SPARQL Example – EU ODP (1)</a:t>
            </a:r>
            <a:endParaRPr lang="en-GB" dirty="0"/>
          </a:p>
        </p:txBody>
      </p:sp>
      <p:sp>
        <p:nvSpPr>
          <p:cNvPr id="3" name="Content Placeholder 2"/>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32174"/>
            <a:ext cx="7992888" cy="453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ltGray">
          <a:xfrm>
            <a:off x="6012159" y="1532285"/>
            <a:ext cx="2376265" cy="360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69" y="5506091"/>
            <a:ext cx="8093403" cy="80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973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SPARQL Example – EU ODP </a:t>
            </a:r>
            <a:r>
              <a:rPr lang="en-GB" dirty="0" smtClean="0"/>
              <a:t>(2)</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55</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34" y="1133117"/>
            <a:ext cx="7947422" cy="447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ltGray">
          <a:xfrm>
            <a:off x="6084168" y="2276872"/>
            <a:ext cx="1296144" cy="2160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30403146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SPARQL Example – EU ODP (2)</a:t>
            </a:r>
          </a:p>
        </p:txBody>
      </p:sp>
      <p:sp>
        <p:nvSpPr>
          <p:cNvPr id="3" name="Content Placeholder 2"/>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56</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24744"/>
            <a:ext cx="3438128" cy="535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836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RDF is a general way to express </a:t>
            </a:r>
            <a:r>
              <a:rPr lang="en-GB" b="1" dirty="0" smtClean="0"/>
              <a:t>data</a:t>
            </a:r>
            <a:r>
              <a:rPr lang="en-GB" dirty="0" smtClean="0"/>
              <a:t> intended for publishing on the </a:t>
            </a:r>
            <a:r>
              <a:rPr lang="en-GB" b="1" dirty="0" smtClean="0"/>
              <a:t>Web</a:t>
            </a:r>
            <a:r>
              <a:rPr lang="en-GB" dirty="0" smtClean="0"/>
              <a:t>.</a:t>
            </a:r>
          </a:p>
          <a:p>
            <a:pPr>
              <a:buFont typeface="Arial" pitchFamily="34" charset="0"/>
              <a:buChar char="•"/>
            </a:pPr>
            <a:r>
              <a:rPr lang="en-GB" dirty="0" smtClean="0"/>
              <a:t>RDF data is expressed in </a:t>
            </a:r>
            <a:r>
              <a:rPr lang="en-GB" b="1" dirty="0" smtClean="0"/>
              <a:t>triples</a:t>
            </a:r>
            <a:r>
              <a:rPr lang="en-GB" dirty="0" smtClean="0"/>
              <a:t>: subject, predicate, object.</a:t>
            </a:r>
          </a:p>
          <a:p>
            <a:pPr>
              <a:buFont typeface="Arial" pitchFamily="34" charset="0"/>
              <a:buChar char="•"/>
            </a:pPr>
            <a:r>
              <a:rPr lang="en-GB" b="1" dirty="0" smtClean="0"/>
              <a:t>Different</a:t>
            </a:r>
            <a:r>
              <a:rPr lang="en-GB" dirty="0" smtClean="0"/>
              <a:t> </a:t>
            </a:r>
            <a:r>
              <a:rPr lang="en-GB" b="1" dirty="0" smtClean="0"/>
              <a:t>syntaxes</a:t>
            </a:r>
            <a:r>
              <a:rPr lang="en-GB" dirty="0" smtClean="0"/>
              <a:t> exist for expressing data in RDF. </a:t>
            </a:r>
          </a:p>
          <a:p>
            <a:pPr lvl="1">
              <a:buFont typeface="Arial" pitchFamily="34" charset="0"/>
              <a:buChar char="•"/>
            </a:pPr>
            <a:r>
              <a:rPr lang="en-GB" dirty="0" smtClean="0"/>
              <a:t>SPARQL is a standardised language to </a:t>
            </a:r>
            <a:r>
              <a:rPr lang="en-GB" b="1" dirty="0" smtClean="0"/>
              <a:t>query</a:t>
            </a:r>
            <a:r>
              <a:rPr lang="en-GB" dirty="0" smtClean="0"/>
              <a:t> graph data expressed as RDF.</a:t>
            </a:r>
          </a:p>
          <a:p>
            <a:pPr>
              <a:buFont typeface="Arial" pitchFamily="34" charset="0"/>
              <a:buChar char="•"/>
            </a:pPr>
            <a:r>
              <a:rPr lang="en-GB" dirty="0" smtClean="0"/>
              <a:t>SPARQL can be used to </a:t>
            </a:r>
            <a:r>
              <a:rPr lang="en-GB" b="1" dirty="0" smtClean="0"/>
              <a:t>query </a:t>
            </a:r>
            <a:r>
              <a:rPr lang="en-GB" dirty="0" smtClean="0"/>
              <a:t>and </a:t>
            </a:r>
            <a:r>
              <a:rPr lang="en-GB" b="1" dirty="0" smtClean="0"/>
              <a:t>update</a:t>
            </a:r>
            <a:r>
              <a:rPr lang="en-GB" dirty="0" smtClean="0"/>
              <a:t> RDF data.</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57</a:t>
            </a:fld>
            <a:endParaRPr lang="en-GB"/>
          </a:p>
        </p:txBody>
      </p:sp>
    </p:spTree>
    <p:extLst>
      <p:ext uri="{BB962C8B-B14F-4D97-AF65-F5344CB8AC3E}">
        <p14:creationId xmlns:p14="http://schemas.microsoft.com/office/powerpoint/2010/main" val="3944863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58</a:t>
            </a:fld>
            <a:endParaRPr lang="en-GB"/>
          </a:p>
        </p:txBody>
      </p:sp>
      <p:sp>
        <p:nvSpPr>
          <p:cNvPr id="5" name="Rectangle 4"/>
          <p:cNvSpPr/>
          <p:nvPr/>
        </p:nvSpPr>
        <p:spPr>
          <a:xfrm>
            <a:off x="467544" y="1844824"/>
            <a:ext cx="8525018" cy="2062103"/>
          </a:xfrm>
          <a:prstGeom prst="rect">
            <a:avLst/>
          </a:prstGeom>
        </p:spPr>
        <p:txBody>
          <a:bodyPr wrap="square">
            <a:spAutoFit/>
          </a:bodyPr>
          <a:lstStyle/>
          <a:p>
            <a:r>
              <a:rPr lang="en-GB" sz="4000" dirty="0">
                <a:solidFill>
                  <a:schemeClr val="tx2"/>
                </a:solidFill>
                <a:latin typeface="Century Gothic" panose="020B0502020202020204" pitchFamily="34" charset="0"/>
              </a:rPr>
              <a:t>Learning Module </a:t>
            </a:r>
            <a:r>
              <a:rPr lang="en-GB" sz="4000" dirty="0" smtClean="0">
                <a:solidFill>
                  <a:schemeClr val="tx2"/>
                </a:solidFill>
                <a:latin typeface="Century Gothic" panose="020B0502020202020204" pitchFamily="34" charset="0"/>
              </a:rPr>
              <a:t>3:</a:t>
            </a:r>
          </a:p>
          <a:p>
            <a:r>
              <a:rPr lang="en-GB" sz="4400" i="1" dirty="0" smtClean="0">
                <a:latin typeface="Century Gothic" panose="020B0502020202020204" pitchFamily="34" charset="0"/>
              </a:rPr>
              <a:t>Workshop for Publishing Open Linked EU Data</a:t>
            </a:r>
            <a:endParaRPr lang="en-GB" sz="4400" i="1" dirty="0">
              <a:latin typeface="Century Gothic" panose="020B0502020202020204" pitchFamily="34" charset="0"/>
            </a:endParaRPr>
          </a:p>
        </p:txBody>
      </p:sp>
    </p:spTree>
    <p:extLst>
      <p:ext uri="{BB962C8B-B14F-4D97-AF65-F5344CB8AC3E}">
        <p14:creationId xmlns:p14="http://schemas.microsoft.com/office/powerpoint/2010/main" val="1691024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 for publishing open linked EU data</a:t>
            </a:r>
          </a:p>
        </p:txBody>
      </p:sp>
      <p:sp>
        <p:nvSpPr>
          <p:cNvPr id="3" name="Content Placeholder 2"/>
          <p:cNvSpPr>
            <a:spLocks noGrp="1"/>
          </p:cNvSpPr>
          <p:nvPr>
            <p:ph sz="quarter" idx="15"/>
          </p:nvPr>
        </p:nvSpPr>
        <p:spPr>
          <a:xfrm>
            <a:off x="553476" y="1600200"/>
            <a:ext cx="8077200" cy="4176464"/>
          </a:xfrm>
        </p:spPr>
        <p:txBody>
          <a:bodyPr/>
          <a:lstStyle/>
          <a:p>
            <a:r>
              <a:rPr lang="en-GB" dirty="0" smtClean="0"/>
              <a:t>This module is about...</a:t>
            </a:r>
          </a:p>
          <a:p>
            <a:pPr>
              <a:buFont typeface="Arial" pitchFamily="34" charset="0"/>
              <a:buChar char="•"/>
            </a:pPr>
            <a:r>
              <a:rPr lang="en-GB" dirty="0" smtClean="0"/>
              <a:t>Creating an RDF vocabulary for </a:t>
            </a:r>
            <a:r>
              <a:rPr lang="en-GB" b="1" dirty="0" smtClean="0">
                <a:solidFill>
                  <a:schemeClr val="accent1"/>
                </a:solidFill>
              </a:rPr>
              <a:t>modelling</a:t>
            </a:r>
            <a:r>
              <a:rPr lang="en-GB" dirty="0" smtClean="0">
                <a:solidFill>
                  <a:schemeClr val="accent1"/>
                </a:solidFill>
              </a:rPr>
              <a:t> </a:t>
            </a:r>
            <a:r>
              <a:rPr lang="en-GB" dirty="0" smtClean="0"/>
              <a:t>your data.</a:t>
            </a:r>
          </a:p>
          <a:p>
            <a:pPr lvl="2">
              <a:buFont typeface="Wingdings" panose="05000000000000000000" pitchFamily="2" charset="2"/>
              <a:buChar char="§"/>
            </a:pPr>
            <a:r>
              <a:rPr lang="en-GB" sz="1800" dirty="0" smtClean="0"/>
              <a:t>How to </a:t>
            </a:r>
            <a:r>
              <a:rPr lang="en-GB" sz="1800" b="1" dirty="0" smtClean="0">
                <a:solidFill>
                  <a:schemeClr val="accent1"/>
                </a:solidFill>
              </a:rPr>
              <a:t>reuse</a:t>
            </a:r>
            <a:r>
              <a:rPr lang="en-GB" sz="1800" dirty="0" smtClean="0">
                <a:solidFill>
                  <a:schemeClr val="accent1"/>
                </a:solidFill>
              </a:rPr>
              <a:t> </a:t>
            </a:r>
            <a:r>
              <a:rPr lang="en-GB" sz="1800" dirty="0" smtClean="0"/>
              <a:t>existing vocabularies to model your data.</a:t>
            </a:r>
          </a:p>
          <a:p>
            <a:pPr lvl="2">
              <a:buFont typeface="Wingdings" panose="05000000000000000000" pitchFamily="2" charset="2"/>
              <a:buChar char="§"/>
            </a:pPr>
            <a:r>
              <a:rPr lang="en-GB" sz="1800" dirty="0" smtClean="0"/>
              <a:t>How to create new classes and properties in </a:t>
            </a:r>
            <a:r>
              <a:rPr lang="en-GB" sz="1800" b="1" dirty="0" smtClean="0">
                <a:solidFill>
                  <a:schemeClr val="accent1"/>
                </a:solidFill>
              </a:rPr>
              <a:t>RDF</a:t>
            </a:r>
            <a:r>
              <a:rPr lang="en-GB" sz="1800" dirty="0" smtClean="0"/>
              <a:t>.</a:t>
            </a:r>
          </a:p>
          <a:p>
            <a:pPr lvl="2">
              <a:buFont typeface="Wingdings" panose="05000000000000000000" pitchFamily="2" charset="2"/>
              <a:buChar char="§"/>
            </a:pPr>
            <a:r>
              <a:rPr lang="en-GB" sz="1800" dirty="0" smtClean="0"/>
              <a:t>How and where to </a:t>
            </a:r>
            <a:r>
              <a:rPr lang="en-GB" sz="1800" b="1" dirty="0" smtClean="0">
                <a:solidFill>
                  <a:schemeClr val="accent1"/>
                </a:solidFill>
              </a:rPr>
              <a:t>publish</a:t>
            </a:r>
            <a:r>
              <a:rPr lang="en-GB" sz="1800" dirty="0" smtClean="0">
                <a:solidFill>
                  <a:schemeClr val="accent1"/>
                </a:solidFill>
              </a:rPr>
              <a:t> </a:t>
            </a:r>
            <a:r>
              <a:rPr lang="en-GB" sz="1800" dirty="0" smtClean="0"/>
              <a:t>your RDF vocabulary so that it can be reused by others.</a:t>
            </a:r>
          </a:p>
          <a:p>
            <a:pPr lvl="1">
              <a:buFont typeface="Arial" pitchFamily="34" charset="0"/>
              <a:buChar char="•"/>
            </a:pPr>
            <a:r>
              <a:rPr lang="en-GB" dirty="0"/>
              <a:t>An example of how tabular data can be published as Linked Open Data </a:t>
            </a:r>
            <a:r>
              <a:rPr lang="en-GB" dirty="0" smtClean="0"/>
              <a:t>using </a:t>
            </a:r>
            <a:r>
              <a:rPr lang="en-GB" b="1" dirty="0" smtClean="0">
                <a:solidFill>
                  <a:schemeClr val="accent1"/>
                </a:solidFill>
              </a:rPr>
              <a:t>Open</a:t>
            </a:r>
            <a:r>
              <a:rPr lang="en-GB" b="1" dirty="0" smtClean="0">
                <a:solidFill>
                  <a:schemeClr val="accent4">
                    <a:lumMod val="75000"/>
                  </a:schemeClr>
                </a:solidFill>
              </a:rPr>
              <a:t> </a:t>
            </a:r>
            <a:r>
              <a:rPr lang="en-GB" b="1" dirty="0" smtClean="0">
                <a:solidFill>
                  <a:schemeClr val="accent1"/>
                </a:solidFill>
              </a:rPr>
              <a:t>Refine.</a:t>
            </a: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59</a:t>
            </a:fld>
            <a:endParaRPr lang="en-GB" dirty="0"/>
          </a:p>
        </p:txBody>
      </p:sp>
    </p:spTree>
    <p:extLst>
      <p:ext uri="{BB962C8B-B14F-4D97-AF65-F5344CB8AC3E}">
        <p14:creationId xmlns:p14="http://schemas.microsoft.com/office/powerpoint/2010/main" val="349897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400" b="0" i="0" dirty="0" smtClean="0">
                <a:solidFill>
                  <a:schemeClr val="accent1"/>
                </a:solidFill>
                <a:latin typeface="Century Gothic" panose="020B0502020202020204" pitchFamily="34" charset="0"/>
              </a:rPr>
              <a:t>What is linked data?</a:t>
            </a:r>
            <a:br>
              <a:rPr lang="en-GB" sz="4400" b="0" i="0" dirty="0" smtClean="0">
                <a:solidFill>
                  <a:schemeClr val="accent1"/>
                </a:solidFill>
                <a:latin typeface="Century Gothic" panose="020B0502020202020204" pitchFamily="34" charset="0"/>
              </a:rPr>
            </a:br>
            <a:r>
              <a:rPr lang="en-GB" b="0" dirty="0" smtClean="0"/>
              <a:t/>
            </a:r>
            <a:br>
              <a:rPr lang="en-GB" b="0" dirty="0" smtClean="0"/>
            </a:br>
            <a:r>
              <a:rPr lang="en-GB" b="0" dirty="0"/>
              <a:t>E</a:t>
            </a:r>
            <a:r>
              <a:rPr lang="en-GB" b="0" dirty="0" smtClean="0"/>
              <a:t>volution from a document-based Web to a Web of interlinked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sz="quarter" idx="15"/>
          </p:nvPr>
        </p:nvSpPr>
        <p:spPr/>
        <p:txBody>
          <a:bodyPr/>
          <a:lstStyle/>
          <a:p>
            <a:r>
              <a:rPr lang="en-GB" dirty="0" smtClean="0"/>
              <a:t>By the end of this training module you should have an understanding of:</a:t>
            </a:r>
          </a:p>
          <a:p>
            <a:pPr lvl="1">
              <a:buFont typeface="Arial" pitchFamily="34" charset="0"/>
              <a:buChar char="•"/>
            </a:pPr>
            <a:r>
              <a:rPr lang="en-GB" dirty="0" smtClean="0"/>
              <a:t>What the </a:t>
            </a:r>
            <a:r>
              <a:rPr lang="en-GB" b="1" dirty="0" smtClean="0">
                <a:solidFill>
                  <a:schemeClr val="accent1"/>
                </a:solidFill>
              </a:rPr>
              <a:t>best practices</a:t>
            </a:r>
            <a:r>
              <a:rPr lang="en-GB" b="1" dirty="0" smtClean="0">
                <a:solidFill>
                  <a:schemeClr val="accent4">
                    <a:lumMod val="75000"/>
                  </a:schemeClr>
                </a:solidFill>
              </a:rPr>
              <a:t> </a:t>
            </a:r>
            <a:r>
              <a:rPr lang="en-GB" dirty="0" smtClean="0"/>
              <a:t>are for creating an RDF vocabulary for modelling your data.</a:t>
            </a:r>
          </a:p>
          <a:p>
            <a:pPr>
              <a:buFont typeface="Arial" pitchFamily="34" charset="0"/>
              <a:buChar char="•"/>
            </a:pPr>
            <a:r>
              <a:rPr lang="en-GB" dirty="0" smtClean="0"/>
              <a:t>Where to find RDF vocabularies for </a:t>
            </a:r>
            <a:r>
              <a:rPr lang="en-GB" b="1" dirty="0" smtClean="0">
                <a:solidFill>
                  <a:schemeClr val="accent1"/>
                </a:solidFill>
              </a:rPr>
              <a:t>reuse</a:t>
            </a:r>
            <a:r>
              <a:rPr lang="en-GB" dirty="0" smtClean="0"/>
              <a:t>.</a:t>
            </a:r>
          </a:p>
          <a:p>
            <a:pPr>
              <a:buFont typeface="Arial" pitchFamily="34" charset="0"/>
              <a:buChar char="•"/>
            </a:pPr>
            <a:r>
              <a:rPr lang="en-GB" dirty="0" smtClean="0"/>
              <a:t>How you can </a:t>
            </a:r>
            <a:r>
              <a:rPr lang="en-GB" b="1" dirty="0" smtClean="0">
                <a:solidFill>
                  <a:schemeClr val="accent1"/>
                </a:solidFill>
              </a:rPr>
              <a:t>create</a:t>
            </a:r>
            <a:r>
              <a:rPr lang="en-GB" dirty="0" smtClean="0">
                <a:solidFill>
                  <a:schemeClr val="accent1"/>
                </a:solidFill>
              </a:rPr>
              <a:t> </a:t>
            </a:r>
            <a:r>
              <a:rPr lang="en-GB" dirty="0" smtClean="0"/>
              <a:t>your own RDF vocabulary.</a:t>
            </a:r>
          </a:p>
          <a:p>
            <a:pPr>
              <a:buFont typeface="Arial" pitchFamily="34" charset="0"/>
              <a:buChar char="•"/>
            </a:pPr>
            <a:r>
              <a:rPr lang="en-GB" dirty="0" smtClean="0"/>
              <a:t>How to </a:t>
            </a:r>
            <a:r>
              <a:rPr lang="en-GB" b="1" dirty="0" smtClean="0">
                <a:solidFill>
                  <a:schemeClr val="accent1"/>
                </a:solidFill>
              </a:rPr>
              <a:t>publish</a:t>
            </a:r>
            <a:r>
              <a:rPr lang="en-GB" dirty="0" smtClean="0">
                <a:solidFill>
                  <a:schemeClr val="accent1"/>
                </a:solidFill>
              </a:rPr>
              <a:t> </a:t>
            </a:r>
            <a:r>
              <a:rPr lang="en-GB" dirty="0" smtClean="0"/>
              <a:t>your RDF vocabulary.</a:t>
            </a:r>
          </a:p>
          <a:p>
            <a:pPr lvl="1">
              <a:buFont typeface="Arial" pitchFamily="34" charset="0"/>
              <a:buChar char="•"/>
            </a:pPr>
            <a:r>
              <a:rPr lang="en-GB" dirty="0" smtClean="0"/>
              <a:t>The process and methodology for developing semantic agreements developed by the ISA Programme of the European Commission.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60</a:t>
            </a:fld>
            <a:endParaRPr lang="en-GB" dirty="0"/>
          </a:p>
        </p:txBody>
      </p:sp>
    </p:spTree>
    <p:extLst>
      <p:ext uri="{BB962C8B-B14F-4D97-AF65-F5344CB8AC3E}">
        <p14:creationId xmlns:p14="http://schemas.microsoft.com/office/powerpoint/2010/main" val="2032516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b="0" i="0" dirty="0" smtClean="0">
                <a:solidFill>
                  <a:schemeClr val="accent1"/>
                </a:solidFill>
                <a:latin typeface="Century Gothic" panose="020B0502020202020204" pitchFamily="34" charset="0"/>
              </a:rPr>
              <a:t>Creating an RDF vocabulary</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a:t/>
            </a:r>
            <a:br>
              <a:rPr lang="en-GB" b="0" dirty="0"/>
            </a:br>
            <a:r>
              <a:rPr lang="en-GB" b="0" dirty="0" smtClean="0"/>
              <a:t>How to reuse other vocabularies, define your own terms, publish and promote your vocabulary</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61</a:t>
            </a:fld>
            <a:endParaRPr lang="en-GB" dirty="0"/>
          </a:p>
        </p:txBody>
      </p:sp>
    </p:spTree>
    <p:extLst>
      <p:ext uri="{BB962C8B-B14F-4D97-AF65-F5344CB8AC3E}">
        <p14:creationId xmlns:p14="http://schemas.microsoft.com/office/powerpoint/2010/main" val="3910446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steps for creating an RDF vocabulary</a:t>
            </a:r>
          </a:p>
        </p:txBody>
      </p:sp>
      <p:sp>
        <p:nvSpPr>
          <p:cNvPr id="3" name="Content Placeholder 2"/>
          <p:cNvSpPr>
            <a:spLocks noGrp="1"/>
          </p:cNvSpPr>
          <p:nvPr>
            <p:ph sz="quarter" idx="15"/>
          </p:nvPr>
        </p:nvSpPr>
        <p:spPr>
          <a:xfrm>
            <a:off x="1187624" y="1587215"/>
            <a:ext cx="7134944" cy="4255368"/>
          </a:xfrm>
        </p:spPr>
        <p:txBody>
          <a:bodyPr/>
          <a:lstStyle/>
          <a:p>
            <a:r>
              <a:rPr lang="en-GB" dirty="0" smtClean="0">
                <a:latin typeface="Constantia" panose="02030602050306030303" pitchFamily="18" charset="0"/>
              </a:rPr>
              <a:t>Start with a </a:t>
            </a:r>
            <a:r>
              <a:rPr lang="en-GB" b="1" dirty="0" smtClean="0">
                <a:latin typeface="Constantia" panose="02030602050306030303" pitchFamily="18" charset="0"/>
              </a:rPr>
              <a:t>robust Domain Model </a:t>
            </a:r>
            <a:r>
              <a:rPr lang="en-GB" dirty="0" smtClean="0">
                <a:latin typeface="Constantia" panose="02030602050306030303" pitchFamily="18" charset="0"/>
              </a:rPr>
              <a:t>developed following a structured process and methodology.</a:t>
            </a:r>
          </a:p>
          <a:p>
            <a:pPr lvl="0"/>
            <a:r>
              <a:rPr lang="en-GB" dirty="0" smtClean="0">
                <a:latin typeface="Constantia" pitchFamily="18" charset="0"/>
                <a:ea typeface="Segoe UI" pitchFamily="34" charset="0"/>
                <a:cs typeface="Segoe UI" pitchFamily="34" charset="0"/>
              </a:rPr>
              <a:t>Research </a:t>
            </a:r>
            <a:r>
              <a:rPr lang="en-GB" b="1" dirty="0" smtClean="0">
                <a:latin typeface="Constantia" pitchFamily="18" charset="0"/>
                <a:ea typeface="Segoe UI" pitchFamily="34" charset="0"/>
                <a:cs typeface="Segoe UI" pitchFamily="34" charset="0"/>
              </a:rPr>
              <a:t>existing terms </a:t>
            </a:r>
            <a:r>
              <a:rPr lang="en-GB" dirty="0" smtClean="0">
                <a:latin typeface="Constantia" pitchFamily="18" charset="0"/>
                <a:ea typeface="Segoe UI" pitchFamily="34" charset="0"/>
                <a:cs typeface="Segoe UI" pitchFamily="34" charset="0"/>
              </a:rPr>
              <a:t>and their usage and </a:t>
            </a:r>
            <a:r>
              <a:rPr lang="en-GB" b="1" dirty="0" smtClean="0">
                <a:latin typeface="Constantia" pitchFamily="18" charset="0"/>
                <a:ea typeface="Segoe UI" pitchFamily="34" charset="0"/>
                <a:cs typeface="Segoe UI" pitchFamily="34" charset="0"/>
              </a:rPr>
              <a:t>maximise reuse </a:t>
            </a:r>
            <a:r>
              <a:rPr lang="en-GB" dirty="0" smtClean="0">
                <a:latin typeface="Constantia" pitchFamily="18" charset="0"/>
                <a:ea typeface="Segoe UI" pitchFamily="34" charset="0"/>
                <a:cs typeface="Segoe UI" pitchFamily="34" charset="0"/>
              </a:rPr>
              <a:t>of those terms.</a:t>
            </a:r>
          </a:p>
          <a:p>
            <a:pPr lvl="0"/>
            <a:r>
              <a:rPr lang="en-GB" dirty="0" smtClean="0">
                <a:latin typeface="Constantia" pitchFamily="18" charset="0"/>
                <a:ea typeface="Segoe UI" pitchFamily="34" charset="0"/>
                <a:cs typeface="Segoe UI" pitchFamily="34" charset="0"/>
              </a:rPr>
              <a:t>Where new terms can be seen as specialisations of existing terms, create </a:t>
            </a:r>
            <a:r>
              <a:rPr lang="en-GB" b="1" dirty="0" smtClean="0">
                <a:latin typeface="Constantia" pitchFamily="18" charset="0"/>
                <a:ea typeface="Segoe UI" pitchFamily="34" charset="0"/>
                <a:cs typeface="Segoe UI" pitchFamily="34" charset="0"/>
              </a:rPr>
              <a:t>sub class </a:t>
            </a:r>
            <a:r>
              <a:rPr lang="en-GB" dirty="0" smtClean="0">
                <a:latin typeface="Constantia" pitchFamily="18" charset="0"/>
                <a:ea typeface="Segoe UI" pitchFamily="34" charset="0"/>
                <a:cs typeface="Segoe UI" pitchFamily="34" charset="0"/>
              </a:rPr>
              <a:t>and </a:t>
            </a:r>
            <a:r>
              <a:rPr lang="en-GB" b="1" dirty="0" smtClean="0">
                <a:latin typeface="Constantia" pitchFamily="18" charset="0"/>
                <a:ea typeface="Segoe UI" pitchFamily="34" charset="0"/>
                <a:cs typeface="Segoe UI" pitchFamily="34" charset="0"/>
              </a:rPr>
              <a:t>sub properties</a:t>
            </a:r>
            <a:r>
              <a:rPr lang="en-GB" dirty="0" smtClean="0">
                <a:latin typeface="Constantia" pitchFamily="18" charset="0"/>
                <a:ea typeface="Segoe UI" pitchFamily="34" charset="0"/>
                <a:cs typeface="Segoe UI" pitchFamily="34" charset="0"/>
              </a:rPr>
              <a:t>.</a:t>
            </a:r>
          </a:p>
          <a:p>
            <a:pPr lvl="0"/>
            <a:r>
              <a:rPr lang="en-GB" dirty="0" smtClean="0">
                <a:latin typeface="Constantia" pitchFamily="18" charset="0"/>
                <a:ea typeface="Segoe UI" pitchFamily="34" charset="0"/>
                <a:cs typeface="Segoe UI" pitchFamily="34" charset="0"/>
              </a:rPr>
              <a:t>Where </a:t>
            </a:r>
            <a:r>
              <a:rPr lang="en-GB" b="1" dirty="0" smtClean="0">
                <a:latin typeface="Constantia" pitchFamily="18" charset="0"/>
                <a:ea typeface="Segoe UI" pitchFamily="34" charset="0"/>
                <a:cs typeface="Segoe UI" pitchFamily="34" charset="0"/>
              </a:rPr>
              <a:t>new terms </a:t>
            </a:r>
            <a:r>
              <a:rPr lang="en-GB" dirty="0" smtClean="0">
                <a:latin typeface="Constantia" pitchFamily="18" charset="0"/>
                <a:ea typeface="Segoe UI" pitchFamily="34" charset="0"/>
                <a:cs typeface="Segoe UI" pitchFamily="34" charset="0"/>
              </a:rPr>
              <a:t>are required, create them following </a:t>
            </a:r>
            <a:r>
              <a:rPr lang="en-GB" b="1" dirty="0" smtClean="0">
                <a:latin typeface="Constantia" pitchFamily="18" charset="0"/>
                <a:ea typeface="Segoe UI" pitchFamily="34" charset="0"/>
                <a:cs typeface="Segoe UI" pitchFamily="34" charset="0"/>
              </a:rPr>
              <a:t>commonly agreed best practice</a:t>
            </a:r>
            <a:r>
              <a:rPr lang="en-GB" dirty="0" smtClean="0">
                <a:latin typeface="Constantia" pitchFamily="18" charset="0"/>
                <a:ea typeface="Segoe UI" pitchFamily="34" charset="0"/>
                <a:cs typeface="Segoe UI" pitchFamily="34" charset="0"/>
              </a:rPr>
              <a:t>.</a:t>
            </a:r>
          </a:p>
          <a:p>
            <a:pPr lvl="0"/>
            <a:r>
              <a:rPr lang="en-GB" dirty="0" smtClean="0">
                <a:latin typeface="Constantia" pitchFamily="18" charset="0"/>
                <a:ea typeface="Segoe UI" pitchFamily="34" charset="0"/>
                <a:cs typeface="Segoe UI" pitchFamily="34" charset="0"/>
              </a:rPr>
              <a:t>Publish within a </a:t>
            </a:r>
            <a:r>
              <a:rPr lang="en-GB" b="1" dirty="0" smtClean="0">
                <a:latin typeface="Constantia" pitchFamily="18" charset="0"/>
                <a:ea typeface="Segoe UI" pitchFamily="34" charset="0"/>
                <a:cs typeface="Segoe UI" pitchFamily="34" charset="0"/>
              </a:rPr>
              <a:t>highly stable environment </a:t>
            </a:r>
            <a:r>
              <a:rPr lang="en-GB" dirty="0" smtClean="0">
                <a:latin typeface="Constantia" pitchFamily="18" charset="0"/>
                <a:ea typeface="Segoe UI" pitchFamily="34" charset="0"/>
                <a:cs typeface="Segoe UI" pitchFamily="34" charset="0"/>
              </a:rPr>
              <a:t>designed to be </a:t>
            </a:r>
            <a:r>
              <a:rPr lang="en-GB" b="1" dirty="0" smtClean="0">
                <a:latin typeface="Constantia" pitchFamily="18" charset="0"/>
                <a:ea typeface="Segoe UI" pitchFamily="34" charset="0"/>
                <a:cs typeface="Segoe UI" pitchFamily="34" charset="0"/>
              </a:rPr>
              <a:t>persistent</a:t>
            </a:r>
            <a:r>
              <a:rPr lang="en-GB" dirty="0" smtClean="0">
                <a:latin typeface="Constantia" pitchFamily="18" charset="0"/>
                <a:ea typeface="Segoe UI" pitchFamily="34" charset="0"/>
                <a:cs typeface="Segoe UI" pitchFamily="34" charset="0"/>
              </a:rPr>
              <a:t>.</a:t>
            </a:r>
          </a:p>
          <a:p>
            <a:pPr lvl="0"/>
            <a:r>
              <a:rPr lang="en-GB" b="1" dirty="0" smtClean="0">
                <a:latin typeface="Constantia" pitchFamily="18" charset="0"/>
                <a:ea typeface="Segoe UI" pitchFamily="34" charset="0"/>
                <a:cs typeface="Segoe UI" pitchFamily="34" charset="0"/>
              </a:rPr>
              <a:t>Publicise the RDF vocabulary </a:t>
            </a:r>
            <a:r>
              <a:rPr lang="en-GB" dirty="0" smtClean="0">
                <a:latin typeface="Constantia" pitchFamily="18" charset="0"/>
                <a:ea typeface="Segoe UI" pitchFamily="34" charset="0"/>
                <a:cs typeface="Segoe UI" pitchFamily="34" charset="0"/>
              </a:rPr>
              <a:t>by registering it with relevant services.</a:t>
            </a:r>
          </a:p>
          <a:p>
            <a:pPr lvl="0"/>
            <a:endParaRPr lang="en-GB" dirty="0" smtClean="0">
              <a:latin typeface="Constantia" pitchFamily="18" charset="0"/>
              <a:ea typeface="Segoe UI" pitchFamily="34" charset="0"/>
              <a:cs typeface="Segoe UI" pitchFamily="34" charset="0"/>
            </a:endParaRPr>
          </a:p>
          <a:p>
            <a:pPr lvl="0"/>
            <a:endParaRPr lang="en-GB" dirty="0" smtClean="0">
              <a:latin typeface="Constantia" pitchFamily="18" charset="0"/>
              <a:ea typeface="Segoe UI" pitchFamily="34" charset="0"/>
              <a:cs typeface="Segoe UI" pitchFamily="34" charset="0"/>
            </a:endParaRPr>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62</a:t>
            </a:fld>
            <a:endParaRPr lang="en-GB" dirty="0"/>
          </a:p>
        </p:txBody>
      </p:sp>
      <p:sp>
        <p:nvSpPr>
          <p:cNvPr id="5" name="TextBox 4"/>
          <p:cNvSpPr txBox="1"/>
          <p:nvPr/>
        </p:nvSpPr>
        <p:spPr>
          <a:xfrm>
            <a:off x="467544" y="1535651"/>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
        <p:nvSpPr>
          <p:cNvPr id="6" name="Rectangle 5"/>
          <p:cNvSpPr/>
          <p:nvPr/>
        </p:nvSpPr>
        <p:spPr bwMode="ltGray">
          <a:xfrm>
            <a:off x="3275856" y="5733256"/>
            <a:ext cx="5335850" cy="648072"/>
          </a:xfrm>
          <a:prstGeom prst="rect">
            <a:avLst/>
          </a:prstGeom>
          <a:solidFill>
            <a:schemeClr val="bg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pitchFamily="18" charset="0"/>
                <a:hlinkClick r:id="rId3"/>
              </a:rPr>
              <a:t>https://joinup.ec.europa.eu/community/semic/document/cookbook-translating-data-models-rdf-schemas</a:t>
            </a:r>
            <a:r>
              <a:rPr lang="en-GB" sz="1200" dirty="0" smtClean="0">
                <a:solidFill>
                  <a:schemeClr val="tx1"/>
                </a:solidFill>
                <a:latin typeface="Georgia" pitchFamily="18" charset="0"/>
              </a:rPr>
              <a:t> </a:t>
            </a:r>
          </a:p>
        </p:txBody>
      </p:sp>
      <p:sp>
        <p:nvSpPr>
          <p:cNvPr id="7" name="TextBox 6"/>
          <p:cNvSpPr txBox="1"/>
          <p:nvPr/>
        </p:nvSpPr>
        <p:spPr>
          <a:xfrm>
            <a:off x="467544" y="221410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
        <p:nvSpPr>
          <p:cNvPr id="8" name="TextBox 7"/>
          <p:cNvSpPr txBox="1"/>
          <p:nvPr/>
        </p:nvSpPr>
        <p:spPr>
          <a:xfrm>
            <a:off x="467544" y="2930167"/>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461972" y="3672042"/>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10" name="TextBox 9"/>
          <p:cNvSpPr txBox="1"/>
          <p:nvPr/>
        </p:nvSpPr>
        <p:spPr>
          <a:xfrm>
            <a:off x="461972" y="4411193"/>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sp>
        <p:nvSpPr>
          <p:cNvPr id="11" name="TextBox 10"/>
          <p:cNvSpPr txBox="1"/>
          <p:nvPr/>
        </p:nvSpPr>
        <p:spPr>
          <a:xfrm>
            <a:off x="461972" y="522920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spTree>
    <p:extLst>
      <p:ext uri="{BB962C8B-B14F-4D97-AF65-F5344CB8AC3E}">
        <p14:creationId xmlns:p14="http://schemas.microsoft.com/office/powerpoint/2010/main" val="53117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20" t="3851" r="30784" b="1"/>
          <a:stretch/>
        </p:blipFill>
        <p:spPr>
          <a:xfrm>
            <a:off x="341576" y="1456184"/>
            <a:ext cx="3943826" cy="2332856"/>
          </a:xfrm>
          <a:prstGeom prst="rect">
            <a:avLst/>
          </a:prstGeom>
          <a:ln w="12700">
            <a:solidFill>
              <a:schemeClr val="tx1"/>
            </a:solidFill>
          </a:ln>
          <a:effectLst/>
          <a:scene3d>
            <a:camera prst="perspectiveContrastingLeftFacing">
              <a:rot lat="300000" lon="19800000" rev="0"/>
            </a:camera>
            <a:lightRig rig="threePt" dir="t">
              <a:rot lat="0" lon="0" rev="2700000"/>
            </a:lightRig>
          </a:scene3d>
          <a:sp3d/>
        </p:spPr>
      </p:pic>
      <p:sp>
        <p:nvSpPr>
          <p:cNvPr id="2" name="Title 1"/>
          <p:cNvSpPr>
            <a:spLocks noGrp="1"/>
          </p:cNvSpPr>
          <p:nvPr>
            <p:ph type="title"/>
          </p:nvPr>
        </p:nvSpPr>
        <p:spPr>
          <a:xfrm>
            <a:off x="971600" y="685800"/>
            <a:ext cx="7639000" cy="914400"/>
          </a:xfrm>
        </p:spPr>
        <p:txBody>
          <a:bodyPr/>
          <a:lstStyle/>
          <a:p>
            <a:r>
              <a:rPr lang="en-GB" dirty="0" smtClean="0"/>
              <a:t>Start with a robust Domain Model</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63</a:t>
            </a:fld>
            <a:endParaRPr lang="en-GB" dirty="0"/>
          </a:p>
        </p:txBody>
      </p:sp>
      <p:sp>
        <p:nvSpPr>
          <p:cNvPr id="6" name="TextBox 5"/>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
        <p:nvSpPr>
          <p:cNvPr id="9" name="Curved Down Arrow 8"/>
          <p:cNvSpPr/>
          <p:nvPr/>
        </p:nvSpPr>
        <p:spPr bwMode="ltGray">
          <a:xfrm rot="1625568">
            <a:off x="3776905" y="1322261"/>
            <a:ext cx="2277040" cy="832593"/>
          </a:xfrm>
          <a:prstGeom prst="curvedDownArrow">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pic>
        <p:nvPicPr>
          <p:cNvPr id="10" name="Picture 9"/>
          <p:cNvPicPr>
            <a:picLocks noChangeAspect="1"/>
          </p:cNvPicPr>
          <p:nvPr/>
        </p:nvPicPr>
        <p:blipFill>
          <a:blip r:embed="rId3"/>
          <a:stretch>
            <a:fillRect/>
          </a:stretch>
        </p:blipFill>
        <p:spPr>
          <a:xfrm>
            <a:off x="1403648" y="3109656"/>
            <a:ext cx="7433382" cy="3424167"/>
          </a:xfrm>
          <a:prstGeom prst="rect">
            <a:avLst/>
          </a:prstGeom>
        </p:spPr>
      </p:pic>
    </p:spTree>
    <p:extLst>
      <p:ext uri="{BB962C8B-B14F-4D97-AF65-F5344CB8AC3E}">
        <p14:creationId xmlns:p14="http://schemas.microsoft.com/office/powerpoint/2010/main" val="20927768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051720" y="1432074"/>
          <a:ext cx="6896992" cy="4759960"/>
        </p:xfrm>
        <a:graphic>
          <a:graphicData uri="http://schemas.openxmlformats.org/drawingml/2006/table">
            <a:tbl>
              <a:tblPr bandRow="1">
                <a:tableStyleId>{69D073F8-1565-44D7-B386-08B59EADF2EE}</a:tableStyleId>
              </a:tblPr>
              <a:tblGrid>
                <a:gridCol w="6896992"/>
              </a:tblGrid>
              <a:tr h="370840">
                <a:tc>
                  <a:txBody>
                    <a:bodyPr/>
                    <a:lstStyle/>
                    <a:p>
                      <a:r>
                        <a:rPr lang="en-GB" sz="1500" b="1" i="1" dirty="0" smtClean="0">
                          <a:solidFill>
                            <a:schemeClr val="accent1"/>
                          </a:solidFill>
                        </a:rPr>
                        <a:t>General purpose </a:t>
                      </a:r>
                      <a:r>
                        <a:rPr lang="en-GB" sz="1500" dirty="0" smtClean="0"/>
                        <a:t>vocabularies: DCMI, RDFS</a:t>
                      </a:r>
                    </a:p>
                    <a:p>
                      <a:endParaRPr lang="en-GB" sz="1500" b="0" dirty="0"/>
                    </a:p>
                  </a:txBody>
                  <a:tcPr/>
                </a:tc>
              </a:tr>
              <a:tr h="440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name </a:t>
                      </a:r>
                      <a:r>
                        <a:rPr lang="en-GB" sz="1500" b="1" i="1" dirty="0" smtClean="0">
                          <a:solidFill>
                            <a:schemeClr val="accent1"/>
                          </a:solidFill>
                        </a:rPr>
                        <a:t>things</a:t>
                      </a:r>
                      <a:r>
                        <a:rPr lang="en-GB" sz="1500" dirty="0" smtClean="0"/>
                        <a:t>: </a:t>
                      </a:r>
                      <a:r>
                        <a:rPr lang="en-GB" sz="1500" dirty="0" err="1" smtClean="0"/>
                        <a:t>rdfs:label</a:t>
                      </a:r>
                      <a:r>
                        <a:rPr lang="en-GB" sz="1500" dirty="0" smtClean="0"/>
                        <a:t>, </a:t>
                      </a:r>
                      <a:r>
                        <a:rPr lang="en-GB" sz="1500" dirty="0" err="1" smtClean="0"/>
                        <a:t>foaf:name</a:t>
                      </a:r>
                      <a:r>
                        <a:rPr lang="en-GB" sz="1500" dirty="0" smtClean="0"/>
                        <a:t>, </a:t>
                      </a:r>
                      <a:r>
                        <a:rPr lang="en-GB" sz="1500" dirty="0" err="1" smtClean="0"/>
                        <a:t>skos:prefLabel</a:t>
                      </a:r>
                      <a:endParaRPr lang="en-GB" sz="1500" dirty="0" smtClean="0"/>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dirty="0" smtClean="0">
                          <a:solidFill>
                            <a:schemeClr val="accent1"/>
                          </a:solidFill>
                        </a:rPr>
                        <a:t>people</a:t>
                      </a:r>
                      <a:r>
                        <a:rPr lang="en-GB" sz="1500" dirty="0" smtClean="0"/>
                        <a:t>: FOAF, vCard, Core Person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projects</a:t>
                      </a:r>
                      <a:r>
                        <a:rPr lang="en-GB" sz="1500" dirty="0" smtClean="0"/>
                        <a:t>: DOAP, ADMS.SW</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interoperability assets</a:t>
                      </a:r>
                      <a:r>
                        <a:rPr lang="en-GB" sz="1500" dirty="0" smtClean="0"/>
                        <a:t>: ADMS</a:t>
                      </a:r>
                    </a:p>
                    <a:p>
                      <a:endParaRPr lang="en-GB" sz="1500" b="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registered organisations</a:t>
                      </a:r>
                      <a:r>
                        <a:rPr lang="en-GB" sz="1500" dirty="0" smtClean="0"/>
                        <a:t>: Registered Organisation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addresses</a:t>
                      </a:r>
                      <a:r>
                        <a:rPr lang="en-GB" sz="1500" dirty="0" smtClean="0"/>
                        <a:t>: vCard, Core Location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public services</a:t>
                      </a:r>
                      <a:r>
                        <a:rPr lang="en-GB" sz="1500" dirty="0" smtClean="0"/>
                        <a:t>: Core Public Service Vocabulary</a:t>
                      </a:r>
                    </a:p>
                    <a:p>
                      <a:endParaRPr lang="en-GB" sz="15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To describe </a:t>
                      </a:r>
                      <a:r>
                        <a:rPr lang="en-GB" sz="1500" b="1" i="1" kern="1200" dirty="0" smtClean="0">
                          <a:solidFill>
                            <a:schemeClr val="accent1"/>
                          </a:solidFill>
                          <a:latin typeface="+mj-lt"/>
                          <a:ea typeface="+mj-ea"/>
                          <a:cs typeface="+mj-cs"/>
                        </a:rPr>
                        <a:t>datasets</a:t>
                      </a:r>
                      <a:r>
                        <a:rPr lang="en-GB" sz="1500" dirty="0" smtClean="0"/>
                        <a:t>: DCAT, DCAT Application Profile, </a:t>
                      </a:r>
                      <a:r>
                        <a:rPr lang="en-GB" sz="1500" dirty="0" err="1" smtClean="0"/>
                        <a:t>VoID</a:t>
                      </a:r>
                      <a:endParaRPr lang="en-GB" sz="1500" dirty="0" smtClean="0"/>
                    </a:p>
                  </a:txBody>
                  <a:tcPr/>
                </a:tc>
              </a:tr>
            </a:tbl>
          </a:graphicData>
        </a:graphic>
      </p:graphicFrame>
      <p:sp>
        <p:nvSpPr>
          <p:cNvPr id="2" name="Title 1"/>
          <p:cNvSpPr>
            <a:spLocks noGrp="1"/>
          </p:cNvSpPr>
          <p:nvPr>
            <p:ph type="title"/>
          </p:nvPr>
        </p:nvSpPr>
        <p:spPr>
          <a:xfrm>
            <a:off x="971600" y="685800"/>
            <a:ext cx="7639000" cy="914400"/>
          </a:xfrm>
        </p:spPr>
        <p:txBody>
          <a:bodyPr/>
          <a:lstStyle/>
          <a:p>
            <a:r>
              <a:rPr lang="en-GB" dirty="0" smtClean="0"/>
              <a:t>Reuse existing terms and vocabularies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64</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grpSp>
        <p:nvGrpSpPr>
          <p:cNvPr id="5" name="Group 4"/>
          <p:cNvGrpSpPr/>
          <p:nvPr/>
        </p:nvGrpSpPr>
        <p:grpSpPr>
          <a:xfrm>
            <a:off x="480175" y="1346393"/>
            <a:ext cx="1490012" cy="4865088"/>
            <a:chOff x="7308304" y="1464390"/>
            <a:chExt cx="1490012" cy="4865088"/>
          </a:xfrm>
        </p:grpSpPr>
        <p:pic>
          <p:nvPicPr>
            <p:cNvPr id="33798" name="Picture 6" descr="http://odrl.net/images/dcmi-logo.gif"/>
            <p:cNvPicPr>
              <a:picLocks noChangeAspect="1" noChangeArrowheads="1"/>
            </p:cNvPicPr>
            <p:nvPr/>
          </p:nvPicPr>
          <p:blipFill>
            <a:blip r:embed="rId3" cstate="print"/>
            <a:srcRect/>
            <a:stretch>
              <a:fillRect/>
            </a:stretch>
          </p:blipFill>
          <p:spPr bwMode="auto">
            <a:xfrm>
              <a:off x="7308304" y="1464390"/>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7884368" y="1912640"/>
              <a:ext cx="913948" cy="648072"/>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8326557" y="2581728"/>
              <a:ext cx="463083" cy="463084"/>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8325241" y="3116585"/>
              <a:ext cx="464399" cy="464400"/>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8325240" y="3671522"/>
              <a:ext cx="464399" cy="464400"/>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8325240" y="4773318"/>
              <a:ext cx="464399" cy="464400"/>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8319960" y="5314710"/>
              <a:ext cx="467031" cy="464400"/>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8326557" y="5865078"/>
              <a:ext cx="464399" cy="464400"/>
            </a:xfrm>
            <a:prstGeom prst="rect">
              <a:avLst/>
            </a:prstGeom>
            <a:noFill/>
          </p:spPr>
        </p:pic>
        <p:pic>
          <p:nvPicPr>
            <p:cNvPr id="1026" name="Picture 2" descr="https://joinup.ec.europa.eu/sites/default/files/ckeditor_files/images/registered_organisation_vocabulary_logo_v0_0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1803" t="5700" r="1363" b="34164"/>
            <a:stretch/>
          </p:blipFill>
          <p:spPr bwMode="auto">
            <a:xfrm>
              <a:off x="8310026" y="4222950"/>
              <a:ext cx="479613" cy="46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8255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28" y="1706037"/>
            <a:ext cx="8071048" cy="354811"/>
          </a:xfrm>
        </p:spPr>
        <p:txBody>
          <a:bodyPr/>
          <a:lstStyle/>
          <a:p>
            <a:r>
              <a:rPr lang="en-GB" sz="1800" dirty="0" smtClean="0">
                <a:solidFill>
                  <a:schemeClr val="accent1"/>
                </a:solidFill>
              </a:rPr>
              <a:t>Well-known vocabularies:</a:t>
            </a:r>
            <a:endParaRPr lang="en-GB" sz="1800" dirty="0">
              <a:solidFill>
                <a:schemeClr val="accent1"/>
              </a:solidFill>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65</a:t>
            </a:fld>
            <a:endParaRPr lang="en-GB"/>
          </a:p>
        </p:txBody>
      </p:sp>
      <p:graphicFrame>
        <p:nvGraphicFramePr>
          <p:cNvPr id="5" name="Content Placeholder 5"/>
          <p:cNvGraphicFramePr>
            <a:graphicFrameLocks/>
          </p:cNvGraphicFramePr>
          <p:nvPr>
            <p:extLst/>
          </p:nvPr>
        </p:nvGraphicFramePr>
        <p:xfrm>
          <a:off x="539552" y="1978496"/>
          <a:ext cx="8077200" cy="4114800"/>
        </p:xfrm>
        <a:graphic>
          <a:graphicData uri="http://schemas.openxmlformats.org/drawingml/2006/table">
            <a:tbl>
              <a:tblPr>
                <a:tableStyleId>{69D073F8-1565-44D7-B386-08B59EADF2EE}</a:tableStyleId>
              </a:tblPr>
              <a:tblGrid>
                <a:gridCol w="3318520"/>
                <a:gridCol w="4758680"/>
              </a:tblGrid>
              <a:tr h="275238">
                <a:tc>
                  <a:txBody>
                    <a:bodyPr/>
                    <a:lstStyle/>
                    <a:p>
                      <a:r>
                        <a:rPr lang="en-GB" sz="1400" b="1" dirty="0" smtClean="0">
                          <a:hlinkClick r:id="rId3"/>
                        </a:rPr>
                        <a:t>DCAT-AP</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Vocabulary for describing</a:t>
                      </a:r>
                      <a:r>
                        <a:rPr lang="en-GB" sz="1400" b="1" baseline="0" dirty="0" smtClean="0"/>
                        <a:t> datasets in Europe</a:t>
                      </a:r>
                      <a:endParaRPr lang="en-GB" sz="1400" b="1" dirty="0" smtClean="0"/>
                    </a:p>
                  </a:txBody>
                  <a:tcPr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4"/>
                        </a:rPr>
                        <a:t>Core Person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a:t>
                      </a:r>
                      <a:r>
                        <a:rPr lang="en-GB" sz="1400" baseline="0" dirty="0" smtClean="0"/>
                        <a:t> to describe</a:t>
                      </a:r>
                      <a:r>
                        <a:rPr lang="en-GB" sz="1400" dirty="0" smtClean="0"/>
                        <a:t> the fundamental characteristics of a person, e.g. the name, the gender, the date of birth...</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0" i="0" kern="1200" dirty="0" smtClean="0">
                          <a:solidFill>
                            <a:schemeClr val="dk1"/>
                          </a:solidFill>
                          <a:latin typeface="+mj-lt"/>
                          <a:ea typeface="+mj-ea"/>
                          <a:cs typeface="+mj-cs"/>
                          <a:hlinkClick r:id="rId5" tooltip="http://usefulinc.com/doap/"/>
                        </a:rPr>
                        <a:t>DOAP</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i="0" kern="1200" dirty="0" smtClean="0">
                          <a:solidFill>
                            <a:schemeClr val="dk1"/>
                          </a:solidFill>
                          <a:latin typeface="+mj-lt"/>
                          <a:ea typeface="+mj-ea"/>
                          <a:cs typeface="+mj-cs"/>
                        </a:rPr>
                        <a:t>Vocabulary for describing projects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1" dirty="0" smtClean="0">
                          <a:hlinkClick r:id="rId6"/>
                        </a:rPr>
                        <a:t>ADMS</a:t>
                      </a:r>
                      <a:endParaRPr lang="en-GB"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t>Vocabulary for describing</a:t>
                      </a:r>
                      <a:r>
                        <a:rPr lang="en-GB" sz="1400" b="1" baseline="0" dirty="0" smtClean="0"/>
                        <a:t> interoperability assets.</a:t>
                      </a:r>
                      <a:endParaRPr lang="en-GB" sz="14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1" i="0" kern="1200" dirty="0" smtClean="0">
                          <a:solidFill>
                            <a:schemeClr val="dk1"/>
                          </a:solidFill>
                          <a:latin typeface="+mj-lt"/>
                          <a:ea typeface="+mj-ea"/>
                          <a:cs typeface="+mj-cs"/>
                          <a:hlinkClick r:id="rId7" tooltip="http://dublincore.org/documents/dcmes-xml/"/>
                        </a:rPr>
                        <a:t>Dublin Core</a:t>
                      </a:r>
                      <a:endParaRPr lang="en-GB" sz="1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kern="1200" dirty="0" smtClean="0">
                          <a:solidFill>
                            <a:schemeClr val="dk1"/>
                          </a:solidFill>
                          <a:latin typeface="+mj-lt"/>
                          <a:ea typeface="+mj-ea"/>
                          <a:cs typeface="+mj-cs"/>
                        </a:rPr>
                        <a:t>Defines general metadata attributes</a:t>
                      </a:r>
                      <a:endParaRPr lang="en-GB" sz="1400" b="1" dirty="0" smtClean="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8"/>
                        </a:rPr>
                        <a:t>Registered Organisation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 for describing organizations, typically in a national or regional register</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238">
                <a:tc>
                  <a:txBody>
                    <a:bodyPr/>
                    <a:lstStyle/>
                    <a:p>
                      <a:r>
                        <a:rPr lang="en-GB" sz="1400" b="0" i="0" kern="1200" dirty="0" smtClean="0">
                          <a:solidFill>
                            <a:schemeClr val="dk1"/>
                          </a:solidFill>
                          <a:latin typeface="+mj-lt"/>
                          <a:ea typeface="+mj-ea"/>
                          <a:cs typeface="+mj-cs"/>
                          <a:hlinkClick r:id="rId9" tooltip="http://www.epimorphics.com/public/vocabulary/org.html"/>
                        </a:rPr>
                        <a:t>Organization Ontology</a:t>
                      </a:r>
                      <a:r>
                        <a:rPr lang="en-GB" sz="1400" b="0" i="0" kern="1200" dirty="0" smtClean="0">
                          <a:solidFill>
                            <a:schemeClr val="dk1"/>
                          </a:solidFill>
                          <a:latin typeface="+mj-lt"/>
                          <a:ea typeface="+mj-ea"/>
                          <a:cs typeface="+mj-cs"/>
                        </a:rPr>
                        <a:t> </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i="0" kern="1200" dirty="0" smtClean="0">
                          <a:solidFill>
                            <a:schemeClr val="dk1"/>
                          </a:solidFill>
                          <a:latin typeface="+mj-lt"/>
                          <a:ea typeface="+mj-ea"/>
                          <a:cs typeface="+mj-cs"/>
                        </a:rPr>
                        <a:t>for describing the structure of organizations</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10"/>
                        </a:rPr>
                        <a:t>Core</a:t>
                      </a:r>
                      <a:r>
                        <a:rPr lang="en-GB" sz="1400" baseline="0" dirty="0" smtClean="0">
                          <a:hlinkClick r:id="rId10"/>
                        </a:rPr>
                        <a:t> Location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a:t>
                      </a:r>
                      <a:r>
                        <a:rPr lang="en-GB" sz="1400" baseline="0" dirty="0" smtClean="0"/>
                        <a:t> capturing</a:t>
                      </a:r>
                      <a:r>
                        <a:rPr lang="en-GB" sz="1400" dirty="0" smtClean="0"/>
                        <a:t> the fundamental characteristics of a location.</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dirty="0" smtClean="0">
                          <a:hlinkClick r:id="rId11"/>
                        </a:rPr>
                        <a:t>Core Public</a:t>
                      </a:r>
                      <a:r>
                        <a:rPr lang="en-GB" sz="1400" baseline="0" dirty="0" smtClean="0">
                          <a:hlinkClick r:id="rId11"/>
                        </a:rPr>
                        <a:t> Service Vocabulary</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Vocabulary capturing the fundamental characteristics of a service offered by public administration</a:t>
                      </a:r>
                      <a:endParaRPr lang="en-GB" sz="14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904">
                <a:tc>
                  <a:txBody>
                    <a:bodyPr/>
                    <a:lstStyle/>
                    <a:p>
                      <a:r>
                        <a:rPr lang="en-GB" sz="1400" b="0" i="0" kern="1200" dirty="0" smtClean="0">
                          <a:solidFill>
                            <a:schemeClr val="dk1"/>
                          </a:solidFill>
                          <a:latin typeface="+mj-lt"/>
                          <a:ea typeface="+mj-ea"/>
                          <a:cs typeface="+mj-cs"/>
                          <a:hlinkClick r:id="rId12" tooltip="http://schema.org/"/>
                        </a:rPr>
                        <a:t>schema.org</a:t>
                      </a:r>
                      <a:endParaRPr lang="en-GB" sz="1400"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1400" b="0" i="0" kern="1200" dirty="0" smtClean="0">
                          <a:solidFill>
                            <a:schemeClr val="dk1"/>
                          </a:solidFill>
                          <a:latin typeface="+mj-lt"/>
                          <a:ea typeface="+mj-ea"/>
                          <a:cs typeface="+mj-cs"/>
                        </a:rPr>
                        <a:t>Agreed vocabularies for publishing structured data on the Web elaborated</a:t>
                      </a:r>
                      <a:r>
                        <a:rPr lang="en-GB" sz="1400" b="0" i="0" kern="1200" baseline="0" dirty="0" smtClean="0">
                          <a:solidFill>
                            <a:schemeClr val="dk1"/>
                          </a:solidFill>
                          <a:latin typeface="+mj-lt"/>
                          <a:ea typeface="+mj-ea"/>
                          <a:cs typeface="+mj-cs"/>
                        </a:rPr>
                        <a:t> by Google, Yahoo and Microsoft</a:t>
                      </a:r>
                      <a:endParaRPr lang="en-GB" sz="1400"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Rectangle 6"/>
          <p:cNvSpPr/>
          <p:nvPr/>
        </p:nvSpPr>
        <p:spPr bwMode="ltGray">
          <a:xfrm>
            <a:off x="5229300" y="494928"/>
            <a:ext cx="3384376" cy="648072"/>
          </a:xfrm>
          <a:prstGeom prst="rect">
            <a:avLst/>
          </a:prstGeom>
          <a:solidFill>
            <a:schemeClr val="bg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13"/>
              </a:rPr>
              <a:t>http://www.w3.org/wiki/TaskForces/CommunityProjects/LinkingOpenData/CommonVocabularies</a:t>
            </a:r>
            <a:r>
              <a:rPr lang="en-GB" sz="1100" dirty="0" smtClean="0"/>
              <a:t> </a:t>
            </a:r>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358" y="2017567"/>
            <a:ext cx="270000" cy="270000"/>
          </a:xfrm>
          <a:prstGeom prst="rect">
            <a:avLst/>
          </a:prstGeom>
        </p:spPr>
      </p:pic>
      <p:sp>
        <p:nvSpPr>
          <p:cNvPr id="10" name="Title 1"/>
          <p:cNvSpPr txBox="1">
            <a:spLocks/>
          </p:cNvSpPr>
          <p:nvPr/>
        </p:nvSpPr>
        <p:spPr>
          <a:xfrm>
            <a:off x="971600" y="685800"/>
            <a:ext cx="425770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dirty="0" smtClean="0"/>
              <a:t>Reuse existing terms and vocabularies</a:t>
            </a:r>
            <a:endParaRPr lang="en-GB" dirty="0"/>
          </a:p>
        </p:txBody>
      </p:sp>
      <p:sp>
        <p:nvSpPr>
          <p:cNvPr id="11" name="TextBox 10"/>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358" y="3165248"/>
            <a:ext cx="270000" cy="270000"/>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4358" y="3463383"/>
            <a:ext cx="270000" cy="270000"/>
          </a:xfrm>
          <a:prstGeom prst="rect">
            <a:avLst/>
          </a:prstGeom>
        </p:spPr>
      </p:pic>
    </p:spTree>
    <p:extLst>
      <p:ext uri="{BB962C8B-B14F-4D97-AF65-F5344CB8AC3E}">
        <p14:creationId xmlns:p14="http://schemas.microsoft.com/office/powerpoint/2010/main" val="124479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533400" y="2132856"/>
            <a:ext cx="8077200" cy="4039344"/>
          </a:xfrm>
        </p:spPr>
        <p:txBody>
          <a:bodyPr/>
          <a:lstStyle/>
          <a:p>
            <a:pPr marL="0" lvl="1"/>
            <a:r>
              <a:rPr lang="en-GB" sz="1800" dirty="0" smtClean="0"/>
              <a:t>Reuse greatly </a:t>
            </a:r>
            <a:r>
              <a:rPr lang="en-GB" sz="1800" b="1" dirty="0" smtClean="0"/>
              <a:t>aids</a:t>
            </a:r>
            <a:r>
              <a:rPr lang="en-GB" sz="1800" dirty="0" smtClean="0"/>
              <a:t> </a:t>
            </a:r>
            <a:r>
              <a:rPr lang="en-GB" sz="1800" b="1" dirty="0" smtClean="0"/>
              <a:t>interoperability</a:t>
            </a:r>
            <a:r>
              <a:rPr lang="en-GB" sz="1800" dirty="0" smtClean="0"/>
              <a:t> of your data</a:t>
            </a:r>
          </a:p>
          <a:p>
            <a:pPr marL="548640" lvl="3">
              <a:buFont typeface="Wingdings" pitchFamily="2" charset="2"/>
              <a:buChar char="§"/>
            </a:pPr>
            <a:r>
              <a:rPr lang="en-GB" sz="1600" dirty="0" smtClean="0"/>
              <a:t>Use of dcterms:created, for example, the value for which should be a data typed date such as 2013-02-21^^xsd:date, is immediately processable by many machines. If your schema encourages data publishers to use a different term and date format, such as ex:date "21 February 2013" – data published using your schema will require further processing to make it the same as everyone else's.</a:t>
            </a:r>
            <a:endParaRPr lang="en-GB" dirty="0" smtClean="0"/>
          </a:p>
          <a:p>
            <a:pPr marL="0" lvl="1"/>
            <a:r>
              <a:rPr lang="en-GB" sz="1800" dirty="0" smtClean="0"/>
              <a:t>Reuse </a:t>
            </a:r>
            <a:r>
              <a:rPr lang="en-GB" sz="1800" b="1" dirty="0" smtClean="0"/>
              <a:t>adds credibility </a:t>
            </a:r>
            <a:r>
              <a:rPr lang="en-GB" sz="1800" dirty="0" smtClean="0"/>
              <a:t>to your schema.</a:t>
            </a:r>
          </a:p>
          <a:p>
            <a:pPr marL="548640" lvl="3">
              <a:buFont typeface="Wingdings" pitchFamily="2" charset="2"/>
              <a:buChar char="§"/>
            </a:pPr>
            <a:r>
              <a:rPr lang="en-GB" sz="1600" dirty="0" smtClean="0"/>
              <a:t>It shows it has been published with care and professionalism, again, this promotes its reuse.</a:t>
            </a:r>
            <a:endParaRPr lang="en-GB" sz="1400" dirty="0" smtClean="0"/>
          </a:p>
          <a:p>
            <a:pPr marL="0" lvl="1"/>
            <a:r>
              <a:rPr lang="en-GB" sz="1800" dirty="0" smtClean="0"/>
              <a:t>Reuse is </a:t>
            </a:r>
            <a:r>
              <a:rPr lang="en-GB" sz="1800" b="1" dirty="0" smtClean="0"/>
              <a:t>easier</a:t>
            </a:r>
            <a:r>
              <a:rPr lang="en-GB" sz="1800" dirty="0" smtClean="0"/>
              <a:t> and </a:t>
            </a:r>
            <a:r>
              <a:rPr lang="en-GB" sz="1800" b="1" dirty="0" smtClean="0"/>
              <a:t>cheaper</a:t>
            </a:r>
            <a:r>
              <a:rPr lang="en-GB" sz="1800" dirty="0" smtClean="0"/>
              <a:t>.</a:t>
            </a:r>
          </a:p>
          <a:p>
            <a:pPr lvl="2">
              <a:buFont typeface="Wingdings" pitchFamily="2" charset="2"/>
              <a:buChar char="§"/>
            </a:pPr>
            <a:r>
              <a:rPr lang="en-GB" sz="1600" dirty="0" smtClean="0"/>
              <a:t>Reusing classes and properties from well defined and properly hosted vocabularies avoids your having to replicate that effort.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66</a:t>
            </a:fld>
            <a:endParaRPr lang="en-GB" dirty="0"/>
          </a:p>
        </p:txBody>
      </p:sp>
      <p:sp>
        <p:nvSpPr>
          <p:cNvPr id="5" name="Title 1"/>
          <p:cNvSpPr txBox="1">
            <a:spLocks/>
          </p:cNvSpPr>
          <p:nvPr/>
        </p:nvSpPr>
        <p:spPr>
          <a:xfrm>
            <a:off x="557064" y="1487398"/>
            <a:ext cx="8071048" cy="35481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1800" dirty="0" smtClean="0">
                <a:solidFill>
                  <a:schemeClr val="accent1"/>
                </a:solidFill>
              </a:rPr>
              <a:t>Advantages of reuse:</a:t>
            </a:r>
            <a:endParaRPr lang="en-GB" sz="1800" dirty="0">
              <a:solidFill>
                <a:schemeClr val="accent1"/>
              </a:solidFill>
            </a:endParaRPr>
          </a:p>
        </p:txBody>
      </p:sp>
      <p:sp>
        <p:nvSpPr>
          <p:cNvPr id="8" name="Title 1"/>
          <p:cNvSpPr>
            <a:spLocks noGrp="1"/>
          </p:cNvSpPr>
          <p:nvPr>
            <p:ph type="title"/>
          </p:nvPr>
        </p:nvSpPr>
        <p:spPr>
          <a:xfrm>
            <a:off x="971600" y="685800"/>
            <a:ext cx="7639000" cy="510952"/>
          </a:xfrm>
        </p:spPr>
        <p:txBody>
          <a:bodyPr/>
          <a:lstStyle/>
          <a:p>
            <a:r>
              <a:rPr lang="en-GB" dirty="0" smtClean="0"/>
              <a:t>Reuse existing terms and vocabularies</a:t>
            </a:r>
            <a:endParaRPr lang="en-GB" dirty="0"/>
          </a:p>
        </p:txBody>
      </p:sp>
      <p:sp>
        <p:nvSpPr>
          <p:cNvPr id="9" name="TextBox 8"/>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Tree>
    <p:extLst>
      <p:ext uri="{BB962C8B-B14F-4D97-AF65-F5344CB8AC3E}">
        <p14:creationId xmlns:p14="http://schemas.microsoft.com/office/powerpoint/2010/main" val="27226273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59"/>
            <a:ext cx="8071048" cy="328441"/>
          </a:xfrm>
        </p:spPr>
        <p:txBody>
          <a:bodyPr/>
          <a:lstStyle/>
          <a:p>
            <a:r>
              <a:rPr lang="en-GB" sz="1500" b="0" dirty="0" smtClean="0"/>
              <a:t>You can find reusable RDF vocabularies on</a:t>
            </a:r>
            <a:r>
              <a:rPr lang="en-GB" sz="1500" b="0" dirty="0"/>
              <a:t>:</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67</a:t>
            </a:fld>
            <a:endParaRPr lang="en-GB" dirty="0"/>
          </a:p>
        </p:txBody>
      </p:sp>
      <p:sp>
        <p:nvSpPr>
          <p:cNvPr id="7" name="TextBox 6"/>
          <p:cNvSpPr txBox="1"/>
          <p:nvPr/>
        </p:nvSpPr>
        <p:spPr>
          <a:xfrm>
            <a:off x="1070589" y="1664537"/>
            <a:ext cx="3096344" cy="288032"/>
          </a:xfrm>
          <a:prstGeom prst="rect">
            <a:avLst/>
          </a:prstGeom>
          <a:noFill/>
        </p:spPr>
        <p:txBody>
          <a:bodyPr vert="horz" wrap="square" lIns="0" tIns="0" rIns="0" bIns="0" rtlCol="0">
            <a:noAutofit/>
          </a:bodyPr>
          <a:lstStyle/>
          <a:p>
            <a:pPr indent="-274320" algn="ctr">
              <a:spcAft>
                <a:spcPts val="900"/>
              </a:spcAft>
            </a:pPr>
            <a:r>
              <a:rPr lang="en-GB" sz="1600" dirty="0" smtClean="0">
                <a:solidFill>
                  <a:srgbClr val="2C4B88"/>
                </a:solidFill>
                <a:latin typeface="Georgia" pitchFamily="18" charset="0"/>
                <a:hlinkClick r:id="rId2"/>
              </a:rPr>
              <a:t>http://joinup.ec.europa.eu/ </a:t>
            </a:r>
            <a:endParaRPr lang="en-GB" sz="1600" dirty="0" smtClean="0">
              <a:solidFill>
                <a:srgbClr val="2C4B88"/>
              </a:solidFill>
              <a:latin typeface="Georgia" pitchFamily="18" charset="0"/>
            </a:endParaRPr>
          </a:p>
        </p:txBody>
      </p:sp>
      <p:sp>
        <p:nvSpPr>
          <p:cNvPr id="8" name="TextBox 7"/>
          <p:cNvSpPr txBox="1"/>
          <p:nvPr/>
        </p:nvSpPr>
        <p:spPr>
          <a:xfrm>
            <a:off x="5877317" y="1654373"/>
            <a:ext cx="1944216" cy="298800"/>
          </a:xfrm>
          <a:prstGeom prst="rect">
            <a:avLst/>
          </a:prstGeom>
          <a:noFill/>
        </p:spPr>
        <p:txBody>
          <a:bodyPr vert="horz" wrap="square" lIns="0" tIns="0" rIns="0" bIns="0" rtlCol="0">
            <a:noAutofit/>
          </a:bodyPr>
          <a:lstStyle/>
          <a:p>
            <a:pPr indent="-274320" algn="ctr">
              <a:spcAft>
                <a:spcPts val="900"/>
              </a:spcAft>
            </a:pPr>
            <a:r>
              <a:rPr lang="en-GB" sz="1600" dirty="0" smtClean="0">
                <a:solidFill>
                  <a:srgbClr val="2C4B88"/>
                </a:solidFill>
                <a:latin typeface="+mj-lt"/>
                <a:hlinkClick r:id="rId3"/>
              </a:rPr>
              <a:t>http://lov.okfn.org/ </a:t>
            </a:r>
            <a:endParaRPr lang="en-GB" sz="1600" dirty="0" smtClean="0">
              <a:solidFill>
                <a:srgbClr val="2C4B88"/>
              </a:solidFill>
              <a:latin typeface="+mj-lt"/>
            </a:endParaRPr>
          </a:p>
        </p:txBody>
      </p:sp>
      <p:pic>
        <p:nvPicPr>
          <p:cNvPr id="3" name="Picture 2"/>
          <p:cNvPicPr>
            <a:picLocks noChangeAspect="1"/>
          </p:cNvPicPr>
          <p:nvPr/>
        </p:nvPicPr>
        <p:blipFill rotWithShape="1">
          <a:blip r:embed="rId4"/>
          <a:srcRect r="23321"/>
          <a:stretch/>
        </p:blipFill>
        <p:spPr>
          <a:xfrm>
            <a:off x="4932040" y="1997650"/>
            <a:ext cx="3834771" cy="4372450"/>
          </a:xfrm>
          <a:prstGeom prst="rect">
            <a:avLst/>
          </a:prstGeom>
          <a:effectLst/>
        </p:spPr>
      </p:pic>
      <p:pic>
        <p:nvPicPr>
          <p:cNvPr id="5" name="Picture 1"/>
          <p:cNvPicPr>
            <a:picLocks noChangeAspect="1" noChangeArrowheads="1"/>
          </p:cNvPicPr>
          <p:nvPr/>
        </p:nvPicPr>
        <p:blipFill>
          <a:blip r:embed="rId5" cstate="print"/>
          <a:srcRect l="26460" t="9240" r="27236" b="5081"/>
          <a:stretch>
            <a:fillRect/>
          </a:stretch>
        </p:blipFill>
        <p:spPr bwMode="auto">
          <a:xfrm>
            <a:off x="539552" y="2053177"/>
            <a:ext cx="4158419" cy="4328151"/>
          </a:xfrm>
          <a:prstGeom prst="rect">
            <a:avLst/>
          </a:prstGeom>
          <a:ln>
            <a:noFill/>
          </a:ln>
          <a:effectLst/>
        </p:spPr>
      </p:pic>
      <p:sp>
        <p:nvSpPr>
          <p:cNvPr id="11" name="Title 1"/>
          <p:cNvSpPr txBox="1">
            <a:spLocks/>
          </p:cNvSpPr>
          <p:nvPr/>
        </p:nvSpPr>
        <p:spPr>
          <a:xfrm>
            <a:off x="971600" y="685800"/>
            <a:ext cx="7639000" cy="51095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mtClean="0"/>
              <a:t>Reuse existing terms and vocabularies</a:t>
            </a:r>
            <a:endParaRPr lang="en-GB" dirty="0"/>
          </a:p>
        </p:txBody>
      </p:sp>
      <p:sp>
        <p:nvSpPr>
          <p:cNvPr id="12" name="TextBox 11"/>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Tree>
    <p:extLst>
      <p:ext uri="{BB962C8B-B14F-4D97-AF65-F5344CB8AC3E}">
        <p14:creationId xmlns:p14="http://schemas.microsoft.com/office/powerpoint/2010/main" val="107260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Creation of sub-classes and sub-properties</a:t>
            </a:r>
            <a:endParaRPr lang="en-GB" dirty="0"/>
          </a:p>
        </p:txBody>
      </p:sp>
      <p:sp>
        <p:nvSpPr>
          <p:cNvPr id="6" name="Content Placeholder 5"/>
          <p:cNvSpPr>
            <a:spLocks noGrp="1"/>
          </p:cNvSpPr>
          <p:nvPr>
            <p:ph sz="quarter" idx="15"/>
          </p:nvPr>
        </p:nvSpPr>
        <p:spPr>
          <a:xfrm>
            <a:off x="533400" y="1961728"/>
            <a:ext cx="8077200" cy="4419600"/>
          </a:xfrm>
        </p:spPr>
        <p:txBody>
          <a:bodyPr/>
          <a:lstStyle/>
          <a:p>
            <a:pPr lvl="1">
              <a:buFont typeface="Arial" pitchFamily="34" charset="0"/>
              <a:buChar char="•"/>
            </a:pPr>
            <a:r>
              <a:rPr lang="en-GB" dirty="0" smtClean="0">
                <a:latin typeface="+mj-lt"/>
              </a:rPr>
              <a:t>RDF schemas and vocabularies often include </a:t>
            </a:r>
            <a:r>
              <a:rPr lang="en-GB" b="1" dirty="0" smtClean="0">
                <a:latin typeface="+mj-lt"/>
              </a:rPr>
              <a:t>terms that are very generic</a:t>
            </a:r>
            <a:r>
              <a:rPr lang="en-GB" dirty="0" smtClean="0">
                <a:latin typeface="+mj-lt"/>
              </a:rPr>
              <a:t>.</a:t>
            </a:r>
          </a:p>
          <a:p>
            <a:pPr lvl="1">
              <a:buFont typeface="Arial" pitchFamily="34" charset="0"/>
              <a:buChar char="•"/>
            </a:pPr>
            <a:r>
              <a:rPr lang="en-GB" dirty="0" smtClean="0">
                <a:latin typeface="+mj-lt"/>
              </a:rPr>
              <a:t>By creating </a:t>
            </a:r>
            <a:r>
              <a:rPr lang="en-GB" b="1" dirty="0" smtClean="0">
                <a:latin typeface="+mj-lt"/>
              </a:rPr>
              <a:t>sub-class</a:t>
            </a:r>
            <a:r>
              <a:rPr lang="en-GB" dirty="0" smtClean="0">
                <a:latin typeface="+mj-lt"/>
              </a:rPr>
              <a:t> and </a:t>
            </a:r>
            <a:r>
              <a:rPr lang="en-GB" b="1" dirty="0" smtClean="0">
                <a:latin typeface="+mj-lt"/>
              </a:rPr>
              <a:t>sub-property </a:t>
            </a:r>
            <a:r>
              <a:rPr lang="en-GB" dirty="0" smtClean="0">
                <a:latin typeface="+mj-lt"/>
              </a:rPr>
              <a:t>relationships, systems that understand the super property or super class may be able to interpret the data even if the more specific terms are unknown.</a:t>
            </a:r>
          </a:p>
          <a:p>
            <a:pPr lvl="1">
              <a:buFont typeface="Arial" pitchFamily="34" charset="0"/>
              <a:buChar char="•"/>
            </a:pPr>
            <a:r>
              <a:rPr lang="en-GB" dirty="0" smtClean="0">
                <a:latin typeface="+mj-lt"/>
              </a:rPr>
              <a:t>Do </a:t>
            </a:r>
            <a:r>
              <a:rPr lang="en-GB" b="1" dirty="0" smtClean="0">
                <a:latin typeface="+mj-lt"/>
              </a:rPr>
              <a:t>not create sub-classes and sub-properties simply to allow you to use your own term</a:t>
            </a:r>
            <a:r>
              <a:rPr lang="en-GB" dirty="0" smtClean="0">
                <a:latin typeface="+mj-lt"/>
              </a:rPr>
              <a:t> for something that already exists.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68</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Tree>
    <p:extLst>
      <p:ext uri="{BB962C8B-B14F-4D97-AF65-F5344CB8AC3E}">
        <p14:creationId xmlns:p14="http://schemas.microsoft.com/office/powerpoint/2010/main" val="7508998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smtClean="0"/>
              <a:t>Creation of sub-classes and sub-properties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69</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467544" y="1484784"/>
            <a:ext cx="8143056" cy="683568"/>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The EU Budget vocabulary defines the </a:t>
            </a:r>
            <a:r>
              <a:rPr lang="en-GB" sz="2000" i="1" dirty="0" smtClean="0">
                <a:latin typeface="Georgia" pitchFamily="18" charset="0"/>
              </a:rPr>
              <a:t>introduction </a:t>
            </a:r>
            <a:r>
              <a:rPr lang="en-GB" sz="2000" dirty="0" smtClean="0">
                <a:latin typeface="Georgia" pitchFamily="18" charset="0"/>
              </a:rPr>
              <a:t>property as a sub-property of </a:t>
            </a:r>
            <a:r>
              <a:rPr lang="en-GB" sz="2000" i="1" dirty="0" err="1" smtClean="0">
                <a:latin typeface="Georgia" pitchFamily="18" charset="0"/>
              </a:rPr>
              <a:t>dct:description</a:t>
            </a:r>
            <a:r>
              <a:rPr lang="en-GB" sz="2000" dirty="0" smtClean="0">
                <a:latin typeface="Georgia" pitchFamily="18" charset="0"/>
              </a:rPr>
              <a:t>.</a:t>
            </a:r>
          </a:p>
        </p:txBody>
      </p:sp>
      <p:pic>
        <p:nvPicPr>
          <p:cNvPr id="3" name="Picture 2"/>
          <p:cNvPicPr>
            <a:picLocks noChangeAspect="1"/>
          </p:cNvPicPr>
          <p:nvPr/>
        </p:nvPicPr>
        <p:blipFill>
          <a:blip r:embed="rId3"/>
          <a:stretch>
            <a:fillRect/>
          </a:stretch>
        </p:blipFill>
        <p:spPr>
          <a:xfrm>
            <a:off x="454084" y="4898080"/>
            <a:ext cx="1819238" cy="985833"/>
          </a:xfrm>
          <a:prstGeom prst="rect">
            <a:avLst/>
          </a:prstGeom>
        </p:spPr>
      </p:pic>
      <p:pic>
        <p:nvPicPr>
          <p:cNvPr id="5" name="Picture 4"/>
          <p:cNvPicPr>
            <a:picLocks noChangeAspect="1"/>
          </p:cNvPicPr>
          <p:nvPr/>
        </p:nvPicPr>
        <p:blipFill>
          <a:blip r:embed="rId4"/>
          <a:stretch>
            <a:fillRect/>
          </a:stretch>
        </p:blipFill>
        <p:spPr>
          <a:xfrm>
            <a:off x="467544" y="2636912"/>
            <a:ext cx="7352169" cy="1792608"/>
          </a:xfrm>
          <a:prstGeom prst="rect">
            <a:avLst/>
          </a:prstGeom>
        </p:spPr>
      </p:pic>
      <p:sp>
        <p:nvSpPr>
          <p:cNvPr id="6" name="Rectangle 5"/>
          <p:cNvSpPr/>
          <p:nvPr/>
        </p:nvSpPr>
        <p:spPr bwMode="ltGray">
          <a:xfrm>
            <a:off x="1259632" y="2906472"/>
            <a:ext cx="4104456" cy="216024"/>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2680583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The Web is evolving from a “Web of linked documents” into a “Web of linked data”</a:t>
            </a:r>
            <a:endParaRPr lang="en-GB" dirty="0"/>
          </a:p>
        </p:txBody>
      </p:sp>
      <p:sp>
        <p:nvSpPr>
          <p:cNvPr id="3" name="Content Placeholder 2"/>
          <p:cNvSpPr>
            <a:spLocks noGrp="1"/>
          </p:cNvSpPr>
          <p:nvPr>
            <p:ph sz="quarter" idx="14"/>
          </p:nvPr>
        </p:nvSpPr>
        <p:spPr>
          <a:xfrm>
            <a:off x="533400" y="1752601"/>
            <a:ext cx="4830688" cy="4419599"/>
          </a:xfrm>
        </p:spPr>
        <p:txBody>
          <a:bodyPr/>
          <a:lstStyle/>
          <a:p>
            <a:pPr lvl="1">
              <a:buFont typeface="Arial" pitchFamily="34" charset="0"/>
              <a:buChar char="•"/>
            </a:pPr>
            <a:r>
              <a:rPr lang="en-GB" sz="1800" dirty="0" smtClean="0"/>
              <a:t>The Web started as a collection of documents published online – accessible at a Web location identified by a URL.</a:t>
            </a:r>
          </a:p>
          <a:p>
            <a:pPr lvl="1">
              <a:buFont typeface="Arial" pitchFamily="34" charset="0"/>
              <a:buChar char="•"/>
            </a:pPr>
            <a:r>
              <a:rPr lang="en-GB" sz="1800" dirty="0" smtClean="0"/>
              <a:t>These documents often contain data about real-world resources which is mainly human-readable and cannot be understood by machines.</a:t>
            </a:r>
          </a:p>
          <a:p>
            <a:pPr lvl="1">
              <a:buFont typeface="Arial" pitchFamily="34" charset="0"/>
              <a:buChar char="•"/>
            </a:pPr>
            <a:r>
              <a:rPr lang="en-GB" sz="1800" dirty="0" smtClean="0"/>
              <a:t>The Web of Data is about enabling the access to this data, by making it available in machine-readable formats and connecting it using Uniform Resource Identifiers (URIs), thus enabling people and machines to collect the data, and put it together to do all kinds of things with it (permitted by the licence).</a:t>
            </a:r>
          </a:p>
        </p:txBody>
      </p:sp>
      <p:sp>
        <p:nvSpPr>
          <p:cNvPr id="6" name="Content Placeholder 5"/>
          <p:cNvSpPr>
            <a:spLocks noGrp="1"/>
          </p:cNvSpPr>
          <p:nvPr>
            <p:ph sz="quarter" idx="15"/>
          </p:nvPr>
        </p:nvSpPr>
        <p:spPr>
          <a:xfrm>
            <a:off x="5796136" y="1752600"/>
            <a:ext cx="2814464" cy="3764632"/>
          </a:xfrm>
          <a:ln w="3175">
            <a:solidFill>
              <a:schemeClr val="accent1"/>
            </a:solidFill>
            <a:prstDash val="sysDot"/>
          </a:ln>
        </p:spPr>
        <p:txBody>
          <a:bodyPr/>
          <a:lstStyle/>
          <a:p>
            <a:r>
              <a:rPr lang="en-GB" sz="1400" dirty="0" smtClean="0">
                <a:solidFill>
                  <a:schemeClr val="accent1"/>
                </a:solidFill>
                <a:latin typeface="Century Gothic" panose="020B0502020202020204" pitchFamily="34" charset="0"/>
                <a:ea typeface="Hand Of Sean" pitchFamily="2" charset="-128"/>
              </a:rPr>
              <a:t>Machine-readable data (or metadata) is data in a format that can be interpreted by a computer.</a:t>
            </a:r>
          </a:p>
          <a:p>
            <a:r>
              <a:rPr lang="en-GB" sz="1400" dirty="0" smtClean="0">
                <a:solidFill>
                  <a:schemeClr val="accent1"/>
                </a:solidFill>
                <a:latin typeface="Century Gothic" panose="020B0502020202020204" pitchFamily="34" charset="0"/>
                <a:ea typeface="Hand Of Sean" pitchFamily="2" charset="-128"/>
              </a:rPr>
              <a:t>2 types of machine-readable data exist:</a:t>
            </a:r>
          </a:p>
          <a:p>
            <a:pPr lvl="1">
              <a:buFont typeface="Arial" pitchFamily="34" charset="0"/>
              <a:buChar char="•"/>
            </a:pPr>
            <a:r>
              <a:rPr lang="en-GB" sz="1400" dirty="0" smtClean="0">
                <a:solidFill>
                  <a:schemeClr val="accent1"/>
                </a:solidFill>
                <a:latin typeface="Century Gothic" panose="020B0502020202020204" pitchFamily="34" charset="0"/>
                <a:ea typeface="Hand Of Sean" pitchFamily="2" charset="-128"/>
              </a:rPr>
              <a:t>human-readable data that is marked up so that it can also be understood by computers, e.g. microformats, RDFa;</a:t>
            </a:r>
          </a:p>
          <a:p>
            <a:pPr lvl="1">
              <a:buFont typeface="Arial" pitchFamily="34" charset="0"/>
              <a:buChar char="•"/>
            </a:pPr>
            <a:r>
              <a:rPr lang="en-GB" sz="1400" dirty="0" smtClean="0">
                <a:solidFill>
                  <a:schemeClr val="accent1"/>
                </a:solidFill>
                <a:latin typeface="Century Gothic" panose="020B0502020202020204" pitchFamily="34" charset="0"/>
                <a:ea typeface="Hand Of Sean" pitchFamily="2" charset="-128"/>
              </a:rPr>
              <a:t>data formats intended principally for computers, e.g. RDF, XML and JSON.</a:t>
            </a:r>
          </a:p>
          <a:p>
            <a:endParaRPr lang="en-GB" sz="1400" dirty="0">
              <a:solidFill>
                <a:schemeClr val="accent1"/>
              </a:solidFill>
              <a:latin typeface="Century Gothic" panose="020B0502020202020204" pitchFamily="34" charset="0"/>
              <a:ea typeface="Hand Of Sean" pitchFamily="2" charset="-128"/>
            </a:endParaRP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5" name="Rectangle 4"/>
          <p:cNvSpPr/>
          <p:nvPr/>
        </p:nvSpPr>
        <p:spPr bwMode="ltGray">
          <a:xfrm>
            <a:off x="4355976" y="5877272"/>
            <a:ext cx="4248472" cy="576064"/>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2"/>
              </a:rPr>
              <a:t>http://www.ted.com/talks/tim_berners_lee_on_the_next_web.html</a:t>
            </a:r>
            <a:endParaRPr lang="en-GB" sz="1100" dirty="0" smtClean="0"/>
          </a:p>
          <a:p>
            <a:r>
              <a:rPr lang="en-GB" sz="1100" dirty="0" smtClean="0">
                <a:hlinkClick r:id="rId3"/>
              </a:rPr>
              <a:t>http://linkeddatabook.com/editions/1.0/</a:t>
            </a:r>
            <a:endParaRPr lang="en-GB" sz="1100" dirty="0" smtClean="0"/>
          </a:p>
          <a:p>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smtClean="0"/>
              <a:t>Creation of sub-classes and sub-properties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70</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9" name="TextBox 8"/>
          <p:cNvSpPr txBox="1"/>
          <p:nvPr/>
        </p:nvSpPr>
        <p:spPr>
          <a:xfrm>
            <a:off x="467544" y="1484784"/>
            <a:ext cx="8143056" cy="683568"/>
          </a:xfrm>
          <a:prstGeom prst="rect">
            <a:avLst/>
          </a:prstGeom>
          <a:noFill/>
        </p:spPr>
        <p:txBody>
          <a:bodyPr vert="horz" wrap="square" lIns="0" tIns="0" rIns="0" bIns="0" rtlCol="0">
            <a:noAutofit/>
          </a:bodyPr>
          <a:lstStyle/>
          <a:p>
            <a:pPr indent="-274320">
              <a:spcAft>
                <a:spcPts val="900"/>
              </a:spcAft>
            </a:pPr>
            <a:r>
              <a:rPr lang="en-GB" sz="2000" dirty="0" smtClean="0">
                <a:latin typeface="Georgia" pitchFamily="18" charset="0"/>
              </a:rPr>
              <a:t>The EU Budget vocabulary defines the </a:t>
            </a:r>
            <a:r>
              <a:rPr lang="en-GB" sz="2000" i="1" dirty="0" smtClean="0">
                <a:latin typeface="Georgia" pitchFamily="18" charset="0"/>
              </a:rPr>
              <a:t>has nomenclature </a:t>
            </a:r>
            <a:r>
              <a:rPr lang="en-GB" sz="2000" dirty="0" smtClean="0">
                <a:latin typeface="Georgia" pitchFamily="18" charset="0"/>
              </a:rPr>
              <a:t>property as a sub-property of </a:t>
            </a:r>
            <a:r>
              <a:rPr lang="en-GB" sz="2000" i="1" dirty="0" err="1" smtClean="0">
                <a:latin typeface="Georgia" pitchFamily="18" charset="0"/>
              </a:rPr>
              <a:t>dct:subject</a:t>
            </a:r>
            <a:r>
              <a:rPr lang="en-GB" sz="2000" dirty="0" smtClean="0">
                <a:latin typeface="Georgia" pitchFamily="18" charset="0"/>
              </a:rPr>
              <a:t>.</a:t>
            </a:r>
          </a:p>
        </p:txBody>
      </p:sp>
      <p:pic>
        <p:nvPicPr>
          <p:cNvPr id="14" name="Picture 13"/>
          <p:cNvPicPr>
            <a:picLocks noChangeAspect="1"/>
          </p:cNvPicPr>
          <p:nvPr/>
        </p:nvPicPr>
        <p:blipFill>
          <a:blip r:embed="rId2"/>
          <a:stretch>
            <a:fillRect/>
          </a:stretch>
        </p:blipFill>
        <p:spPr>
          <a:xfrm>
            <a:off x="481182" y="2384376"/>
            <a:ext cx="6979753" cy="2196752"/>
          </a:xfrm>
          <a:prstGeom prst="rect">
            <a:avLst/>
          </a:prstGeom>
        </p:spPr>
      </p:pic>
      <p:sp>
        <p:nvSpPr>
          <p:cNvPr id="16" name="Rectangle 15"/>
          <p:cNvSpPr/>
          <p:nvPr/>
        </p:nvSpPr>
        <p:spPr bwMode="ltGray">
          <a:xfrm>
            <a:off x="1259632" y="2636912"/>
            <a:ext cx="3384376" cy="225260"/>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17" name="Picture 16"/>
          <p:cNvPicPr>
            <a:picLocks noChangeAspect="1"/>
          </p:cNvPicPr>
          <p:nvPr/>
        </p:nvPicPr>
        <p:blipFill>
          <a:blip r:embed="rId3"/>
          <a:stretch>
            <a:fillRect/>
          </a:stretch>
        </p:blipFill>
        <p:spPr>
          <a:xfrm>
            <a:off x="481182" y="4929821"/>
            <a:ext cx="4600238" cy="985833"/>
          </a:xfrm>
          <a:prstGeom prst="rect">
            <a:avLst/>
          </a:prstGeom>
        </p:spPr>
      </p:pic>
    </p:spTree>
    <p:extLst>
      <p:ext uri="{BB962C8B-B14F-4D97-AF65-F5344CB8AC3E}">
        <p14:creationId xmlns:p14="http://schemas.microsoft.com/office/powerpoint/2010/main" val="23797753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889720"/>
            <a:ext cx="8077200" cy="4419600"/>
          </a:xfrm>
        </p:spPr>
        <p:txBody>
          <a:bodyPr/>
          <a:lstStyle/>
          <a:p>
            <a:pPr marL="457200" lvl="1" indent="-457200">
              <a:buFont typeface="Wingdings" pitchFamily="2" charset="2"/>
              <a:buChar char="ü"/>
            </a:pPr>
            <a:r>
              <a:rPr lang="en-GB" dirty="0" smtClean="0">
                <a:latin typeface="+mj-lt"/>
              </a:rPr>
              <a:t>Classes begin with a capital letter and are always singular, e.g. skos:</a:t>
            </a:r>
            <a:r>
              <a:rPr lang="en-GB" b="1" dirty="0" smtClean="0">
                <a:solidFill>
                  <a:schemeClr val="accent1"/>
                </a:solidFill>
                <a:latin typeface="+mj-lt"/>
              </a:rPr>
              <a:t>C</a:t>
            </a:r>
            <a:r>
              <a:rPr lang="en-GB" dirty="0" smtClean="0">
                <a:latin typeface="+mj-lt"/>
              </a:rPr>
              <a:t>oncept.</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Properties begin with a lower case letter, e.g. rdfs:</a:t>
            </a:r>
            <a:r>
              <a:rPr lang="en-GB" b="1" dirty="0" smtClean="0">
                <a:solidFill>
                  <a:schemeClr val="accent1"/>
                </a:solidFill>
                <a:latin typeface="+mj-lt"/>
              </a:rPr>
              <a:t>l</a:t>
            </a:r>
            <a:r>
              <a:rPr lang="en-GB" dirty="0" smtClean="0">
                <a:latin typeface="+mj-lt"/>
              </a:rPr>
              <a:t>abel.</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Object properties should be verbs, e.g. org:hasSite.</a:t>
            </a:r>
            <a:br>
              <a:rPr lang="en-GB" dirty="0" smtClean="0">
                <a:latin typeface="+mj-lt"/>
              </a:rPr>
            </a:br>
            <a:endParaRPr lang="en-GB" dirty="0" smtClean="0">
              <a:latin typeface="+mj-lt"/>
            </a:endParaRPr>
          </a:p>
          <a:p>
            <a:pPr marL="182880" indent="-457200">
              <a:buFont typeface="Wingdings" pitchFamily="2" charset="2"/>
              <a:buChar char="ü"/>
            </a:pPr>
            <a:r>
              <a:rPr lang="en-GB" dirty="0" smtClean="0">
                <a:latin typeface="+mj-lt"/>
              </a:rPr>
              <a:t>Data type properties should be nouns, e.g. dcterms:description.</a:t>
            </a:r>
            <a:br>
              <a:rPr lang="en-GB" dirty="0" smtClean="0">
                <a:latin typeface="+mj-lt"/>
              </a:rPr>
            </a:br>
            <a:endParaRPr lang="en-GB" dirty="0" smtClean="0">
              <a:latin typeface="+mj-lt"/>
            </a:endParaRPr>
          </a:p>
          <a:p>
            <a:pPr marL="457200" lvl="1" indent="-457200">
              <a:buFont typeface="Wingdings" pitchFamily="2" charset="2"/>
              <a:buChar char="ü"/>
            </a:pPr>
            <a:r>
              <a:rPr lang="en-GB" dirty="0" smtClean="0">
                <a:latin typeface="+mj-lt"/>
              </a:rPr>
              <a:t>Use camel case if a term has more than one word, e.g. foaf:is</a:t>
            </a:r>
            <a:r>
              <a:rPr lang="en-GB" b="1" dirty="0" smtClean="0">
                <a:solidFill>
                  <a:schemeClr val="accent1"/>
                </a:solidFill>
                <a:latin typeface="+mj-lt"/>
              </a:rPr>
              <a:t>P</a:t>
            </a:r>
            <a:r>
              <a:rPr lang="en-GB" dirty="0" smtClean="0">
                <a:latin typeface="+mj-lt"/>
              </a:rPr>
              <a:t>rimary</a:t>
            </a:r>
            <a:r>
              <a:rPr lang="en-GB" b="1" dirty="0" smtClean="0">
                <a:solidFill>
                  <a:schemeClr val="accent1"/>
                </a:solidFill>
                <a:latin typeface="+mj-lt"/>
              </a:rPr>
              <a:t>T</a:t>
            </a:r>
            <a:r>
              <a:rPr lang="en-GB" dirty="0" smtClean="0">
                <a:latin typeface="+mj-lt"/>
              </a:rPr>
              <a:t>opic</a:t>
            </a:r>
            <a:r>
              <a:rPr lang="en-GB" b="1" dirty="0" smtClean="0">
                <a:solidFill>
                  <a:schemeClr val="accent1"/>
                </a:solidFill>
                <a:latin typeface="+mj-lt"/>
              </a:rPr>
              <a:t>O</a:t>
            </a:r>
            <a:r>
              <a:rPr lang="en-GB" dirty="0" smtClean="0">
                <a:latin typeface="+mj-lt"/>
              </a:rPr>
              <a:t>f.</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71</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Tree>
    <p:extLst>
      <p:ext uri="{BB962C8B-B14F-4D97-AF65-F5344CB8AC3E}">
        <p14:creationId xmlns:p14="http://schemas.microsoft.com/office/powerpoint/2010/main" val="429005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r>
              <a:rPr lang="en-GB" sz="1500" dirty="0"/>
              <a:t>If there is no suitable authoritative reusable vocabulary for describing your data, use </a:t>
            </a:r>
            <a:r>
              <a:rPr lang="en-GB" sz="1500" dirty="0" smtClean="0"/>
              <a:t>conventions </a:t>
            </a:r>
            <a:r>
              <a:rPr lang="en-GB" sz="1500" dirty="0"/>
              <a:t>for describing your own vocabulary:</a:t>
            </a:r>
          </a:p>
          <a:p>
            <a:pPr lvl="2"/>
            <a:r>
              <a:rPr lang="en-GB" sz="1500" dirty="0"/>
              <a:t>RDF Schema (RDFS)</a:t>
            </a:r>
          </a:p>
          <a:p>
            <a:pPr lvl="2"/>
            <a:r>
              <a:rPr lang="en-GB" sz="1500" dirty="0"/>
              <a:t>Web Ontology Language (OWL</a:t>
            </a:r>
            <a:r>
              <a:rPr lang="en-GB" sz="1500" dirty="0" smtClean="0"/>
              <a:t>)</a:t>
            </a:r>
          </a:p>
          <a:p>
            <a:pPr lvl="2"/>
            <a:endParaRPr lang="en-GB" sz="1500" dirty="0"/>
          </a:p>
          <a:p>
            <a:pPr marL="0" lvl="1" indent="0">
              <a:buNone/>
            </a:pPr>
            <a:r>
              <a:rPr lang="en-GB" sz="1500" b="1" i="1" dirty="0" smtClean="0"/>
              <a:t>Example: </a:t>
            </a:r>
            <a:r>
              <a:rPr lang="en-GB" sz="1500" i="1" dirty="0" smtClean="0"/>
              <a:t>defining the “Amount” class</a:t>
            </a:r>
            <a:endParaRPr lang="en-GB" sz="1500" b="1" i="1" dirty="0"/>
          </a:p>
          <a:p>
            <a:pPr marL="0" lvl="1" indent="0">
              <a:buNone/>
            </a:pPr>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72</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3" name="Picture 2"/>
          <p:cNvPicPr>
            <a:picLocks noChangeAspect="1"/>
          </p:cNvPicPr>
          <p:nvPr/>
        </p:nvPicPr>
        <p:blipFill>
          <a:blip r:embed="rId2"/>
          <a:stretch>
            <a:fillRect/>
          </a:stretch>
        </p:blipFill>
        <p:spPr>
          <a:xfrm>
            <a:off x="2699792" y="4005064"/>
            <a:ext cx="6116166" cy="1340530"/>
          </a:xfrm>
          <a:prstGeom prst="rect">
            <a:avLst/>
          </a:prstGeom>
        </p:spPr>
      </p:pic>
      <p:cxnSp>
        <p:nvCxnSpPr>
          <p:cNvPr id="9" name="Straight Connector 8"/>
          <p:cNvCxnSpPr/>
          <p:nvPr/>
        </p:nvCxnSpPr>
        <p:spPr>
          <a:xfrm>
            <a:off x="0" y="57961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ltGray">
          <a:xfrm>
            <a:off x="4860032" y="5661248"/>
            <a:ext cx="3744416" cy="648072"/>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http://www.slideshare.net/OpenDataSupport/model-your-data-metadata</a:t>
            </a:r>
            <a:endParaRPr lang="en-GB" sz="1100" dirty="0" smtClean="0">
              <a:solidFill>
                <a:schemeClr val="tx1"/>
              </a:solidFill>
            </a:endParaRPr>
          </a:p>
        </p:txBody>
      </p:sp>
      <p:pic>
        <p:nvPicPr>
          <p:cNvPr id="12" name="Picture 11"/>
          <p:cNvPicPr>
            <a:picLocks noChangeAspect="1"/>
          </p:cNvPicPr>
          <p:nvPr/>
        </p:nvPicPr>
        <p:blipFill>
          <a:blip r:embed="rId4"/>
          <a:stretch>
            <a:fillRect/>
          </a:stretch>
        </p:blipFill>
        <p:spPr>
          <a:xfrm>
            <a:off x="480711" y="4194286"/>
            <a:ext cx="2013723" cy="962085"/>
          </a:xfrm>
          <a:prstGeom prst="rect">
            <a:avLst/>
          </a:prstGeom>
        </p:spPr>
      </p:pic>
    </p:spTree>
    <p:extLst>
      <p:ext uri="{BB962C8B-B14F-4D97-AF65-F5344CB8AC3E}">
        <p14:creationId xmlns:p14="http://schemas.microsoft.com/office/powerpoint/2010/main" val="33044854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r>
              <a:rPr lang="en-GB" sz="1500" dirty="0"/>
              <a:t>If there is no suitable authoritative reusable vocabulary for describing your data, use </a:t>
            </a:r>
            <a:r>
              <a:rPr lang="en-GB" sz="1500" dirty="0" smtClean="0"/>
              <a:t>conventions </a:t>
            </a:r>
            <a:r>
              <a:rPr lang="en-GB" sz="1500" dirty="0"/>
              <a:t>for describing your own vocabulary:</a:t>
            </a:r>
          </a:p>
          <a:p>
            <a:pPr lvl="2"/>
            <a:r>
              <a:rPr lang="en-GB" sz="1500" dirty="0"/>
              <a:t>RDF Schema (RDFS)</a:t>
            </a:r>
          </a:p>
          <a:p>
            <a:pPr lvl="2"/>
            <a:r>
              <a:rPr lang="en-GB" sz="1500" dirty="0"/>
              <a:t>Web Ontology Language (OWL)</a:t>
            </a:r>
          </a:p>
          <a:p>
            <a:pPr lvl="2"/>
            <a:endParaRPr lang="en-GB" sz="1500" dirty="0"/>
          </a:p>
          <a:p>
            <a:pPr marL="0" lvl="1" indent="0">
              <a:buNone/>
            </a:pPr>
            <a:r>
              <a:rPr lang="en-GB" sz="1500" b="1" i="1" dirty="0"/>
              <a:t>Example: </a:t>
            </a:r>
            <a:r>
              <a:rPr lang="en-GB" sz="1500" i="1" dirty="0"/>
              <a:t>defining </a:t>
            </a:r>
            <a:r>
              <a:rPr lang="en-GB" sz="1500" i="1" dirty="0" smtClean="0"/>
              <a:t>the “amount type” property</a:t>
            </a:r>
            <a:endParaRPr lang="en-GB" sz="1500" b="1" i="1" dirty="0"/>
          </a:p>
          <a:p>
            <a:pPr marL="0" lvl="1" indent="0">
              <a:buNone/>
            </a:pPr>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73</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7" name="Picture 6"/>
          <p:cNvPicPr>
            <a:picLocks noChangeAspect="1"/>
          </p:cNvPicPr>
          <p:nvPr/>
        </p:nvPicPr>
        <p:blipFill>
          <a:blip r:embed="rId3"/>
          <a:stretch>
            <a:fillRect/>
          </a:stretch>
        </p:blipFill>
        <p:spPr>
          <a:xfrm>
            <a:off x="2699792" y="4075076"/>
            <a:ext cx="6106070" cy="1298140"/>
          </a:xfrm>
          <a:prstGeom prst="rect">
            <a:avLst/>
          </a:prstGeom>
        </p:spPr>
      </p:pic>
      <p:cxnSp>
        <p:nvCxnSpPr>
          <p:cNvPr id="8" name="Straight Connector 7"/>
          <p:cNvCxnSpPr/>
          <p:nvPr/>
        </p:nvCxnSpPr>
        <p:spPr>
          <a:xfrm>
            <a:off x="0" y="57961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ltGray">
          <a:xfrm>
            <a:off x="4860032" y="5661248"/>
            <a:ext cx="3744416" cy="648072"/>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4"/>
              </a:rPr>
              <a:t>http://www.slideshare.net/OpenDataSupport/model-your-data-metadata</a:t>
            </a:r>
            <a:endParaRPr lang="en-GB" sz="1100" dirty="0" smtClean="0">
              <a:solidFill>
                <a:schemeClr val="tx1"/>
              </a:solidFill>
            </a:endParaRPr>
          </a:p>
        </p:txBody>
      </p:sp>
      <p:pic>
        <p:nvPicPr>
          <p:cNvPr id="10" name="Picture 9"/>
          <p:cNvPicPr>
            <a:picLocks noChangeAspect="1"/>
          </p:cNvPicPr>
          <p:nvPr/>
        </p:nvPicPr>
        <p:blipFill>
          <a:blip r:embed="rId5"/>
          <a:stretch>
            <a:fillRect/>
          </a:stretch>
        </p:blipFill>
        <p:spPr>
          <a:xfrm>
            <a:off x="480711" y="4194286"/>
            <a:ext cx="2013723" cy="962085"/>
          </a:xfrm>
          <a:prstGeom prst="rect">
            <a:avLst/>
          </a:prstGeom>
        </p:spPr>
      </p:pic>
    </p:spTree>
    <p:extLst>
      <p:ext uri="{BB962C8B-B14F-4D97-AF65-F5344CB8AC3E}">
        <p14:creationId xmlns:p14="http://schemas.microsoft.com/office/powerpoint/2010/main" val="7973042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Where new terms are required, create them following commonly agreed best practices</a:t>
            </a:r>
            <a:endParaRPr lang="en-GB" dirty="0"/>
          </a:p>
        </p:txBody>
      </p:sp>
      <p:sp>
        <p:nvSpPr>
          <p:cNvPr id="6" name="Content Placeholder 5"/>
          <p:cNvSpPr>
            <a:spLocks noGrp="1"/>
          </p:cNvSpPr>
          <p:nvPr>
            <p:ph sz="quarter" idx="15"/>
          </p:nvPr>
        </p:nvSpPr>
        <p:spPr>
          <a:xfrm>
            <a:off x="533400" y="1696616"/>
            <a:ext cx="8077200" cy="4419600"/>
          </a:xfrm>
        </p:spPr>
        <p:txBody>
          <a:bodyPr/>
          <a:lstStyle/>
          <a:p>
            <a:r>
              <a:rPr lang="en-GB" sz="1500" dirty="0" smtClean="0"/>
              <a:t>When defining new properties, consider to define their </a:t>
            </a:r>
            <a:r>
              <a:rPr lang="en-GB" sz="1500" b="1" i="1" dirty="0" smtClean="0"/>
              <a:t>domain </a:t>
            </a:r>
            <a:r>
              <a:rPr lang="en-GB" sz="1500" dirty="0" smtClean="0"/>
              <a:t>and</a:t>
            </a:r>
            <a:r>
              <a:rPr lang="en-GB" sz="1500" i="1" dirty="0" smtClean="0"/>
              <a:t> </a:t>
            </a:r>
            <a:r>
              <a:rPr lang="en-GB" sz="1500" b="1" i="1" dirty="0" smtClean="0"/>
              <a:t>range.</a:t>
            </a:r>
          </a:p>
          <a:p>
            <a:pPr marL="285750" indent="-285750">
              <a:buClr>
                <a:schemeClr val="accent1"/>
              </a:buClr>
              <a:buFont typeface="Wingdings" panose="05000000000000000000" pitchFamily="2" charset="2"/>
              <a:buChar char="§"/>
            </a:pPr>
            <a:r>
              <a:rPr lang="en-GB" sz="1500" dirty="0" smtClean="0"/>
              <a:t>A </a:t>
            </a:r>
            <a:r>
              <a:rPr lang="en-GB" sz="1500" b="1" dirty="0" smtClean="0"/>
              <a:t>range </a:t>
            </a:r>
            <a:r>
              <a:rPr lang="en-GB" sz="1500" dirty="0" smtClean="0"/>
              <a:t>states that the values of a property are instances of one or more classes.</a:t>
            </a:r>
          </a:p>
          <a:p>
            <a:pPr marL="285750" indent="-285750">
              <a:buClr>
                <a:schemeClr val="accent1"/>
              </a:buClr>
              <a:buFont typeface="Wingdings" panose="05000000000000000000" pitchFamily="2" charset="2"/>
              <a:buChar char="§"/>
            </a:pPr>
            <a:r>
              <a:rPr lang="en-GB" sz="1500" dirty="0" smtClean="0"/>
              <a:t>A </a:t>
            </a:r>
            <a:r>
              <a:rPr lang="en-GB" sz="1500" b="1" dirty="0" smtClean="0"/>
              <a:t>domain</a:t>
            </a:r>
            <a:r>
              <a:rPr lang="en-GB" sz="1500" dirty="0" smtClean="0"/>
              <a:t> states on which classes a given property can be used.</a:t>
            </a:r>
            <a:endParaRPr lang="en-GB" sz="15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74</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10" name="Picture 9"/>
          <p:cNvPicPr>
            <a:picLocks noChangeAspect="1"/>
          </p:cNvPicPr>
          <p:nvPr/>
        </p:nvPicPr>
        <p:blipFill>
          <a:blip r:embed="rId2"/>
          <a:stretch>
            <a:fillRect/>
          </a:stretch>
        </p:blipFill>
        <p:spPr>
          <a:xfrm>
            <a:off x="2589207" y="3573016"/>
            <a:ext cx="6400925" cy="1584176"/>
          </a:xfrm>
          <a:prstGeom prst="rect">
            <a:avLst/>
          </a:prstGeom>
        </p:spPr>
      </p:pic>
      <p:cxnSp>
        <p:nvCxnSpPr>
          <p:cNvPr id="14" name="Straight Connector 13"/>
          <p:cNvCxnSpPr/>
          <p:nvPr/>
        </p:nvCxnSpPr>
        <p:spPr>
          <a:xfrm>
            <a:off x="0" y="579613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ltGray">
          <a:xfrm>
            <a:off x="4860032" y="5661248"/>
            <a:ext cx="3744416" cy="648072"/>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http://www.slideshare.net/OpenDataSupport/model-your-data-metadata</a:t>
            </a:r>
            <a:endParaRPr lang="en-GB" sz="1100" dirty="0" smtClean="0">
              <a:solidFill>
                <a:schemeClr val="tx1"/>
              </a:solidFill>
            </a:endParaRPr>
          </a:p>
        </p:txBody>
      </p:sp>
      <p:pic>
        <p:nvPicPr>
          <p:cNvPr id="12" name="Picture 11"/>
          <p:cNvPicPr>
            <a:picLocks noChangeAspect="1"/>
          </p:cNvPicPr>
          <p:nvPr/>
        </p:nvPicPr>
        <p:blipFill>
          <a:blip r:embed="rId4"/>
          <a:stretch>
            <a:fillRect/>
          </a:stretch>
        </p:blipFill>
        <p:spPr>
          <a:xfrm>
            <a:off x="557847" y="3240123"/>
            <a:ext cx="1819238" cy="2175834"/>
          </a:xfrm>
          <a:prstGeom prst="rect">
            <a:avLst/>
          </a:prstGeom>
        </p:spPr>
      </p:pic>
      <p:sp>
        <p:nvSpPr>
          <p:cNvPr id="16" name="Rectangle 15"/>
          <p:cNvSpPr/>
          <p:nvPr/>
        </p:nvSpPr>
        <p:spPr bwMode="ltGray">
          <a:xfrm>
            <a:off x="3300760" y="4065528"/>
            <a:ext cx="3565336" cy="396000"/>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Tree>
    <p:extLst>
      <p:ext uri="{BB962C8B-B14F-4D97-AF65-F5344CB8AC3E}">
        <p14:creationId xmlns:p14="http://schemas.microsoft.com/office/powerpoint/2010/main" val="13201721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Publish within a highly stable environment designed to be persistent</a:t>
            </a:r>
          </a:p>
        </p:txBody>
      </p:sp>
      <p:sp>
        <p:nvSpPr>
          <p:cNvPr id="6" name="Content Placeholder 5"/>
          <p:cNvSpPr>
            <a:spLocks noGrp="1"/>
          </p:cNvSpPr>
          <p:nvPr>
            <p:ph sz="quarter" idx="15"/>
          </p:nvPr>
        </p:nvSpPr>
        <p:spPr>
          <a:xfrm>
            <a:off x="533400" y="1988840"/>
            <a:ext cx="8077200" cy="3124944"/>
          </a:xfrm>
        </p:spPr>
        <p:txBody>
          <a:bodyPr/>
          <a:lstStyle/>
          <a:p>
            <a:pPr>
              <a:buFont typeface="Arial" pitchFamily="34" charset="0"/>
              <a:buChar char="•"/>
            </a:pPr>
            <a:r>
              <a:rPr lang="en-GB" dirty="0" smtClean="0">
                <a:latin typeface="+mj-lt"/>
              </a:rPr>
              <a:t>Choose a stable namespace for your RDF vocabulary </a:t>
            </a:r>
          </a:p>
          <a:p>
            <a:pPr lvl="2">
              <a:buFont typeface="Wingdings" panose="05000000000000000000" pitchFamily="2" charset="2"/>
              <a:buChar char="§"/>
            </a:pPr>
            <a:r>
              <a:rPr lang="en-GB" sz="1500" b="1" i="1" dirty="0" smtClean="0">
                <a:latin typeface="+mj-lt"/>
              </a:rPr>
              <a:t>Example</a:t>
            </a:r>
            <a:r>
              <a:rPr lang="en-GB" sz="1500" dirty="0" smtClean="0">
                <a:latin typeface="+mj-lt"/>
              </a:rPr>
              <a:t>: </a:t>
            </a:r>
            <a:r>
              <a:rPr lang="en-GB" sz="1500" dirty="0" smtClean="0">
                <a:latin typeface="+mj-lt"/>
                <a:hlinkClick r:id="rId2"/>
              </a:rPr>
              <a:t>http://data.europa.eu/bud/</a:t>
            </a:r>
            <a:r>
              <a:rPr lang="en-GB" sz="1500" dirty="0" smtClean="0">
                <a:latin typeface="+mj-lt"/>
              </a:rPr>
              <a:t> </a:t>
            </a:r>
          </a:p>
          <a:p>
            <a:pPr lvl="1">
              <a:buFont typeface="Arial" pitchFamily="34" charset="0"/>
              <a:buChar char="•"/>
            </a:pPr>
            <a:r>
              <a:rPr lang="en-GB" dirty="0" smtClean="0">
                <a:latin typeface="+mj-lt"/>
              </a:rPr>
              <a:t>Use good practices on the publication of  persistent Uniform Resource Identifiers (URI) sets, both in terms of format, design rules and management. </a:t>
            </a:r>
          </a:p>
          <a:p>
            <a:pPr lvl="2">
              <a:buFont typeface="Wingdings" panose="05000000000000000000" pitchFamily="2" charset="2"/>
              <a:buChar char="§"/>
            </a:pPr>
            <a:r>
              <a:rPr lang="en-GB" sz="1500" b="1" i="1" dirty="0" smtClean="0">
                <a:latin typeface="+mj-lt"/>
              </a:rPr>
              <a:t>Examples</a:t>
            </a:r>
            <a:r>
              <a:rPr lang="en-GB" sz="1500" dirty="0" smtClean="0">
                <a:latin typeface="+mj-lt"/>
              </a:rPr>
              <a:t>: </a:t>
            </a:r>
          </a:p>
          <a:p>
            <a:pPr lvl="3">
              <a:buFont typeface="Courier New" panose="02070309020205020404" pitchFamily="49" charset="0"/>
              <a:buChar char="o"/>
            </a:pPr>
            <a:r>
              <a:rPr lang="en-GB" sz="1500" dirty="0" smtClean="0">
                <a:hlinkClick r:id="rId3"/>
              </a:rPr>
              <a:t>http://www.w3.org/ns/adms</a:t>
            </a:r>
            <a:endParaRPr lang="en-GB" sz="1500" dirty="0" smtClean="0"/>
          </a:p>
          <a:p>
            <a:pPr lvl="3">
              <a:buFont typeface="Courier New" panose="02070309020205020404" pitchFamily="49" charset="0"/>
              <a:buChar char="o"/>
            </a:pPr>
            <a:r>
              <a:rPr lang="en-GB" sz="1500" dirty="0" smtClean="0">
                <a:hlinkClick r:id="rId4"/>
              </a:rPr>
              <a:t>http://purl.org/dc/elements/1.1</a:t>
            </a:r>
            <a:r>
              <a:rPr lang="en-GB" sz="1500" dirty="0" smtClean="0"/>
              <a:t> </a:t>
            </a:r>
            <a:endParaRPr lang="en-GB" sz="1500" dirty="0" smtClean="0">
              <a:latin typeface="+mj-lt"/>
            </a:endParaRPr>
          </a:p>
          <a:p>
            <a:endParaRPr lang="en-GB" dirty="0" smtClean="0">
              <a:latin typeface="+mj-lt"/>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75</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5</a:t>
            </a:r>
          </a:p>
        </p:txBody>
      </p:sp>
      <p:cxnSp>
        <p:nvCxnSpPr>
          <p:cNvPr id="8" name="Straight Connector 7"/>
          <p:cNvCxnSpPr/>
          <p:nvPr/>
        </p:nvCxnSpPr>
        <p:spPr>
          <a:xfrm>
            <a:off x="0" y="544522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ltGray">
          <a:xfrm>
            <a:off x="2699792" y="5301208"/>
            <a:ext cx="5904656" cy="936104"/>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pitchFamily="18" charset="0"/>
                <a:hlinkClick r:id="rId5"/>
              </a:rPr>
              <a:t>https://joinup.ec.europa.eu/community/semic/document/cookbook-translating-data-models-rdf-schemas</a:t>
            </a:r>
            <a:r>
              <a:rPr lang="en-GB" sz="1200" dirty="0" smtClean="0">
                <a:solidFill>
                  <a:schemeClr val="tx1"/>
                </a:solidFill>
                <a:latin typeface="Georgia" pitchFamily="18" charset="0"/>
              </a:rPr>
              <a:t> </a:t>
            </a:r>
          </a:p>
          <a:p>
            <a:r>
              <a:rPr lang="en-GB" sz="1200" dirty="0" smtClean="0">
                <a:solidFill>
                  <a:schemeClr val="tx1"/>
                </a:solidFill>
                <a:latin typeface="Georgia" pitchFamily="18" charset="0"/>
                <a:hlinkClick r:id="rId6"/>
              </a:rPr>
              <a:t>http://www.slideshare.net/OpenDataSupport/design-and-manage-persitent-uris</a:t>
            </a:r>
            <a:r>
              <a:rPr lang="en-GB" sz="1200" dirty="0" smtClean="0">
                <a:solidFill>
                  <a:schemeClr val="tx1"/>
                </a:solidFill>
                <a:latin typeface="Georgia" pitchFamily="18" charset="0"/>
              </a:rPr>
              <a:t> </a:t>
            </a:r>
          </a:p>
        </p:txBody>
      </p:sp>
    </p:spTree>
    <p:extLst>
      <p:ext uri="{BB962C8B-B14F-4D97-AF65-F5344CB8AC3E}">
        <p14:creationId xmlns:p14="http://schemas.microsoft.com/office/powerpoint/2010/main" val="10588508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85800"/>
            <a:ext cx="7711008" cy="914400"/>
          </a:xfrm>
        </p:spPr>
        <p:txBody>
          <a:bodyPr/>
          <a:lstStyle/>
          <a:p>
            <a:r>
              <a:rPr lang="en-GB" dirty="0" smtClean="0"/>
              <a:t>Publicise the RDF vocabulary by registering it with relevant services</a:t>
            </a:r>
          </a:p>
        </p:txBody>
      </p:sp>
      <p:sp>
        <p:nvSpPr>
          <p:cNvPr id="6" name="Content Placeholder 5"/>
          <p:cNvSpPr>
            <a:spLocks noGrp="1"/>
          </p:cNvSpPr>
          <p:nvPr>
            <p:ph sz="quarter" idx="15"/>
          </p:nvPr>
        </p:nvSpPr>
        <p:spPr>
          <a:xfrm>
            <a:off x="533400" y="2924944"/>
            <a:ext cx="8077200" cy="3191272"/>
          </a:xfrm>
        </p:spPr>
        <p:txBody>
          <a:bodyPr/>
          <a:lstStyle/>
          <a:p>
            <a:r>
              <a:rPr lang="en-GB" sz="1800" dirty="0" smtClean="0">
                <a:latin typeface="+mj-lt"/>
              </a:rPr>
              <a:t>Once your RDF vocabulary is published you will want people to know about it. To reach a wider audience, register it on </a:t>
            </a:r>
            <a:r>
              <a:rPr lang="en-GB" sz="1800" dirty="0" err="1" smtClean="0">
                <a:latin typeface="+mj-lt"/>
              </a:rPr>
              <a:t>Joinup</a:t>
            </a:r>
            <a:r>
              <a:rPr lang="en-GB" sz="1800" dirty="0" smtClean="0">
                <a:latin typeface="+mj-lt"/>
              </a:rPr>
              <a:t> and Linked Open Vocabularies.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76</a:t>
            </a:fld>
            <a:endParaRPr lang="en-GB" dirty="0"/>
          </a:p>
        </p:txBody>
      </p:sp>
      <p:sp>
        <p:nvSpPr>
          <p:cNvPr id="13" name="TextBox 12"/>
          <p:cNvSpPr txBox="1"/>
          <p:nvPr/>
        </p:nvSpPr>
        <p:spPr>
          <a:xfrm>
            <a:off x="323528" y="548680"/>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6</a:t>
            </a:r>
          </a:p>
        </p:txBody>
      </p:sp>
    </p:spTree>
    <p:extLst>
      <p:ext uri="{BB962C8B-B14F-4D97-AF65-F5344CB8AC3E}">
        <p14:creationId xmlns:p14="http://schemas.microsoft.com/office/powerpoint/2010/main" val="28269369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77</a:t>
            </a:fld>
            <a:endParaRPr lang="en-GB" dirty="0"/>
          </a:p>
        </p:txBody>
      </p:sp>
      <p:grpSp>
        <p:nvGrpSpPr>
          <p:cNvPr id="5" name="Group 13"/>
          <p:cNvGrpSpPr>
            <a:grpSpLocks noGrp="1"/>
          </p:cNvGrpSpPr>
          <p:nvPr/>
        </p:nvGrpSpPr>
        <p:grpSpPr bwMode="auto">
          <a:xfrm>
            <a:off x="356010" y="1556792"/>
            <a:ext cx="8254590" cy="4419600"/>
            <a:chOff x="-119876" y="2205335"/>
            <a:chExt cx="9028082" cy="4109740"/>
          </a:xfrm>
        </p:grpSpPr>
        <p:sp>
          <p:nvSpPr>
            <p:cNvPr id="6" name="Rounded Rectangle 5"/>
            <p:cNvSpPr/>
            <p:nvPr/>
          </p:nvSpPr>
          <p:spPr>
            <a:xfrm>
              <a:off x="1698373" y="2205335"/>
              <a:ext cx="7200307"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Start with a robust Domain Model developed following a structured process and methodology.</a:t>
              </a:r>
            </a:p>
          </p:txBody>
        </p:sp>
        <p:sp>
          <p:nvSpPr>
            <p:cNvPr id="7" name="Rounded Rectangle 6"/>
            <p:cNvSpPr/>
            <p:nvPr/>
          </p:nvSpPr>
          <p:spPr>
            <a:xfrm>
              <a:off x="1688847" y="2900610"/>
              <a:ext cx="7209833" cy="595269"/>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Research existing terms and their usage and maximise </a:t>
              </a:r>
              <a:r>
                <a:rPr lang="en-GB" sz="1600" dirty="0" smtClean="0">
                  <a:latin typeface="Constantia" pitchFamily="18" charset="0"/>
                  <a:ea typeface="Segoe UI" pitchFamily="34" charset="0"/>
                  <a:cs typeface="Segoe UI" pitchFamily="34" charset="0"/>
                </a:rPr>
                <a:t>reuse </a:t>
              </a:r>
              <a:r>
                <a:rPr lang="en-GB" sz="1600" dirty="0">
                  <a:latin typeface="Constantia" pitchFamily="18" charset="0"/>
                  <a:ea typeface="Segoe UI" pitchFamily="34" charset="0"/>
                  <a:cs typeface="Segoe UI" pitchFamily="34" charset="0"/>
                </a:rPr>
                <a:t>of those terms.</a:t>
              </a:r>
            </a:p>
          </p:txBody>
        </p:sp>
        <p:sp>
          <p:nvSpPr>
            <p:cNvPr id="8" name="Rounded Rectangle 7"/>
            <p:cNvSpPr/>
            <p:nvPr/>
          </p:nvSpPr>
          <p:spPr>
            <a:xfrm>
              <a:off x="1688847" y="3605409"/>
              <a:ext cx="7209833"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Where new terms can be seen as specialisations of existing terms, create sub class and sub properties as appropriate.</a:t>
              </a:r>
            </a:p>
          </p:txBody>
        </p:sp>
        <p:sp>
          <p:nvSpPr>
            <p:cNvPr id="9" name="Rounded Rectangle 8"/>
            <p:cNvSpPr/>
            <p:nvPr/>
          </p:nvSpPr>
          <p:spPr>
            <a:xfrm>
              <a:off x="1669794" y="4319732"/>
              <a:ext cx="7227297" cy="595269"/>
            </a:xfrm>
            <a:prstGeom prst="roundRect">
              <a:avLst/>
            </a:prstGeom>
            <a:ln/>
          </p:spPr>
          <p:style>
            <a:lnRef idx="1">
              <a:schemeClr val="accent2"/>
            </a:lnRef>
            <a:fillRef idx="3">
              <a:schemeClr val="accent2"/>
            </a:fillRef>
            <a:effectRef idx="2">
              <a:schemeClr val="accent2"/>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Where new terms are required, create them following commonly agreed best practice in terms of naming conventions etc</a:t>
              </a:r>
            </a:p>
          </p:txBody>
        </p:sp>
        <p:sp>
          <p:nvSpPr>
            <p:cNvPr id="10" name="Rounded Rectangle 9"/>
            <p:cNvSpPr/>
            <p:nvPr/>
          </p:nvSpPr>
          <p:spPr>
            <a:xfrm>
              <a:off x="1669794" y="5024531"/>
              <a:ext cx="7236824"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Publish within a highly stable environment designed to be persistent.</a:t>
              </a:r>
            </a:p>
          </p:txBody>
        </p:sp>
        <p:sp>
          <p:nvSpPr>
            <p:cNvPr id="11" name="Rounded Rectangle 10"/>
            <p:cNvSpPr/>
            <p:nvPr/>
          </p:nvSpPr>
          <p:spPr>
            <a:xfrm>
              <a:off x="1669794" y="5719806"/>
              <a:ext cx="7238412" cy="59526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1600" dirty="0">
                  <a:latin typeface="Constantia" pitchFamily="18" charset="0"/>
                  <a:ea typeface="Segoe UI" pitchFamily="34" charset="0"/>
                  <a:cs typeface="Segoe UI" pitchFamily="34" charset="0"/>
                </a:rPr>
                <a:t>Publicise the RDF </a:t>
              </a:r>
              <a:r>
                <a:rPr lang="en-GB" sz="1600" dirty="0" smtClean="0">
                  <a:latin typeface="Constantia" pitchFamily="18" charset="0"/>
                  <a:ea typeface="Segoe UI" pitchFamily="34" charset="0"/>
                  <a:cs typeface="Segoe UI" pitchFamily="34" charset="0"/>
                </a:rPr>
                <a:t>vocabulary by </a:t>
              </a:r>
              <a:r>
                <a:rPr lang="en-GB" sz="1600" dirty="0">
                  <a:latin typeface="Constantia" pitchFamily="18" charset="0"/>
                  <a:ea typeface="Segoe UI" pitchFamily="34" charset="0"/>
                  <a:cs typeface="Segoe UI" pitchFamily="34" charset="0"/>
                </a:rPr>
                <a:t>registering it with relevant services.</a:t>
              </a:r>
            </a:p>
          </p:txBody>
        </p:sp>
        <p:sp>
          <p:nvSpPr>
            <p:cNvPr id="12" name="TextBox 11"/>
            <p:cNvSpPr txBox="1"/>
            <p:nvPr/>
          </p:nvSpPr>
          <p:spPr>
            <a:xfrm>
              <a:off x="-119876" y="2632341"/>
              <a:ext cx="1639603" cy="429297"/>
            </a:xfrm>
            <a:prstGeom prst="rect">
              <a:avLst/>
            </a:prstGeom>
            <a:noFill/>
          </p:spPr>
          <p:txBody>
            <a:bodyPr wrap="none">
              <a:spAutoFit/>
            </a:bodyPr>
            <a:lstStyle/>
            <a:p>
              <a:pPr>
                <a:defRPr/>
              </a:pPr>
              <a:r>
                <a:rPr lang="en-GB" sz="2400" b="1" dirty="0">
                  <a:solidFill>
                    <a:schemeClr val="accent5"/>
                  </a:solidFill>
                  <a:latin typeface="Segoe Script" pitchFamily="34" charset="0"/>
                </a:rPr>
                <a:t>Analyse</a:t>
              </a:r>
            </a:p>
          </p:txBody>
        </p:sp>
        <p:sp>
          <p:nvSpPr>
            <p:cNvPr id="13" name="TextBox 11"/>
            <p:cNvSpPr txBox="1">
              <a:spLocks noChangeArrowheads="1"/>
            </p:cNvSpPr>
            <p:nvPr/>
          </p:nvSpPr>
          <p:spPr bwMode="auto">
            <a:xfrm>
              <a:off x="-91045" y="4044778"/>
              <a:ext cx="1299481" cy="429297"/>
            </a:xfrm>
            <a:prstGeom prst="rect">
              <a:avLst/>
            </a:prstGeom>
            <a:noFill/>
            <a:ln w="9525">
              <a:noFill/>
              <a:miter lim="800000"/>
              <a:headEnd/>
              <a:tailEnd/>
            </a:ln>
          </p:spPr>
          <p:txBody>
            <a:bodyPr wrap="none">
              <a:spAutoFit/>
            </a:bodyPr>
            <a:lstStyle/>
            <a:p>
              <a:r>
                <a:rPr lang="en-GB" sz="2400" b="1" dirty="0">
                  <a:solidFill>
                    <a:schemeClr val="accent2"/>
                  </a:solidFill>
                  <a:latin typeface="Segoe Script" pitchFamily="34" charset="0"/>
                </a:rPr>
                <a:t>Model</a:t>
              </a:r>
            </a:p>
          </p:txBody>
        </p:sp>
        <p:sp>
          <p:nvSpPr>
            <p:cNvPr id="14" name="TextBox 12"/>
            <p:cNvSpPr txBox="1">
              <a:spLocks noChangeArrowheads="1"/>
            </p:cNvSpPr>
            <p:nvPr/>
          </p:nvSpPr>
          <p:spPr bwMode="auto">
            <a:xfrm>
              <a:off x="-86930" y="5371093"/>
              <a:ext cx="1664148" cy="429297"/>
            </a:xfrm>
            <a:prstGeom prst="rect">
              <a:avLst/>
            </a:prstGeom>
            <a:noFill/>
            <a:ln w="9525">
              <a:noFill/>
              <a:miter lim="800000"/>
              <a:headEnd/>
              <a:tailEnd/>
            </a:ln>
          </p:spPr>
          <p:txBody>
            <a:bodyPr wrap="none">
              <a:spAutoFit/>
            </a:bodyPr>
            <a:lstStyle/>
            <a:p>
              <a:r>
                <a:rPr lang="en-GB" sz="2400" b="1" dirty="0">
                  <a:solidFill>
                    <a:schemeClr val="tx2"/>
                  </a:solidFill>
                  <a:latin typeface="Segoe Script" pitchFamily="34" charset="0"/>
                </a:rPr>
                <a:t>Publish</a:t>
              </a:r>
            </a:p>
          </p:txBody>
        </p:sp>
      </p:grpSp>
    </p:spTree>
    <p:extLst>
      <p:ext uri="{BB962C8B-B14F-4D97-AF65-F5344CB8AC3E}">
        <p14:creationId xmlns:p14="http://schemas.microsoft.com/office/powerpoint/2010/main" val="25034049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000" i="0" dirty="0" smtClean="0">
                <a:solidFill>
                  <a:schemeClr val="accent1"/>
                </a:solidFill>
                <a:latin typeface="Century Gothic" panose="020B0502020202020204" pitchFamily="34" charset="0"/>
              </a:rPr>
              <a:t/>
            </a:r>
            <a:br>
              <a:rPr lang="en-GB" sz="4000" i="0" dirty="0" smtClean="0">
                <a:solidFill>
                  <a:schemeClr val="accent1"/>
                </a:solidFill>
                <a:latin typeface="Century Gothic" panose="020B0502020202020204" pitchFamily="34" charset="0"/>
              </a:rPr>
            </a:br>
            <a:r>
              <a:rPr lang="en-GB" sz="4000" b="0" i="0" dirty="0" smtClean="0">
                <a:solidFill>
                  <a:schemeClr val="accent1"/>
                </a:solidFill>
                <a:latin typeface="Century Gothic" panose="020B0502020202020204" pitchFamily="34" charset="0"/>
              </a:rPr>
              <a:t>Example</a:t>
            </a:r>
            <a:br>
              <a:rPr lang="en-GB" sz="4000" b="0" i="0" dirty="0" smtClean="0">
                <a:solidFill>
                  <a:schemeClr val="accent1"/>
                </a:solidFill>
                <a:latin typeface="Century Gothic" panose="020B0502020202020204" pitchFamily="34" charset="0"/>
              </a:rPr>
            </a:br>
            <a:r>
              <a:rPr lang="en-GB" i="0" dirty="0" smtClean="0">
                <a:solidFill>
                  <a:schemeClr val="accent1"/>
                </a:solidFill>
              </a:rPr>
              <a:t/>
            </a:r>
            <a:br>
              <a:rPr lang="en-GB" i="0" dirty="0" smtClean="0">
                <a:solidFill>
                  <a:schemeClr val="accent1"/>
                </a:solidFill>
              </a:rPr>
            </a:br>
            <a:r>
              <a:rPr lang="en-GB" b="0" dirty="0" smtClean="0"/>
              <a:t>Using Open Refine for RDF to publish tabular data as Linked Data.</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78</a:t>
            </a:fld>
            <a:endParaRPr lang="en-GB" dirty="0"/>
          </a:p>
        </p:txBody>
      </p:sp>
    </p:spTree>
    <p:extLst>
      <p:ext uri="{BB962C8B-B14F-4D97-AF65-F5344CB8AC3E}">
        <p14:creationId xmlns:p14="http://schemas.microsoft.com/office/powerpoint/2010/main" val="1789535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Open </a:t>
            </a:r>
            <a:r>
              <a:rPr lang="en-GB" dirty="0" smtClean="0"/>
              <a:t>Refine</a:t>
            </a:r>
            <a:endParaRPr lang="nl-BE" dirty="0"/>
          </a:p>
        </p:txBody>
      </p:sp>
      <p:sp>
        <p:nvSpPr>
          <p:cNvPr id="3" name="Slide Number Placeholder 2"/>
          <p:cNvSpPr>
            <a:spLocks noGrp="1"/>
          </p:cNvSpPr>
          <p:nvPr>
            <p:ph type="sldNum" sz="quarter" idx="12"/>
          </p:nvPr>
        </p:nvSpPr>
        <p:spPr/>
        <p:txBody>
          <a:bodyPr/>
          <a:lstStyle/>
          <a:p>
            <a:r>
              <a:rPr lang="en-GB" smtClean="0"/>
              <a:t>Slide </a:t>
            </a:r>
            <a:fld id="{7703A140-4BD5-4963-8DDB-02EE24C99514}" type="slidenum">
              <a:rPr lang="en-GB" smtClean="0"/>
              <a:pPr/>
              <a:t>79</a:t>
            </a:fld>
            <a:endParaRPr lang="en-GB"/>
          </a:p>
        </p:txBody>
      </p:sp>
      <p:pic>
        <p:nvPicPr>
          <p:cNvPr id="4" name="Picture 2" descr="http://lh4.ggpht.com/-HsS8f5sKWWc/Ty_fgRiXiII/AAAAAAAABHg/In4r9NXMkoc/refine.png?imgmax=800"/>
          <p:cNvPicPr>
            <a:picLocks noChangeAspect="1" noChangeArrowheads="1"/>
          </p:cNvPicPr>
          <p:nvPr/>
        </p:nvPicPr>
        <p:blipFill>
          <a:blip r:embed="rId2" cstate="print"/>
          <a:srcRect/>
          <a:stretch>
            <a:fillRect/>
          </a:stretch>
        </p:blipFill>
        <p:spPr bwMode="auto">
          <a:xfrm>
            <a:off x="7884368" y="764704"/>
            <a:ext cx="720080" cy="720081"/>
          </a:xfrm>
          <a:prstGeom prst="rect">
            <a:avLst/>
          </a:prstGeom>
          <a:noFill/>
        </p:spPr>
      </p:pic>
      <p:sp>
        <p:nvSpPr>
          <p:cNvPr id="5" name="Rectangle 4"/>
          <p:cNvSpPr/>
          <p:nvPr/>
        </p:nvSpPr>
        <p:spPr bwMode="ltGray">
          <a:xfrm>
            <a:off x="539552" y="1700808"/>
            <a:ext cx="8064896" cy="1152128"/>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2"/>
                </a:solidFill>
                <a:latin typeface="+mj-lt"/>
              </a:rPr>
              <a:t>“</a:t>
            </a:r>
            <a:r>
              <a:rPr lang="en-GB" i="1" dirty="0" err="1">
                <a:solidFill>
                  <a:schemeClr val="tx2"/>
                </a:solidFill>
                <a:latin typeface="+mj-lt"/>
              </a:rPr>
              <a:t>OpenRefine</a:t>
            </a:r>
            <a:r>
              <a:rPr lang="en-GB" i="1" dirty="0">
                <a:solidFill>
                  <a:schemeClr val="tx2"/>
                </a:solidFill>
                <a:latin typeface="+mj-lt"/>
              </a:rPr>
              <a:t> </a:t>
            </a:r>
            <a:r>
              <a:rPr lang="en-GB" i="1" dirty="0" smtClean="0">
                <a:solidFill>
                  <a:schemeClr val="tx2"/>
                </a:solidFill>
                <a:latin typeface="+mj-lt"/>
              </a:rPr>
              <a:t>is </a:t>
            </a:r>
            <a:r>
              <a:rPr lang="en-GB" i="1" dirty="0">
                <a:solidFill>
                  <a:schemeClr val="tx2"/>
                </a:solidFill>
                <a:latin typeface="+mj-lt"/>
              </a:rPr>
              <a:t>a powerful tool for working with messy data, cleaning it, transforming it from one format into another</a:t>
            </a:r>
            <a:r>
              <a:rPr lang="en-GB" i="1" dirty="0" smtClean="0">
                <a:solidFill>
                  <a:schemeClr val="tx2"/>
                </a:solidFill>
                <a:latin typeface="+mj-lt"/>
              </a:rPr>
              <a:t>, ...</a:t>
            </a:r>
            <a:r>
              <a:rPr lang="en-GB" dirty="0" smtClean="0">
                <a:solidFill>
                  <a:schemeClr val="tx2"/>
                </a:solidFill>
                <a:latin typeface="+mj-lt"/>
              </a:rPr>
              <a:t>” </a:t>
            </a:r>
          </a:p>
          <a:p>
            <a:r>
              <a:rPr lang="en-GB" sz="1600" i="1" dirty="0" smtClean="0">
                <a:solidFill>
                  <a:schemeClr val="tx1"/>
                </a:solidFill>
                <a:latin typeface="+mj-lt"/>
              </a:rPr>
              <a:t>- openRefine.org</a:t>
            </a:r>
          </a:p>
        </p:txBody>
      </p:sp>
      <p:pic>
        <p:nvPicPr>
          <p:cNvPr id="3074" name="Picture 2" descr="Exploring the data in OpenRef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284984"/>
            <a:ext cx="4569622" cy="24964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bwMode="ltGray">
          <a:xfrm>
            <a:off x="572412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Open Refine  website</a:t>
            </a:r>
          </a:p>
          <a:p>
            <a:r>
              <a:rPr lang="en-GB" sz="1200" dirty="0" smtClean="0">
                <a:hlinkClick r:id="rId4"/>
              </a:rPr>
              <a:t>http</a:t>
            </a:r>
            <a:r>
              <a:rPr lang="en-GB" sz="1200" dirty="0">
                <a:hlinkClick r:id="rId4"/>
              </a:rPr>
              <a:t>://openrefine.org</a:t>
            </a:r>
            <a:r>
              <a:rPr lang="en-GB" sz="1200" dirty="0" smtClean="0">
                <a:hlinkClick r:id="rId4"/>
              </a:rPr>
              <a:t>/</a:t>
            </a:r>
            <a:r>
              <a:rPr lang="en-GB" sz="1200" dirty="0" smtClean="0"/>
              <a:t> </a:t>
            </a:r>
            <a:endParaRPr lang="en-GB" sz="1200" b="1" dirty="0" smtClean="0">
              <a:solidFill>
                <a:schemeClr val="tx1"/>
              </a:solidFill>
              <a:latin typeface="Georgia" pitchFamily="18" charset="0"/>
            </a:endParaRPr>
          </a:p>
        </p:txBody>
      </p:sp>
    </p:spTree>
    <p:extLst>
      <p:ext uri="{BB962C8B-B14F-4D97-AF65-F5344CB8AC3E}">
        <p14:creationId xmlns:p14="http://schemas.microsoft.com/office/powerpoint/2010/main" val="1493114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linked data</a:t>
            </a:r>
            <a:r>
              <a:rPr lang="en-GB" dirty="0"/>
              <a:t/>
            </a:r>
            <a:br>
              <a:rPr lang="en-GB" dirty="0"/>
            </a:br>
            <a:r>
              <a:rPr lang="en-GB" b="0" dirty="0" smtClean="0"/>
              <a:t>Providing data as a service</a:t>
            </a:r>
            <a:endParaRPr lang="en-GB" b="0" dirty="0"/>
          </a:p>
        </p:txBody>
      </p:sp>
      <p:sp>
        <p:nvSpPr>
          <p:cNvPr id="6" name="Content Placeholder 5"/>
          <p:cNvSpPr>
            <a:spLocks noGrp="1"/>
          </p:cNvSpPr>
          <p:nvPr>
            <p:ph sz="quarter" idx="15"/>
          </p:nvPr>
        </p:nvSpPr>
        <p:spPr/>
        <p:txBody>
          <a:bodyPr/>
          <a:lstStyle/>
          <a:p>
            <a:r>
              <a:rPr lang="en-GB" i="1" dirty="0" smtClean="0">
                <a:solidFill>
                  <a:schemeClr val="accent1"/>
                </a:solidFill>
              </a:rPr>
              <a:t>“Linked data is a set of design principles for sharing machine-readable data on the Web for use by public administrations, business and citizens.”</a:t>
            </a:r>
            <a:r>
              <a:rPr lang="en-GB" i="1" dirty="0" smtClean="0"/>
              <a:t> </a:t>
            </a:r>
            <a:endParaRPr lang="en-GB" dirty="0" smtClean="0"/>
          </a:p>
          <a:p>
            <a:pPr>
              <a:spcAft>
                <a:spcPts val="0"/>
              </a:spcAft>
            </a:pPr>
            <a:r>
              <a:rPr lang="en-GB" sz="1600" i="1" dirty="0" smtClean="0"/>
              <a:t>EC ISA Case Study: How Linked Data is transforming eGovernment</a:t>
            </a:r>
          </a:p>
          <a:p>
            <a:pPr lvl="0">
              <a:defRPr/>
            </a:pPr>
            <a:endParaRPr lang="en-GB" dirty="0" smtClean="0"/>
          </a:p>
          <a:p>
            <a:pPr lvl="0">
              <a:defRPr/>
            </a:pPr>
            <a:r>
              <a:rPr lang="en-GB" sz="1800" dirty="0" smtClean="0"/>
              <a:t>The </a:t>
            </a:r>
            <a:r>
              <a:rPr lang="en-GB" sz="1800" b="1" dirty="0" smtClean="0"/>
              <a:t>four design principles </a:t>
            </a:r>
            <a:r>
              <a:rPr lang="en-GB" sz="1800" dirty="0" smtClean="0"/>
              <a:t>of Linked Data </a:t>
            </a:r>
            <a:r>
              <a:rPr lang="en-GB" sz="1800" i="1" dirty="0" smtClean="0"/>
              <a:t>(by Tim Berners Lee)</a:t>
            </a:r>
            <a:r>
              <a:rPr lang="en-GB" sz="1800" dirty="0" smtClean="0"/>
              <a:t>:</a:t>
            </a:r>
          </a:p>
          <a:p>
            <a:pPr marL="182880" lvl="0" indent="-457200">
              <a:buFont typeface="+mj-lt"/>
              <a:buAutoNum type="arabicPeriod"/>
              <a:defRPr/>
            </a:pPr>
            <a:r>
              <a:rPr lang="en-GB" sz="1800" dirty="0" smtClean="0"/>
              <a:t>Use Uniform Resource Identifiers (URIs) as names for things. </a:t>
            </a:r>
          </a:p>
          <a:p>
            <a:pPr marL="182880" lvl="0" indent="-457200">
              <a:buFont typeface="+mj-lt"/>
              <a:buAutoNum type="arabicPeriod"/>
              <a:defRPr/>
            </a:pPr>
            <a:r>
              <a:rPr lang="en-GB" sz="1800" dirty="0" smtClean="0"/>
              <a:t>Use HTTP URIs so that people can look up those names. </a:t>
            </a:r>
          </a:p>
          <a:p>
            <a:pPr marL="457200" lvl="0" indent="-457200">
              <a:buFont typeface="+mj-lt"/>
              <a:buAutoNum type="arabicPeriod"/>
              <a:defRPr/>
            </a:pPr>
            <a:r>
              <a:rPr lang="en-GB" sz="1800" dirty="0" smtClean="0"/>
              <a:t>When someone looks up a URI, provide useful information, using the standards (RDF, SPARQL). </a:t>
            </a:r>
          </a:p>
          <a:p>
            <a:pPr marL="182880" lvl="0" indent="-457200">
              <a:buFont typeface="+mj-lt"/>
              <a:buAutoNum type="arabicPeriod"/>
              <a:defRPr/>
            </a:pPr>
            <a:r>
              <a:rPr lang="en-GB" sz="1800" dirty="0" smtClean="0"/>
              <a:t>Include links to other URIs so that they can discover more things. </a:t>
            </a: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a:t>
            </a:fld>
            <a:endParaRPr lang="en-GB" dirty="0"/>
          </a:p>
        </p:txBody>
      </p:sp>
      <p:sp>
        <p:nvSpPr>
          <p:cNvPr id="7" name="Rectangle 6"/>
          <p:cNvSpPr/>
          <p:nvPr/>
        </p:nvSpPr>
        <p:spPr bwMode="ltGray">
          <a:xfrm>
            <a:off x="5226224" y="403870"/>
            <a:ext cx="3384376" cy="739130"/>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p>
          <a:p>
            <a:r>
              <a:rPr lang="en-GB" sz="1100" dirty="0" smtClean="0">
                <a:hlinkClick r:id="rId3"/>
              </a:rPr>
              <a:t>http://www.youtube.com/watch?v=4x_xzT5eF5Q</a:t>
            </a:r>
            <a:endParaRPr lang="en-GB" sz="1100" dirty="0" smtClean="0">
              <a:solidFill>
                <a:schemeClr val="tx1"/>
              </a:solidFill>
              <a:hlinkClick r:id="rId4"/>
            </a:endParaRPr>
          </a:p>
          <a:p>
            <a:r>
              <a:rPr lang="en-GB" sz="1100" dirty="0" smtClean="0">
                <a:solidFill>
                  <a:schemeClr val="tx1"/>
                </a:solidFill>
                <a:hlinkClick r:id="rId4"/>
              </a:rPr>
              <a:t>http://www.w3.org/DesignIssues/LinkedData.html</a:t>
            </a:r>
            <a:r>
              <a:rPr lang="en-GB" sz="1100" dirty="0" smtClean="0">
                <a:solidFill>
                  <a:schemeClr val="tx1"/>
                </a:solidFill>
              </a:rPr>
              <a:t>  </a:t>
            </a:r>
            <a:r>
              <a:rPr lang="en-GB" sz="1100" dirty="0" smtClean="0">
                <a:hlinkClick r:id="rId5"/>
              </a:rPr>
              <a:t>http://www.youtube.com/watch?v=uju4wT9uBIA</a:t>
            </a:r>
            <a:endParaRPr lang="en-GB" sz="1100" dirty="0" smtClean="0">
              <a:solidFill>
                <a:schemeClr val="tx1"/>
              </a:solidFill>
            </a:endParaRPr>
          </a:p>
          <a:p>
            <a:pPr>
              <a:buFont typeface="Arial" pitchFamily="34" charset="0"/>
              <a:buChar char="•"/>
            </a:pPr>
            <a:endParaRPr lang="en-GB" sz="1100" dirty="0" smtClean="0">
              <a:solidFill>
                <a:schemeClr val="tx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Refine RDF extension</a:t>
            </a:r>
            <a:endParaRPr lang="en-GB" dirty="0"/>
          </a:p>
        </p:txBody>
      </p:sp>
      <p:sp>
        <p:nvSpPr>
          <p:cNvPr id="3" name="Content Placeholder 2"/>
          <p:cNvSpPr>
            <a:spLocks noGrp="1"/>
          </p:cNvSpPr>
          <p:nvPr>
            <p:ph sz="quarter" idx="15"/>
          </p:nvPr>
        </p:nvSpPr>
        <p:spPr>
          <a:xfrm>
            <a:off x="533400" y="1752600"/>
            <a:ext cx="8077200" cy="3476600"/>
          </a:xfrm>
        </p:spPr>
        <p:txBody>
          <a:bodyPr/>
          <a:lstStyle/>
          <a:p>
            <a:r>
              <a:rPr lang="en-GB" dirty="0" smtClean="0"/>
              <a:t>Open Refine RDF extension allows you to easily import data in different formats such as : </a:t>
            </a:r>
          </a:p>
          <a:p>
            <a:pPr lvl="2" fontAlgn="t">
              <a:buFont typeface="Wingdings" pitchFamily="2" charset="2"/>
              <a:buChar char="§"/>
            </a:pPr>
            <a:r>
              <a:rPr lang="en-GB" sz="1800" dirty="0" smtClean="0"/>
              <a:t>CSV; </a:t>
            </a:r>
          </a:p>
          <a:p>
            <a:pPr lvl="2" fontAlgn="t">
              <a:buFont typeface="Wingdings" pitchFamily="2" charset="2"/>
              <a:buChar char="§"/>
            </a:pPr>
            <a:r>
              <a:rPr lang="en-GB" sz="1800" dirty="0" smtClean="0"/>
              <a:t>Excel(.xls and .xlsx);</a:t>
            </a:r>
          </a:p>
          <a:p>
            <a:pPr lvl="2" fontAlgn="t">
              <a:buFont typeface="Wingdings" pitchFamily="2" charset="2"/>
              <a:buChar char="§"/>
            </a:pPr>
            <a:r>
              <a:rPr lang="en-GB" sz="1800" dirty="0" smtClean="0"/>
              <a:t>JSON;</a:t>
            </a:r>
          </a:p>
          <a:p>
            <a:pPr lvl="2" fontAlgn="t">
              <a:buFont typeface="Wingdings" pitchFamily="2" charset="2"/>
              <a:buChar char="§"/>
            </a:pPr>
            <a:r>
              <a:rPr lang="en-GB" sz="1800" dirty="0" smtClean="0"/>
              <a:t>XML; and</a:t>
            </a:r>
          </a:p>
          <a:p>
            <a:pPr lvl="2" fontAlgn="t">
              <a:buFont typeface="Wingdings" pitchFamily="2" charset="2"/>
              <a:buChar char="§"/>
            </a:pPr>
            <a:r>
              <a:rPr lang="en-GB" sz="1800" dirty="0" smtClean="0"/>
              <a:t>RDF/XML.</a:t>
            </a:r>
          </a:p>
          <a:p>
            <a:r>
              <a:rPr lang="en-GB" dirty="0" smtClean="0"/>
              <a:t>And then determine the intended structure of an RDF dataset, by drawing a template graph. </a:t>
            </a:r>
          </a:p>
          <a:p>
            <a:endParaRPr lang="en-GB" u="sng" dirty="0" smtClean="0"/>
          </a:p>
          <a:p>
            <a:endParaRPr lang="en-GB" u="sng" dirty="0" smtClean="0"/>
          </a:p>
          <a:p>
            <a:endParaRPr lang="en-GB" dirty="0" smtClean="0"/>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80</a:t>
            </a:fld>
            <a:endParaRPr lang="en-GB" dirty="0"/>
          </a:p>
        </p:txBody>
      </p:sp>
      <p:pic>
        <p:nvPicPr>
          <p:cNvPr id="27650" name="Picture 2" descr="http://lh4.ggpht.com/-HsS8f5sKWWc/Ty_fgRiXiII/AAAAAAAABHg/In4r9NXMkoc/refine.png?imgmax=800"/>
          <p:cNvPicPr>
            <a:picLocks noChangeAspect="1" noChangeArrowheads="1"/>
          </p:cNvPicPr>
          <p:nvPr/>
        </p:nvPicPr>
        <p:blipFill>
          <a:blip r:embed="rId3" cstate="print"/>
          <a:srcRect/>
          <a:stretch>
            <a:fillRect/>
          </a:stretch>
        </p:blipFill>
        <p:spPr bwMode="auto">
          <a:xfrm>
            <a:off x="7884368" y="764704"/>
            <a:ext cx="720080" cy="720081"/>
          </a:xfrm>
          <a:prstGeom prst="rect">
            <a:avLst/>
          </a:prstGeom>
          <a:noFill/>
        </p:spPr>
      </p:pic>
      <p:sp>
        <p:nvSpPr>
          <p:cNvPr id="10" name="Rectangle 9"/>
          <p:cNvSpPr/>
          <p:nvPr/>
        </p:nvSpPr>
        <p:spPr bwMode="ltGray">
          <a:xfrm>
            <a:off x="5364088" y="5661248"/>
            <a:ext cx="3240360"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LOD 2 Webinar – Open Refine </a:t>
            </a:r>
            <a:r>
              <a:rPr lang="en-GB" sz="1100" dirty="0" smtClean="0">
                <a:hlinkClick r:id="rId4"/>
              </a:rPr>
              <a:t>http://www.youtube.com/watch?v=4Ve93C238gI</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538765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Open Refine to model and publish open data </a:t>
            </a:r>
            <a:r>
              <a:rPr lang="en-GB" b="0" dirty="0" smtClean="0"/>
              <a:t>Getting started</a:t>
            </a:r>
            <a:endParaRPr lang="en-GB" b="0" dirty="0"/>
          </a:p>
        </p:txBody>
      </p:sp>
      <p:sp>
        <p:nvSpPr>
          <p:cNvPr id="3" name="Content Placeholder 2"/>
          <p:cNvSpPr>
            <a:spLocks noGrp="1"/>
          </p:cNvSpPr>
          <p:nvPr>
            <p:ph sz="quarter" idx="15"/>
          </p:nvPr>
        </p:nvSpPr>
        <p:spPr/>
        <p:txBody>
          <a:bodyPr/>
          <a:lstStyle/>
          <a:p>
            <a:pPr marL="182880" indent="-457200">
              <a:buFont typeface="+mj-lt"/>
              <a:buAutoNum type="arabicPeriod"/>
            </a:pPr>
            <a:r>
              <a:rPr lang="en-GB" dirty="0" smtClean="0"/>
              <a:t>Install Open Refine from: </a:t>
            </a:r>
            <a:r>
              <a:rPr lang="en-GB" dirty="0" smtClean="0">
                <a:hlinkClick r:id="rId3"/>
              </a:rPr>
              <a:t>https://github.com/OpenRefine</a:t>
            </a:r>
            <a:endParaRPr lang="en-GB" dirty="0" smtClean="0"/>
          </a:p>
          <a:p>
            <a:pPr marL="182880" indent="-457200">
              <a:buFont typeface="+mj-lt"/>
              <a:buAutoNum type="arabicPeriod"/>
            </a:pPr>
            <a:r>
              <a:rPr lang="en-GB" dirty="0" smtClean="0"/>
              <a:t>Install the RDF extension :  </a:t>
            </a:r>
            <a:r>
              <a:rPr lang="en-GB" dirty="0" smtClean="0">
                <a:hlinkClick r:id="rId4"/>
              </a:rPr>
              <a:t>http://refine.deri.ie/</a:t>
            </a:r>
            <a:endParaRPr lang="en-GB" dirty="0" smtClean="0"/>
          </a:p>
          <a:p>
            <a:pPr marL="182880" indent="-457200">
              <a:buFont typeface="+mj-lt"/>
              <a:buAutoNum type="arabicPeriod"/>
            </a:pPr>
            <a:endParaRPr lang="en-GB" dirty="0" smtClean="0"/>
          </a:p>
          <a:p>
            <a:pPr marL="182880" indent="-457200"/>
            <a:r>
              <a:rPr lang="en-GB" dirty="0" smtClean="0"/>
              <a:t>And then...</a:t>
            </a:r>
          </a:p>
          <a:p>
            <a:pPr lvl="4">
              <a:lnSpc>
                <a:spcPct val="150000"/>
              </a:lnSpc>
              <a:buNone/>
            </a:pPr>
            <a:r>
              <a:rPr lang="en-GB" dirty="0" smtClean="0"/>
              <a:t>Describe your data in a spreadsheet.</a:t>
            </a:r>
          </a:p>
          <a:p>
            <a:pPr lvl="4">
              <a:lnSpc>
                <a:spcPct val="150000"/>
              </a:lnSpc>
              <a:buNone/>
            </a:pPr>
            <a:r>
              <a:rPr lang="en-GB" dirty="0" smtClean="0"/>
              <a:t>Create a project and upload it in Open Refine.</a:t>
            </a:r>
          </a:p>
          <a:p>
            <a:pPr lvl="4">
              <a:lnSpc>
                <a:spcPct val="150000"/>
              </a:lnSpc>
              <a:buNone/>
            </a:pPr>
            <a:r>
              <a:rPr lang="en-GB" dirty="0" smtClean="0"/>
              <a:t>Clean up the data</a:t>
            </a:r>
          </a:p>
          <a:p>
            <a:pPr lvl="4">
              <a:lnSpc>
                <a:spcPct val="150000"/>
              </a:lnSpc>
              <a:buNone/>
            </a:pPr>
            <a:r>
              <a:rPr lang="en-GB" dirty="0" smtClean="0"/>
              <a:t>Map your data to appropriate RDF classes &amp; properties.</a:t>
            </a:r>
          </a:p>
          <a:p>
            <a:pPr lvl="4">
              <a:lnSpc>
                <a:spcPct val="150000"/>
              </a:lnSpc>
              <a:buNone/>
            </a:pPr>
            <a:r>
              <a:rPr lang="en-GB" dirty="0" smtClean="0"/>
              <a:t>Export the data in RDF.</a:t>
            </a:r>
          </a:p>
          <a:p>
            <a:pPr marL="182880" indent="-457200"/>
            <a:endParaRPr lang="en-GB" dirty="0" smtClean="0"/>
          </a:p>
          <a:p>
            <a:pPr marL="182880" indent="-457200">
              <a:buFont typeface="+mj-lt"/>
              <a:buAutoNum type="arabicPeriod"/>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81</a:t>
            </a:fld>
            <a:endParaRPr lang="en-GB" dirty="0"/>
          </a:p>
        </p:txBody>
      </p:sp>
      <p:sp>
        <p:nvSpPr>
          <p:cNvPr id="6" name="TextBox 5"/>
          <p:cNvSpPr txBox="1"/>
          <p:nvPr/>
        </p:nvSpPr>
        <p:spPr>
          <a:xfrm>
            <a:off x="857890" y="348140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1</a:t>
            </a:r>
          </a:p>
        </p:txBody>
      </p:sp>
      <p:sp>
        <p:nvSpPr>
          <p:cNvPr id="7" name="TextBox 6"/>
          <p:cNvSpPr txBox="1"/>
          <p:nvPr/>
        </p:nvSpPr>
        <p:spPr>
          <a:xfrm>
            <a:off x="857890" y="4060918"/>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2</a:t>
            </a:r>
          </a:p>
        </p:txBody>
      </p:sp>
      <p:sp>
        <p:nvSpPr>
          <p:cNvPr id="8" name="TextBox 7"/>
          <p:cNvSpPr txBox="1"/>
          <p:nvPr/>
        </p:nvSpPr>
        <p:spPr>
          <a:xfrm>
            <a:off x="857890" y="4588487"/>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3</a:t>
            </a:r>
          </a:p>
        </p:txBody>
      </p:sp>
      <p:sp>
        <p:nvSpPr>
          <p:cNvPr id="9" name="TextBox 8"/>
          <p:cNvSpPr txBox="1"/>
          <p:nvPr/>
        </p:nvSpPr>
        <p:spPr>
          <a:xfrm>
            <a:off x="857890" y="5163263"/>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4</a:t>
            </a:r>
          </a:p>
        </p:txBody>
      </p:sp>
      <p:sp>
        <p:nvSpPr>
          <p:cNvPr id="10" name="TextBox 9"/>
          <p:cNvSpPr txBox="1"/>
          <p:nvPr/>
        </p:nvSpPr>
        <p:spPr>
          <a:xfrm>
            <a:off x="857890" y="5739508"/>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5</a:t>
            </a:r>
          </a:p>
        </p:txBody>
      </p:sp>
    </p:spTree>
    <p:extLst>
      <p:ext uri="{BB962C8B-B14F-4D97-AF65-F5344CB8AC3E}">
        <p14:creationId xmlns:p14="http://schemas.microsoft.com/office/powerpoint/2010/main" val="38331825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alyse one indicator and compare countries — Digital Agenda Scoreboard - Mozilla Firefox">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8663" t="3212" r="11013" b="4389"/>
          <a:stretch/>
        </p:blipFill>
        <p:spPr>
          <a:xfrm>
            <a:off x="1043608" y="1916832"/>
            <a:ext cx="6192688" cy="388560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nl-BE" dirty="0" smtClean="0"/>
              <a:t>Example situation</a:t>
            </a:r>
            <a:br>
              <a:rPr lang="nl-BE" dirty="0" smtClean="0"/>
            </a:br>
            <a:r>
              <a:rPr lang="nl-BE" dirty="0"/>
              <a:t>Publish </a:t>
            </a:r>
            <a:r>
              <a:rPr lang="nl-BE" dirty="0" smtClean="0"/>
              <a:t>statistical data as RDF according to RDF Data Cube Vocabulary</a:t>
            </a:r>
            <a:r>
              <a:rPr lang="nl-BE" dirty="0"/>
              <a:t/>
            </a:r>
            <a:br>
              <a:rPr lang="nl-BE" dirty="0"/>
            </a:br>
            <a:endParaRPr lang="nl-BE" dirty="0"/>
          </a:p>
        </p:txBody>
      </p:sp>
      <p:sp>
        <p:nvSpPr>
          <p:cNvPr id="3" name="Content Placeholder 2"/>
          <p:cNvSpPr>
            <a:spLocks noGrp="1"/>
          </p:cNvSpPr>
          <p:nvPr>
            <p:ph sz="quarter" idx="15"/>
          </p:nvPr>
        </p:nvSpPr>
        <p:spPr>
          <a:xfrm>
            <a:off x="5796136" y="4077072"/>
            <a:ext cx="3024336" cy="294928"/>
          </a:xfrm>
        </p:spPr>
        <p:txBody>
          <a:bodyPr/>
          <a:lstStyle/>
          <a:p>
            <a:r>
              <a:rPr lang="nl-BE" dirty="0" smtClean="0"/>
              <a:t>Digital Agenda Scoreboard</a:t>
            </a:r>
          </a:p>
          <a:p>
            <a:endParaRPr lang="nl-BE" dirty="0"/>
          </a:p>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82</a:t>
            </a:fld>
            <a:endParaRPr lang="en-GB"/>
          </a:p>
        </p:txBody>
      </p:sp>
    </p:spTree>
    <p:extLst>
      <p:ext uri="{BB962C8B-B14F-4D97-AF65-F5344CB8AC3E}">
        <p14:creationId xmlns:p14="http://schemas.microsoft.com/office/powerpoint/2010/main" val="26810338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Describe your data in a spreadsheet</a:t>
            </a:r>
            <a:endParaRPr lang="en-GB" dirty="0"/>
          </a:p>
        </p:txBody>
      </p:sp>
      <p:sp>
        <p:nvSpPr>
          <p:cNvPr id="3" name="Content Placeholder 2"/>
          <p:cNvSpPr>
            <a:spLocks noGrp="1"/>
          </p:cNvSpPr>
          <p:nvPr>
            <p:ph sz="quarter" idx="15"/>
          </p:nvPr>
        </p:nvSpPr>
        <p:spPr/>
        <p:txBody>
          <a:bodyPr/>
          <a:lstStyle/>
          <a:p>
            <a:r>
              <a:rPr lang="en-GB" dirty="0" smtClean="0"/>
              <a:t>Download the tabular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83</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pic>
        <p:nvPicPr>
          <p:cNvPr id="10" name="Picture 9" descr="digital_agenda_scoreboard_key_indicators  [Compatibility Mode] - Exc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217214"/>
            <a:ext cx="7026999" cy="4499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462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Create a project and upload it in Google Refine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84</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sp>
        <p:nvSpPr>
          <p:cNvPr id="11" name="Curved Left Arrow 10"/>
          <p:cNvSpPr/>
          <p:nvPr/>
        </p:nvSpPr>
        <p:spPr bwMode="ltGray">
          <a:xfrm rot="19275363">
            <a:off x="5503799" y="1652401"/>
            <a:ext cx="898909" cy="1599261"/>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Curved Left Arrow 11"/>
          <p:cNvSpPr/>
          <p:nvPr/>
        </p:nvSpPr>
        <p:spPr bwMode="ltGray">
          <a:xfrm rot="19275363">
            <a:off x="8222390" y="3298437"/>
            <a:ext cx="796203" cy="1487740"/>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3" name="TextBox 12"/>
          <p:cNvSpPr txBox="1"/>
          <p:nvPr/>
        </p:nvSpPr>
        <p:spPr>
          <a:xfrm>
            <a:off x="6588224" y="1916832"/>
            <a:ext cx="1656184"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Upload the spreadsheet</a:t>
            </a:r>
          </a:p>
        </p:txBody>
      </p:sp>
      <p:sp>
        <p:nvSpPr>
          <p:cNvPr id="14" name="TextBox 13"/>
          <p:cNvSpPr txBox="1"/>
          <p:nvPr/>
        </p:nvSpPr>
        <p:spPr>
          <a:xfrm>
            <a:off x="72008" y="3501008"/>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Select relevant tabs</a:t>
            </a:r>
          </a:p>
        </p:txBody>
      </p:sp>
      <p:sp>
        <p:nvSpPr>
          <p:cNvPr id="15" name="TextBox 14"/>
          <p:cNvSpPr txBox="1"/>
          <p:nvPr/>
        </p:nvSpPr>
        <p:spPr>
          <a:xfrm>
            <a:off x="1187624" y="5157192"/>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Create the project</a:t>
            </a:r>
          </a:p>
        </p:txBody>
      </p:sp>
      <p:pic>
        <p:nvPicPr>
          <p:cNvPr id="3" name="Picture 2" descr="Google Refine - Mozilla Firefox (Private Browsing)"/>
          <p:cNvPicPr>
            <a:picLocks noChangeAspect="1"/>
          </p:cNvPicPr>
          <p:nvPr/>
        </p:nvPicPr>
        <p:blipFill rotWithShape="1">
          <a:blip r:embed="rId2">
            <a:extLst>
              <a:ext uri="{28A0092B-C50C-407E-A947-70E740481C1C}">
                <a14:useLocalDpi xmlns:a14="http://schemas.microsoft.com/office/drawing/2010/main" val="0"/>
              </a:ext>
            </a:extLst>
          </a:blip>
          <a:srcRect t="6688" r="50787" b="65881"/>
          <a:stretch/>
        </p:blipFill>
        <p:spPr>
          <a:xfrm>
            <a:off x="104963" y="1425880"/>
            <a:ext cx="5030251" cy="1529369"/>
          </a:xfrm>
          <a:prstGeom prst="rect">
            <a:avLst/>
          </a:prstGeom>
          <a:ln>
            <a:noFill/>
          </a:ln>
          <a:effectLst>
            <a:outerShdw blurRad="292100" dist="139700" dir="2700000" algn="tl" rotWithShape="0">
              <a:srgbClr val="333333">
                <a:alpha val="65000"/>
              </a:srgbClr>
            </a:outerShdw>
          </a:effectLst>
        </p:spPr>
      </p:pic>
      <p:pic>
        <p:nvPicPr>
          <p:cNvPr id="7" name="Content Placeholder 6" descr="Google Refine - Mozilla Firefox (Private Browsing)"/>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t="8474" r="16123" b="60473"/>
          <a:stretch/>
        </p:blipFill>
        <p:spPr>
          <a:xfrm>
            <a:off x="1547664" y="3062009"/>
            <a:ext cx="6774904" cy="1368152"/>
          </a:xfrm>
          <a:prstGeom prst="rect">
            <a:avLst/>
          </a:prstGeom>
          <a:ln>
            <a:noFill/>
          </a:ln>
          <a:effectLst>
            <a:outerShdw blurRad="292100" dist="139700" dir="2700000" algn="tl" rotWithShape="0">
              <a:srgbClr val="333333">
                <a:alpha val="65000"/>
              </a:srgbClr>
            </a:outerShdw>
          </a:effectLst>
        </p:spPr>
      </p:pic>
      <p:pic>
        <p:nvPicPr>
          <p:cNvPr id="8" name="Picture 7" descr="digital_agenda_scoreboard_key_indicators3 - Google Refine - Mozilla Firefox (Private Browsing)"/>
          <p:cNvPicPr>
            <a:picLocks noChangeAspect="1"/>
          </p:cNvPicPr>
          <p:nvPr/>
        </p:nvPicPr>
        <p:blipFill rotWithShape="1">
          <a:blip r:embed="rId4">
            <a:extLst>
              <a:ext uri="{28A0092B-C50C-407E-A947-70E740481C1C}">
                <a14:useLocalDpi xmlns:a14="http://schemas.microsoft.com/office/drawing/2010/main" val="0"/>
              </a:ext>
            </a:extLst>
          </a:blip>
          <a:srcRect l="27163" t="13907" b="54331"/>
          <a:stretch/>
        </p:blipFill>
        <p:spPr>
          <a:xfrm>
            <a:off x="2483768" y="4818800"/>
            <a:ext cx="6660232" cy="1584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62039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Clean up the data – table harmonisation</a:t>
            </a:r>
            <a:endParaRPr lang="en-GB" dirty="0"/>
          </a:p>
        </p:txBody>
      </p:sp>
      <p:pic>
        <p:nvPicPr>
          <p:cNvPr id="5" name="Content Placeholder 4" descr="digital_agenda_scoreboard_key_indicators xls - Google Refine - Mozilla Firefox (Private Browsing)"/>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r="49108" b="11440"/>
          <a:stretch/>
        </p:blipFill>
        <p:spPr>
          <a:xfrm>
            <a:off x="4534072" y="1844824"/>
            <a:ext cx="4110608" cy="3901721"/>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85</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a:solidFill>
                  <a:schemeClr val="tx2"/>
                </a:solidFill>
                <a:latin typeface="Georgia" pitchFamily="18" charset="0"/>
              </a:rPr>
              <a:t>3</a:t>
            </a:r>
            <a:endParaRPr lang="en-GB" sz="4000" b="1" i="1" dirty="0" smtClean="0">
              <a:solidFill>
                <a:schemeClr val="tx2"/>
              </a:solidFill>
              <a:latin typeface="Georgia" pitchFamily="18" charset="0"/>
            </a:endParaRPr>
          </a:p>
        </p:txBody>
      </p:sp>
      <p:sp>
        <p:nvSpPr>
          <p:cNvPr id="8" name="TextBox 7"/>
          <p:cNvSpPr txBox="1"/>
          <p:nvPr/>
        </p:nvSpPr>
        <p:spPr>
          <a:xfrm>
            <a:off x="547029" y="1844824"/>
            <a:ext cx="3816424" cy="4032448"/>
          </a:xfrm>
          <a:prstGeom prst="rect">
            <a:avLst/>
          </a:prstGeom>
          <a:noFill/>
        </p:spPr>
        <p:txBody>
          <a:bodyPr vert="horz" wrap="square" lIns="0" tIns="0" rIns="0" bIns="0" rtlCol="0">
            <a:noAutofit/>
          </a:bodyPr>
          <a:lstStyle/>
          <a:p>
            <a:pPr marL="68580" indent="-342900">
              <a:spcAft>
                <a:spcPts val="900"/>
              </a:spcAft>
              <a:buFont typeface="Arial" panose="020B0604020202020204" pitchFamily="34" charset="0"/>
              <a:buChar char="•"/>
            </a:pPr>
            <a:r>
              <a:rPr lang="nl-BE" sz="2000" dirty="0" smtClean="0">
                <a:latin typeface="Georgia" pitchFamily="18" charset="0"/>
              </a:rPr>
              <a:t>Star &amp; remove unnessary rows</a:t>
            </a:r>
          </a:p>
          <a:p>
            <a:pPr marL="68580" indent="-342900">
              <a:spcAft>
                <a:spcPts val="900"/>
              </a:spcAft>
              <a:buFont typeface="Arial" panose="020B0604020202020204" pitchFamily="34" charset="0"/>
              <a:buChar char="•"/>
            </a:pPr>
            <a:r>
              <a:rPr lang="nl-BE" sz="2000" dirty="0" smtClean="0">
                <a:latin typeface="Georgia" pitchFamily="18" charset="0"/>
              </a:rPr>
              <a:t>Rename columns</a:t>
            </a:r>
          </a:p>
          <a:p>
            <a:pPr marL="68580" indent="-342900">
              <a:spcAft>
                <a:spcPts val="900"/>
              </a:spcAft>
              <a:buFont typeface="Arial" panose="020B0604020202020204" pitchFamily="34" charset="0"/>
              <a:buChar char="•"/>
            </a:pPr>
            <a:r>
              <a:rPr lang="nl-BE" sz="2000" dirty="0" smtClean="0">
                <a:latin typeface="Georgia" pitchFamily="18" charset="0"/>
              </a:rPr>
              <a:t>Use facets to select the data to  be published</a:t>
            </a:r>
          </a:p>
        </p:txBody>
      </p:sp>
    </p:spTree>
    <p:extLst>
      <p:ext uri="{BB962C8B-B14F-4D97-AF65-F5344CB8AC3E}">
        <p14:creationId xmlns:p14="http://schemas.microsoft.com/office/powerpoint/2010/main" val="40029077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Clean up the data – prepare RDF</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86</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a:solidFill>
                  <a:schemeClr val="tx2"/>
                </a:solidFill>
                <a:latin typeface="Georgia" pitchFamily="18" charset="0"/>
              </a:rPr>
              <a:t>3</a:t>
            </a:r>
            <a:endParaRPr lang="en-GB" sz="4000" b="1" i="1" dirty="0" smtClean="0">
              <a:solidFill>
                <a:schemeClr val="tx2"/>
              </a:solidFill>
              <a:latin typeface="Georgia" pitchFamily="18" charset="0"/>
            </a:endParaRPr>
          </a:p>
        </p:txBody>
      </p:sp>
      <p:sp>
        <p:nvSpPr>
          <p:cNvPr id="8" name="TextBox 7"/>
          <p:cNvSpPr txBox="1"/>
          <p:nvPr/>
        </p:nvSpPr>
        <p:spPr>
          <a:xfrm>
            <a:off x="547029" y="1844824"/>
            <a:ext cx="3816424" cy="4032448"/>
          </a:xfrm>
          <a:prstGeom prst="rect">
            <a:avLst/>
          </a:prstGeom>
          <a:noFill/>
        </p:spPr>
        <p:txBody>
          <a:bodyPr vert="horz" wrap="square" lIns="0" tIns="0" rIns="0" bIns="0" rtlCol="0">
            <a:noAutofit/>
          </a:bodyPr>
          <a:lstStyle/>
          <a:p>
            <a:pPr marL="68580" indent="-342900">
              <a:spcAft>
                <a:spcPts val="900"/>
              </a:spcAft>
              <a:buFont typeface="Arial" panose="020B0604020202020204" pitchFamily="34" charset="0"/>
              <a:buChar char="•"/>
            </a:pPr>
            <a:r>
              <a:rPr lang="nl-BE" sz="2000" dirty="0" smtClean="0">
                <a:latin typeface="Georgia" pitchFamily="18" charset="0"/>
              </a:rPr>
              <a:t>Create URI representation for the involved object values</a:t>
            </a:r>
          </a:p>
          <a:p>
            <a:pPr marL="525780" lvl="1" indent="-342900">
              <a:spcAft>
                <a:spcPts val="900"/>
              </a:spcAft>
              <a:buFont typeface="Arial" panose="020B0604020202020204" pitchFamily="34" charset="0"/>
              <a:buChar char="•"/>
            </a:pPr>
            <a:r>
              <a:rPr lang="nl-BE" sz="2000" dirty="0">
                <a:latin typeface="Georgia" pitchFamily="18" charset="0"/>
              </a:rPr>
              <a:t>v</a:t>
            </a:r>
            <a:r>
              <a:rPr lang="nl-BE" sz="2000" dirty="0" smtClean="0">
                <a:latin typeface="Georgia" pitchFamily="18" charset="0"/>
              </a:rPr>
              <a:t>ia formula</a:t>
            </a:r>
          </a:p>
          <a:p>
            <a:pPr marL="525780" lvl="1" indent="-342900">
              <a:spcAft>
                <a:spcPts val="900"/>
              </a:spcAft>
              <a:buFont typeface="Arial" panose="020B0604020202020204" pitchFamily="34" charset="0"/>
              <a:buChar char="•"/>
            </a:pPr>
            <a:r>
              <a:rPr lang="nl-BE" sz="2000" dirty="0">
                <a:latin typeface="Georgia" pitchFamily="18" charset="0"/>
              </a:rPr>
              <a:t>v</a:t>
            </a:r>
            <a:r>
              <a:rPr lang="nl-BE" sz="2000" dirty="0" smtClean="0">
                <a:latin typeface="Georgia" pitchFamily="18" charset="0"/>
              </a:rPr>
              <a:t>ia reconsiliation </a:t>
            </a:r>
          </a:p>
        </p:txBody>
      </p:sp>
      <p:pic>
        <p:nvPicPr>
          <p:cNvPr id="7" name="Content Placeholder 6" descr="digital_agenda_scoreboard_key_indicators xls - Google Refine - Mozilla Firefox (Private Browsing)"/>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t="3570" r="50891"/>
          <a:stretch/>
        </p:blipFill>
        <p:spPr>
          <a:xfrm>
            <a:off x="4624591" y="1736828"/>
            <a:ext cx="3966592" cy="4248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68663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87</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5" name="Content Placeholder 4"/>
          <p:cNvSpPr>
            <a:spLocks noGrp="1"/>
          </p:cNvSpPr>
          <p:nvPr>
            <p:ph sz="quarter" idx="15"/>
          </p:nvPr>
        </p:nvSpPr>
        <p:spPr/>
        <p:txBody>
          <a:bodyPr/>
          <a:lstStyle/>
          <a:p>
            <a:r>
              <a:rPr lang="nl-BE" dirty="0" smtClean="0"/>
              <a:t>Understand the target vocabulary: e.g. W3C RDF Data Cube Vocabulary</a:t>
            </a:r>
            <a:endParaRPr lang="nl-BE" dirty="0"/>
          </a:p>
        </p:txBody>
      </p:sp>
      <p:pic>
        <p:nvPicPr>
          <p:cNvPr id="7" name="Picture 6">
            <a:hlinkClick r:id="rId2"/>
          </p:cNvPr>
          <p:cNvPicPr>
            <a:picLocks noChangeAspect="1"/>
          </p:cNvPicPr>
          <p:nvPr/>
        </p:nvPicPr>
        <p:blipFill>
          <a:blip r:embed="rId3"/>
          <a:stretch>
            <a:fillRect/>
          </a:stretch>
        </p:blipFill>
        <p:spPr>
          <a:xfrm>
            <a:off x="1691680" y="2348880"/>
            <a:ext cx="5328592" cy="3636764"/>
          </a:xfrm>
          <a:prstGeom prst="rect">
            <a:avLst/>
          </a:prstGeom>
        </p:spPr>
      </p:pic>
    </p:spTree>
    <p:extLst>
      <p:ext uri="{BB962C8B-B14F-4D97-AF65-F5344CB8AC3E}">
        <p14:creationId xmlns:p14="http://schemas.microsoft.com/office/powerpoint/2010/main" val="2904105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88</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2051" name="Picture 3"/>
          <p:cNvPicPr>
            <a:picLocks noChangeAspect="1" noChangeArrowheads="1"/>
          </p:cNvPicPr>
          <p:nvPr/>
        </p:nvPicPr>
        <p:blipFill>
          <a:blip r:embed="rId2" cstate="print"/>
          <a:srcRect l="68984" t="9240" b="70600"/>
          <a:stretch>
            <a:fillRect/>
          </a:stretch>
        </p:blipFill>
        <p:spPr bwMode="auto">
          <a:xfrm>
            <a:off x="133200" y="1495969"/>
            <a:ext cx="4726832" cy="1728192"/>
          </a:xfrm>
          <a:prstGeom prst="rect">
            <a:avLst/>
          </a:prstGeom>
          <a:ln>
            <a:noFill/>
          </a:ln>
          <a:effectLst>
            <a:outerShdw blurRad="190500" algn="tl" rotWithShape="0">
              <a:srgbClr val="000000">
                <a:alpha val="70000"/>
              </a:srgbClr>
            </a:outerShdw>
          </a:effectLst>
        </p:spPr>
      </p:pic>
      <p:sp>
        <p:nvSpPr>
          <p:cNvPr id="14" name="Curved Left Arrow 13"/>
          <p:cNvSpPr/>
          <p:nvPr/>
        </p:nvSpPr>
        <p:spPr bwMode="ltGray">
          <a:xfrm rot="19275363">
            <a:off x="5344963" y="1539421"/>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9" name="TextBox 8"/>
          <p:cNvSpPr txBox="1"/>
          <p:nvPr/>
        </p:nvSpPr>
        <p:spPr>
          <a:xfrm>
            <a:off x="6372200" y="1700808"/>
            <a:ext cx="2639278" cy="792088"/>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Define a skeleton to transform your spreadsheet data to RDF</a:t>
            </a:r>
          </a:p>
        </p:txBody>
      </p:sp>
      <p:pic>
        <p:nvPicPr>
          <p:cNvPr id="3" name="Content Placeholder 2" descr="digital_agenda_scoreboard_key_indicators xls - Google Refine - Mozilla Firefox (Private Browsing)"/>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24071" t="22882" r="24221" b="15011"/>
          <a:stretch/>
        </p:blipFill>
        <p:spPr>
          <a:xfrm>
            <a:off x="3059832" y="2731810"/>
            <a:ext cx="5832648" cy="3821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98797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3" name="Content Placeholder 2"/>
          <p:cNvSpPr>
            <a:spLocks noGrp="1"/>
          </p:cNvSpPr>
          <p:nvPr>
            <p:ph sz="quarter" idx="15"/>
          </p:nvPr>
        </p:nvSpPr>
        <p:spPr>
          <a:xfrm>
            <a:off x="533400" y="1752600"/>
            <a:ext cx="7999040" cy="1532384"/>
          </a:xfrm>
        </p:spPr>
        <p:txBody>
          <a:bodyPr/>
          <a:lstStyle/>
          <a:p>
            <a:r>
              <a:rPr lang="en-GB" sz="1800" dirty="0" smtClean="0"/>
              <a:t>You can map the data to the ontology using a simple graphical interface to create or edit an existing RDF skeleton.</a:t>
            </a:r>
          </a:p>
          <a:p>
            <a:r>
              <a:rPr lang="en-GB" sz="1800" dirty="0" smtClean="0"/>
              <a:t>You can set the base URI for the data.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89</a:t>
            </a:fld>
            <a:endParaRPr lang="en-GB" dirty="0"/>
          </a:p>
        </p:txBody>
      </p:sp>
      <p:sp>
        <p:nvSpPr>
          <p:cNvPr id="6" name="TextBox 5"/>
          <p:cNvSpPr txBox="1"/>
          <p:nvPr/>
        </p:nvSpPr>
        <p:spPr>
          <a:xfrm>
            <a:off x="5508104" y="3140968"/>
            <a:ext cx="914400" cy="914400"/>
          </a:xfrm>
          <a:prstGeom prst="rect">
            <a:avLst/>
          </a:prstGeom>
          <a:noFill/>
        </p:spPr>
        <p:txBody>
          <a:bodyPr vert="horz" wrap="none" lIns="0" tIns="0" rIns="0" bIns="0" rtlCol="0">
            <a:noAutofit/>
          </a:bodyPr>
          <a:lstStyle/>
          <a:p>
            <a:pPr indent="-274320">
              <a:spcAft>
                <a:spcPts val="900"/>
              </a:spcAft>
            </a:pPr>
            <a:endParaRPr lang="en-GB" sz="2000" dirty="0" smtClean="0">
              <a:latin typeface="Georgia" pitchFamily="18" charset="0"/>
            </a:endParaRPr>
          </a:p>
        </p:txBody>
      </p:sp>
      <p:sp>
        <p:nvSpPr>
          <p:cNvPr id="11" name="TextBox 10"/>
          <p:cNvSpPr txBox="1"/>
          <p:nvPr/>
        </p:nvSpPr>
        <p:spPr>
          <a:xfrm>
            <a:off x="4788024" y="5854694"/>
            <a:ext cx="3168352" cy="216024"/>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copy/paste  an existing RDF skeleton</a:t>
            </a:r>
          </a:p>
        </p:txBody>
      </p:sp>
      <p:sp>
        <p:nvSpPr>
          <p:cNvPr id="12" name="TextBox 11"/>
          <p:cNvSpPr txBox="1"/>
          <p:nvPr/>
        </p:nvSpPr>
        <p:spPr>
          <a:xfrm>
            <a:off x="1043608" y="5877272"/>
            <a:ext cx="2448272" cy="288032"/>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Graphical interface to edit an RDF skeleton</a:t>
            </a:r>
          </a:p>
        </p:txBody>
      </p:sp>
      <p:sp>
        <p:nvSpPr>
          <p:cNvPr id="16" name="TextBox 1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pic>
        <p:nvPicPr>
          <p:cNvPr id="2" name="Picture 1" descr="digital_agenda_scoreboard_key_indicators xls - Google Refine - Mozilla Firefox (Private Browsing)"/>
          <p:cNvPicPr>
            <a:picLocks noChangeAspect="1"/>
          </p:cNvPicPr>
          <p:nvPr/>
        </p:nvPicPr>
        <p:blipFill rotWithShape="1">
          <a:blip r:embed="rId2" cstate="print">
            <a:extLst>
              <a:ext uri="{28A0092B-C50C-407E-A947-70E740481C1C}">
                <a14:useLocalDpi xmlns:a14="http://schemas.microsoft.com/office/drawing/2010/main" val="0"/>
              </a:ext>
            </a:extLst>
          </a:blip>
          <a:srcRect l="24012" t="24013" r="24013" b="15350"/>
          <a:stretch/>
        </p:blipFill>
        <p:spPr>
          <a:xfrm>
            <a:off x="623997" y="3068960"/>
            <a:ext cx="3734129" cy="2376264"/>
          </a:xfrm>
          <a:prstGeom prst="rect">
            <a:avLst/>
          </a:prstGeom>
          <a:ln>
            <a:noFill/>
          </a:ln>
          <a:effectLst>
            <a:outerShdw blurRad="292100" dist="139700" dir="2700000" algn="tl" rotWithShape="0">
              <a:srgbClr val="333333">
                <a:alpha val="65000"/>
              </a:srgbClr>
            </a:outerShdw>
          </a:effectLst>
        </p:spPr>
      </p:pic>
      <p:pic>
        <p:nvPicPr>
          <p:cNvPr id="7" name="Picture 6" descr="digital_agenda_scoreboard_key_indicators xls - Google Refine - Mozilla Firefox (Private Browsing)"/>
          <p:cNvPicPr>
            <a:picLocks noChangeAspect="1"/>
          </p:cNvPicPr>
          <p:nvPr/>
        </p:nvPicPr>
        <p:blipFill rotWithShape="1">
          <a:blip r:embed="rId3">
            <a:extLst>
              <a:ext uri="{28A0092B-C50C-407E-A947-70E740481C1C}">
                <a14:useLocalDpi xmlns:a14="http://schemas.microsoft.com/office/drawing/2010/main" val="0"/>
              </a:ext>
            </a:extLst>
          </a:blip>
          <a:srcRect l="24800" t="24013" r="24013" b="12463"/>
          <a:stretch/>
        </p:blipFill>
        <p:spPr>
          <a:xfrm>
            <a:off x="4463480" y="2276872"/>
            <a:ext cx="4680520"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244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dirty="0" smtClean="0"/>
              <a:t>The value proposition of linked (open) government data</a:t>
            </a:r>
            <a:endParaRPr lang="en-GB" sz="2800" b="0" dirty="0">
              <a:solidFill>
                <a:srgbClr val="92D050"/>
              </a:solidFill>
            </a:endParaRPr>
          </a:p>
        </p:txBody>
      </p:sp>
      <p:sp>
        <p:nvSpPr>
          <p:cNvPr id="3" name="Text Placeholder 2"/>
          <p:cNvSpPr>
            <a:spLocks noGrp="1"/>
          </p:cNvSpPr>
          <p:nvPr>
            <p:ph sz="quarter" idx="15"/>
          </p:nvPr>
        </p:nvSpPr>
        <p:spPr/>
        <p:txBody>
          <a:bodyPr/>
          <a:lstStyle/>
          <a:p>
            <a:pPr marL="342900" lvl="1" indent="-342900">
              <a:buFont typeface="Arial" panose="020B0604020202020204" pitchFamily="34" charset="0"/>
              <a:buChar char="•"/>
            </a:pPr>
            <a:r>
              <a:rPr lang="en-GB" b="1" dirty="0" smtClean="0"/>
              <a:t>Flexible </a:t>
            </a:r>
            <a:r>
              <a:rPr lang="en-GB" b="1" dirty="0"/>
              <a:t>data integration:</a:t>
            </a:r>
            <a:r>
              <a:rPr lang="en-GB" dirty="0"/>
              <a:t> </a:t>
            </a:r>
            <a:r>
              <a:rPr lang="en-GB" dirty="0" smtClean="0"/>
              <a:t>facilitates </a:t>
            </a:r>
            <a:r>
              <a:rPr lang="en-GB" dirty="0"/>
              <a:t>data integration and enables the interconnection of previously disparate government datasets</a:t>
            </a:r>
            <a:r>
              <a:rPr lang="en-GB" dirty="0" smtClean="0"/>
              <a:t>.</a:t>
            </a:r>
          </a:p>
          <a:p>
            <a:pPr marL="342900" lvl="1" indent="-342900">
              <a:buFont typeface="Arial" panose="020B0604020202020204" pitchFamily="34" charset="0"/>
              <a:buChar char="•"/>
            </a:pPr>
            <a:r>
              <a:rPr lang="en-GB" b="1" dirty="0"/>
              <a:t>Efficiency gains in data integration– the network effect</a:t>
            </a:r>
            <a:r>
              <a:rPr lang="en-GB" dirty="0"/>
              <a:t>:  the addition of each new </a:t>
            </a:r>
            <a:r>
              <a:rPr lang="en-GB" dirty="0" smtClean="0"/>
              <a:t>dataset increases </a:t>
            </a:r>
            <a:r>
              <a:rPr lang="en-GB" dirty="0"/>
              <a:t>the value </a:t>
            </a:r>
            <a:r>
              <a:rPr lang="en-GB" dirty="0" smtClean="0"/>
              <a:t>of those datasets </a:t>
            </a:r>
            <a:r>
              <a:rPr lang="en-GB" dirty="0"/>
              <a:t>that are already published!</a:t>
            </a:r>
          </a:p>
          <a:p>
            <a:pPr marL="342900" lvl="1" indent="-342900">
              <a:buFont typeface="Arial" panose="020B0604020202020204" pitchFamily="34" charset="0"/>
              <a:buChar char="•"/>
            </a:pPr>
            <a:r>
              <a:rPr lang="en-GB" b="1" dirty="0" smtClean="0"/>
              <a:t>Ease of navigation: </a:t>
            </a:r>
            <a:r>
              <a:rPr lang="en-GB" dirty="0"/>
              <a:t>makes browsing through complex data easier via </a:t>
            </a:r>
            <a:r>
              <a:rPr lang="en-GB" dirty="0" smtClean="0"/>
              <a:t>URIs.</a:t>
            </a:r>
          </a:p>
          <a:p>
            <a:pPr marL="342900" lvl="1" indent="-342900">
              <a:buFont typeface="Arial" panose="020B0604020202020204" pitchFamily="34" charset="0"/>
              <a:buChar char="•"/>
            </a:pPr>
            <a:r>
              <a:rPr lang="en-GB" b="1" dirty="0"/>
              <a:t>Increase in data quality:</a:t>
            </a:r>
            <a:r>
              <a:rPr lang="en-GB" dirty="0"/>
              <a:t> </a:t>
            </a:r>
            <a:endParaRPr lang="en-GB" dirty="0" smtClean="0"/>
          </a:p>
          <a:p>
            <a:pPr lvl="2">
              <a:buFont typeface="Wingdings" panose="05000000000000000000" pitchFamily="2" charset="2"/>
              <a:buChar char="§"/>
            </a:pPr>
            <a:r>
              <a:rPr lang="en-GB" sz="1800" dirty="0" smtClean="0"/>
              <a:t>The use of URIs leads to improved data management and quality.</a:t>
            </a:r>
          </a:p>
          <a:p>
            <a:pPr lvl="2">
              <a:buFont typeface="Wingdings" panose="05000000000000000000" pitchFamily="2" charset="2"/>
              <a:buChar char="§"/>
            </a:pPr>
            <a:r>
              <a:rPr lang="en-GB" sz="1800" dirty="0" smtClean="0"/>
              <a:t>The </a:t>
            </a:r>
            <a:r>
              <a:rPr lang="en-GB" sz="1800" dirty="0"/>
              <a:t>increased (re)use </a:t>
            </a:r>
            <a:r>
              <a:rPr lang="en-GB" sz="1800" dirty="0" smtClean="0"/>
              <a:t>triggers </a:t>
            </a:r>
            <a:r>
              <a:rPr lang="en-GB" sz="1800" dirty="0"/>
              <a:t>a growing demand to improve data quality. Through crowd-sourcing and self-service mechanisms, errors are progressively corrected</a:t>
            </a:r>
            <a:r>
              <a:rPr lang="en-GB" sz="1800" dirty="0" smtClean="0"/>
              <a:t>.</a:t>
            </a:r>
            <a:endParaRPr lang="en-GB" sz="1800" dirty="0"/>
          </a:p>
        </p:txBody>
      </p:sp>
      <p:sp>
        <p:nvSpPr>
          <p:cNvPr id="5" name="Slide Number Placeholder 4"/>
          <p:cNvSpPr>
            <a:spLocks noGrp="1"/>
          </p:cNvSpPr>
          <p:nvPr>
            <p:ph type="sldNum" sz="quarter" idx="18"/>
          </p:nvPr>
        </p:nvSpPr>
        <p:spPr/>
        <p:txBody>
          <a:bodyPr/>
          <a:lstStyle/>
          <a:p>
            <a:pPr algn="r">
              <a:defRPr/>
            </a:pPr>
            <a:fld id="{396CDD1B-50E0-44E8-82B7-F85F69F6D40C}" type="slidenum">
              <a:rPr lang="en-GB" smtClean="0"/>
              <a:pPr algn="r">
                <a:defRPr/>
              </a:pPr>
              <a:t>9</a:t>
            </a:fld>
            <a:endParaRPr lang="en-GB" dirty="0"/>
          </a:p>
        </p:txBody>
      </p:sp>
      <p:sp>
        <p:nvSpPr>
          <p:cNvPr id="6" name="Rectangle 5"/>
          <p:cNvSpPr/>
          <p:nvPr/>
        </p:nvSpPr>
        <p:spPr bwMode="ltGray">
          <a:xfrm>
            <a:off x="4582706" y="5684912"/>
            <a:ext cx="4032448" cy="79208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100" b="1" dirty="0" smtClean="0">
                <a:solidFill>
                  <a:schemeClr val="tx1"/>
                </a:solidFill>
                <a:latin typeface="Georgia" pitchFamily="18" charset="0"/>
              </a:rPr>
              <a:t>See also:</a:t>
            </a:r>
            <a:endParaRPr lang="en-GB" sz="1100" dirty="0" smtClean="0">
              <a:solidFill>
                <a:schemeClr val="tx1"/>
              </a:solidFill>
            </a:endParaRPr>
          </a:p>
          <a:p>
            <a:r>
              <a:rPr lang="en-GB" sz="1100" b="1" dirty="0" smtClean="0">
                <a:solidFill>
                  <a:schemeClr val="tx1"/>
                </a:solidFill>
                <a:latin typeface="Georgia" pitchFamily="18" charset="0"/>
              </a:rPr>
              <a:t>ISA Study  on Business Models for LOGD </a:t>
            </a:r>
            <a:r>
              <a:rPr lang="en-GB" sz="1100" dirty="0">
                <a:hlinkClick r:id="rId3"/>
              </a:rPr>
              <a:t>https://joinup.ec.europa.eu/community/semic/document/study-business-models-linked-open-government-data-bm4logd</a:t>
            </a:r>
            <a:endParaRPr lang="en-GB" sz="1100" b="1" dirty="0" smtClean="0">
              <a:solidFill>
                <a:schemeClr val="tx1"/>
              </a:solidFill>
              <a:latin typeface="Georgia" pitchFamily="18" charset="0"/>
            </a:endParaRPr>
          </a:p>
        </p:txBody>
      </p:sp>
    </p:spTree>
    <p:extLst>
      <p:ext uri="{BB962C8B-B14F-4D97-AF65-F5344CB8AC3E}">
        <p14:creationId xmlns:p14="http://schemas.microsoft.com/office/powerpoint/2010/main" val="24992778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Export your data to RDF/XML or Turtle</a:t>
            </a:r>
            <a:endParaRPr lang="en-GB" dirty="0"/>
          </a:p>
        </p:txBody>
      </p:sp>
      <p:pic>
        <p:nvPicPr>
          <p:cNvPr id="3" name="Content Placeholder 2" descr="C:\Users\bert.van.nuffelen\Downloads\digital_agenda_scoreboard_key_indicators-xls.ttl - Notepad++"/>
          <p:cNvPicPr>
            <a:picLocks noGrp="1" noChangeAspect="1"/>
          </p:cNvPicPr>
          <p:nvPr>
            <p:ph sz="quarter" idx="15"/>
          </p:nvPr>
        </p:nvPicPr>
        <p:blipFill rotWithShape="1">
          <a:blip r:embed="rId2">
            <a:extLst>
              <a:ext uri="{28A0092B-C50C-407E-A947-70E740481C1C}">
                <a14:useLocalDpi xmlns:a14="http://schemas.microsoft.com/office/drawing/2010/main" val="0"/>
              </a:ext>
            </a:extLst>
          </a:blip>
          <a:srcRect l="1" t="9571" r="55425" b="20150"/>
          <a:stretch/>
        </p:blipFill>
        <p:spPr>
          <a:xfrm>
            <a:off x="3419872" y="2493076"/>
            <a:ext cx="4619872" cy="397309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90</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a:solidFill>
                  <a:schemeClr val="tx2"/>
                </a:solidFill>
                <a:latin typeface="Georgia" pitchFamily="18" charset="0"/>
              </a:rPr>
              <a:t>5</a:t>
            </a:r>
            <a:endParaRPr lang="en-GB" sz="4000" b="1" i="1" dirty="0" smtClean="0">
              <a:solidFill>
                <a:schemeClr val="tx2"/>
              </a:solidFill>
              <a:latin typeface="Georgia" pitchFamily="18" charset="0"/>
            </a:endParaRPr>
          </a:p>
        </p:txBody>
      </p:sp>
      <p:pic>
        <p:nvPicPr>
          <p:cNvPr id="3074" name="Picture 2"/>
          <p:cNvPicPr>
            <a:picLocks noChangeAspect="1" noChangeArrowheads="1"/>
          </p:cNvPicPr>
          <p:nvPr/>
        </p:nvPicPr>
        <p:blipFill>
          <a:blip r:embed="rId3" cstate="print"/>
          <a:srcRect l="63024" t="9536" b="47554"/>
          <a:stretch>
            <a:fillRect/>
          </a:stretch>
        </p:blipFill>
        <p:spPr bwMode="auto">
          <a:xfrm>
            <a:off x="611560" y="1412776"/>
            <a:ext cx="2808312" cy="1833161"/>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3904803" y="1536793"/>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TextBox 11"/>
          <p:cNvSpPr txBox="1"/>
          <p:nvPr/>
        </p:nvSpPr>
        <p:spPr>
          <a:xfrm>
            <a:off x="1835696" y="5805264"/>
            <a:ext cx="1512168" cy="288032"/>
          </a:xfrm>
          <a:prstGeom prst="rect">
            <a:avLst/>
          </a:prstGeom>
          <a:noFill/>
        </p:spPr>
        <p:txBody>
          <a:bodyPr vert="horz" wrap="square" lIns="0" tIns="0" rIns="0" bIns="0" rtlCol="0">
            <a:noAutofit/>
          </a:bodyPr>
          <a:lstStyle/>
          <a:p>
            <a:pPr indent="-274320" algn="r">
              <a:spcAft>
                <a:spcPts val="900"/>
              </a:spcAft>
            </a:pPr>
            <a:r>
              <a:rPr lang="en-GB" sz="1400" dirty="0" smtClean="0">
                <a:latin typeface="Hand Of Sean" pitchFamily="2" charset="-128"/>
                <a:ea typeface="Hand Of Sean" pitchFamily="2" charset="-128"/>
              </a:rPr>
              <a:t>Export of the data in Turtle</a:t>
            </a:r>
          </a:p>
        </p:txBody>
      </p:sp>
    </p:spTree>
    <p:extLst>
      <p:ext uri="{BB962C8B-B14F-4D97-AF65-F5344CB8AC3E}">
        <p14:creationId xmlns:p14="http://schemas.microsoft.com/office/powerpoint/2010/main" val="35188287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ltGray">
          <a:xfrm>
            <a:off x="4262264" y="3816896"/>
            <a:ext cx="4158160" cy="230425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BE" dirty="0" smtClean="0">
                <a:solidFill>
                  <a:schemeClr val="bg1"/>
                </a:solidFill>
                <a:latin typeface="Georgia" pitchFamily="18" charset="0"/>
              </a:rPr>
              <a:t>Production pipelines</a:t>
            </a:r>
          </a:p>
        </p:txBody>
      </p:sp>
      <p:sp>
        <p:nvSpPr>
          <p:cNvPr id="23" name="Oval 22"/>
          <p:cNvSpPr/>
          <p:nvPr/>
        </p:nvSpPr>
        <p:spPr bwMode="ltGray">
          <a:xfrm rot="2001511">
            <a:off x="2447976" y="2374032"/>
            <a:ext cx="2880320" cy="2304256"/>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nl-BE" dirty="0" smtClean="0">
                <a:solidFill>
                  <a:schemeClr val="bg1"/>
                </a:solidFill>
                <a:latin typeface="Georgia" pitchFamily="18" charset="0"/>
              </a:rPr>
              <a:t>desk</a:t>
            </a:r>
          </a:p>
        </p:txBody>
      </p:sp>
      <p:sp>
        <p:nvSpPr>
          <p:cNvPr id="2" name="Title 1"/>
          <p:cNvSpPr>
            <a:spLocks noGrp="1"/>
          </p:cNvSpPr>
          <p:nvPr>
            <p:ph type="title"/>
          </p:nvPr>
        </p:nvSpPr>
        <p:spPr/>
        <p:txBody>
          <a:bodyPr/>
          <a:lstStyle/>
          <a:p>
            <a:r>
              <a:rPr lang="en-GB" dirty="0"/>
              <a:t>From desk to automated pipeline</a:t>
            </a:r>
            <a:endParaRPr lang="nl-BE" dirty="0"/>
          </a:p>
        </p:txBody>
      </p:sp>
      <p:sp>
        <p:nvSpPr>
          <p:cNvPr id="3" name="Content Placeholder 2"/>
          <p:cNvSpPr>
            <a:spLocks noGrp="1"/>
          </p:cNvSpPr>
          <p:nvPr>
            <p:ph sz="quarter" idx="15"/>
          </p:nvPr>
        </p:nvSpPr>
        <p:spPr>
          <a:xfrm>
            <a:off x="533400" y="1752600"/>
            <a:ext cx="8077200" cy="524272"/>
          </a:xfrm>
        </p:spPr>
        <p:txBody>
          <a:bodyPr/>
          <a:lstStyle/>
          <a:p>
            <a:endParaRPr lang="nl-BE"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91</a:t>
            </a:fld>
            <a:endParaRPr lang="en-GB"/>
          </a:p>
        </p:txBody>
      </p:sp>
      <p:cxnSp>
        <p:nvCxnSpPr>
          <p:cNvPr id="8" name="Straight Arrow Connector 7"/>
          <p:cNvCxnSpPr/>
          <p:nvPr/>
        </p:nvCxnSpPr>
        <p:spPr>
          <a:xfrm>
            <a:off x="2411760" y="6021288"/>
            <a:ext cx="5040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411760" y="2708920"/>
            <a:ext cx="0" cy="331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3608" y="2708920"/>
            <a:ext cx="1008112" cy="432048"/>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flexibility</a:t>
            </a:r>
          </a:p>
        </p:txBody>
      </p:sp>
      <p:sp>
        <p:nvSpPr>
          <p:cNvPr id="13" name="TextBox 12"/>
          <p:cNvSpPr txBox="1"/>
          <p:nvPr/>
        </p:nvSpPr>
        <p:spPr>
          <a:xfrm>
            <a:off x="6444208" y="6121152"/>
            <a:ext cx="1008112" cy="432048"/>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volume</a:t>
            </a:r>
          </a:p>
        </p:txBody>
      </p:sp>
      <p:sp>
        <p:nvSpPr>
          <p:cNvPr id="14" name="Oval 13"/>
          <p:cNvSpPr/>
          <p:nvPr/>
        </p:nvSpPr>
        <p:spPr bwMode="ltGray">
          <a:xfrm>
            <a:off x="2987824" y="3140968"/>
            <a:ext cx="216024" cy="216024"/>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err="1" smtClean="0">
              <a:solidFill>
                <a:schemeClr val="bg1"/>
              </a:solidFill>
              <a:latin typeface="Georgia" pitchFamily="18" charset="0"/>
            </a:endParaRPr>
          </a:p>
        </p:txBody>
      </p:sp>
      <p:sp>
        <p:nvSpPr>
          <p:cNvPr id="15" name="Oval 14"/>
          <p:cNvSpPr/>
          <p:nvPr/>
        </p:nvSpPr>
        <p:spPr bwMode="ltGray">
          <a:xfrm>
            <a:off x="4716016" y="4264496"/>
            <a:ext cx="216024" cy="216024"/>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err="1" smtClean="0">
              <a:solidFill>
                <a:schemeClr val="bg1"/>
              </a:solidFill>
              <a:latin typeface="Georgia" pitchFamily="18" charset="0"/>
            </a:endParaRPr>
          </a:p>
        </p:txBody>
      </p:sp>
      <p:sp>
        <p:nvSpPr>
          <p:cNvPr id="16" name="Oval 15"/>
          <p:cNvSpPr/>
          <p:nvPr/>
        </p:nvSpPr>
        <p:spPr bwMode="ltGray">
          <a:xfrm>
            <a:off x="7086600" y="5236604"/>
            <a:ext cx="216024" cy="216024"/>
          </a:xfrm>
          <a:prstGeom prst="ellipse">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err="1" smtClean="0">
              <a:solidFill>
                <a:schemeClr val="bg1"/>
              </a:solidFill>
              <a:latin typeface="Georgia" pitchFamily="18" charset="0"/>
            </a:endParaRPr>
          </a:p>
        </p:txBody>
      </p:sp>
      <p:sp>
        <p:nvSpPr>
          <p:cNvPr id="17" name="TextBox 16"/>
          <p:cNvSpPr txBox="1"/>
          <p:nvPr/>
        </p:nvSpPr>
        <p:spPr>
          <a:xfrm>
            <a:off x="3275856" y="3068960"/>
            <a:ext cx="1440160" cy="392088"/>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OpenRefine</a:t>
            </a:r>
          </a:p>
        </p:txBody>
      </p:sp>
      <p:sp>
        <p:nvSpPr>
          <p:cNvPr id="18" name="TextBox 17"/>
          <p:cNvSpPr txBox="1"/>
          <p:nvPr/>
        </p:nvSpPr>
        <p:spPr>
          <a:xfrm>
            <a:off x="4953454" y="4229672"/>
            <a:ext cx="914400" cy="914400"/>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UnifiedViews</a:t>
            </a:r>
          </a:p>
        </p:txBody>
      </p:sp>
      <p:sp>
        <p:nvSpPr>
          <p:cNvPr id="19" name="TextBox 18"/>
          <p:cNvSpPr txBox="1"/>
          <p:nvPr/>
        </p:nvSpPr>
        <p:spPr>
          <a:xfrm>
            <a:off x="7427168" y="5206752"/>
            <a:ext cx="914400" cy="914400"/>
          </a:xfrm>
          <a:prstGeom prst="rect">
            <a:avLst/>
          </a:prstGeom>
          <a:noFill/>
        </p:spPr>
        <p:txBody>
          <a:bodyPr vert="horz" wrap="none" lIns="0" tIns="0" rIns="0" bIns="0" rtlCol="0">
            <a:noAutofit/>
          </a:bodyPr>
          <a:lstStyle/>
          <a:p>
            <a:pPr indent="-274320">
              <a:spcAft>
                <a:spcPts val="900"/>
              </a:spcAft>
            </a:pPr>
            <a:r>
              <a:rPr lang="nl-BE" sz="2000" dirty="0" smtClean="0">
                <a:latin typeface="Georgia" pitchFamily="18" charset="0"/>
              </a:rPr>
              <a:t>Cellar</a:t>
            </a:r>
          </a:p>
        </p:txBody>
      </p:sp>
    </p:spTree>
    <p:extLst>
      <p:ext uri="{BB962C8B-B14F-4D97-AF65-F5344CB8AC3E}">
        <p14:creationId xmlns:p14="http://schemas.microsoft.com/office/powerpoint/2010/main" val="142496202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Ready to test your knowledge? </a:t>
            </a:r>
            <a:endParaRPr lang="en-GB" dirty="0"/>
          </a:p>
        </p:txBody>
      </p:sp>
      <p:sp>
        <p:nvSpPr>
          <p:cNvPr id="6" name="Content Placeholder 2"/>
          <p:cNvSpPr>
            <a:spLocks noGrp="1"/>
          </p:cNvSpPr>
          <p:nvPr>
            <p:ph sz="quarter" idx="14"/>
          </p:nvPr>
        </p:nvSpPr>
        <p:spPr/>
        <p:txBody>
          <a:bodyPr/>
          <a:lstStyle/>
          <a:p>
            <a:endParaRPr lang="en-GB" dirty="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92</a:t>
            </a:fld>
            <a:endParaRPr lang="en-GB"/>
          </a:p>
        </p:txBody>
      </p:sp>
      <p:sp>
        <p:nvSpPr>
          <p:cNvPr id="11" name="Title 5"/>
          <p:cNvSpPr txBox="1">
            <a:spLocks/>
          </p:cNvSpPr>
          <p:nvPr/>
        </p:nvSpPr>
        <p:spPr>
          <a:xfrm>
            <a:off x="395536" y="2708920"/>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b="0" i="0" dirty="0" smtClean="0">
                <a:solidFill>
                  <a:schemeClr val="accent1"/>
                </a:solidFill>
                <a:latin typeface="Century Gothic" panose="020B0502020202020204" pitchFamily="34" charset="0"/>
              </a:rPr>
              <a:t>You may take the online test </a:t>
            </a:r>
            <a:r>
              <a:rPr lang="en-GB" sz="4000" b="0" i="0" dirty="0" smtClean="0">
                <a:solidFill>
                  <a:schemeClr val="accent1"/>
                </a:solidFill>
                <a:latin typeface="Century Gothic" panose="020B0502020202020204" pitchFamily="34" charset="0"/>
                <a:hlinkClick r:id="rId3"/>
              </a:rPr>
              <a:t>here</a:t>
            </a:r>
            <a:r>
              <a:rPr lang="en-GB" sz="4000" b="0" i="0" dirty="0" smtClean="0">
                <a:solidFill>
                  <a:schemeClr val="accent1"/>
                </a:solidFill>
                <a:latin typeface="Century Gothic" panose="020B0502020202020204" pitchFamily="34" charset="0"/>
              </a:rPr>
              <a:t>!</a:t>
            </a:r>
            <a:endParaRPr lang="en-GB" sz="4000" b="0" dirty="0" smtClean="0">
              <a:latin typeface="Century Gothic" panose="020B0502020202020204" pitchFamily="34" charset="0"/>
            </a:endParaRPr>
          </a:p>
        </p:txBody>
      </p:sp>
    </p:spTree>
    <p:extLst>
      <p:ext uri="{BB962C8B-B14F-4D97-AF65-F5344CB8AC3E}">
        <p14:creationId xmlns:p14="http://schemas.microsoft.com/office/powerpoint/2010/main" val="6427440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4400" b="0" i="0" dirty="0" smtClean="0">
                <a:solidFill>
                  <a:schemeClr val="accent1"/>
                </a:solidFill>
                <a:latin typeface="Century Gothic" panose="020B0502020202020204" pitchFamily="34" charset="0"/>
              </a:rPr>
              <a:t>Thank you for your attention!</a:t>
            </a:r>
            <a:br>
              <a:rPr lang="en-GB" sz="4400" b="0" i="0" dirty="0" smtClean="0">
                <a:solidFill>
                  <a:schemeClr val="accent1"/>
                </a:solidFill>
                <a:latin typeface="Century Gothic" panose="020B0502020202020204" pitchFamily="34" charset="0"/>
              </a:rPr>
            </a:br>
            <a:r>
              <a:rPr lang="en-GB" sz="4400" b="0" i="0" dirty="0" smtClean="0">
                <a:solidFill>
                  <a:schemeClr val="accent1"/>
                </a:solidFill>
                <a:latin typeface="Century Gothic" panose="020B0502020202020204" pitchFamily="34" charset="0"/>
              </a:rPr>
              <a:t/>
            </a:r>
            <a:br>
              <a:rPr lang="en-GB" sz="4400" b="0" i="0" dirty="0" smtClean="0">
                <a:solidFill>
                  <a:schemeClr val="accent1"/>
                </a:solidFill>
                <a:latin typeface="Century Gothic" panose="020B0502020202020204" pitchFamily="34" charset="0"/>
              </a:rPr>
            </a:br>
            <a:r>
              <a:rPr lang="en-GB" sz="4400" b="0" i="0" dirty="0" smtClean="0">
                <a:solidFill>
                  <a:schemeClr val="accent1"/>
                </a:solidFill>
                <a:latin typeface="Century Gothic" panose="020B0502020202020204" pitchFamily="34" charset="0"/>
              </a:rPr>
              <a:t>...and now YOUR questions?</a:t>
            </a:r>
            <a:endParaRPr lang="en-GB" sz="4400" b="0" dirty="0" smtClean="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93</a:t>
            </a:fld>
            <a:endParaRPr lang="en-GB" dirty="0"/>
          </a:p>
        </p:txBody>
      </p:sp>
    </p:spTree>
    <p:extLst>
      <p:ext uri="{BB962C8B-B14F-4D97-AF65-F5344CB8AC3E}">
        <p14:creationId xmlns:p14="http://schemas.microsoft.com/office/powerpoint/2010/main" val="15331933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323528" y="1290464"/>
            <a:ext cx="3962400" cy="4628727"/>
          </a:xfrm>
        </p:spPr>
        <p:txBody>
          <a:bodyPr/>
          <a:lstStyle/>
          <a:p>
            <a:pPr lvl="1">
              <a:buFont typeface="Arial" pitchFamily="34" charset="0"/>
              <a:buChar char="•"/>
            </a:pPr>
            <a:r>
              <a:rPr lang="en-GB" sz="1000" dirty="0"/>
              <a:t>5 ★ Open Data. </a:t>
            </a:r>
            <a:r>
              <a:rPr lang="en-GB" sz="1000" dirty="0">
                <a:hlinkClick r:id="rId3"/>
              </a:rPr>
              <a:t>http://5stardata.info</a:t>
            </a:r>
            <a:r>
              <a:rPr lang="en-GB" sz="1000" dirty="0" smtClean="0">
                <a:hlinkClick r:id="rId3"/>
              </a:rPr>
              <a:t>/</a:t>
            </a:r>
            <a:endParaRPr lang="en-GB" sz="1000" dirty="0" smtClean="0"/>
          </a:p>
          <a:p>
            <a:pPr lvl="1">
              <a:buFont typeface="Arial" pitchFamily="34" charset="0"/>
              <a:buChar char="•"/>
            </a:pPr>
            <a:r>
              <a:rPr lang="en-GB" sz="1000" dirty="0"/>
              <a:t>ADMS Brochure. ISA Programme. </a:t>
            </a:r>
            <a:r>
              <a:rPr lang="en-GB" sz="1000" dirty="0">
                <a:hlinkClick r:id="rId4"/>
              </a:rPr>
              <a:t>https://</a:t>
            </a:r>
            <a:r>
              <a:rPr lang="en-GB" sz="1000" dirty="0" smtClean="0">
                <a:hlinkClick r:id="rId4"/>
              </a:rPr>
              <a:t>joinup.ec.europa.eu/elibrary/document/adms-brochure</a:t>
            </a:r>
            <a:endParaRPr lang="en-GB" sz="1000" dirty="0" smtClean="0"/>
          </a:p>
          <a:p>
            <a:pPr lvl="1">
              <a:buFont typeface="Arial" pitchFamily="34" charset="0"/>
              <a:buChar char="•"/>
            </a:pPr>
            <a:r>
              <a:rPr lang="en-GB" sz="1000" dirty="0"/>
              <a:t>An organization ontology</a:t>
            </a:r>
            <a:r>
              <a:rPr lang="en-GB" sz="1000" dirty="0" smtClean="0"/>
              <a:t>.</a:t>
            </a:r>
            <a:r>
              <a:rPr lang="en-GB" sz="1000" dirty="0"/>
              <a:t> W3C</a:t>
            </a:r>
            <a:r>
              <a:rPr lang="en-GB" sz="1000" dirty="0" smtClean="0"/>
              <a:t>. </a:t>
            </a:r>
            <a:r>
              <a:rPr lang="en-GB" sz="1000" dirty="0">
                <a:hlinkClick r:id="rId5"/>
              </a:rPr>
              <a:t>http://</a:t>
            </a:r>
            <a:r>
              <a:rPr lang="en-GB" sz="1000" dirty="0" smtClean="0">
                <a:hlinkClick r:id="rId5"/>
              </a:rPr>
              <a:t>www.w3.org/TR/vocab-org/</a:t>
            </a:r>
            <a:r>
              <a:rPr lang="en-GB" sz="1000" dirty="0"/>
              <a:t> </a:t>
            </a:r>
            <a:r>
              <a:rPr lang="en-GB" sz="1000" dirty="0" smtClean="0"/>
              <a:t>W3C.</a:t>
            </a:r>
          </a:p>
          <a:p>
            <a:pPr lvl="1">
              <a:buFont typeface="Arial" pitchFamily="34" charset="0"/>
              <a:buChar char="•"/>
            </a:pPr>
            <a:r>
              <a:rPr lang="en-GB" sz="1000" dirty="0"/>
              <a:t>Case study on how Linked Data is transforming </a:t>
            </a:r>
            <a:r>
              <a:rPr lang="en-GB" sz="1000" dirty="0" err="1"/>
              <a:t>eGovernment</a:t>
            </a:r>
            <a:r>
              <a:rPr lang="en-GB" sz="1000" dirty="0"/>
              <a:t>. ISA Programme. </a:t>
            </a:r>
            <a:r>
              <a:rPr lang="en-GB" sz="1000" dirty="0">
                <a:hlinkClick r:id="rId6"/>
              </a:rPr>
              <a:t>https://</a:t>
            </a:r>
            <a:r>
              <a:rPr lang="en-GB" sz="1000" dirty="0" smtClean="0">
                <a:hlinkClick r:id="rId6"/>
              </a:rPr>
              <a:t>joinup.ec.europa.eu/community/semic/document/case-study-how-linked-data-transforming-egovernment</a:t>
            </a:r>
            <a:endParaRPr lang="en-GB" sz="1000" dirty="0" smtClean="0"/>
          </a:p>
          <a:p>
            <a:pPr lvl="1">
              <a:buFont typeface="Arial" pitchFamily="34" charset="0"/>
              <a:buChar char="•"/>
            </a:pPr>
            <a:r>
              <a:rPr lang="en-GB" sz="1000" dirty="0" smtClean="0">
                <a:solidFill>
                  <a:srgbClr val="000000"/>
                </a:solidFill>
              </a:rPr>
              <a:t>Common </a:t>
            </a:r>
            <a:r>
              <a:rPr lang="en-GB" sz="1000" dirty="0">
                <a:solidFill>
                  <a:srgbClr val="000000"/>
                </a:solidFill>
              </a:rPr>
              <a:t>Vocabularies / Ontologies / Micromodels. W3C.  </a:t>
            </a:r>
            <a:r>
              <a:rPr lang="en-GB" sz="1000" dirty="0">
                <a:hlinkClick r:id="rId7"/>
              </a:rPr>
              <a:t>http://</a:t>
            </a:r>
            <a:r>
              <a:rPr lang="en-GB" sz="1000" dirty="0" smtClean="0">
                <a:hlinkClick r:id="rId7"/>
              </a:rPr>
              <a:t>www.w3.org/wiki/TaskForces/CommunityProjects/LinkingOpenData/CommonVocabularies</a:t>
            </a:r>
            <a:endParaRPr lang="en-GB" sz="1000" dirty="0" smtClean="0"/>
          </a:p>
          <a:p>
            <a:pPr lvl="1">
              <a:buFont typeface="Arial" pitchFamily="34" charset="0"/>
              <a:buChar char="•"/>
            </a:pPr>
            <a:r>
              <a:rPr lang="en-GB" sz="1000" dirty="0"/>
              <a:t>Cookbook for translating Data Models to RDF Schemas. ISA Programme. </a:t>
            </a:r>
            <a:r>
              <a:rPr lang="en-GB" sz="1000" dirty="0">
                <a:hlinkClick r:id="rId8"/>
              </a:rPr>
              <a:t>https://</a:t>
            </a:r>
            <a:r>
              <a:rPr lang="en-GB" sz="1000" dirty="0" smtClean="0">
                <a:hlinkClick r:id="rId8"/>
              </a:rPr>
              <a:t>joinup.ec.europa.eu/community/semic/document/cookbook-translating-data-models-rdf-schemas</a:t>
            </a:r>
            <a:endParaRPr lang="en-GB" sz="1000" dirty="0" smtClean="0"/>
          </a:p>
          <a:p>
            <a:pPr lvl="1">
              <a:buFont typeface="Arial" pitchFamily="34" charset="0"/>
              <a:buChar char="•"/>
            </a:pPr>
            <a:r>
              <a:rPr lang="en-GB" sz="1000" dirty="0"/>
              <a:t>D7.1.3 - Study on persistent URIs, with identification of best practices and recommendations on the topic for the MSs and the EC. ISA Programme. </a:t>
            </a:r>
            <a:r>
              <a:rPr lang="en-GB" sz="1000" dirty="0">
                <a:hlinkClick r:id="rId9"/>
              </a:rPr>
              <a:t>https://joinup.ec.europa.eu/sites/default/files/D7.1.3%20-%</a:t>
            </a:r>
            <a:r>
              <a:rPr lang="en-GB" sz="1000" dirty="0" smtClean="0">
                <a:hlinkClick r:id="rId9"/>
              </a:rPr>
              <a:t>20Study%20on%20persistent%20URIs.pdf</a:t>
            </a:r>
            <a:endParaRPr lang="en-GB" sz="1000" dirty="0" smtClean="0"/>
          </a:p>
          <a:p>
            <a:pPr lvl="1">
              <a:buFont typeface="Arial" pitchFamily="34" charset="0"/>
              <a:buChar char="•"/>
            </a:pPr>
            <a:r>
              <a:rPr lang="en-GB" sz="1000" dirty="0" smtClean="0"/>
              <a:t>EUCLID. Course 1: Introduction and Application Scenarios. </a:t>
            </a:r>
            <a:r>
              <a:rPr lang="en-GB" sz="1000" dirty="0" smtClean="0">
                <a:hlinkClick r:id="rId10"/>
              </a:rPr>
              <a:t>http://www.euclid-project.eu/modules/course1</a:t>
            </a:r>
            <a:endParaRPr lang="en-GB" sz="1000" dirty="0" smtClean="0"/>
          </a:p>
          <a:p>
            <a:pPr lvl="1">
              <a:buFont typeface="Arial" pitchFamily="34" charset="0"/>
              <a:buChar char="•"/>
            </a:pPr>
            <a:r>
              <a:rPr lang="en-GB" sz="1000" dirty="0"/>
              <a:t>Linked Data. Tim Berners-Lee. </a:t>
            </a:r>
            <a:r>
              <a:rPr lang="en-GB" sz="1000" dirty="0">
                <a:hlinkClick r:id="rId11"/>
              </a:rPr>
              <a:t>http://</a:t>
            </a:r>
            <a:r>
              <a:rPr lang="en-GB" sz="1000" dirty="0" smtClean="0">
                <a:hlinkClick r:id="rId11"/>
              </a:rPr>
              <a:t>www.w3.org/DesignIssues/LinkedData.html</a:t>
            </a:r>
            <a:endParaRPr lang="en-GB" sz="1000" dirty="0" smtClean="0"/>
          </a:p>
          <a:p>
            <a:pPr marL="0" lvl="1" indent="0">
              <a:buNone/>
            </a:pPr>
            <a:endParaRPr lang="en-GB" sz="1000"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94</a:t>
            </a:fld>
            <a:endParaRPr lang="en-GB"/>
          </a:p>
        </p:txBody>
      </p:sp>
      <p:sp>
        <p:nvSpPr>
          <p:cNvPr id="7" name="Content Placeholder 4"/>
          <p:cNvSpPr txBox="1">
            <a:spLocks/>
          </p:cNvSpPr>
          <p:nvPr/>
        </p:nvSpPr>
        <p:spPr>
          <a:xfrm>
            <a:off x="4648200" y="1052736"/>
            <a:ext cx="3962400" cy="4628727"/>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lvl="1" indent="0">
              <a:buNone/>
            </a:pPr>
            <a:endParaRPr lang="en-US" sz="1000" dirty="0">
              <a:latin typeface="+mj-lt"/>
            </a:endParaRPr>
          </a:p>
          <a:p>
            <a:pPr lvl="1">
              <a:buFont typeface="Arial" pitchFamily="34" charset="0"/>
              <a:buChar char="•"/>
            </a:pPr>
            <a:r>
              <a:rPr lang="en-GB" sz="1000" dirty="0"/>
              <a:t>Linked Data Cookbook. W3C. </a:t>
            </a:r>
            <a:r>
              <a:rPr lang="en-GB" sz="1000" dirty="0">
                <a:hlinkClick r:id="rId12"/>
              </a:rPr>
              <a:t>http://</a:t>
            </a:r>
            <a:r>
              <a:rPr lang="en-GB" sz="1000" dirty="0" smtClean="0">
                <a:hlinkClick r:id="rId12"/>
              </a:rPr>
              <a:t>www.w3.org/2011/gld/wiki/Linked_Data_Cookbook</a:t>
            </a:r>
            <a:endParaRPr lang="en-GB" sz="1000" dirty="0" smtClean="0"/>
          </a:p>
          <a:p>
            <a:pPr lvl="1">
              <a:buFont typeface="Arial" pitchFamily="34" charset="0"/>
              <a:buChar char="•"/>
            </a:pPr>
            <a:r>
              <a:rPr lang="en-GB" sz="1000" dirty="0" smtClean="0"/>
              <a:t>Linking </a:t>
            </a:r>
            <a:r>
              <a:rPr lang="en-GB" sz="1000" dirty="0"/>
              <a:t>Open Data cloud diagram, by Richard </a:t>
            </a:r>
            <a:r>
              <a:rPr lang="en-GB" sz="1000" dirty="0" err="1"/>
              <a:t>Cyganiak</a:t>
            </a:r>
            <a:r>
              <a:rPr lang="en-GB" sz="1000" dirty="0"/>
              <a:t> and </a:t>
            </a:r>
            <a:r>
              <a:rPr lang="en-GB" sz="1000" dirty="0" err="1"/>
              <a:t>Anja</a:t>
            </a:r>
            <a:r>
              <a:rPr lang="en-GB" sz="1000" dirty="0"/>
              <a:t> </a:t>
            </a:r>
            <a:r>
              <a:rPr lang="en-GB" sz="1000" dirty="0" err="1"/>
              <a:t>Jentzsch</a:t>
            </a:r>
            <a:r>
              <a:rPr lang="en-GB" sz="1000" dirty="0"/>
              <a:t>. </a:t>
            </a:r>
            <a:r>
              <a:rPr lang="en-GB" sz="1000" dirty="0">
                <a:hlinkClick r:id="rId13"/>
              </a:rPr>
              <a:t>http://</a:t>
            </a:r>
            <a:r>
              <a:rPr lang="en-GB" sz="1000" dirty="0" smtClean="0">
                <a:hlinkClick r:id="rId13"/>
              </a:rPr>
              <a:t>lod-cloud.net/</a:t>
            </a:r>
            <a:endParaRPr lang="en-GB" sz="1000" dirty="0" smtClean="0"/>
          </a:p>
          <a:p>
            <a:pPr lvl="1">
              <a:buFont typeface="Arial" pitchFamily="34" charset="0"/>
              <a:buChar char="•"/>
            </a:pPr>
            <a:r>
              <a:rPr lang="en-GB" sz="1000" dirty="0" smtClean="0"/>
              <a:t>Module </a:t>
            </a:r>
            <a:r>
              <a:rPr lang="en-GB" sz="1000" dirty="0"/>
              <a:t>2: Querying Linked Data. EUCLID. </a:t>
            </a:r>
            <a:r>
              <a:rPr lang="en-GB" sz="1000" dirty="0">
                <a:hlinkClick r:id="rId14"/>
              </a:rPr>
              <a:t>http://</a:t>
            </a:r>
            <a:r>
              <a:rPr lang="en-GB" sz="1000" dirty="0" smtClean="0">
                <a:hlinkClick r:id="rId14"/>
              </a:rPr>
              <a:t>www.euclid-project.eu/modules/course2</a:t>
            </a:r>
            <a:endParaRPr lang="en-GB" sz="1000" dirty="0" smtClean="0"/>
          </a:p>
          <a:p>
            <a:pPr lvl="1">
              <a:buFont typeface="Arial" pitchFamily="34" charset="0"/>
              <a:buChar char="•"/>
            </a:pPr>
            <a:r>
              <a:rPr lang="en-GB" sz="1000" dirty="0"/>
              <a:t>Open Data – An Introduction. The Open Knowledge Foundation. </a:t>
            </a:r>
            <a:r>
              <a:rPr lang="en-GB" sz="1000" dirty="0">
                <a:hlinkClick r:id="rId15"/>
              </a:rPr>
              <a:t>http://okfn.org/opendata</a:t>
            </a:r>
            <a:r>
              <a:rPr lang="en-GB" sz="1000" dirty="0" smtClean="0">
                <a:hlinkClick r:id="rId15"/>
              </a:rPr>
              <a:t>/</a:t>
            </a:r>
            <a:endParaRPr lang="en-GB" sz="1000" dirty="0" smtClean="0">
              <a:latin typeface="+mj-lt"/>
            </a:endParaRPr>
          </a:p>
          <a:p>
            <a:pPr lvl="1">
              <a:buFont typeface="Arial" pitchFamily="34" charset="0"/>
              <a:buChar char="•"/>
            </a:pPr>
            <a:r>
              <a:rPr lang="en-GB" sz="1000" dirty="0" smtClean="0">
                <a:latin typeface="+mj-lt"/>
              </a:rPr>
              <a:t>Open </a:t>
            </a:r>
            <a:r>
              <a:rPr lang="en-GB" sz="1000" dirty="0">
                <a:latin typeface="+mj-lt"/>
              </a:rPr>
              <a:t>Refine: </a:t>
            </a:r>
            <a:r>
              <a:rPr lang="en-GB" sz="1000" dirty="0">
                <a:latin typeface="+mj-lt"/>
                <a:hlinkClick r:id="rId16"/>
              </a:rPr>
              <a:t>https://github.com/OpenRefine</a:t>
            </a:r>
            <a:endParaRPr lang="en-GB" sz="1000" dirty="0">
              <a:latin typeface="+mj-lt"/>
              <a:hlinkClick r:id="rId17"/>
            </a:endParaRPr>
          </a:p>
          <a:p>
            <a:pPr lvl="1">
              <a:buFont typeface="Arial" pitchFamily="34" charset="0"/>
              <a:buChar char="•"/>
            </a:pPr>
            <a:r>
              <a:rPr lang="en-GB" sz="1000" dirty="0">
                <a:latin typeface="+mj-lt"/>
              </a:rPr>
              <a:t>RDF Extension: </a:t>
            </a:r>
            <a:r>
              <a:rPr lang="en-GB" sz="1000" dirty="0">
                <a:latin typeface="+mj-lt"/>
                <a:hlinkClick r:id="rId17"/>
              </a:rPr>
              <a:t>http://refine.deri.ie/</a:t>
            </a:r>
            <a:endParaRPr lang="en-GB" sz="1000" dirty="0">
              <a:latin typeface="+mj-lt"/>
            </a:endParaRPr>
          </a:p>
          <a:p>
            <a:pPr lvl="1">
              <a:buFont typeface="Arial" pitchFamily="34" charset="0"/>
              <a:buChar char="•"/>
            </a:pPr>
            <a:r>
              <a:rPr lang="en-GB" sz="1000" dirty="0">
                <a:latin typeface="+mj-lt"/>
              </a:rPr>
              <a:t>Resource Description Framework. W3C. </a:t>
            </a:r>
            <a:r>
              <a:rPr lang="en-GB" sz="1000" dirty="0">
                <a:latin typeface="+mj-lt"/>
                <a:hlinkClick r:id="rId18"/>
              </a:rPr>
              <a:t>http://www.w3.org/RDF/</a:t>
            </a:r>
            <a:r>
              <a:rPr lang="en-GB" sz="1000" dirty="0">
                <a:latin typeface="+mj-lt"/>
              </a:rPr>
              <a:t> </a:t>
            </a:r>
          </a:p>
          <a:p>
            <a:pPr lvl="1">
              <a:buFont typeface="Arial" pitchFamily="34" charset="0"/>
              <a:buChar char="•"/>
            </a:pPr>
            <a:r>
              <a:rPr lang="en-GB" sz="1000" dirty="0">
                <a:latin typeface="+mj-lt"/>
              </a:rPr>
              <a:t>Semantic Web Stack. W3C. </a:t>
            </a:r>
            <a:r>
              <a:rPr lang="en-GB" sz="1000" dirty="0">
                <a:latin typeface="+mj-lt"/>
                <a:hlinkClick r:id="rId19"/>
              </a:rPr>
              <a:t>http://</a:t>
            </a:r>
            <a:r>
              <a:rPr lang="en-GB" sz="1000" dirty="0" smtClean="0">
                <a:latin typeface="+mj-lt"/>
                <a:hlinkClick r:id="rId19"/>
              </a:rPr>
              <a:t>www.w3.org/DesignIssues/diagrams/sweb-stack/2006a.png</a:t>
            </a:r>
            <a:endParaRPr lang="en-GB" sz="1000" dirty="0" smtClean="0">
              <a:latin typeface="+mj-lt"/>
            </a:endParaRPr>
          </a:p>
          <a:p>
            <a:pPr lvl="1">
              <a:buFont typeface="Arial" pitchFamily="34" charset="0"/>
              <a:buChar char="•"/>
            </a:pPr>
            <a:r>
              <a:rPr lang="en-GB" sz="1000" dirty="0"/>
              <a:t>SPARQL Query Language for RDF. W3C. </a:t>
            </a:r>
            <a:r>
              <a:rPr lang="en-GB" sz="1000" dirty="0">
                <a:hlinkClick r:id="rId20"/>
              </a:rPr>
              <a:t>http://www.w3.org/TR/rdf-sparql-query</a:t>
            </a:r>
            <a:r>
              <a:rPr lang="en-GB" sz="1000" dirty="0" smtClean="0">
                <a:hlinkClick r:id="rId20"/>
              </a:rPr>
              <a:t>/</a:t>
            </a:r>
            <a:endParaRPr lang="en-GB" sz="1000" dirty="0">
              <a:latin typeface="+mj-lt"/>
            </a:endParaRPr>
          </a:p>
          <a:p>
            <a:pPr marL="0" lvl="1" indent="0">
              <a:buNone/>
            </a:pPr>
            <a:endParaRPr lang="en-GB" sz="1000" dirty="0" smtClean="0">
              <a:latin typeface="+mj-lt"/>
            </a:endParaRPr>
          </a:p>
          <a:p>
            <a:pPr lvl="1">
              <a:buFont typeface="Arial" pitchFamily="34" charset="0"/>
              <a:buChar char="•"/>
            </a:pPr>
            <a:endParaRPr lang="en-GB" sz="1000" dirty="0" smtClean="0">
              <a:latin typeface="+mj-lt"/>
            </a:endParaRPr>
          </a:p>
          <a:p>
            <a:pPr lvl="1">
              <a:buFont typeface="Arial" pitchFamily="34" charset="0"/>
              <a:buChar char="•"/>
            </a:pPr>
            <a:endParaRPr lang="en-GB" sz="1000" dirty="0" smtClean="0">
              <a:latin typeface="+mj-lt"/>
            </a:endParaRPr>
          </a:p>
          <a:p>
            <a:pPr lvl="1">
              <a:buFont typeface="Arial" pitchFamily="34" charset="0"/>
              <a:buChar char="•"/>
            </a:pPr>
            <a:endParaRPr lang="en-GB" sz="1000" dirty="0" smtClean="0">
              <a:solidFill>
                <a:srgbClr val="000000"/>
              </a:solidFill>
              <a:latin typeface="+mj-lt"/>
            </a:endParaRPr>
          </a:p>
          <a:p>
            <a:pPr>
              <a:buFont typeface="Arial" pitchFamily="34" charset="0"/>
              <a:buChar char="•"/>
            </a:pPr>
            <a:endParaRPr lang="en-GB" sz="1000" dirty="0" smtClean="0">
              <a:latin typeface="+mj-lt"/>
            </a:endParaRPr>
          </a:p>
        </p:txBody>
      </p:sp>
    </p:spTree>
    <p:extLst>
      <p:ext uri="{BB962C8B-B14F-4D97-AF65-F5344CB8AC3E}">
        <p14:creationId xmlns:p14="http://schemas.microsoft.com/office/powerpoint/2010/main" val="13494155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95</a:t>
            </a:fld>
            <a:endParaRPr lang="en-GB"/>
          </a:p>
        </p:txBody>
      </p:sp>
      <p:sp>
        <p:nvSpPr>
          <p:cNvPr id="5" name="Content Placeholder 4"/>
          <p:cNvSpPr>
            <a:spLocks noGrp="1"/>
          </p:cNvSpPr>
          <p:nvPr>
            <p:ph sz="quarter" idx="15"/>
          </p:nvPr>
        </p:nvSpPr>
        <p:spPr>
          <a:xfrm>
            <a:off x="1478277" y="1988840"/>
            <a:ext cx="7134944" cy="4419600"/>
          </a:xfrm>
        </p:spPr>
        <p:txBody>
          <a:bodyPr/>
          <a:lstStyle/>
          <a:p>
            <a:endParaRPr lang="en-GB" sz="1800" dirty="0" smtClean="0"/>
          </a:p>
          <a:p>
            <a:r>
              <a:rPr lang="en-GB" sz="1800" dirty="0" smtClean="0"/>
              <a:t>EC ISA, Process and methodology for developing semantic agreements, </a:t>
            </a:r>
            <a:r>
              <a:rPr lang="en-GB" sz="1800" dirty="0" smtClean="0">
                <a:hlinkClick r:id="rId2"/>
              </a:rPr>
              <a:t>https://joinup.ec.europa.eu/community/core_vocabularies/document/process-and-methodology-developing-semantic-agreements</a:t>
            </a:r>
            <a:endParaRPr lang="en-GB" sz="1800" dirty="0" smtClean="0"/>
          </a:p>
          <a:p>
            <a:endParaRPr lang="en-GB" sz="1800" dirty="0" smtClean="0"/>
          </a:p>
          <a:p>
            <a:r>
              <a:rPr lang="en-GB" sz="1800" dirty="0" smtClean="0"/>
              <a:t>EC ISA, Cookbook for translating Data Models to RDF Schemas </a:t>
            </a:r>
            <a:r>
              <a:rPr lang="en-GB" sz="1800" dirty="0" smtClean="0">
                <a:hlinkClick r:id="rId3"/>
              </a:rPr>
              <a:t>https://joinup.ec.europa.eu/community/semic/document/cookbook-translating-data-models-rdf-schemas</a:t>
            </a:r>
            <a:endParaRPr lang="en-GB" sz="1800" dirty="0" smtClean="0"/>
          </a:p>
          <a:p>
            <a:endParaRPr lang="en-US" sz="1800" dirty="0"/>
          </a:p>
          <a:p>
            <a:endParaRPr lang="en-GB" sz="1800" dirty="0" smtClean="0"/>
          </a:p>
          <a:p>
            <a:endParaRPr lang="en-GB" sz="1800" dirty="0" smtClean="0"/>
          </a:p>
        </p:txBody>
      </p:sp>
      <p:pic>
        <p:nvPicPr>
          <p:cNvPr id="6" name="Picture 2" descr="image"/>
          <p:cNvPicPr>
            <a:picLocks noChangeAspect="1" noChangeArrowheads="1"/>
          </p:cNvPicPr>
          <p:nvPr/>
        </p:nvPicPr>
        <p:blipFill>
          <a:blip r:embed="rId4" cstate="print"/>
          <a:srcRect/>
          <a:stretch>
            <a:fillRect/>
          </a:stretch>
        </p:blipFill>
        <p:spPr bwMode="auto">
          <a:xfrm>
            <a:off x="370277" y="1988840"/>
            <a:ext cx="1008112" cy="1556273"/>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5" cstate="print"/>
          <a:srcRect/>
          <a:stretch>
            <a:fillRect/>
          </a:stretch>
        </p:blipFill>
        <p:spPr bwMode="auto">
          <a:xfrm>
            <a:off x="370277" y="3717032"/>
            <a:ext cx="1008112" cy="1548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31382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28197"/>
            <a:ext cx="8071048" cy="914400"/>
          </a:xfrm>
        </p:spPr>
        <p:txBody>
          <a:bodyPr/>
          <a:lstStyle/>
          <a:p>
            <a:r>
              <a:rPr lang="en-GB" dirty="0" smtClean="0"/>
              <a:t>Further reading</a:t>
            </a:r>
            <a:endParaRPr lang="en-GB" dirty="0"/>
          </a:p>
        </p:txBody>
      </p:sp>
      <p:sp>
        <p:nvSpPr>
          <p:cNvPr id="5" name="Content Placeholder 4"/>
          <p:cNvSpPr>
            <a:spLocks noGrp="1"/>
          </p:cNvSpPr>
          <p:nvPr>
            <p:ph sz="quarter" idx="15"/>
          </p:nvPr>
        </p:nvSpPr>
        <p:spPr>
          <a:xfrm>
            <a:off x="1441789" y="1309402"/>
            <a:ext cx="7134944" cy="4419600"/>
          </a:xfrm>
        </p:spPr>
        <p:txBody>
          <a:bodyPr/>
          <a:lstStyle/>
          <a:p>
            <a:r>
              <a:rPr lang="en-GB" sz="1800" dirty="0" smtClean="0"/>
              <a:t>EUCLID </a:t>
            </a:r>
            <a:r>
              <a:rPr lang="en-GB" sz="1800" dirty="0"/>
              <a:t>- Course 1: Introduction and Application Scenarios</a:t>
            </a:r>
          </a:p>
          <a:p>
            <a:r>
              <a:rPr lang="en-GB" sz="1800" dirty="0"/>
              <a:t> </a:t>
            </a:r>
            <a:r>
              <a:rPr lang="en-GB" sz="1800" dirty="0">
                <a:hlinkClick r:id="rId2"/>
              </a:rPr>
              <a:t>http://</a:t>
            </a:r>
            <a:r>
              <a:rPr lang="en-GB" sz="1800" dirty="0" smtClean="0">
                <a:hlinkClick r:id="rId2"/>
              </a:rPr>
              <a:t>www.euclid-project.eu/modules/course1</a:t>
            </a:r>
            <a:endParaRPr lang="en-GB" sz="1800" dirty="0"/>
          </a:p>
          <a:p>
            <a:endParaRPr lang="en-US" sz="1800" dirty="0"/>
          </a:p>
          <a:p>
            <a:r>
              <a:rPr lang="en-GB" sz="1800" dirty="0"/>
              <a:t>EUCLID - Course 2: Querying Linked Data</a:t>
            </a:r>
          </a:p>
          <a:p>
            <a:r>
              <a:rPr lang="en-GB" sz="1800" dirty="0">
                <a:hlinkClick r:id="rId3"/>
              </a:rPr>
              <a:t>http://</a:t>
            </a:r>
            <a:r>
              <a:rPr lang="en-GB" sz="1800" dirty="0" smtClean="0">
                <a:hlinkClick r:id="rId3"/>
              </a:rPr>
              <a:t>www.euclid-project.eu/modules/course2</a:t>
            </a:r>
            <a:endParaRPr lang="en-GB" sz="1800" dirty="0" smtClean="0"/>
          </a:p>
          <a:p>
            <a:endParaRPr lang="en-US" sz="1800" dirty="0"/>
          </a:p>
          <a:p>
            <a:r>
              <a:rPr lang="en-GB" sz="1800" dirty="0"/>
              <a:t>Learning SPARQL. Bob </a:t>
            </a:r>
            <a:r>
              <a:rPr lang="en-GB" sz="1800" dirty="0" err="1"/>
              <a:t>DuCharme</a:t>
            </a:r>
            <a:r>
              <a:rPr lang="en-GB" sz="1800" dirty="0"/>
              <a:t>. </a:t>
            </a:r>
          </a:p>
          <a:p>
            <a:r>
              <a:rPr lang="en-GB" sz="1800" dirty="0">
                <a:hlinkClick r:id="rId4"/>
              </a:rPr>
              <a:t>http://www.learningsparql.com</a:t>
            </a:r>
            <a:r>
              <a:rPr lang="en-GB" sz="1800" dirty="0" smtClean="0">
                <a:hlinkClick r:id="rId4"/>
              </a:rPr>
              <a:t>/</a:t>
            </a:r>
            <a:endParaRPr lang="en-GB" sz="1800" dirty="0" smtClean="0"/>
          </a:p>
          <a:p>
            <a:endParaRPr lang="en-GB" sz="1800" dirty="0" smtClean="0"/>
          </a:p>
          <a:p>
            <a:r>
              <a:rPr lang="en-GB" sz="1800" dirty="0" smtClean="0"/>
              <a:t>Linked </a:t>
            </a:r>
            <a:r>
              <a:rPr lang="en-GB" sz="1800" dirty="0"/>
              <a:t>Data Cookbook, W3C Government Linked Data Working </a:t>
            </a:r>
            <a:r>
              <a:rPr lang="en-GB" sz="1800" dirty="0" smtClean="0"/>
              <a:t>Group</a:t>
            </a:r>
            <a:endParaRPr lang="en-GB" sz="1800" dirty="0"/>
          </a:p>
          <a:p>
            <a:r>
              <a:rPr lang="en-GB" sz="1800" dirty="0">
                <a:hlinkClick r:id="rId5"/>
              </a:rPr>
              <a:t>http://www.w3.org/2011/gld/wiki/Linked_Data_Cookbook</a:t>
            </a:r>
            <a:r>
              <a:rPr lang="en-GB" sz="1800" dirty="0"/>
              <a:t> </a:t>
            </a:r>
          </a:p>
          <a:p>
            <a:endParaRPr lang="en-GB" sz="1800" dirty="0"/>
          </a:p>
          <a:p>
            <a:endParaRPr lang="en-GB" sz="1800" dirty="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96</a:t>
            </a:fld>
            <a:endParaRPr lang="en-GB"/>
          </a:p>
        </p:txBody>
      </p:sp>
      <p:pic>
        <p:nvPicPr>
          <p:cNvPr id="11" name="Picture 2" descr="Home"/>
          <p:cNvPicPr>
            <a:picLocks noChangeAspect="1" noChangeArrowheads="1"/>
          </p:cNvPicPr>
          <p:nvPr/>
        </p:nvPicPr>
        <p:blipFill>
          <a:blip r:embed="rId6" cstate="print"/>
          <a:srcRect/>
          <a:stretch>
            <a:fillRect/>
          </a:stretch>
        </p:blipFill>
        <p:spPr bwMode="auto">
          <a:xfrm>
            <a:off x="292931" y="1300184"/>
            <a:ext cx="1048279" cy="432048"/>
          </a:xfrm>
          <a:prstGeom prst="rect">
            <a:avLst/>
          </a:prstGeom>
          <a:solidFill>
            <a:schemeClr val="bg2"/>
          </a:solidFill>
          <a:effectLst>
            <a:outerShdw blurRad="50800" dist="38100" dir="2700000" algn="tl" rotWithShape="0">
              <a:prstClr val="black">
                <a:alpha val="40000"/>
              </a:prstClr>
            </a:outerShdw>
          </a:effectLst>
        </p:spPr>
      </p:pic>
      <p:pic>
        <p:nvPicPr>
          <p:cNvPr id="12" name="Picture 2"/>
          <p:cNvPicPr>
            <a:picLocks noChangeAspect="1" noChangeArrowheads="1"/>
          </p:cNvPicPr>
          <p:nvPr/>
        </p:nvPicPr>
        <p:blipFill>
          <a:blip r:embed="rId7" cstate="print"/>
          <a:srcRect/>
          <a:stretch>
            <a:fillRect/>
          </a:stretch>
        </p:blipFill>
        <p:spPr bwMode="auto">
          <a:xfrm>
            <a:off x="232520" y="4838748"/>
            <a:ext cx="1008112" cy="9039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2" descr="Learning SPARQL cover"/>
          <p:cNvPicPr>
            <a:picLocks noChangeAspect="1" noChangeArrowheads="1"/>
          </p:cNvPicPr>
          <p:nvPr/>
        </p:nvPicPr>
        <p:blipFill>
          <a:blip r:embed="rId8" cstate="print"/>
          <a:srcRect/>
          <a:stretch>
            <a:fillRect/>
          </a:stretch>
        </p:blipFill>
        <p:spPr bwMode="auto">
          <a:xfrm>
            <a:off x="503289" y="3519202"/>
            <a:ext cx="769143" cy="1008112"/>
          </a:xfrm>
          <a:prstGeom prst="rect">
            <a:avLst/>
          </a:prstGeom>
          <a:noFill/>
          <a:effectLst>
            <a:outerShdw blurRad="50800" dist="38100" dir="2700000" algn="tl" rotWithShape="0">
              <a:prstClr val="black">
                <a:alpha val="40000"/>
              </a:prstClr>
            </a:outerShdw>
          </a:effectLst>
        </p:spPr>
      </p:pic>
      <p:pic>
        <p:nvPicPr>
          <p:cNvPr id="14" name="Picture 2" descr="Home"/>
          <p:cNvPicPr>
            <a:picLocks noChangeAspect="1" noChangeArrowheads="1"/>
          </p:cNvPicPr>
          <p:nvPr/>
        </p:nvPicPr>
        <p:blipFill>
          <a:blip r:embed="rId6" cstate="print"/>
          <a:srcRect/>
          <a:stretch>
            <a:fillRect/>
          </a:stretch>
        </p:blipFill>
        <p:spPr bwMode="auto">
          <a:xfrm>
            <a:off x="251518" y="2492896"/>
            <a:ext cx="1048279" cy="432048"/>
          </a:xfrm>
          <a:prstGeom prst="rect">
            <a:avLst/>
          </a:prstGeom>
          <a:solidFill>
            <a:schemeClr val="bg2"/>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39280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28197"/>
            <a:ext cx="8071048" cy="914400"/>
          </a:xfrm>
        </p:spPr>
        <p:txBody>
          <a:bodyPr/>
          <a:lstStyle/>
          <a:p>
            <a:r>
              <a:rPr lang="en-GB" dirty="0" smtClean="0"/>
              <a:t>Further reading</a:t>
            </a:r>
            <a:endParaRPr lang="en-GB" dirty="0"/>
          </a:p>
        </p:txBody>
      </p:sp>
      <p:sp>
        <p:nvSpPr>
          <p:cNvPr id="5" name="Content Placeholder 4"/>
          <p:cNvSpPr>
            <a:spLocks noGrp="1"/>
          </p:cNvSpPr>
          <p:nvPr>
            <p:ph sz="quarter" idx="15"/>
          </p:nvPr>
        </p:nvSpPr>
        <p:spPr>
          <a:xfrm>
            <a:off x="1475656" y="1276081"/>
            <a:ext cx="7134944" cy="4419600"/>
          </a:xfrm>
        </p:spPr>
        <p:txBody>
          <a:bodyPr/>
          <a:lstStyle/>
          <a:p>
            <a:r>
              <a:rPr lang="en-GB" sz="1800" dirty="0"/>
              <a:t>Linked Data: Evolving the Web into a Global Data Space. Tom Heath and Christian </a:t>
            </a:r>
            <a:r>
              <a:rPr lang="en-GB" sz="1800" dirty="0" err="1"/>
              <a:t>Bizer</a:t>
            </a:r>
            <a:r>
              <a:rPr lang="en-GB" sz="1800" dirty="0"/>
              <a:t>.</a:t>
            </a:r>
          </a:p>
          <a:p>
            <a:r>
              <a:rPr lang="en-GB" sz="1800" dirty="0">
                <a:hlinkClick r:id="rId2"/>
              </a:rPr>
              <a:t>http://linkeddatabook.com/editions/1.0</a:t>
            </a:r>
            <a:r>
              <a:rPr lang="en-GB" sz="1800" dirty="0" smtClean="0">
                <a:hlinkClick r:id="rId2"/>
              </a:rPr>
              <a:t>/</a:t>
            </a:r>
            <a:endParaRPr lang="en-GB" sz="1800" dirty="0" smtClean="0"/>
          </a:p>
          <a:p>
            <a:endParaRPr lang="en-GB" sz="1800" dirty="0"/>
          </a:p>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3"/>
              </a:rPr>
              <a:t>http://www.semantic-web.at/LOD-TheEssentials.pdf</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4"/>
              </a:rPr>
              <a:t>http://ieeexplore.ieee.org/stamp/stamp.jsp?tp=&amp;arnumber=6237454</a:t>
            </a:r>
            <a:endParaRPr lang="en-GB" sz="1800" dirty="0"/>
          </a:p>
          <a:p>
            <a:endParaRPr lang="en-US" sz="1800" dirty="0" smtClean="0"/>
          </a:p>
          <a:p>
            <a:r>
              <a:rPr lang="en-GB" sz="1800" dirty="0"/>
              <a:t>Semantic Web for the working </a:t>
            </a:r>
            <a:r>
              <a:rPr lang="en-GB" sz="1800" dirty="0" err="1"/>
              <a:t>ontologist</a:t>
            </a:r>
            <a:r>
              <a:rPr lang="en-GB" sz="1800" dirty="0"/>
              <a:t>. Dean </a:t>
            </a:r>
            <a:r>
              <a:rPr lang="en-GB" sz="1800" dirty="0" err="1"/>
              <a:t>Allemang</a:t>
            </a:r>
            <a:r>
              <a:rPr lang="en-GB" sz="1800" dirty="0"/>
              <a:t>, Jim </a:t>
            </a:r>
            <a:r>
              <a:rPr lang="en-GB" sz="1800" dirty="0" err="1"/>
              <a:t>Hendler</a:t>
            </a:r>
            <a:r>
              <a:rPr lang="en-GB" sz="1800" dirty="0"/>
              <a:t>. </a:t>
            </a:r>
          </a:p>
          <a:p>
            <a:r>
              <a:rPr lang="en-GB" sz="1800" dirty="0">
                <a:hlinkClick r:id="rId5"/>
              </a:rPr>
              <a:t>http://workingontologist.org/</a:t>
            </a:r>
            <a:endParaRPr lang="en-GB" sz="1800" dirty="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97</a:t>
            </a:fld>
            <a:endParaRPr lang="en-GB"/>
          </a:p>
        </p:txBody>
      </p:sp>
      <p:pic>
        <p:nvPicPr>
          <p:cNvPr id="7" name="Picture 3" descr="http://linkeddatabook.com/editions/1.0/images/LinkedDataBookCoverCropped.jpg"/>
          <p:cNvPicPr>
            <a:picLocks noChangeAspect="1" noChangeArrowheads="1"/>
          </p:cNvPicPr>
          <p:nvPr/>
        </p:nvPicPr>
        <p:blipFill>
          <a:blip r:embed="rId6" cstate="print"/>
          <a:srcRect l="1985"/>
          <a:stretch>
            <a:fillRect/>
          </a:stretch>
        </p:blipFill>
        <p:spPr bwMode="auto">
          <a:xfrm>
            <a:off x="514213" y="1300274"/>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7" cstate="print"/>
          <a:srcRect/>
          <a:stretch>
            <a:fillRect/>
          </a:stretch>
        </p:blipFill>
        <p:spPr bwMode="auto">
          <a:xfrm>
            <a:off x="468375" y="3789040"/>
            <a:ext cx="798024" cy="1008112"/>
          </a:xfrm>
          <a:prstGeom prst="rect">
            <a:avLst/>
          </a:prstGeom>
          <a:noFill/>
          <a:effectLst>
            <a:outerShdw blurRad="50800" dist="38100" dir="2700000" algn="tl" rotWithShape="0">
              <a:prstClr val="black">
                <a:alpha val="40000"/>
              </a:prstClr>
            </a:outerShdw>
          </a:effectLst>
        </p:spPr>
      </p:pic>
      <p:pic>
        <p:nvPicPr>
          <p:cNvPr id="10" name="Picture 1"/>
          <p:cNvPicPr>
            <a:picLocks noChangeAspect="1" noChangeArrowheads="1"/>
          </p:cNvPicPr>
          <p:nvPr/>
        </p:nvPicPr>
        <p:blipFill>
          <a:blip r:embed="rId8" cstate="print"/>
          <a:srcRect/>
          <a:stretch>
            <a:fillRect/>
          </a:stretch>
        </p:blipFill>
        <p:spPr bwMode="auto">
          <a:xfrm>
            <a:off x="468375" y="2557233"/>
            <a:ext cx="792088" cy="1111906"/>
          </a:xfrm>
          <a:prstGeom prst="rect">
            <a:avLst/>
          </a:prstGeom>
          <a:ln>
            <a:noFill/>
          </a:ln>
          <a:effectLst>
            <a:outerShdw blurRad="50800" dist="38100" dir="2700000" algn="tl" rotWithShape="0">
              <a:prstClr val="black">
                <a:alpha val="40000"/>
              </a:prstClr>
            </a:outerShdw>
          </a:effectLst>
        </p:spPr>
      </p:pic>
      <p:pic>
        <p:nvPicPr>
          <p:cNvPr id="12" name="Picture 2" descr="http://ecx.images-amazon.com/images/I/51VH71S80XL.jpg"/>
          <p:cNvPicPr>
            <a:picLocks noChangeAspect="1" noChangeArrowheads="1"/>
          </p:cNvPicPr>
          <p:nvPr/>
        </p:nvPicPr>
        <p:blipFill>
          <a:blip r:embed="rId9" cstate="print"/>
          <a:srcRect/>
          <a:stretch>
            <a:fillRect/>
          </a:stretch>
        </p:blipFill>
        <p:spPr bwMode="auto">
          <a:xfrm>
            <a:off x="504284" y="5209556"/>
            <a:ext cx="756373" cy="936105"/>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42540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98</a:t>
            </a:fld>
            <a:endParaRPr lang="en-GB"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Tree>
    <p:extLst>
      <p:ext uri="{BB962C8B-B14F-4D97-AF65-F5344CB8AC3E}">
        <p14:creationId xmlns:p14="http://schemas.microsoft.com/office/powerpoint/2010/main" val="38465147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Keyzer, Nikolaos Loutas, Jana </a:t>
            </a:r>
            <a:r>
              <a:rPr lang="en-GB" sz="1600" i="0" dirty="0" err="1" smtClean="0"/>
              <a:t>Makedonska</a:t>
            </a:r>
            <a:r>
              <a:rPr lang="en-GB" sz="1600" i="0" dirty="0" smtClean="0"/>
              <a:t>, Brecht </a:t>
            </a:r>
            <a:r>
              <a:rPr lang="en-GB" sz="1600" i="0" dirty="0" err="1" smtClean="0"/>
              <a:t>Wyns</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99</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a:latin typeface="Georgia" pitchFamily="18" charset="0"/>
            </a:endParaRPr>
          </a:p>
          <a:p>
            <a:r>
              <a:rPr lang="en-GB" sz="1200" dirty="0">
                <a:latin typeface="Georgia" pitchFamily="18" charset="0"/>
              </a:rPr>
              <a:t>© </a:t>
            </a:r>
            <a:r>
              <a:rPr lang="en-GB" sz="1200" dirty="0" smtClean="0">
                <a:latin typeface="Georgia" pitchFamily="18" charset="0"/>
              </a:rPr>
              <a:t>2015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a:xfrm>
            <a:off x="2987824" y="2276872"/>
            <a:ext cx="5760640" cy="396044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200" b="1" i="1" u="none" strike="noStrike" kern="1200" cap="none" spc="0" normalizeH="0" baseline="0" noProof="0" smtClean="0">
                <a:ln>
                  <a:noFill/>
                </a:ln>
                <a:solidFill>
                  <a:schemeClr val="tx1"/>
                </a:solidFill>
                <a:effectLst/>
                <a:uLnTx/>
                <a:uFillTx/>
                <a:latin typeface="Georgia" pitchFamily="18" charset="0"/>
                <a:ea typeface="+mn-ea"/>
                <a:cs typeface="+mn-cs"/>
              </a:rPr>
              <a:t>Disclaimers</a:t>
            </a:r>
          </a:p>
          <a:p>
            <a:pPr marL="0" marR="0" lvl="0" indent="-274320" algn="just" defTabSz="914400" rtl="0" eaLnBrk="1" fontAlgn="auto" latinLnBrk="0" hangingPunct="1">
              <a:lnSpc>
                <a:spcPct val="100000"/>
              </a:lnSpc>
              <a:spcBef>
                <a:spcPts val="0"/>
              </a:spcBef>
              <a:spcAft>
                <a:spcPts val="0"/>
              </a:spcAft>
              <a:buClr>
                <a:schemeClr val="tx1"/>
              </a:buClr>
              <a:buSzTx/>
              <a:buFont typeface="+mj-lt"/>
              <a:buAutoNum type="arabicPeriod"/>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4320" algn="just" defTabSz="914400" rtl="0" eaLnBrk="1" fontAlgn="auto" latinLnBrk="0" hangingPunct="1">
              <a:lnSpc>
                <a:spcPct val="100000"/>
              </a:lnSpc>
              <a:spcBef>
                <a:spcPts val="0"/>
              </a:spcBef>
              <a:spcAft>
                <a:spcPts val="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4320" algn="just" defTabSz="914400" rtl="0" eaLnBrk="1" fontAlgn="auto" latinLnBrk="0" hangingPunct="1">
              <a:lnSpc>
                <a:spcPct val="100000"/>
              </a:lnSpc>
              <a:spcBef>
                <a:spcPts val="0"/>
              </a:spcBef>
              <a:spcAft>
                <a:spcPts val="900"/>
              </a:spcAft>
              <a:buClr>
                <a:schemeClr val="tx1"/>
              </a:buClr>
              <a:buSzTx/>
              <a:buFontTx/>
              <a:buNone/>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4320" algn="just" defTabSz="914400" rtl="0" eaLnBrk="1" fontAlgn="auto" latinLnBrk="0" hangingPunct="1">
              <a:lnSpc>
                <a:spcPct val="100000"/>
              </a:lnSpc>
              <a:spcBef>
                <a:spcPts val="0"/>
              </a:spcBef>
              <a:spcAft>
                <a:spcPts val="900"/>
              </a:spcAft>
              <a:buClr>
                <a:schemeClr val="tx1"/>
              </a:buClr>
              <a:buSzTx/>
              <a:buFont typeface="+mj-lt"/>
              <a:buAutoNum type="arabicPeriod" startAt="2"/>
              <a:tabLst/>
              <a:defRPr/>
            </a:pPr>
            <a:r>
              <a:rPr kumimoji="0" lang="en-GB" sz="1050" b="0" i="0" u="none" strike="noStrike" kern="1200" cap="none" spc="0" normalizeH="0" baseline="0" noProof="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endPar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19146</TotalTime>
  <Words>5687</Words>
  <Application>Microsoft Office PowerPoint</Application>
  <PresentationFormat>On-screen Show (4:3)</PresentationFormat>
  <Paragraphs>914</Paragraphs>
  <Slides>99</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99</vt:i4>
      </vt:variant>
    </vt:vector>
  </HeadingPairs>
  <TitlesOfParts>
    <vt:vector size="111" baseType="lpstr">
      <vt:lpstr>Aharoni</vt:lpstr>
      <vt:lpstr>Arial</vt:lpstr>
      <vt:lpstr>Bradley Hand ITC</vt:lpstr>
      <vt:lpstr>Century Gothic</vt:lpstr>
      <vt:lpstr>Constantia</vt:lpstr>
      <vt:lpstr>Courier New</vt:lpstr>
      <vt:lpstr>Georgia</vt:lpstr>
      <vt:lpstr>Hand Of Sean</vt:lpstr>
      <vt:lpstr>Segoe Script</vt:lpstr>
      <vt:lpstr>Segoe UI</vt:lpstr>
      <vt:lpstr>Wingdings</vt:lpstr>
      <vt:lpstr>ODS_presentation template v0.05</vt:lpstr>
      <vt:lpstr>Linked Open Data Principles,  Technologies and Examples</vt:lpstr>
      <vt:lpstr>Learning objectives</vt:lpstr>
      <vt:lpstr>Content</vt:lpstr>
      <vt:lpstr>Learning Module 1: Introduction to Linked Data </vt:lpstr>
      <vt:lpstr>Introduction to linked data</vt:lpstr>
      <vt:lpstr>What is linked data?  Evolution from a document-based Web to a Web of interlinked data.</vt:lpstr>
      <vt:lpstr>The Web is evolving from a “Web of linked documents” into a “Web of linked data”</vt:lpstr>
      <vt:lpstr>Defining linked data Providing data as a service</vt:lpstr>
      <vt:lpstr>The value proposition of linked (open) government data</vt:lpstr>
      <vt:lpstr>The value proposition of linked (open) government data</vt:lpstr>
      <vt:lpstr>The value proposition of linked (open) government data</vt:lpstr>
      <vt:lpstr>The four principles of linked data in practice  </vt:lpstr>
      <vt:lpstr>The four principles in practice </vt:lpstr>
      <vt:lpstr>Enablers of Linked Open Government Data</vt:lpstr>
      <vt:lpstr>Linked data vs. open data</vt:lpstr>
      <vt:lpstr>Linked data foundations  URIs for naming things, RDF for describing data and SPARQL for querying linked data. </vt:lpstr>
      <vt:lpstr>Uniform Resource Identifier (URI)</vt:lpstr>
      <vt:lpstr>RDF &amp; SPARQL</vt:lpstr>
      <vt:lpstr>How to publish linked data?  Paving the way towards 5-star linked data</vt:lpstr>
      <vt:lpstr>5 star-schema of Linked Open Data</vt:lpstr>
      <vt:lpstr>★ Make your stuff available on the Web under an open licence</vt:lpstr>
      <vt:lpstr>★ ★ Make it available as structured data </vt:lpstr>
      <vt:lpstr>★ ★ ★ Use non-proprietary formats </vt:lpstr>
      <vt:lpstr>★ ★ ★ ★ Use URIs to denote things</vt:lpstr>
      <vt:lpstr>★ ★ ★ ★ ★ Link your data to other data to provide context </vt:lpstr>
      <vt:lpstr>LOGD roadblocks</vt:lpstr>
      <vt:lpstr>Linked data initiatives in Europe  Examples on supra-national, national, regional and private initiatives in the area of linked data.</vt:lpstr>
      <vt:lpstr>EU institutions initiatives – some examples</vt:lpstr>
      <vt:lpstr>Initiatives funded by the European Commission</vt:lpstr>
      <vt:lpstr>Member State initiatives – some examples</vt:lpstr>
      <vt:lpstr>Non-governmental applications</vt:lpstr>
      <vt:lpstr>Conclusions</vt:lpstr>
      <vt:lpstr>Conclusions cont’d</vt:lpstr>
      <vt:lpstr>Learning Module 2: Introduction to RDF &amp; SPARQL</vt:lpstr>
      <vt:lpstr>Introduction to RDF and SPARQL</vt:lpstr>
      <vt:lpstr>Learning objectives</vt:lpstr>
      <vt:lpstr>Resource Description Framework  An introduction to RDF.</vt:lpstr>
      <vt:lpstr>RDF in the stack of Semantic Web technologies</vt:lpstr>
      <vt:lpstr>Example: RDF description of an organisation</vt:lpstr>
      <vt:lpstr>RDF structure  Triples, graphs and syntaxes.</vt:lpstr>
      <vt:lpstr> What is a triple?</vt:lpstr>
      <vt:lpstr>RDF Syntax RDF/XML </vt:lpstr>
      <vt:lpstr>RDF Syntax  Turtle</vt:lpstr>
      <vt:lpstr>RDF Syntax  RDFa</vt:lpstr>
      <vt:lpstr>How to represent data in RDF  Classes, properties and vocabularies</vt:lpstr>
      <vt:lpstr>RDF Vocabulary</vt:lpstr>
      <vt:lpstr>Examples of classes, relationships and properties: The Core Person Vocabulary in UML</vt:lpstr>
      <vt:lpstr>Introduction to SPARQL   The RDF Query Language</vt:lpstr>
      <vt:lpstr>About SPARQL</vt:lpstr>
      <vt:lpstr>Types of SPARQL queries</vt:lpstr>
      <vt:lpstr>Structure of a SPARQL Query</vt:lpstr>
      <vt:lpstr>SELECT – return the name of a dataset with particular URI</vt:lpstr>
      <vt:lpstr>SELECT  - return the name and publisher of a dataset</vt:lpstr>
      <vt:lpstr>SPARQL Example – EU ODP (1)</vt:lpstr>
      <vt:lpstr>SPARQL Example – EU ODP (2)</vt:lpstr>
      <vt:lpstr>SPARQL Example – EU ODP (2)</vt:lpstr>
      <vt:lpstr>Summary</vt:lpstr>
      <vt:lpstr>PowerPoint Presentation</vt:lpstr>
      <vt:lpstr>Workshop for publishing open linked EU data</vt:lpstr>
      <vt:lpstr>Learning objectives</vt:lpstr>
      <vt:lpstr>Creating an RDF vocabulary  How to reuse other vocabularies, define your own terms, publish and promote your vocabulary</vt:lpstr>
      <vt:lpstr>6 steps for creating an RDF vocabulary</vt:lpstr>
      <vt:lpstr>Start with a robust Domain Model</vt:lpstr>
      <vt:lpstr>Reuse existing terms and vocabularies</vt:lpstr>
      <vt:lpstr>Well-known vocabularies:</vt:lpstr>
      <vt:lpstr>Reuse existing terms and vocabularies</vt:lpstr>
      <vt:lpstr>You can find reusable RDF vocabularies on:</vt:lpstr>
      <vt:lpstr>Creation of sub-classes and sub-properties</vt:lpstr>
      <vt:lpstr>Creation of sub-classes and sub-properties</vt:lpstr>
      <vt:lpstr>Creation of sub-classes and sub-properties</vt:lpstr>
      <vt:lpstr>Where new terms are required, create them following commonly agreed best practices</vt:lpstr>
      <vt:lpstr>Where new terms are required, create them following commonly agreed best practices</vt:lpstr>
      <vt:lpstr>Where new terms are required, create them following commonly agreed best practices</vt:lpstr>
      <vt:lpstr>Where new terms are required, create them following commonly agreed best practices</vt:lpstr>
      <vt:lpstr>Publish within a highly stable environment designed to be persistent</vt:lpstr>
      <vt:lpstr>Publicise the RDF vocabulary by registering it with relevant services</vt:lpstr>
      <vt:lpstr>Conclusions</vt:lpstr>
      <vt:lpstr> Example  Using Open Refine for RDF to publish tabular data as Linked Data.</vt:lpstr>
      <vt:lpstr>What is Open Refine</vt:lpstr>
      <vt:lpstr>What is Open Refine RDF extension</vt:lpstr>
      <vt:lpstr>Using Open Refine to model and publish open data Getting started</vt:lpstr>
      <vt:lpstr>Example situation Publish statistical data as RDF according to RDF Data Cube Vocabulary </vt:lpstr>
      <vt:lpstr>Describe your data in a spreadsheet</vt:lpstr>
      <vt:lpstr>Create a project and upload it in Google Refine</vt:lpstr>
      <vt:lpstr>Clean up the data – table harmonisation</vt:lpstr>
      <vt:lpstr>Clean up the data – prepare RDF</vt:lpstr>
      <vt:lpstr>Map your data to appropriate RDF classes &amp; properties (model your data) </vt:lpstr>
      <vt:lpstr>Map your data to appropriate RDF classes &amp; properties (model your data) </vt:lpstr>
      <vt:lpstr>Map your data to appropriate RDF classes &amp; properties (model your data) </vt:lpstr>
      <vt:lpstr>Export your data to RDF/XML or Turtle</vt:lpstr>
      <vt:lpstr>From desk to automated pipeline</vt:lpstr>
      <vt:lpstr>Ready to test your knowledge? </vt:lpstr>
      <vt:lpstr>Thank you for your attention!  ...and now YOUR questions?</vt:lpstr>
      <vt:lpstr>References</vt:lpstr>
      <vt:lpstr>Further reading</vt:lpstr>
      <vt:lpstr>Further reading</vt:lpstr>
      <vt:lpstr>Further reading</vt:lpstr>
      <vt:lpstr>Be part of our team...</vt:lpstr>
      <vt:lpstr>This presentation has been created by PwC  Authors:  Michiel De Keyzer, Nikolaos Loutas, Jana Makedonska, Brecht Wyns </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Linked Data</dc:title>
  <dc:creator>PwC EU Services</dc:creator>
  <cp:lastModifiedBy>Jana Makedonska</cp:lastModifiedBy>
  <cp:revision>635</cp:revision>
  <dcterms:created xsi:type="dcterms:W3CDTF">2013-05-16T07:58:13Z</dcterms:created>
  <dcterms:modified xsi:type="dcterms:W3CDTF">2015-10-06T11:40:43Z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