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1" r:id="rId2"/>
    <p:sldId id="410" r:id="rId3"/>
    <p:sldId id="433" r:id="rId4"/>
    <p:sldId id="516" r:id="rId5"/>
    <p:sldId id="527" r:id="rId6"/>
    <p:sldId id="517" r:id="rId7"/>
    <p:sldId id="522" r:id="rId8"/>
    <p:sldId id="518" r:id="rId9"/>
    <p:sldId id="523" r:id="rId10"/>
    <p:sldId id="524" r:id="rId11"/>
    <p:sldId id="519" r:id="rId12"/>
    <p:sldId id="525" r:id="rId13"/>
    <p:sldId id="521" r:id="rId14"/>
    <p:sldId id="526" r:id="rId15"/>
    <p:sldId id="520" r:id="rId16"/>
    <p:sldId id="436" r:id="rId17"/>
    <p:sldId id="431" r:id="rId18"/>
    <p:sldId id="359" r:id="rId19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 userDrawn="1">
          <p15:clr>
            <a:srgbClr val="A4A3A4"/>
          </p15:clr>
        </p15:guide>
        <p15:guide id="2" pos="5465" userDrawn="1">
          <p15:clr>
            <a:srgbClr val="A4A3A4"/>
          </p15:clr>
        </p15:guide>
        <p15:guide id="4" pos="295" userDrawn="1">
          <p15:clr>
            <a:srgbClr val="A4A3A4"/>
          </p15:clr>
        </p15:guide>
        <p15:guide id="5" orient="horz" pos="1661" userDrawn="1">
          <p15:clr>
            <a:srgbClr val="A4A3A4"/>
          </p15:clr>
        </p15:guide>
        <p15:guide id="6" orient="horz" pos="4292" userDrawn="1">
          <p15:clr>
            <a:srgbClr val="A4A3A4"/>
          </p15:clr>
        </p15:guide>
        <p15:guide id="7" pos="192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echt Wyns" initials="BW" lastIdx="6" clrIdx="0">
    <p:extLst>
      <p:ext uri="{19B8F6BF-5375-455C-9EA6-DF929625EA0E}">
        <p15:presenceInfo xmlns:p15="http://schemas.microsoft.com/office/powerpoint/2012/main" userId="S-1-5-21-1471047708-1026687513-316617838-30511" providerId="AD"/>
      </p:ext>
    </p:extLst>
  </p:cmAuthor>
  <p:cmAuthor id="2" name="Stefanos Kotoglou" initials="SK" lastIdx="3" clrIdx="1">
    <p:extLst>
      <p:ext uri="{19B8F6BF-5375-455C-9EA6-DF929625EA0E}">
        <p15:presenceInfo xmlns:p15="http://schemas.microsoft.com/office/powerpoint/2012/main" userId="S-1-5-21-1471047708-1026687513-316617838-34677" providerId="AD"/>
      </p:ext>
    </p:extLst>
  </p:cmAuthor>
  <p:cmAuthor id="3" name="PERISTERAS Vassilios (DIGIT)" initials="PV" lastIdx="9" clrIdx="2"/>
  <p:cmAuthor id="4" name="Nikolaos Loutas" initials="NL" lastIdx="3" clrIdx="3">
    <p:extLst>
      <p:ext uri="{19B8F6BF-5375-455C-9EA6-DF929625EA0E}">
        <p15:presenceInfo xmlns:p15="http://schemas.microsoft.com/office/powerpoint/2012/main" userId="S-1-5-21-1471047708-1026687513-316617838-266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B606"/>
    <a:srgbClr val="000000"/>
    <a:srgbClr val="72B545"/>
    <a:srgbClr val="0F5494"/>
    <a:srgbClr val="FFFFFF"/>
    <a:srgbClr val="595959"/>
    <a:srgbClr val="35ACA2"/>
    <a:srgbClr val="1D4D8D"/>
    <a:srgbClr val="97BF0D"/>
    <a:srgbClr val="DDE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5405" autoAdjust="0"/>
  </p:normalViewPr>
  <p:slideViewPr>
    <p:cSldViewPr>
      <p:cViewPr varScale="1">
        <p:scale>
          <a:sx n="82" d="100"/>
          <a:sy n="82" d="100"/>
        </p:scale>
        <p:origin x="1402" y="58"/>
      </p:cViewPr>
      <p:guideLst>
        <p:guide orient="horz" pos="845"/>
        <p:guide pos="5465"/>
        <p:guide pos="295"/>
        <p:guide orient="horz" pos="1661"/>
        <p:guide orient="horz" pos="4292"/>
        <p:guide pos="1927"/>
      </p:guideLst>
    </p:cSldViewPr>
  </p:slideViewPr>
  <p:outlineViewPr>
    <p:cViewPr>
      <p:scale>
        <a:sx n="33" d="100"/>
        <a:sy n="33" d="100"/>
      </p:scale>
      <p:origin x="0" y="-786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3202" y="43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EC7A9CE-B5D3-4830-AA57-DD8049CE9F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096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6441B25-C4D1-47DB-817D-B9C4FC5392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4065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0862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2537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465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97026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3447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6368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708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968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761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416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07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666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3695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0144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593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5" descr="attachment-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63" r="2"/>
          <a:stretch>
            <a:fillRect/>
          </a:stretch>
        </p:blipFill>
        <p:spPr bwMode="auto">
          <a:xfrm>
            <a:off x="0" y="1092200"/>
            <a:ext cx="9144000" cy="576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-12700" y="1095375"/>
            <a:ext cx="4913313" cy="5762625"/>
          </a:xfrm>
          <a:prstGeom prst="rect">
            <a:avLst/>
          </a:prstGeom>
          <a:solidFill>
            <a:srgbClr val="72B545"/>
          </a:solidFill>
          <a:ln>
            <a:solidFill>
              <a:srgbClr val="72B54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</p:txBody>
      </p:sp>
      <p:pic>
        <p:nvPicPr>
          <p:cNvPr id="13" name="Picture 2" descr="C:\DOCUME~1\lenain\LOCALS~1\Temp\7zECB.tmp\LOGO-CE for RTD EN Positive Cyan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5538" y="323850"/>
            <a:ext cx="1811337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41" y="6410679"/>
            <a:ext cx="682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32040" y="1700808"/>
            <a:ext cx="3744416" cy="2088232"/>
          </a:xfrm>
        </p:spPr>
        <p:txBody>
          <a:bodyPr/>
          <a:lstStyle>
            <a:lvl1pPr>
              <a:defRPr sz="7600">
                <a:solidFill>
                  <a:srgbClr val="FFD624"/>
                </a:solidFill>
              </a:defRPr>
            </a:lvl1pPr>
          </a:lstStyle>
          <a:p>
            <a:r>
              <a:rPr lang="fr-BE" dirty="0" smtClean="0">
                <a:solidFill>
                  <a:srgbClr val="0072BC"/>
                </a:solidFill>
                <a:latin typeface="Verdana" charset="0"/>
                <a:cs typeface="Verdana" charset="0"/>
              </a:rPr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7544" y="3933056"/>
            <a:ext cx="3744416" cy="1872208"/>
          </a:xfrm>
        </p:spPr>
        <p:txBody>
          <a:bodyPr/>
          <a:lstStyle>
            <a:lvl1pPr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093296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3296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3296"/>
            <a:ext cx="2133600" cy="476250"/>
          </a:xfrm>
          <a:prstGeom prst="rect">
            <a:avLst/>
          </a:prstGeom>
        </p:spPr>
        <p:txBody>
          <a:bodyPr/>
          <a:lstStyle>
            <a:lvl1pPr algn="r"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0AEF0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088" y="6457950"/>
            <a:ext cx="608012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 descr="C:\DOCUME~1\lenain\LOCALS~1\Temp\7zECD.tmp\LOGO-CE for RTD EN Negative Cyan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5" y="306388"/>
            <a:ext cx="1620838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34497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r">
              <a:defRPr/>
            </a:pPr>
            <a:fld id="{396CDD1B-50E0-44E8-82B7-F85F69F6D40C}" type="slidenum">
              <a:rPr lang="en-GB" smtClean="0"/>
              <a:pPr algn="r">
                <a:defRPr/>
              </a:pPr>
              <a:t>‹#›</a:t>
            </a:fld>
            <a:endParaRPr lang="en-GB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68313" y="1268239"/>
            <a:ext cx="82296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4" name="Espace réservé du tableau 13"/>
          <p:cNvSpPr>
            <a:spLocks noGrp="1"/>
          </p:cNvSpPr>
          <p:nvPr>
            <p:ph type="tbl" sz="quarter" idx="13"/>
          </p:nvPr>
        </p:nvSpPr>
        <p:spPr>
          <a:xfrm>
            <a:off x="468313" y="2276872"/>
            <a:ext cx="8207375" cy="3673078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04865"/>
            <a:ext cx="3008313" cy="38884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0AEF0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088" y="6457950"/>
            <a:ext cx="608012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 descr="C:\DOCUME~1\lenain\LOCALS~1\Temp\7zECD.tmp\LOGO-CE for RTD EN Negative Cyan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5" y="306388"/>
            <a:ext cx="1620838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34497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396CDD1B-50E0-44E8-82B7-F85F69F6D40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5" name="Espace réservé du contenu 14"/>
          <p:cNvSpPr>
            <a:spLocks noGrp="1"/>
          </p:cNvSpPr>
          <p:nvPr>
            <p:ph sz="quarter" idx="13"/>
          </p:nvPr>
        </p:nvSpPr>
        <p:spPr>
          <a:xfrm>
            <a:off x="3492500" y="2205038"/>
            <a:ext cx="5256213" cy="3887787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373216"/>
            <a:ext cx="5486400" cy="41927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412776"/>
            <a:ext cx="5486400" cy="39604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79249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0AEF0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088" y="6457950"/>
            <a:ext cx="608012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 descr="C:\DOCUME~1\lenain\LOCALS~1\Temp\7zECD.tmp\LOGO-CE for RTD EN Negative Cyan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5" y="306388"/>
            <a:ext cx="1620838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34497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396CDD1B-50E0-44E8-82B7-F85F69F6D40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0AEF0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088" y="6457950"/>
            <a:ext cx="608012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C:\DOCUME~1\lenain\LOCALS~1\Temp\7zECD.tmp\LOGO-CE for RTD EN Negative Cyan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5" y="306388"/>
            <a:ext cx="1620838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34497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396CDD1B-50E0-44E8-82B7-F85F69F6D40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484784"/>
            <a:ext cx="2058988" cy="45366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4784"/>
            <a:ext cx="6029325" cy="4536604"/>
          </a:xfrm>
        </p:spPr>
        <p:txBody>
          <a:bodyPr vert="eaVert"/>
          <a:lstStyle>
            <a:lvl1pPr>
              <a:buClr>
                <a:srgbClr val="00AEF0"/>
              </a:buClr>
              <a:defRPr/>
            </a:lvl1pPr>
            <a:lvl2pPr marL="742950" indent="-285750">
              <a:buFont typeface="Courier New"/>
              <a:buChar char="o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0AEF0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088" y="6457950"/>
            <a:ext cx="608012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C:\DOCUME~1\lenain\LOCALS~1\Temp\7zECD.tmp\LOGO-CE for RTD EN Negative Cyan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5" y="306388"/>
            <a:ext cx="1620838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34497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396CDD1B-50E0-44E8-82B7-F85F69F6D40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5" descr="attachment-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63" r="2"/>
          <a:stretch>
            <a:fillRect/>
          </a:stretch>
        </p:blipFill>
        <p:spPr bwMode="auto">
          <a:xfrm>
            <a:off x="0" y="1092200"/>
            <a:ext cx="9144000" cy="576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C:\DOCUME~1\lenain\LOCALS~1\Temp\7zECB.tmp\LOGO-CE for RTD EN Positive Cyan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5538" y="323850"/>
            <a:ext cx="1811337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163" y="6437313"/>
            <a:ext cx="682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32040" y="1700808"/>
            <a:ext cx="3744416" cy="2088232"/>
          </a:xfrm>
        </p:spPr>
        <p:txBody>
          <a:bodyPr/>
          <a:lstStyle>
            <a:lvl1pPr>
              <a:defRPr sz="7600">
                <a:solidFill>
                  <a:srgbClr val="FFD624"/>
                </a:solidFill>
              </a:defRPr>
            </a:lvl1pPr>
          </a:lstStyle>
          <a:p>
            <a:r>
              <a:rPr lang="fr-BE" dirty="0" smtClean="0">
                <a:solidFill>
                  <a:srgbClr val="0072BC"/>
                </a:solidFill>
                <a:latin typeface="Verdana" charset="0"/>
                <a:cs typeface="Verdana" charset="0"/>
              </a:rPr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7544" y="3933056"/>
            <a:ext cx="3744416" cy="1872208"/>
          </a:xfrm>
        </p:spPr>
        <p:txBody>
          <a:bodyPr/>
          <a:lstStyle>
            <a:lvl1pPr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093296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3296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3296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 algn="r">
              <a:defRPr/>
            </a:pPr>
            <a:fld id="{2BB59E6E-B967-488E-B209-8B7FA0D7AF99}" type="slidenum">
              <a:rPr lang="en-GB" smtClean="0"/>
              <a:pPr algn="r"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236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5" descr="attachment-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63" r="2"/>
          <a:stretch>
            <a:fillRect/>
          </a:stretch>
        </p:blipFill>
        <p:spPr bwMode="auto">
          <a:xfrm>
            <a:off x="2200275" y="1092200"/>
            <a:ext cx="9144000" cy="576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C:\DOCUME~1\lenain\LOCALS~1\Temp\7zECB.tmp\LOGO-CE for RTD EN Positive Cyan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5538" y="323850"/>
            <a:ext cx="1811337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163" y="6437313"/>
            <a:ext cx="682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32040" y="1700808"/>
            <a:ext cx="3744416" cy="2088232"/>
          </a:xfrm>
        </p:spPr>
        <p:txBody>
          <a:bodyPr/>
          <a:lstStyle>
            <a:lvl1pPr>
              <a:defRPr sz="7600">
                <a:solidFill>
                  <a:srgbClr val="FFD624"/>
                </a:solidFill>
              </a:defRPr>
            </a:lvl1pPr>
          </a:lstStyle>
          <a:p>
            <a:r>
              <a:rPr lang="fr-BE" dirty="0" smtClean="0">
                <a:solidFill>
                  <a:srgbClr val="0072BC"/>
                </a:solidFill>
                <a:latin typeface="Verdana" charset="0"/>
                <a:cs typeface="Verdana" charset="0"/>
              </a:rPr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7544" y="3933056"/>
            <a:ext cx="3744416" cy="1872208"/>
          </a:xfrm>
        </p:spPr>
        <p:txBody>
          <a:bodyPr/>
          <a:lstStyle>
            <a:lvl1pPr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093296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3296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3296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 algn="r">
              <a:defRPr/>
            </a:pPr>
            <a:fld id="{2BB59E6E-B967-488E-B209-8B7FA0D7AF99}" type="slidenum">
              <a:rPr lang="en-GB" smtClean="0"/>
              <a:pPr algn="r">
                <a:defRPr/>
              </a:pPr>
              <a:t>‹#›</a:t>
            </a:fld>
            <a:endParaRPr lang="en-GB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-12700" y="1095375"/>
            <a:ext cx="4913313" cy="5762625"/>
          </a:xfrm>
          <a:prstGeom prst="rect">
            <a:avLst/>
          </a:prstGeom>
          <a:solidFill>
            <a:srgbClr val="72B545"/>
          </a:solidFill>
          <a:ln>
            <a:solidFill>
              <a:srgbClr val="72B54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985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-12700" y="1095375"/>
            <a:ext cx="9156700" cy="5762625"/>
          </a:xfrm>
          <a:prstGeom prst="rect">
            <a:avLst/>
          </a:prstGeom>
          <a:solidFill>
            <a:srgbClr val="72B545"/>
          </a:solidFill>
          <a:ln>
            <a:solidFill>
              <a:srgbClr val="72B54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fr-FR" dirty="0">
              <a:solidFill>
                <a:srgbClr val="FFFFFF"/>
              </a:solidFill>
            </a:endParaRPr>
          </a:p>
        </p:txBody>
      </p:sp>
      <p:pic>
        <p:nvPicPr>
          <p:cNvPr id="13" name="Picture 2" descr="C:\DOCUME~1\lenain\LOCALS~1\Temp\7zECB.tmp\LOGO-CE for RTD EN Positive Cyan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5538" y="323850"/>
            <a:ext cx="1811337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163" y="6437313"/>
            <a:ext cx="682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465311" y="2098586"/>
            <a:ext cx="7909521" cy="1296144"/>
          </a:xfrm>
        </p:spPr>
        <p:txBody>
          <a:bodyPr/>
          <a:lstStyle/>
          <a:p>
            <a:r>
              <a:rPr lang="da-DK" dirty="0" err="1"/>
              <a:t>Lorem</a:t>
            </a:r>
            <a:r>
              <a:rPr lang="da-DK" dirty="0"/>
              <a:t> </a:t>
            </a:r>
            <a:r>
              <a:rPr lang="da-DK" dirty="0" err="1"/>
              <a:t>ipsum</a:t>
            </a:r>
            <a:endParaRPr lang="en-GB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465311" y="3645024"/>
            <a:ext cx="7923113" cy="122413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 err="1"/>
              <a:t>Donec</a:t>
            </a:r>
            <a:r>
              <a:rPr lang="en-GB" dirty="0"/>
              <a:t> </a:t>
            </a:r>
            <a:r>
              <a:rPr lang="en-GB" dirty="0" err="1"/>
              <a:t>lobortis</a:t>
            </a:r>
            <a:r>
              <a:rPr lang="en-GB" dirty="0"/>
              <a:t> </a:t>
            </a:r>
            <a:r>
              <a:rPr lang="en-GB" dirty="0" err="1"/>
              <a:t>leo</a:t>
            </a:r>
            <a:r>
              <a:rPr lang="en-GB" dirty="0"/>
              <a:t> a </a:t>
            </a:r>
            <a:r>
              <a:rPr lang="en-GB" dirty="0" err="1"/>
              <a:t>est</a:t>
            </a:r>
            <a:endParaRPr lang="en-GB" dirty="0"/>
          </a:p>
          <a:p>
            <a:r>
              <a:rPr lang="en-GB" dirty="0" err="1"/>
              <a:t>commodo</a:t>
            </a:r>
            <a:r>
              <a:rPr lang="en-GB" dirty="0"/>
              <a:t> </a:t>
            </a:r>
            <a:r>
              <a:rPr lang="en-GB" dirty="0" err="1"/>
              <a:t>porta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093296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3296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3296"/>
            <a:ext cx="2133600" cy="476250"/>
          </a:xfrm>
          <a:prstGeom prst="rect">
            <a:avLst/>
          </a:prstGeom>
        </p:spPr>
        <p:txBody>
          <a:bodyPr/>
          <a:lstStyle>
            <a:lvl1pPr algn="r"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8681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6271"/>
            <a:ext cx="8229600" cy="936625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84476"/>
          </a:xfrm>
        </p:spPr>
        <p:txBody>
          <a:bodyPr/>
          <a:lstStyle>
            <a:lvl1pPr marL="0" indent="-342900">
              <a:buClr>
                <a:srgbClr val="00AEF0"/>
              </a:buClr>
              <a:buSzPct val="120000"/>
              <a:buFont typeface="Arial" pitchFamily="34" charset="0"/>
              <a:buChar char="•"/>
              <a:defRPr sz="1500">
                <a:solidFill>
                  <a:schemeClr val="tx1"/>
                </a:solidFill>
              </a:defRPr>
            </a:lvl1pPr>
            <a:lvl2pPr marL="742950" indent="-285750">
              <a:buClr>
                <a:srgbClr val="00AEF0"/>
              </a:buClr>
              <a:buFont typeface="Courier New"/>
              <a:buChar char="o"/>
              <a:tabLst>
                <a:tab pos="7623175" algn="l"/>
              </a:tabLst>
              <a:defRPr sz="1500">
                <a:solidFill>
                  <a:schemeClr val="tx1"/>
                </a:solidFill>
              </a:defRPr>
            </a:lvl2pPr>
            <a:lvl3pPr>
              <a:buFontTx/>
              <a:buChar char="-"/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2"/>
            <a:endParaRPr lang="en-US" dirty="0" smtClean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0AEF0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088" y="6457950"/>
            <a:ext cx="608012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 descr="C:\DOCUME~1\lenain\LOCALS~1\Temp\7zECD.tmp\LOGO-CE for RTD EN Negative Cyan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5" y="306388"/>
            <a:ext cx="1620838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34497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r">
              <a:defRPr/>
            </a:pPr>
            <a:fld id="{396CDD1B-50E0-44E8-82B7-F85F69F6D40C}" type="slidenum">
              <a:rPr lang="en-GB" smtClean="0"/>
              <a:pPr algn="r"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21076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710582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0AEF0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088" y="6457950"/>
            <a:ext cx="608012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C:\DOCUME~1\lenain\LOCALS~1\Temp\7zECD.tmp\LOGO-CE for RTD EN Negative Cyan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5" y="306388"/>
            <a:ext cx="1620838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34497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396CDD1B-50E0-44E8-82B7-F85F69F6D40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34497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396CDD1B-50E0-44E8-82B7-F85F69F6D40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0AEF0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088" y="6457950"/>
            <a:ext cx="608012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 descr="C:\DOCUME~1\lenain\LOCALS~1\Temp\7zECD.tmp\LOGO-CE for RTD EN Negative Cyan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5" y="306388"/>
            <a:ext cx="1620838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4"/>
          </p:nvPr>
        </p:nvSpPr>
        <p:spPr>
          <a:xfrm>
            <a:off x="468313" y="2276475"/>
            <a:ext cx="4032250" cy="3673475"/>
          </a:xfrm>
        </p:spPr>
        <p:txBody>
          <a:bodyPr/>
          <a:lstStyle>
            <a:lvl1pPr>
              <a:defRPr sz="150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</p:txBody>
      </p:sp>
      <p:sp>
        <p:nvSpPr>
          <p:cNvPr id="14" name="Espace réservé du texte 12"/>
          <p:cNvSpPr>
            <a:spLocks noGrp="1"/>
          </p:cNvSpPr>
          <p:nvPr>
            <p:ph type="body" sz="quarter" idx="15"/>
          </p:nvPr>
        </p:nvSpPr>
        <p:spPr>
          <a:xfrm>
            <a:off x="4644008" y="2276872"/>
            <a:ext cx="4032250" cy="3673475"/>
          </a:xfrm>
        </p:spPr>
        <p:txBody>
          <a:bodyPr/>
          <a:lstStyle>
            <a:lvl1pPr>
              <a:defRPr sz="150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78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92896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492896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0AEF0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088" y="6457950"/>
            <a:ext cx="608012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C:\DOCUME~1\lenain\LOCALS~1\Temp\7zECD.tmp\LOGO-CE for RTD EN Negative Cyan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5" y="306388"/>
            <a:ext cx="1620838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34497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396CDD1B-50E0-44E8-82B7-F85F69F6D40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0" name="Espace réservé du texte 19"/>
          <p:cNvSpPr>
            <a:spLocks noGrp="1"/>
          </p:cNvSpPr>
          <p:nvPr>
            <p:ph type="body" sz="quarter" idx="15"/>
          </p:nvPr>
        </p:nvSpPr>
        <p:spPr>
          <a:xfrm>
            <a:off x="468313" y="3213100"/>
            <a:ext cx="4032250" cy="273685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</p:txBody>
      </p:sp>
      <p:sp>
        <p:nvSpPr>
          <p:cNvPr id="21" name="Espace réservé du texte 19"/>
          <p:cNvSpPr>
            <a:spLocks noGrp="1"/>
          </p:cNvSpPr>
          <p:nvPr>
            <p:ph type="body" sz="quarter" idx="16"/>
          </p:nvPr>
        </p:nvSpPr>
        <p:spPr>
          <a:xfrm>
            <a:off x="4644008" y="3212976"/>
            <a:ext cx="4032250" cy="273685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0AEF0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088" y="6457950"/>
            <a:ext cx="608012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C:\DOCUME~1\lenain\LOCALS~1\Temp\7zECD.tmp\LOGO-CE for RTD EN Negative Cyan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5" y="306388"/>
            <a:ext cx="1620838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34497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r">
              <a:defRPr/>
            </a:pPr>
            <a:fld id="{396CDD1B-50E0-44E8-82B7-F85F69F6D40C}" type="slidenum">
              <a:rPr lang="en-GB" smtClean="0"/>
              <a:pPr algn="r">
                <a:defRPr/>
              </a:pPr>
              <a:t>‹#›</a:t>
            </a:fld>
            <a:endParaRPr lang="en-GB" dirty="0"/>
          </a:p>
        </p:txBody>
      </p:sp>
      <p:sp>
        <p:nvSpPr>
          <p:cNvPr id="13" name="Espace réservé du graphique 12"/>
          <p:cNvSpPr>
            <a:spLocks noGrp="1"/>
          </p:cNvSpPr>
          <p:nvPr>
            <p:ph type="chart" sz="quarter" idx="13"/>
          </p:nvPr>
        </p:nvSpPr>
        <p:spPr>
          <a:xfrm>
            <a:off x="468313" y="2276872"/>
            <a:ext cx="8207375" cy="3600053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268239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Lorem ipsum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87600"/>
            <a:ext cx="8229600" cy="363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Et </a:t>
            </a:r>
            <a:r>
              <a:rPr lang="fr-BE" dirty="0" err="1" smtClean="0"/>
              <a:t>dolor</a:t>
            </a:r>
            <a:r>
              <a:rPr lang="fr-BE" dirty="0" smtClean="0"/>
              <a:t> </a:t>
            </a:r>
            <a:r>
              <a:rPr lang="fr-BE" dirty="0" err="1" smtClean="0"/>
              <a:t>fragum</a:t>
            </a:r>
            <a:endParaRPr lang="en-GB" dirty="0" smtClean="0"/>
          </a:p>
          <a:p>
            <a:pPr lvl="1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  <a:p>
            <a:pPr lvl="2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  <a:p>
            <a:pPr lvl="3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</p:txBody>
      </p:sp>
      <p:sp>
        <p:nvSpPr>
          <p:cNvPr id="29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093296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 dirty="0">
                <a:solidFill>
                  <a:srgbClr val="1D4D8D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093296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z="1000" dirty="0">
                <a:solidFill>
                  <a:srgbClr val="1D4D8D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1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093296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 smtClean="0">
                <a:solidFill>
                  <a:srgbClr val="1D4D8D"/>
                </a:solidFill>
              </a:defRPr>
            </a:lvl1pPr>
          </a:lstStyle>
          <a:p>
            <a:pPr algn="r">
              <a:defRPr/>
            </a:pPr>
            <a:fld id="{2BB59E6E-B967-488E-B209-8B7FA0D7AF99}" type="slidenum">
              <a:rPr lang="en-GB" smtClean="0"/>
              <a:pPr algn="r"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3" r:id="rId2"/>
    <p:sldLayoutId id="2147483754" r:id="rId3"/>
    <p:sldLayoutId id="2147483752" r:id="rId4"/>
    <p:sldLayoutId id="2147483751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</p:sldLayoutIdLst>
  <p:hf hdr="0" ftr="0" dt="0"/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AEF0"/>
        </a:buClr>
        <a:buChar char="•"/>
        <a:defRPr sz="2000" i="0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AEF0"/>
        </a:buClr>
        <a:buFont typeface="Courier New"/>
        <a:buChar char="o"/>
        <a:defRPr sz="1600" b="0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Tx/>
        <a:buChar char="-"/>
        <a:defRPr sz="1400">
          <a:solidFill>
            <a:srgbClr val="0F5494"/>
          </a:solidFill>
          <a:latin typeface="+mn-lt"/>
        </a:defRPr>
      </a:lvl3pPr>
      <a:lvl4pPr marL="1371600" indent="0" algn="l" rtl="0" eaLnBrk="0" fontAlgn="base" hangingPunct="0">
        <a:spcBef>
          <a:spcPct val="20000"/>
        </a:spcBef>
        <a:spcAft>
          <a:spcPct val="0"/>
        </a:spcAft>
        <a:buFontTx/>
        <a:buNone/>
        <a:defRPr sz="1200" baseline="0">
          <a:solidFill>
            <a:srgbClr val="1D4D8D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joinup.ec.europa.eu/asset/adms/description" TargetMode="External"/><Relationship Id="rId13" Type="http://schemas.openxmlformats.org/officeDocument/2006/relationships/image" Target="../media/image11.png"/><Relationship Id="rId18" Type="http://schemas.openxmlformats.org/officeDocument/2006/relationships/hyperlink" Target="https://joinup.ec.europa.eu/asset/core_public_service/description" TargetMode="External"/><Relationship Id="rId3" Type="http://schemas.openxmlformats.org/officeDocument/2006/relationships/image" Target="../media/image6.png"/><Relationship Id="rId21" Type="http://schemas.openxmlformats.org/officeDocument/2006/relationships/image" Target="../media/image15.png"/><Relationship Id="rId7" Type="http://schemas.openxmlformats.org/officeDocument/2006/relationships/image" Target="../media/image8.png"/><Relationship Id="rId12" Type="http://schemas.openxmlformats.org/officeDocument/2006/relationships/hyperlink" Target="https://joinup.ec.europa.eu/asset/core_location/description" TargetMode="External"/><Relationship Id="rId17" Type="http://schemas.openxmlformats.org/officeDocument/2006/relationships/image" Target="../media/image13.emf"/><Relationship Id="rId2" Type="http://schemas.openxmlformats.org/officeDocument/2006/relationships/hyperlink" Target="linkedin.com/groups/SEMIC-2736596" TargetMode="External"/><Relationship Id="rId16" Type="http://schemas.openxmlformats.org/officeDocument/2006/relationships/hyperlink" Target="https://joinup.ec.europa.eu/asset/adms_foss/description" TargetMode="External"/><Relationship Id="rId20" Type="http://schemas.openxmlformats.org/officeDocument/2006/relationships/hyperlink" Target="http://joinup.ec.europa.eu/asset/dcat_application_profile/description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joinup.ec.europa.eu/community/semic/description" TargetMode="External"/><Relationship Id="rId11" Type="http://schemas.openxmlformats.org/officeDocument/2006/relationships/image" Target="../media/image10.png"/><Relationship Id="rId5" Type="http://schemas.openxmlformats.org/officeDocument/2006/relationships/image" Target="../media/image7.png"/><Relationship Id="rId15" Type="http://schemas.openxmlformats.org/officeDocument/2006/relationships/image" Target="../media/image12.png"/><Relationship Id="rId10" Type="http://schemas.openxmlformats.org/officeDocument/2006/relationships/hyperlink" Target="https://joinup.ec.europa.eu/asset/core_person/description" TargetMode="External"/><Relationship Id="rId19" Type="http://schemas.openxmlformats.org/officeDocument/2006/relationships/image" Target="../media/image14.emf"/><Relationship Id="rId4" Type="http://schemas.openxmlformats.org/officeDocument/2006/relationships/hyperlink" Target="https://twitter.com/semiceu" TargetMode="External"/><Relationship Id="rId9" Type="http://schemas.openxmlformats.org/officeDocument/2006/relationships/image" Target="../media/image9.png"/><Relationship Id="rId14" Type="http://schemas.openxmlformats.org/officeDocument/2006/relationships/hyperlink" Target="https://joinup.ec.europa.eu/community/core_vocabularies/description" TargetMode="External"/><Relationship Id="rId22" Type="http://schemas.openxmlformats.org/officeDocument/2006/relationships/image" Target="../media/image16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4320480" cy="3384376"/>
          </a:xfrm>
        </p:spPr>
        <p:txBody>
          <a:bodyPr/>
          <a:lstStyle>
            <a:lvl1pPr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marL="0" lvl="0" indent="0"/>
            <a:r>
              <a:rPr lang="en-GB" sz="2800" dirty="0" smtClean="0"/>
              <a:t>DCAT-AP Revision WG meeting</a:t>
            </a:r>
          </a:p>
          <a:p>
            <a:pPr marL="0" indent="0"/>
            <a:endParaRPr lang="en-US" sz="2000" b="0" dirty="0" smtClean="0"/>
          </a:p>
          <a:p>
            <a:pPr marL="0" indent="0"/>
            <a:endParaRPr lang="en-GB" sz="1600" b="0" dirty="0" smtClean="0"/>
          </a:p>
          <a:p>
            <a:pPr marL="0" indent="0"/>
            <a:endParaRPr lang="en-GB" sz="1600" b="0" dirty="0"/>
          </a:p>
          <a:p>
            <a:pPr marL="0" indent="0"/>
            <a:endParaRPr lang="en-GB" sz="1600" b="0" dirty="0" smtClean="0"/>
          </a:p>
          <a:p>
            <a:pPr marL="0" indent="0"/>
            <a:endParaRPr lang="en-GB" sz="1600" b="0" dirty="0"/>
          </a:p>
          <a:p>
            <a:pPr marL="0" indent="0"/>
            <a:endParaRPr lang="en-GB" sz="1600" b="0" dirty="0" smtClean="0"/>
          </a:p>
          <a:p>
            <a:pPr marL="0" indent="0"/>
            <a:endParaRPr lang="en-GB" sz="1600" b="0" dirty="0"/>
          </a:p>
          <a:p>
            <a:pPr marL="0" indent="0"/>
            <a:endParaRPr lang="en-GB" sz="1600" b="0" dirty="0" smtClean="0"/>
          </a:p>
          <a:p>
            <a:pPr marL="0" indent="0"/>
            <a:endParaRPr lang="en-GB" sz="1600" b="0" dirty="0" smtClean="0"/>
          </a:p>
          <a:p>
            <a:pPr marL="0" indent="0"/>
            <a:r>
              <a:rPr lang="en-GB" sz="1600" b="0" dirty="0" smtClean="0"/>
              <a:t>4 September 2015</a:t>
            </a:r>
            <a:endParaRPr lang="en-US" sz="2000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468580" y="2852936"/>
            <a:ext cx="4320481" cy="9576"/>
          </a:xfrm>
          <a:prstGeom prst="line">
            <a:avLst/>
          </a:prstGeom>
          <a:ln w="28575">
            <a:solidFill>
              <a:srgbClr val="FFFFFF"/>
            </a:solidFill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313" y="2636912"/>
            <a:ext cx="8207375" cy="3384476"/>
          </a:xfrm>
        </p:spPr>
        <p:txBody>
          <a:bodyPr/>
          <a:lstStyle/>
          <a:p>
            <a:pPr>
              <a:buFont typeface="+mj-lt"/>
              <a:buAutoNum type="arabicPeriod" startAt="14"/>
            </a:pPr>
            <a:r>
              <a:rPr lang="en-GB" sz="1800" dirty="0" smtClean="0"/>
              <a:t>Vocabularies </a:t>
            </a:r>
            <a:r>
              <a:rPr lang="en-GB" sz="1800" dirty="0"/>
              <a:t>with draft </a:t>
            </a:r>
            <a:r>
              <a:rPr lang="en-GB" sz="1800" dirty="0" smtClean="0"/>
              <a:t>status</a:t>
            </a:r>
          </a:p>
          <a:p>
            <a:pPr>
              <a:buFont typeface="+mj-lt"/>
              <a:buAutoNum type="arabicPeriod" startAt="14"/>
            </a:pPr>
            <a:r>
              <a:rPr lang="en-GB" sz="1800" dirty="0" smtClean="0"/>
              <a:t>Publish </a:t>
            </a:r>
            <a:r>
              <a:rPr lang="en-GB" sz="1800" dirty="0"/>
              <a:t>and use publicly available vocabularies </a:t>
            </a:r>
            <a:endParaRPr lang="en-GB" sz="1800" dirty="0" smtClean="0"/>
          </a:p>
          <a:p>
            <a:pPr>
              <a:buFont typeface="+mj-lt"/>
              <a:buAutoNum type="arabicPeriod" startAt="14"/>
            </a:pPr>
            <a:r>
              <a:rPr lang="en-GB" sz="1800" dirty="0" smtClean="0"/>
              <a:t>Mandatory </a:t>
            </a:r>
            <a:r>
              <a:rPr lang="en-GB" sz="1800" dirty="0"/>
              <a:t>vocabularies </a:t>
            </a:r>
            <a:endParaRPr lang="en-GB" sz="1800" dirty="0" smtClean="0"/>
          </a:p>
          <a:p>
            <a:pPr>
              <a:buFont typeface="+mj-lt"/>
              <a:buAutoNum type="arabicPeriod" startAt="14"/>
            </a:pPr>
            <a:r>
              <a:rPr lang="en-GB" sz="1800" dirty="0" smtClean="0"/>
              <a:t>Add </a:t>
            </a:r>
            <a:r>
              <a:rPr lang="en-GB" sz="1800" dirty="0"/>
              <a:t>MDR Continents NAL to the recommended vocabularies for spatial coverage </a:t>
            </a:r>
            <a:endParaRPr lang="en-GB" sz="18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396CDD1B-50E0-44E8-82B7-F85F69F6D40C}" type="slidenum">
              <a:rPr lang="en-GB" smtClean="0"/>
              <a:pPr algn="r">
                <a:defRPr/>
              </a:pPr>
              <a:t>10</a:t>
            </a:fld>
            <a:endParaRPr lang="en-GB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468313" y="1364453"/>
            <a:ext cx="8442055" cy="1032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marL="0" indent="0"/>
            <a:r>
              <a:rPr lang="en-GB" dirty="0">
                <a:solidFill>
                  <a:schemeClr val="tx1"/>
                </a:solidFill>
              </a:rPr>
              <a:t>Issues needing </a:t>
            </a:r>
            <a:r>
              <a:rPr lang="en-GB" dirty="0" smtClean="0">
                <a:solidFill>
                  <a:schemeClr val="tx1"/>
                </a:solidFill>
              </a:rPr>
              <a:t>clarifications (2/2)</a:t>
            </a:r>
            <a:endParaRPr lang="en-GB" sz="800" b="0" kern="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901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40" y="2780928"/>
            <a:ext cx="7909521" cy="1296144"/>
          </a:xfrm>
        </p:spPr>
        <p:txBody>
          <a:bodyPr/>
          <a:lstStyle/>
          <a:p>
            <a:pPr algn="ctr"/>
            <a:r>
              <a:rPr lang="en-GB" b="0" dirty="0">
                <a:solidFill>
                  <a:schemeClr val="bg1"/>
                </a:solidFill>
              </a:rPr>
              <a:t>Issues not to fix</a:t>
            </a:r>
          </a:p>
        </p:txBody>
      </p:sp>
    </p:spTree>
    <p:extLst>
      <p:ext uri="{BB962C8B-B14F-4D97-AF65-F5344CB8AC3E}">
        <p14:creationId xmlns:p14="http://schemas.microsoft.com/office/powerpoint/2010/main" val="16503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313" y="2636912"/>
            <a:ext cx="8207375" cy="3384476"/>
          </a:xfrm>
        </p:spPr>
        <p:txBody>
          <a:bodyPr/>
          <a:lstStyle/>
          <a:p>
            <a:pPr>
              <a:buFont typeface="+mj-lt"/>
              <a:buAutoNum type="arabicPeriod" startAt="18"/>
            </a:pPr>
            <a:r>
              <a:rPr lang="en-GB" sz="1800" dirty="0" smtClean="0"/>
              <a:t>Literal </a:t>
            </a:r>
            <a:r>
              <a:rPr lang="en-GB" sz="1800" dirty="0"/>
              <a:t>and Resource as Mandatory </a:t>
            </a:r>
            <a:r>
              <a:rPr lang="en-GB" sz="1800" dirty="0" smtClean="0"/>
              <a:t>classes</a:t>
            </a:r>
          </a:p>
          <a:p>
            <a:pPr>
              <a:buFont typeface="+mj-lt"/>
              <a:buAutoNum type="arabicPeriod" startAt="18"/>
            </a:pPr>
            <a:r>
              <a:rPr lang="en-GB" sz="1800" dirty="0" smtClean="0"/>
              <a:t>Licence </a:t>
            </a:r>
            <a:r>
              <a:rPr lang="en-GB" sz="1800" dirty="0"/>
              <a:t>Documents and Rights </a:t>
            </a:r>
            <a:r>
              <a:rPr lang="en-GB" sz="1800" dirty="0" smtClean="0"/>
              <a:t>Statements</a:t>
            </a:r>
          </a:p>
          <a:p>
            <a:pPr>
              <a:buFont typeface="+mj-lt"/>
              <a:buAutoNum type="arabicPeriod" startAt="18"/>
            </a:pPr>
            <a:r>
              <a:rPr lang="en-GB" sz="1800" dirty="0" smtClean="0"/>
              <a:t>Rights </a:t>
            </a:r>
            <a:r>
              <a:rPr lang="en-GB" sz="1800" dirty="0"/>
              <a:t>on Distribution, Access rights on </a:t>
            </a:r>
            <a:r>
              <a:rPr lang="en-GB" sz="1800" dirty="0" smtClean="0"/>
              <a:t>Dataset</a:t>
            </a:r>
          </a:p>
          <a:p>
            <a:pPr>
              <a:buFont typeface="+mj-lt"/>
              <a:buAutoNum type="arabicPeriod" startAt="18"/>
            </a:pPr>
            <a:r>
              <a:rPr lang="en-GB" sz="1800" dirty="0" smtClean="0"/>
              <a:t>Licence </a:t>
            </a:r>
            <a:r>
              <a:rPr lang="en-GB" sz="1800" dirty="0"/>
              <a:t>on </a:t>
            </a:r>
            <a:r>
              <a:rPr lang="en-GB" sz="1800" dirty="0" smtClean="0"/>
              <a:t>Distribution</a:t>
            </a:r>
          </a:p>
          <a:p>
            <a:pPr>
              <a:buFont typeface="+mj-lt"/>
              <a:buAutoNum type="arabicPeriod" startAt="18"/>
            </a:pPr>
            <a:r>
              <a:rPr lang="en-GB" sz="1800" dirty="0" smtClean="0"/>
              <a:t>Frequency vocabulary</a:t>
            </a:r>
          </a:p>
          <a:p>
            <a:pPr>
              <a:buFont typeface="+mj-lt"/>
              <a:buAutoNum type="arabicPeriod" startAt="18"/>
            </a:pPr>
            <a:r>
              <a:rPr lang="en-GB" sz="1800" dirty="0" smtClean="0"/>
              <a:t>Exclude </a:t>
            </a:r>
            <a:r>
              <a:rPr lang="en-GB" sz="1800" dirty="0"/>
              <a:t>Regions, cities from theme vocabulary </a:t>
            </a:r>
            <a:endParaRPr lang="en-GB" sz="18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396CDD1B-50E0-44E8-82B7-F85F69F6D40C}" type="slidenum">
              <a:rPr lang="en-GB" smtClean="0"/>
              <a:pPr algn="r">
                <a:defRPr/>
              </a:pPr>
              <a:t>12</a:t>
            </a:fld>
            <a:endParaRPr lang="en-GB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468313" y="1364453"/>
            <a:ext cx="8442055" cy="1032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marL="0" indent="0"/>
            <a:r>
              <a:rPr lang="en-GB" dirty="0">
                <a:solidFill>
                  <a:schemeClr val="tx1"/>
                </a:solidFill>
              </a:rPr>
              <a:t>Issues not to fix</a:t>
            </a:r>
            <a:endParaRPr lang="en-GB" sz="800" b="0" kern="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913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40" y="2780928"/>
            <a:ext cx="7909521" cy="1296144"/>
          </a:xfrm>
        </p:spPr>
        <p:txBody>
          <a:bodyPr/>
          <a:lstStyle/>
          <a:p>
            <a:pPr algn="ctr"/>
            <a:r>
              <a:rPr lang="en-GB" b="0" dirty="0">
                <a:solidFill>
                  <a:schemeClr val="bg1"/>
                </a:solidFill>
              </a:rPr>
              <a:t>Editorial issues</a:t>
            </a:r>
          </a:p>
        </p:txBody>
      </p:sp>
    </p:spTree>
    <p:extLst>
      <p:ext uri="{BB962C8B-B14F-4D97-AF65-F5344CB8AC3E}">
        <p14:creationId xmlns:p14="http://schemas.microsoft.com/office/powerpoint/2010/main" val="158093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313" y="2636912"/>
            <a:ext cx="8207375" cy="3384476"/>
          </a:xfrm>
        </p:spPr>
        <p:txBody>
          <a:bodyPr/>
          <a:lstStyle/>
          <a:p>
            <a:pPr>
              <a:buFont typeface="+mj-lt"/>
              <a:buAutoNum type="arabicPeriod" startAt="24"/>
            </a:pPr>
            <a:r>
              <a:rPr lang="en-GB" sz="1800" dirty="0" smtClean="0"/>
              <a:t>Naming </a:t>
            </a:r>
            <a:r>
              <a:rPr lang="en-GB" sz="1800" dirty="0"/>
              <a:t>Issue - Catalogue vs. </a:t>
            </a:r>
            <a:r>
              <a:rPr lang="en-GB" sz="1800" dirty="0" err="1"/>
              <a:t>Catalog</a:t>
            </a:r>
            <a:r>
              <a:rPr lang="en-GB" sz="1800" dirty="0"/>
              <a:t> </a:t>
            </a:r>
            <a:endParaRPr lang="en-GB" sz="1800" dirty="0" smtClean="0"/>
          </a:p>
          <a:p>
            <a:pPr>
              <a:buFont typeface="+mj-lt"/>
              <a:buAutoNum type="arabicPeriod" startAt="24"/>
            </a:pPr>
            <a:r>
              <a:rPr lang="en-GB" sz="1800" dirty="0" smtClean="0"/>
              <a:t>Proposal</a:t>
            </a:r>
            <a:r>
              <a:rPr lang="en-GB" sz="1800" dirty="0"/>
              <a:t>: No </a:t>
            </a:r>
            <a:r>
              <a:rPr lang="en-GB" sz="1800" dirty="0" err="1"/>
              <a:t>changeErrors</a:t>
            </a:r>
            <a:r>
              <a:rPr lang="en-GB" sz="1800" dirty="0"/>
              <a:t> in UML Class Diagram </a:t>
            </a:r>
            <a:endParaRPr lang="en-GB" sz="1800" dirty="0" smtClean="0"/>
          </a:p>
          <a:p>
            <a:pPr>
              <a:buFont typeface="+mj-lt"/>
              <a:buAutoNum type="arabicPeriod" startAt="24"/>
            </a:pPr>
            <a:r>
              <a:rPr lang="en-GB" sz="1800" dirty="0" smtClean="0"/>
              <a:t>Errors </a:t>
            </a:r>
            <a:r>
              <a:rPr lang="en-GB" sz="1800" dirty="0"/>
              <a:t>in Annex I Quick reference </a:t>
            </a:r>
            <a:endParaRPr lang="en-GB" sz="1800" dirty="0" smtClean="0"/>
          </a:p>
          <a:p>
            <a:pPr>
              <a:buFont typeface="+mj-lt"/>
              <a:buAutoNum type="arabicPeriod" startAt="24"/>
            </a:pPr>
            <a:r>
              <a:rPr lang="en-GB" sz="1800" dirty="0" smtClean="0"/>
              <a:t>Order </a:t>
            </a:r>
            <a:r>
              <a:rPr lang="en-GB" sz="1800" dirty="0"/>
              <a:t>of attributes in class diagram </a:t>
            </a:r>
            <a:r>
              <a:rPr lang="en-GB" sz="1800" dirty="0" err="1"/>
              <a:t>dct:PeriodOfTime</a:t>
            </a:r>
            <a:r>
              <a:rPr lang="en-GB" sz="1800" dirty="0"/>
              <a:t> </a:t>
            </a:r>
            <a:endParaRPr lang="en-GB" sz="18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396CDD1B-50E0-44E8-82B7-F85F69F6D40C}" type="slidenum">
              <a:rPr lang="en-GB" smtClean="0"/>
              <a:pPr algn="r">
                <a:defRPr/>
              </a:pPr>
              <a:t>14</a:t>
            </a:fld>
            <a:endParaRPr lang="en-GB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468313" y="1364453"/>
            <a:ext cx="8442055" cy="1032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marL="0" indent="0"/>
            <a:r>
              <a:rPr lang="en-GB" dirty="0">
                <a:solidFill>
                  <a:schemeClr val="tx1"/>
                </a:solidFill>
              </a:rPr>
              <a:t>Editorial issues</a:t>
            </a:r>
            <a:endParaRPr lang="en-GB" sz="800" b="0" kern="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69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40" y="2780928"/>
            <a:ext cx="7909521" cy="1296144"/>
          </a:xfrm>
        </p:spPr>
        <p:txBody>
          <a:bodyPr/>
          <a:lstStyle/>
          <a:p>
            <a:pPr algn="ctr"/>
            <a:r>
              <a:rPr lang="en-GB" b="0" dirty="0">
                <a:solidFill>
                  <a:schemeClr val="bg1"/>
                </a:solidFill>
              </a:rPr>
              <a:t>Implementation experience</a:t>
            </a:r>
          </a:p>
        </p:txBody>
      </p:sp>
    </p:spTree>
    <p:extLst>
      <p:ext uri="{BB962C8B-B14F-4D97-AF65-F5344CB8AC3E}">
        <p14:creationId xmlns:p14="http://schemas.microsoft.com/office/powerpoint/2010/main" val="147698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40" y="2780928"/>
            <a:ext cx="7909521" cy="1296144"/>
          </a:xfrm>
        </p:spPr>
        <p:txBody>
          <a:bodyPr/>
          <a:lstStyle/>
          <a:p>
            <a:pPr algn="ctr"/>
            <a:r>
              <a:rPr lang="en-GB" b="0" dirty="0" smtClean="0">
                <a:solidFill>
                  <a:schemeClr val="bg1"/>
                </a:solidFill>
              </a:rPr>
              <a:t>Next steps, closing</a:t>
            </a:r>
            <a:endParaRPr lang="en-GB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53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313" y="2636912"/>
            <a:ext cx="8207375" cy="3384476"/>
          </a:xfrm>
        </p:spPr>
        <p:txBody>
          <a:bodyPr/>
          <a:lstStyle/>
          <a:p>
            <a:endParaRPr lang="en-GB" sz="1800" dirty="0"/>
          </a:p>
          <a:p>
            <a:endParaRPr lang="en-GB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396CDD1B-50E0-44E8-82B7-F85F69F6D40C}" type="slidenum">
              <a:rPr lang="en-GB" smtClean="0"/>
              <a:pPr algn="r">
                <a:defRPr/>
              </a:pPr>
              <a:t>17</a:t>
            </a:fld>
            <a:endParaRPr lang="en-GB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468313" y="1364453"/>
            <a:ext cx="8442055" cy="1032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marL="0" indent="0"/>
            <a:r>
              <a:rPr lang="en-GB" dirty="0">
                <a:solidFill>
                  <a:schemeClr val="tx1"/>
                </a:solidFill>
              </a:rPr>
              <a:t>Next steps, closing</a:t>
            </a:r>
            <a:endParaRPr lang="en-GB" sz="800" b="0" kern="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371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/>
          <p:cNvGrpSpPr/>
          <p:nvPr/>
        </p:nvGrpSpPr>
        <p:grpSpPr>
          <a:xfrm>
            <a:off x="4897780" y="4792951"/>
            <a:ext cx="3928375" cy="307777"/>
            <a:chOff x="5817422" y="5471068"/>
            <a:chExt cx="3928375" cy="307777"/>
          </a:xfrm>
        </p:grpSpPr>
        <p:pic>
          <p:nvPicPr>
            <p:cNvPr id="10" name="Picture 9" descr="SEMIC group on LinkedIn">
              <a:hlinkClick r:id="rId2" action="ppaction://hlinkfile" tgtFrame="&quot;&quot;"/>
            </p:cNvPr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817422" y="5487281"/>
              <a:ext cx="285750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Rectangle 11"/>
            <p:cNvSpPr/>
            <p:nvPr/>
          </p:nvSpPr>
          <p:spPr>
            <a:xfrm>
              <a:off x="6130705" y="5471068"/>
              <a:ext cx="361509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 smtClean="0">
                  <a:solidFill>
                    <a:schemeClr val="bg1"/>
                  </a:solidFill>
                  <a:latin typeface="+mj-lt"/>
                </a:rPr>
                <a:t>Join the </a:t>
              </a:r>
              <a:r>
                <a:rPr lang="en-GB" sz="1400" u="sng" dirty="0" smtClean="0">
                  <a:solidFill>
                    <a:schemeClr val="bg1"/>
                  </a:solidFill>
                  <a:latin typeface="+mj-lt"/>
                </a:rPr>
                <a:t>SEMIC</a:t>
              </a:r>
              <a:r>
                <a:rPr lang="en-GB" sz="1400" dirty="0" smtClean="0">
                  <a:solidFill>
                    <a:schemeClr val="bg1"/>
                  </a:solidFill>
                  <a:latin typeface="+mj-lt"/>
                </a:rPr>
                <a:t> group on LinkedIn</a:t>
              </a:r>
              <a:endParaRPr lang="en-GB" sz="1400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4917182" y="4398066"/>
            <a:ext cx="3365855" cy="307777"/>
            <a:chOff x="5836824" y="5149684"/>
            <a:chExt cx="3365855" cy="307777"/>
          </a:xfrm>
        </p:grpSpPr>
        <p:sp>
          <p:nvSpPr>
            <p:cNvPr id="11" name="Rectangle 10"/>
            <p:cNvSpPr/>
            <p:nvPr/>
          </p:nvSpPr>
          <p:spPr>
            <a:xfrm>
              <a:off x="6121386" y="5149684"/>
              <a:ext cx="3081293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 smtClean="0">
                  <a:solidFill>
                    <a:schemeClr val="bg1"/>
                  </a:solidFill>
                  <a:latin typeface="+mj-lt"/>
                </a:rPr>
                <a:t>Follow </a:t>
              </a:r>
              <a:r>
                <a:rPr lang="en-GB" sz="1400" u="sng" dirty="0" smtClean="0">
                  <a:solidFill>
                    <a:schemeClr val="bg1"/>
                  </a:solidFill>
                  <a:latin typeface="+mj-lt"/>
                </a:rPr>
                <a:t>@</a:t>
              </a:r>
              <a:r>
                <a:rPr lang="en-GB" sz="1400" u="sng" dirty="0" err="1" smtClean="0">
                  <a:solidFill>
                    <a:schemeClr val="bg1"/>
                  </a:solidFill>
                  <a:latin typeface="+mj-lt"/>
                </a:rPr>
                <a:t>SEMICeu</a:t>
              </a:r>
              <a:r>
                <a:rPr lang="en-GB" sz="1400" dirty="0" smtClean="0">
                  <a:solidFill>
                    <a:schemeClr val="bg1"/>
                  </a:solidFill>
                  <a:latin typeface="+mj-lt"/>
                </a:rPr>
                <a:t> on Twitter</a:t>
              </a:r>
              <a:endParaRPr lang="en-GB" sz="1400" dirty="0">
                <a:solidFill>
                  <a:schemeClr val="bg1"/>
                </a:solidFill>
                <a:latin typeface="+mj-lt"/>
              </a:endParaRPr>
            </a:p>
          </p:txBody>
        </p:sp>
        <p:pic>
          <p:nvPicPr>
            <p:cNvPr id="15" name="Picture 19" descr="http://www.deviantart.com/download/306854489/new_twitter_logo_by_ockre-d52oyft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836824" y="5187610"/>
              <a:ext cx="238125" cy="193210"/>
            </a:xfrm>
            <a:prstGeom prst="rect">
              <a:avLst/>
            </a:prstGeom>
            <a:noFill/>
          </p:spPr>
        </p:pic>
      </p:grpSp>
      <p:grpSp>
        <p:nvGrpSpPr>
          <p:cNvPr id="47" name="Group 46"/>
          <p:cNvGrpSpPr/>
          <p:nvPr/>
        </p:nvGrpSpPr>
        <p:grpSpPr>
          <a:xfrm>
            <a:off x="4860032" y="5170350"/>
            <a:ext cx="4265046" cy="307777"/>
            <a:chOff x="5779674" y="5816084"/>
            <a:chExt cx="4265046" cy="307777"/>
          </a:xfrm>
        </p:grpSpPr>
        <p:sp>
          <p:nvSpPr>
            <p:cNvPr id="14" name="Rectangle 13"/>
            <p:cNvSpPr/>
            <p:nvPr/>
          </p:nvSpPr>
          <p:spPr>
            <a:xfrm>
              <a:off x="6121851" y="5816084"/>
              <a:ext cx="392286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t"/>
              <a:r>
                <a:rPr lang="en-GB" sz="1400" dirty="0" smtClean="0">
                  <a:solidFill>
                    <a:schemeClr val="bg1"/>
                  </a:solidFill>
                  <a:latin typeface="+mj-lt"/>
                </a:rPr>
                <a:t>Join the SEMIC community on Joinup</a:t>
              </a:r>
              <a:endParaRPr lang="en-GB" sz="1400" dirty="0">
                <a:solidFill>
                  <a:schemeClr val="bg1"/>
                </a:solidFill>
                <a:latin typeface="+mj-lt"/>
              </a:endParaRPr>
            </a:p>
          </p:txBody>
        </p:sp>
        <p:pic>
          <p:nvPicPr>
            <p:cNvPr id="16" name="Picture 21" descr="https://joinup.ec.europa.eu/sites/default/files/ckeditor_files/images/SEMIC_Community_Logo.png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779674" y="5820732"/>
              <a:ext cx="292451" cy="265743"/>
            </a:xfrm>
            <a:prstGeom prst="rect">
              <a:avLst/>
            </a:prstGeom>
            <a:noFill/>
          </p:spPr>
        </p:pic>
      </p:grpSp>
      <p:sp>
        <p:nvSpPr>
          <p:cNvPr id="31" name="Rectangle 30"/>
          <p:cNvSpPr/>
          <p:nvPr/>
        </p:nvSpPr>
        <p:spPr>
          <a:xfrm>
            <a:off x="4821527" y="3878565"/>
            <a:ext cx="19864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000" b="1" dirty="0" smtClean="0">
                <a:solidFill>
                  <a:schemeClr val="bg1"/>
                </a:solidFill>
                <a:latin typeface="+mj-lt"/>
                <a:ea typeface="Segoe UI" pitchFamily="34" charset="0"/>
                <a:cs typeface="Arial" pitchFamily="34" charset="0"/>
              </a:rPr>
              <a:t>Get involved</a:t>
            </a:r>
          </a:p>
        </p:txBody>
      </p:sp>
      <p:sp>
        <p:nvSpPr>
          <p:cNvPr id="33" name="Rectangle 6"/>
          <p:cNvSpPr>
            <a:spLocks noChangeArrowheads="1"/>
          </p:cNvSpPr>
          <p:nvPr/>
        </p:nvSpPr>
        <p:spPr bwMode="auto">
          <a:xfrm>
            <a:off x="548826" y="3757238"/>
            <a:ext cx="3915566" cy="461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52352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Segoe UI" pitchFamily="34" charset="0"/>
                <a:cs typeface="Arial" pitchFamily="34" charset="0"/>
              </a:rPr>
              <a:t>Visit our initiatives</a:t>
            </a:r>
          </a:p>
        </p:txBody>
      </p:sp>
      <p:pic>
        <p:nvPicPr>
          <p:cNvPr id="34" name="Picture 33" descr="ADMS_logo.png">
            <a:hlinkClick r:id="rId8"/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11560" y="4400592"/>
            <a:ext cx="710934" cy="710934"/>
          </a:xfrm>
          <a:prstGeom prst="rect">
            <a:avLst/>
          </a:prstGeom>
        </p:spPr>
      </p:pic>
      <p:pic>
        <p:nvPicPr>
          <p:cNvPr id="35" name="Picture 34" descr="CorePerson_logo.png">
            <a:hlinkClick r:id="rId10"/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153154" y="5289975"/>
            <a:ext cx="710934" cy="714080"/>
          </a:xfrm>
          <a:prstGeom prst="rect">
            <a:avLst/>
          </a:prstGeom>
        </p:spPr>
      </p:pic>
      <p:pic>
        <p:nvPicPr>
          <p:cNvPr id="38" name="Picture 37" descr="core_location_logo.png">
            <a:hlinkClick r:id="rId12"/>
          </p:cNvPr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275475" y="5289975"/>
            <a:ext cx="713329" cy="713329"/>
          </a:xfrm>
          <a:prstGeom prst="rect">
            <a:avLst/>
          </a:prstGeom>
        </p:spPr>
      </p:pic>
      <p:pic>
        <p:nvPicPr>
          <p:cNvPr id="39" name="Picture 38" descr="core_vocabularies_logo.png">
            <a:hlinkClick r:id="rId14"/>
          </p:cNvPr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617070" y="5289975"/>
            <a:ext cx="699914" cy="706136"/>
          </a:xfrm>
          <a:prstGeom prst="rect">
            <a:avLst/>
          </a:prstGeom>
        </p:spPr>
      </p:pic>
      <p:pic>
        <p:nvPicPr>
          <p:cNvPr id="41" name="Picture 24">
            <a:hlinkClick r:id="rId16"/>
          </p:cNvPr>
          <p:cNvPicPr>
            <a:picLocks noChangeAspect="1" noChangeArrowheads="1"/>
          </p:cNvPicPr>
          <p:nvPr/>
        </p:nvPicPr>
        <p:blipFill>
          <a:blip r:embed="rId17" cstate="print"/>
          <a:srcRect l="16609" t="7760" r="17722" b="3632"/>
          <a:stretch>
            <a:fillRect/>
          </a:stretch>
        </p:blipFill>
        <p:spPr bwMode="auto">
          <a:xfrm>
            <a:off x="2262490" y="4400592"/>
            <a:ext cx="739298" cy="71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25">
            <a:hlinkClick r:id="rId18"/>
          </p:cNvPr>
          <p:cNvPicPr>
            <a:picLocks noChangeAspect="1" noChangeArrowheads="1"/>
          </p:cNvPicPr>
          <p:nvPr/>
        </p:nvPicPr>
        <p:blipFill>
          <a:blip r:embed="rId19" cstate="print"/>
          <a:srcRect l="8423" t="8099" r="9358"/>
          <a:stretch>
            <a:fillRect/>
          </a:stretch>
        </p:blipFill>
        <p:spPr bwMode="auto">
          <a:xfrm>
            <a:off x="1437474" y="5289975"/>
            <a:ext cx="714942" cy="726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2" descr="DCAT application profile for data portals in Europe logo">
            <a:hlinkClick r:id="rId20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1434905" y="4400592"/>
            <a:ext cx="720080" cy="720081"/>
          </a:xfrm>
          <a:prstGeom prst="rect">
            <a:avLst/>
          </a:prstGeom>
          <a:noFill/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1403" y="4400673"/>
            <a:ext cx="834437" cy="7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68312" y="1522741"/>
            <a:ext cx="8351838" cy="1906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EF0"/>
              </a:buClr>
              <a:buNone/>
              <a:defRPr sz="3000" b="1" i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EF0"/>
              </a:buClr>
              <a:buFont typeface="Courier New"/>
              <a:buChar char="o"/>
              <a:defRPr sz="1600" b="0">
                <a:solidFill>
                  <a:srgbClr val="0F5494"/>
                </a:solidFill>
                <a:latin typeface="+mn-lt"/>
              </a:defRPr>
            </a:lvl2pPr>
            <a:lvl3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-"/>
              <a:defRPr sz="3000" b="1">
                <a:solidFill>
                  <a:schemeClr val="bg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200" baseline="0">
                <a:solidFill>
                  <a:srgbClr val="1D4D8D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2800" dirty="0" smtClean="0"/>
              <a:t>DCAT-AP Revision</a:t>
            </a:r>
            <a:endParaRPr lang="en-GB" sz="2800" dirty="0"/>
          </a:p>
          <a:p>
            <a:endParaRPr lang="en-US" sz="2000" b="0" dirty="0" smtClean="0"/>
          </a:p>
        </p:txBody>
      </p:sp>
      <p:sp>
        <p:nvSpPr>
          <p:cNvPr id="24" name="Rectangle 23"/>
          <p:cNvSpPr/>
          <p:nvPr/>
        </p:nvSpPr>
        <p:spPr>
          <a:xfrm>
            <a:off x="5216602" y="5497487"/>
            <a:ext cx="20585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  <a:latin typeface="+mj-lt"/>
              </a:rPr>
              <a:t>contact@semic.eu </a:t>
            </a:r>
            <a:endParaRPr lang="en-GB" sz="1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336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590903"/>
              </p:ext>
            </p:extLst>
          </p:nvPr>
        </p:nvGraphicFramePr>
        <p:xfrm>
          <a:off x="683568" y="2429154"/>
          <a:ext cx="7848871" cy="2530817"/>
        </p:xfrm>
        <a:graphic>
          <a:graphicData uri="http://schemas.openxmlformats.org/drawingml/2006/table">
            <a:tbl>
              <a:tblPr firstRow="1">
                <a:tableStyleId>{C083E6E3-FA7D-4D7B-A595-EF9225AFEA82}</a:tableStyleId>
              </a:tblPr>
              <a:tblGrid>
                <a:gridCol w="1512168"/>
                <a:gridCol w="4176464"/>
                <a:gridCol w="2160239"/>
              </a:tblGrid>
              <a:tr h="327108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  <a:latin typeface="+mj-lt"/>
                        </a:rPr>
                        <a:t>Start</a:t>
                      </a:r>
                    </a:p>
                  </a:txBody>
                  <a:tcPr marL="100817" marR="100817" marT="49354" marB="49354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>
                          <a:effectLst/>
                          <a:latin typeface="+mj-lt"/>
                        </a:rPr>
                        <a:t>Topic</a:t>
                      </a:r>
                    </a:p>
                  </a:txBody>
                  <a:tcPr marL="100817" marR="100817" marT="49354" marB="49354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>
                          <a:effectLst/>
                          <a:latin typeface="+mj-lt"/>
                        </a:rPr>
                        <a:t>Speaker</a:t>
                      </a:r>
                      <a:endParaRPr lang="en-GB" sz="1200" dirty="0">
                        <a:effectLst/>
                        <a:latin typeface="+mj-lt"/>
                      </a:endParaRPr>
                    </a:p>
                  </a:txBody>
                  <a:tcPr marL="100817" marR="100817" marT="49354" marB="49354" anchor="ctr">
                    <a:solidFill>
                      <a:schemeClr val="bg2"/>
                    </a:solidFill>
                  </a:tcPr>
                </a:tc>
              </a:tr>
              <a:tr h="281683"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 smtClean="0">
                          <a:effectLst/>
                          <a:latin typeface="+mj-lt"/>
                        </a:rPr>
                        <a:t>10:30 - 10:40</a:t>
                      </a:r>
                      <a:endParaRPr lang="en-GB" sz="1100" b="0" dirty="0">
                        <a:effectLst/>
                        <a:latin typeface="+mj-lt"/>
                      </a:endParaRPr>
                    </a:p>
                  </a:txBody>
                  <a:tcPr marL="100817" marR="100817" marT="49354" marB="4935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 smtClean="0">
                          <a:effectLst/>
                          <a:latin typeface="+mj-lt"/>
                        </a:rPr>
                        <a:t>Welcome introduction</a:t>
                      </a:r>
                      <a:r>
                        <a:rPr lang="en-GB" sz="1100" b="0" baseline="0" dirty="0" smtClean="0">
                          <a:effectLst/>
                          <a:latin typeface="+mj-lt"/>
                        </a:rPr>
                        <a:t> </a:t>
                      </a:r>
                      <a:endParaRPr lang="en-GB" sz="1100" b="0" i="1" dirty="0">
                        <a:effectLst/>
                        <a:latin typeface="+mj-lt"/>
                      </a:endParaRPr>
                    </a:p>
                  </a:txBody>
                  <a:tcPr marL="100817" marR="100817" marT="49354" marB="4935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i="1" dirty="0" smtClean="0">
                          <a:effectLst/>
                          <a:latin typeface="+mj-lt"/>
                        </a:rPr>
                        <a:t>Willem</a:t>
                      </a:r>
                      <a:endParaRPr lang="en-GB" sz="1100" b="0" i="1" dirty="0">
                        <a:effectLst/>
                        <a:latin typeface="+mj-lt"/>
                      </a:endParaRPr>
                    </a:p>
                  </a:txBody>
                  <a:tcPr marL="100817" marR="100817" marT="49354" marB="49354" anchor="ctr">
                    <a:noFill/>
                  </a:tcPr>
                </a:tc>
              </a:tr>
              <a:tr h="21595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effectLst/>
                          <a:latin typeface="+mj-lt"/>
                        </a:rPr>
                        <a:t>10:40 – 10:45</a:t>
                      </a:r>
                      <a:endParaRPr lang="en-GB" sz="1100" dirty="0">
                        <a:effectLst/>
                        <a:latin typeface="+mj-lt"/>
                      </a:endParaRPr>
                    </a:p>
                  </a:txBody>
                  <a:tcPr marL="100817" marR="100817" marT="49354" marB="4935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effectLst/>
                          <a:latin typeface="+mj-lt"/>
                        </a:rPr>
                        <a:t>Report of the public comment period</a:t>
                      </a:r>
                      <a:endParaRPr lang="en-GB" sz="1100" dirty="0">
                        <a:effectLst/>
                        <a:latin typeface="+mj-lt"/>
                      </a:endParaRPr>
                    </a:p>
                  </a:txBody>
                  <a:tcPr marL="100817" marR="100817" marT="49354" marB="4935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i="1" dirty="0" err="1" smtClean="0">
                          <a:effectLst/>
                          <a:latin typeface="+mj-lt"/>
                        </a:rPr>
                        <a:t>Makx</a:t>
                      </a:r>
                      <a:endParaRPr lang="en-GB" sz="1100" i="1" dirty="0">
                        <a:effectLst/>
                        <a:latin typeface="+mj-lt"/>
                      </a:endParaRPr>
                    </a:p>
                  </a:txBody>
                  <a:tcPr marL="100817" marR="100817" marT="49354" marB="49354" anchor="ctr"/>
                </a:tc>
              </a:tr>
              <a:tr h="21595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effectLst/>
                          <a:latin typeface="+mj-lt"/>
                        </a:rPr>
                        <a:t>10:45 – 11:15</a:t>
                      </a:r>
                      <a:endParaRPr lang="en-GB" sz="1100" dirty="0">
                        <a:effectLst/>
                        <a:latin typeface="+mj-lt"/>
                      </a:endParaRPr>
                    </a:p>
                  </a:txBody>
                  <a:tcPr marL="100817" marR="100817" marT="49354" marB="4935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effectLst/>
                          <a:latin typeface="+mj-lt"/>
                        </a:rPr>
                        <a:t>Issues related to Agent roles</a:t>
                      </a:r>
                      <a:endParaRPr lang="en-GB" sz="1100" dirty="0">
                        <a:effectLst/>
                        <a:latin typeface="+mj-lt"/>
                      </a:endParaRPr>
                    </a:p>
                  </a:txBody>
                  <a:tcPr marL="100817" marR="100817" marT="49354" marB="4935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i="1" dirty="0" err="1" smtClean="0">
                          <a:effectLst/>
                          <a:latin typeface="+mj-lt"/>
                        </a:rPr>
                        <a:t>Makx</a:t>
                      </a:r>
                      <a:endParaRPr lang="en-GB" sz="1100" i="1" dirty="0">
                        <a:effectLst/>
                        <a:latin typeface="+mj-lt"/>
                      </a:endParaRPr>
                    </a:p>
                  </a:txBody>
                  <a:tcPr marL="100817" marR="100817" marT="49354" marB="49354" anchor="ctr"/>
                </a:tc>
              </a:tr>
              <a:tr h="323938"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 smtClean="0">
                          <a:effectLst/>
                          <a:latin typeface="+mj-lt"/>
                        </a:rPr>
                        <a:t>11:15 – 11:30</a:t>
                      </a:r>
                      <a:endParaRPr lang="en-GB" sz="1100" b="0" dirty="0">
                        <a:effectLst/>
                        <a:latin typeface="+mj-lt"/>
                      </a:endParaRPr>
                    </a:p>
                  </a:txBody>
                  <a:tcPr marL="100817" marR="100817" marT="49354" marB="4935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 smtClean="0">
                          <a:effectLst/>
                          <a:latin typeface="+mj-lt"/>
                        </a:rPr>
                        <a:t>Issues needing clarifications</a:t>
                      </a:r>
                      <a:endParaRPr lang="en-GB" sz="1100" b="0" dirty="0">
                        <a:effectLst/>
                        <a:latin typeface="+mj-lt"/>
                      </a:endParaRPr>
                    </a:p>
                  </a:txBody>
                  <a:tcPr marL="100817" marR="100817" marT="49354" marB="4935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i="1" dirty="0" err="1" smtClean="0">
                          <a:effectLst/>
                          <a:latin typeface="+mj-lt"/>
                        </a:rPr>
                        <a:t>Makx</a:t>
                      </a:r>
                      <a:endParaRPr lang="en-GB" sz="1100" i="1" dirty="0">
                        <a:effectLst/>
                        <a:latin typeface="+mj-lt"/>
                      </a:endParaRPr>
                    </a:p>
                  </a:txBody>
                  <a:tcPr marL="100817" marR="100817" marT="49354" marB="49354" anchor="ctr"/>
                </a:tc>
              </a:tr>
              <a:tr h="21595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effectLst/>
                          <a:latin typeface="+mj-lt"/>
                        </a:rPr>
                        <a:t>11:30 - 11:40</a:t>
                      </a:r>
                      <a:endParaRPr lang="en-GB" sz="1100" dirty="0">
                        <a:effectLst/>
                        <a:latin typeface="+mj-lt"/>
                      </a:endParaRPr>
                    </a:p>
                  </a:txBody>
                  <a:tcPr marL="100817" marR="100817" marT="49354" marB="4935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effectLst/>
                          <a:latin typeface="+mj-lt"/>
                        </a:rPr>
                        <a:t>Issues not to fix</a:t>
                      </a:r>
                      <a:endParaRPr lang="en-GB" sz="1100" dirty="0">
                        <a:effectLst/>
                        <a:latin typeface="+mj-lt"/>
                      </a:endParaRPr>
                    </a:p>
                  </a:txBody>
                  <a:tcPr marL="100817" marR="100817" marT="49354" marB="4935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i="1" dirty="0" err="1" smtClean="0">
                          <a:effectLst/>
                          <a:latin typeface="+mj-lt"/>
                        </a:rPr>
                        <a:t>Makx</a:t>
                      </a:r>
                      <a:endParaRPr lang="en-GB" sz="1100" i="1" dirty="0">
                        <a:effectLst/>
                        <a:latin typeface="+mj-lt"/>
                      </a:endParaRPr>
                    </a:p>
                  </a:txBody>
                  <a:tcPr marL="100817" marR="100817" marT="49354" marB="49354" anchor="ctr"/>
                </a:tc>
              </a:tr>
              <a:tr h="21595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effectLst/>
                          <a:latin typeface="+mj-lt"/>
                        </a:rPr>
                        <a:t>11:40 – 11:45</a:t>
                      </a:r>
                      <a:endParaRPr lang="en-GB" sz="1100" dirty="0">
                        <a:effectLst/>
                        <a:latin typeface="+mj-lt"/>
                      </a:endParaRPr>
                    </a:p>
                  </a:txBody>
                  <a:tcPr marL="100817" marR="100817" marT="49354" marB="4935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effectLst/>
                          <a:latin typeface="+mj-lt"/>
                        </a:rPr>
                        <a:t>Editorial issues</a:t>
                      </a:r>
                      <a:endParaRPr lang="en-GB" sz="1100" dirty="0">
                        <a:effectLst/>
                        <a:latin typeface="+mj-lt"/>
                      </a:endParaRPr>
                    </a:p>
                  </a:txBody>
                  <a:tcPr marL="100817" marR="100817" marT="49354" marB="4935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i="1" dirty="0" err="1" smtClean="0">
                          <a:effectLst/>
                          <a:latin typeface="+mj-lt"/>
                        </a:rPr>
                        <a:t>Makx</a:t>
                      </a:r>
                      <a:endParaRPr lang="en-GB" sz="1100" i="1" dirty="0">
                        <a:effectLst/>
                        <a:latin typeface="+mj-lt"/>
                      </a:endParaRPr>
                    </a:p>
                  </a:txBody>
                  <a:tcPr marL="100817" marR="100817" marT="49354" marB="49354" anchor="ctr"/>
                </a:tc>
              </a:tr>
              <a:tr h="21595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effectLst/>
                          <a:latin typeface="+mj-lt"/>
                        </a:rPr>
                        <a:t>11:45 –</a:t>
                      </a:r>
                      <a:r>
                        <a:rPr lang="en-GB" sz="1100" baseline="0" dirty="0" smtClean="0">
                          <a:effectLst/>
                          <a:latin typeface="+mj-lt"/>
                        </a:rPr>
                        <a:t> 11:55</a:t>
                      </a:r>
                      <a:endParaRPr lang="en-GB" sz="1100" dirty="0">
                        <a:effectLst/>
                        <a:latin typeface="+mj-lt"/>
                      </a:endParaRPr>
                    </a:p>
                  </a:txBody>
                  <a:tcPr marL="100817" marR="100817" marT="49354" marB="4935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effectLst/>
                          <a:latin typeface="+mj-lt"/>
                        </a:rPr>
                        <a:t>Implementation experience</a:t>
                      </a:r>
                      <a:endParaRPr lang="en-GB" sz="1100" dirty="0">
                        <a:effectLst/>
                        <a:latin typeface="+mj-lt"/>
                      </a:endParaRPr>
                    </a:p>
                  </a:txBody>
                  <a:tcPr marL="100817" marR="100817" marT="49354" marB="4935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i="1" dirty="0" smtClean="0">
                          <a:effectLst/>
                          <a:latin typeface="+mj-lt"/>
                        </a:rPr>
                        <a:t>Nikos</a:t>
                      </a:r>
                      <a:endParaRPr lang="en-GB" sz="1100" i="1" dirty="0">
                        <a:effectLst/>
                        <a:latin typeface="+mj-lt"/>
                      </a:endParaRPr>
                    </a:p>
                  </a:txBody>
                  <a:tcPr marL="100817" marR="100817" marT="49354" marB="49354" anchor="ctr"/>
                </a:tc>
              </a:tr>
              <a:tr h="21595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effectLst/>
                          <a:latin typeface="+mj-lt"/>
                        </a:rPr>
                        <a:t>11:55 – 12:00</a:t>
                      </a:r>
                      <a:endParaRPr lang="en-GB" sz="1100" dirty="0">
                        <a:effectLst/>
                        <a:latin typeface="+mj-lt"/>
                      </a:endParaRPr>
                    </a:p>
                  </a:txBody>
                  <a:tcPr marL="100817" marR="100817" marT="49354" marB="4935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/>
                        <a:t>Next steps, closing</a:t>
                      </a:r>
                      <a:endParaRPr lang="en-GB" sz="1100" dirty="0">
                        <a:effectLst/>
                        <a:latin typeface="+mj-lt"/>
                      </a:endParaRPr>
                    </a:p>
                  </a:txBody>
                  <a:tcPr marL="100817" marR="100817" marT="49354" marB="4935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i="1" dirty="0" smtClean="0">
                          <a:effectLst/>
                          <a:latin typeface="+mj-lt"/>
                        </a:rPr>
                        <a:t>Willem</a:t>
                      </a:r>
                      <a:endParaRPr lang="en-GB" sz="1100" i="1" dirty="0">
                        <a:effectLst/>
                        <a:latin typeface="+mj-lt"/>
                      </a:endParaRPr>
                    </a:p>
                  </a:txBody>
                  <a:tcPr marL="100817" marR="100817" marT="49354" marB="49354" anchor="ctr"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 bwMode="auto">
          <a:xfrm>
            <a:off x="489375" y="1268760"/>
            <a:ext cx="8229600" cy="1032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marL="0" indent="0"/>
            <a:r>
              <a:rPr lang="en-GB" dirty="0" smtClean="0">
                <a:solidFill>
                  <a:schemeClr val="tx1"/>
                </a:solidFill>
              </a:rPr>
              <a:t>Webinar</a:t>
            </a:r>
            <a:r>
              <a:rPr lang="en-GB" dirty="0"/>
              <a:t/>
            </a:r>
            <a:br>
              <a:rPr lang="en-GB" dirty="0"/>
            </a:br>
            <a:r>
              <a:rPr lang="en-GB" sz="2000" b="0" kern="0" dirty="0" smtClean="0">
                <a:solidFill>
                  <a:schemeClr val="accent1"/>
                </a:solidFill>
              </a:rPr>
              <a:t>Agenda </a:t>
            </a:r>
            <a:endParaRPr lang="en-GB" sz="2000" b="0" kern="0" dirty="0">
              <a:solidFill>
                <a:schemeClr val="accent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396CDD1B-50E0-44E8-82B7-F85F69F6D40C}" type="slidenum">
              <a:rPr lang="en-GB" smtClean="0"/>
              <a:pPr algn="r"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720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40" y="2780928"/>
            <a:ext cx="7909521" cy="1296144"/>
          </a:xfrm>
        </p:spPr>
        <p:txBody>
          <a:bodyPr/>
          <a:lstStyle/>
          <a:p>
            <a:pPr algn="ctr"/>
            <a:r>
              <a:rPr lang="en-GB" b="0" dirty="0" smtClean="0">
                <a:solidFill>
                  <a:schemeClr val="bg1"/>
                </a:solidFill>
              </a:rPr>
              <a:t>Welcome introduction</a:t>
            </a:r>
            <a:endParaRPr lang="en-GB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19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40" y="2780928"/>
            <a:ext cx="7909521" cy="1296144"/>
          </a:xfrm>
        </p:spPr>
        <p:txBody>
          <a:bodyPr/>
          <a:lstStyle/>
          <a:p>
            <a:pPr algn="ctr"/>
            <a:r>
              <a:rPr lang="en-GB" b="0" dirty="0">
                <a:solidFill>
                  <a:schemeClr val="bg1"/>
                </a:solidFill>
              </a:rPr>
              <a:t>Report of the public comment period</a:t>
            </a:r>
          </a:p>
        </p:txBody>
      </p:sp>
    </p:spTree>
    <p:extLst>
      <p:ext uri="{BB962C8B-B14F-4D97-AF65-F5344CB8AC3E}">
        <p14:creationId xmlns:p14="http://schemas.microsoft.com/office/powerpoint/2010/main" val="319052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313" y="3284884"/>
            <a:ext cx="8207375" cy="2592388"/>
          </a:xfrm>
        </p:spPr>
        <p:txBody>
          <a:bodyPr/>
          <a:lstStyle/>
          <a:p>
            <a:pPr indent="0">
              <a:buNone/>
            </a:pPr>
            <a:r>
              <a:rPr lang="en-GB" sz="1800" dirty="0" smtClean="0">
                <a:solidFill>
                  <a:srgbClr val="00B050"/>
                </a:solidFill>
              </a:rPr>
              <a:t>…from</a:t>
            </a:r>
          </a:p>
          <a:p>
            <a:pPr>
              <a:lnSpc>
                <a:spcPts val="2800"/>
              </a:lnSpc>
            </a:pPr>
            <a:r>
              <a:rPr lang="en-GB" sz="1800" dirty="0"/>
              <a:t>8 </a:t>
            </a:r>
            <a:r>
              <a:rPr lang="en-GB" sz="1800" dirty="0" smtClean="0"/>
              <a:t>people</a:t>
            </a:r>
          </a:p>
          <a:p>
            <a:pPr>
              <a:lnSpc>
                <a:spcPts val="2800"/>
              </a:lnSpc>
            </a:pPr>
            <a:r>
              <a:rPr lang="en-GB" sz="1800" dirty="0"/>
              <a:t>4 countries (</a:t>
            </a:r>
            <a:r>
              <a:rPr lang="en-GB" sz="1800" dirty="0">
                <a:solidFill>
                  <a:srgbClr val="00B050"/>
                </a:solidFill>
              </a:rPr>
              <a:t>Finland, Germany, Italy, the Netherlands</a:t>
            </a:r>
            <a:r>
              <a:rPr lang="en-GB" sz="1800" dirty="0" smtClean="0"/>
              <a:t>)</a:t>
            </a:r>
          </a:p>
          <a:p>
            <a:pPr marL="342900">
              <a:lnSpc>
                <a:spcPts val="2800"/>
              </a:lnSpc>
            </a:pPr>
            <a:r>
              <a:rPr lang="en-GB" sz="1800" dirty="0" smtClean="0"/>
              <a:t>4 public organisations (</a:t>
            </a:r>
            <a:r>
              <a:rPr lang="en-GB" sz="1800" dirty="0" smtClean="0">
                <a:solidFill>
                  <a:srgbClr val="00B050"/>
                </a:solidFill>
              </a:rPr>
              <a:t>Publications Office, Joint research Centre, </a:t>
            </a:r>
            <a:r>
              <a:rPr lang="el-GR" sz="1800" dirty="0" smtClean="0">
                <a:solidFill>
                  <a:srgbClr val="00B050"/>
                </a:solidFill>
              </a:rPr>
              <a:t>	</a:t>
            </a:r>
            <a:r>
              <a:rPr lang="en-GB" sz="1800" dirty="0" smtClean="0">
                <a:solidFill>
                  <a:srgbClr val="00B050"/>
                </a:solidFill>
              </a:rPr>
              <a:t>Finnish </a:t>
            </a:r>
            <a:r>
              <a:rPr lang="en-GB" sz="1800" dirty="0" smtClean="0">
                <a:solidFill>
                  <a:srgbClr val="00B050"/>
                </a:solidFill>
              </a:rPr>
              <a:t>IT centre for science, </a:t>
            </a:r>
            <a:r>
              <a:rPr lang="en-GB" sz="1800" dirty="0" err="1" smtClean="0">
                <a:solidFill>
                  <a:srgbClr val="00B050"/>
                </a:solidFill>
              </a:rPr>
              <a:t>Agenzia</a:t>
            </a:r>
            <a:r>
              <a:rPr lang="en-GB" sz="1800" dirty="0" smtClean="0">
                <a:solidFill>
                  <a:srgbClr val="00B050"/>
                </a:solidFill>
              </a:rPr>
              <a:t> per </a:t>
            </a:r>
            <a:r>
              <a:rPr lang="en-GB" sz="1800" dirty="0" err="1" smtClean="0">
                <a:solidFill>
                  <a:srgbClr val="00B050"/>
                </a:solidFill>
              </a:rPr>
              <a:t>l’Italia</a:t>
            </a:r>
            <a:r>
              <a:rPr lang="en-GB" sz="1800" dirty="0" smtClean="0">
                <a:solidFill>
                  <a:srgbClr val="00B050"/>
                </a:solidFill>
              </a:rPr>
              <a:t> </a:t>
            </a:r>
            <a:r>
              <a:rPr lang="en-GB" sz="1800" dirty="0" err="1" smtClean="0">
                <a:solidFill>
                  <a:srgbClr val="00B050"/>
                </a:solidFill>
              </a:rPr>
              <a:t>Digitale</a:t>
            </a:r>
            <a:r>
              <a:rPr lang="en-GB" sz="1800" dirty="0" smtClean="0"/>
              <a:t>)</a:t>
            </a:r>
          </a:p>
          <a:p>
            <a:pPr>
              <a:lnSpc>
                <a:spcPts val="2800"/>
              </a:lnSpc>
            </a:pPr>
            <a:r>
              <a:rPr lang="en-GB" sz="1800" dirty="0" smtClean="0"/>
              <a:t>1 private organisation (</a:t>
            </a:r>
            <a:r>
              <a:rPr lang="en-GB" sz="1800" dirty="0" smtClean="0">
                <a:solidFill>
                  <a:srgbClr val="00B050"/>
                </a:solidFill>
              </a:rPr>
              <a:t>]</a:t>
            </a:r>
            <a:r>
              <a:rPr lang="en-GB" sz="1800" dirty="0" err="1" smtClean="0">
                <a:solidFill>
                  <a:srgbClr val="00B050"/>
                </a:solidFill>
              </a:rPr>
              <a:t>init</a:t>
            </a:r>
            <a:r>
              <a:rPr lang="en-GB" sz="1800" dirty="0" smtClean="0">
                <a:solidFill>
                  <a:srgbClr val="00B050"/>
                </a:solidFill>
              </a:rPr>
              <a:t>[ digital agency, Germany</a:t>
            </a:r>
            <a:r>
              <a:rPr lang="en-GB" sz="1800" dirty="0" smtClean="0"/>
              <a:t>)</a:t>
            </a:r>
          </a:p>
          <a:p>
            <a:pPr>
              <a:lnSpc>
                <a:spcPts val="2800"/>
              </a:lnSpc>
            </a:pPr>
            <a:r>
              <a:rPr lang="en-GB" sz="1800" dirty="0" smtClean="0"/>
              <a:t>1 </a:t>
            </a:r>
            <a:r>
              <a:rPr lang="en-GB" sz="1800" dirty="0"/>
              <a:t>public university (</a:t>
            </a:r>
            <a:r>
              <a:rPr lang="en-GB" sz="1800" dirty="0">
                <a:solidFill>
                  <a:srgbClr val="00B050"/>
                </a:solidFill>
              </a:rPr>
              <a:t>Faculty of Sciences, University of Amsterdam</a:t>
            </a:r>
            <a:r>
              <a:rPr lang="en-GB" sz="1800" dirty="0" smtClean="0"/>
              <a:t>)</a:t>
            </a:r>
          </a:p>
          <a:p>
            <a:endParaRPr lang="en-GB" sz="1800" dirty="0" smtClean="0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468313" y="1341438"/>
            <a:ext cx="82073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marL="0" indent="0"/>
            <a:r>
              <a:rPr lang="en-GB" dirty="0" smtClean="0">
                <a:solidFill>
                  <a:schemeClr val="tx1"/>
                </a:solidFill>
              </a:rPr>
              <a:t>Metrics</a:t>
            </a:r>
            <a:endParaRPr lang="en-GB" sz="800" b="0" kern="0" dirty="0">
              <a:solidFill>
                <a:schemeClr val="accent1"/>
              </a:solidFill>
            </a:endParaRPr>
          </a:p>
        </p:txBody>
      </p:sp>
      <p:sp>
        <p:nvSpPr>
          <p:cNvPr id="5" name="Text Placeholder 5"/>
          <p:cNvSpPr txBox="1">
            <a:spLocks/>
          </p:cNvSpPr>
          <p:nvPr/>
        </p:nvSpPr>
        <p:spPr>
          <a:xfrm>
            <a:off x="882204" y="2173656"/>
            <a:ext cx="1786905" cy="119311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EF0"/>
              </a:buClr>
              <a:buChar char="•"/>
              <a:defRPr sz="2000" i="0">
                <a:solidFill>
                  <a:srgbClr val="0F5494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EF0"/>
              </a:buClr>
              <a:buFont typeface="Courier New"/>
              <a:buChar char="o"/>
              <a:defRPr sz="1600" b="0">
                <a:solidFill>
                  <a:srgbClr val="0F5494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-"/>
              <a:defRPr sz="1400">
                <a:solidFill>
                  <a:srgbClr val="0F5494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200" baseline="0">
                <a:solidFill>
                  <a:srgbClr val="1D4D8D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ts val="4200"/>
              </a:spcBef>
              <a:buFontTx/>
              <a:buNone/>
            </a:pPr>
            <a:r>
              <a:rPr lang="en-GB" sz="6000" b="1" kern="0" dirty="0" smtClean="0">
                <a:solidFill>
                  <a:srgbClr val="00B050"/>
                </a:solidFill>
              </a:rPr>
              <a:t>27</a:t>
            </a:r>
          </a:p>
        </p:txBody>
      </p:sp>
      <p:sp>
        <p:nvSpPr>
          <p:cNvPr id="6" name="Rectangle 5"/>
          <p:cNvSpPr/>
          <p:nvPr/>
        </p:nvSpPr>
        <p:spPr>
          <a:xfrm>
            <a:off x="2051852" y="2414558"/>
            <a:ext cx="46272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3200" b="0" dirty="0">
                <a:solidFill>
                  <a:srgbClr val="00B050"/>
                </a:solidFill>
              </a:rPr>
              <a:t>c</a:t>
            </a:r>
            <a:r>
              <a:rPr lang="en-GB" sz="3200" b="0" dirty="0" smtClean="0">
                <a:solidFill>
                  <a:srgbClr val="00B050"/>
                </a:solidFill>
              </a:rPr>
              <a:t>omments received</a:t>
            </a:r>
            <a:endParaRPr lang="en-GB" sz="3200" b="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186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40" y="2780928"/>
            <a:ext cx="7909521" cy="1296144"/>
          </a:xfrm>
        </p:spPr>
        <p:txBody>
          <a:bodyPr/>
          <a:lstStyle/>
          <a:p>
            <a:pPr algn="ctr"/>
            <a:r>
              <a:rPr lang="en-GB" b="0" dirty="0">
                <a:solidFill>
                  <a:schemeClr val="bg1"/>
                </a:solidFill>
              </a:rPr>
              <a:t>Issues related to Agent roles</a:t>
            </a:r>
          </a:p>
        </p:txBody>
      </p:sp>
    </p:spTree>
    <p:extLst>
      <p:ext uri="{BB962C8B-B14F-4D97-AF65-F5344CB8AC3E}">
        <p14:creationId xmlns:p14="http://schemas.microsoft.com/office/powerpoint/2010/main" val="133240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313" y="2636912"/>
            <a:ext cx="8207375" cy="3384476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GB" sz="1800" dirty="0" smtClean="0"/>
              <a:t>Semantics </a:t>
            </a:r>
            <a:r>
              <a:rPr lang="en-GB" sz="1800" dirty="0"/>
              <a:t>of </a:t>
            </a:r>
            <a:r>
              <a:rPr lang="en-GB" sz="1800" dirty="0" smtClean="0"/>
              <a:t>Authority</a:t>
            </a:r>
          </a:p>
          <a:p>
            <a:pPr>
              <a:buFont typeface="+mj-lt"/>
              <a:buAutoNum type="arabicPeriod"/>
            </a:pPr>
            <a:r>
              <a:rPr lang="en-GB" sz="1800" dirty="0" smtClean="0"/>
              <a:t>Clarification </a:t>
            </a:r>
            <a:r>
              <a:rPr lang="en-GB" sz="1800" dirty="0"/>
              <a:t>of Agent roles </a:t>
            </a:r>
            <a:endParaRPr lang="en-GB" sz="1800" dirty="0" smtClean="0"/>
          </a:p>
          <a:p>
            <a:pPr>
              <a:buFont typeface="+mj-lt"/>
              <a:buAutoNum type="arabicPeriod"/>
            </a:pPr>
            <a:r>
              <a:rPr lang="en-GB" sz="1800" dirty="0" smtClean="0"/>
              <a:t>Define </a:t>
            </a:r>
            <a:r>
              <a:rPr lang="en-GB" sz="1800" dirty="0"/>
              <a:t>new property for type of </a:t>
            </a:r>
            <a:r>
              <a:rPr lang="en-GB" sz="1800" dirty="0" smtClean="0"/>
              <a:t>contributor</a:t>
            </a:r>
          </a:p>
          <a:p>
            <a:pPr>
              <a:buFont typeface="+mj-lt"/>
              <a:buAutoNum type="arabicPeriod"/>
            </a:pPr>
            <a:r>
              <a:rPr lang="en-GB" sz="1800" dirty="0" smtClean="0"/>
              <a:t>Add </a:t>
            </a:r>
            <a:r>
              <a:rPr lang="en-GB" sz="1800" dirty="0" err="1"/>
              <a:t>dct:contributor</a:t>
            </a:r>
            <a:r>
              <a:rPr lang="en-GB" sz="1800" dirty="0"/>
              <a:t> to Dataset </a:t>
            </a:r>
          </a:p>
          <a:p>
            <a:endParaRPr lang="en-GB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396CDD1B-50E0-44E8-82B7-F85F69F6D40C}" type="slidenum">
              <a:rPr lang="en-GB" smtClean="0"/>
              <a:pPr algn="r">
                <a:defRPr/>
              </a:pPr>
              <a:t>7</a:t>
            </a:fld>
            <a:endParaRPr lang="en-GB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468313" y="1364453"/>
            <a:ext cx="8442055" cy="1032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marL="0" indent="0"/>
            <a:r>
              <a:rPr lang="en-GB" dirty="0">
                <a:solidFill>
                  <a:schemeClr val="tx1"/>
                </a:solidFill>
              </a:rPr>
              <a:t>Issues related to Agent roles</a:t>
            </a:r>
            <a:endParaRPr lang="en-GB" sz="800" b="0" kern="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345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40" y="2780928"/>
            <a:ext cx="7909521" cy="1296144"/>
          </a:xfrm>
        </p:spPr>
        <p:txBody>
          <a:bodyPr/>
          <a:lstStyle/>
          <a:p>
            <a:pPr algn="ctr"/>
            <a:r>
              <a:rPr lang="en-GB" b="0" dirty="0">
                <a:solidFill>
                  <a:schemeClr val="bg1"/>
                </a:solidFill>
              </a:rPr>
              <a:t>Issues needing clarifications</a:t>
            </a:r>
          </a:p>
        </p:txBody>
      </p:sp>
    </p:spTree>
    <p:extLst>
      <p:ext uri="{BB962C8B-B14F-4D97-AF65-F5344CB8AC3E}">
        <p14:creationId xmlns:p14="http://schemas.microsoft.com/office/powerpoint/2010/main" val="64860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313" y="2636912"/>
            <a:ext cx="8207375" cy="3384476"/>
          </a:xfrm>
        </p:spPr>
        <p:txBody>
          <a:bodyPr/>
          <a:lstStyle/>
          <a:p>
            <a:pPr>
              <a:buFont typeface="+mj-lt"/>
              <a:buAutoNum type="arabicPeriod" startAt="5"/>
            </a:pPr>
            <a:r>
              <a:rPr lang="en-GB" sz="1800" dirty="0" smtClean="0"/>
              <a:t>Use </a:t>
            </a:r>
            <a:r>
              <a:rPr lang="en-GB" sz="1800" dirty="0"/>
              <a:t>of Checksum class </a:t>
            </a:r>
            <a:endParaRPr lang="en-GB" sz="1800" dirty="0" smtClean="0"/>
          </a:p>
          <a:p>
            <a:pPr>
              <a:buFont typeface="+mj-lt"/>
              <a:buAutoNum type="arabicPeriod" startAt="5"/>
            </a:pPr>
            <a:r>
              <a:rPr lang="en-GB" sz="1800" dirty="0" smtClean="0"/>
              <a:t>Recommended </a:t>
            </a:r>
            <a:r>
              <a:rPr lang="en-GB" sz="1800" dirty="0"/>
              <a:t>class: MUST or SHOULD </a:t>
            </a:r>
            <a:endParaRPr lang="en-GB" sz="1800" dirty="0" smtClean="0"/>
          </a:p>
          <a:p>
            <a:pPr>
              <a:buFont typeface="+mj-lt"/>
              <a:buAutoNum type="arabicPeriod" startAt="5"/>
            </a:pPr>
            <a:r>
              <a:rPr lang="en-GB" sz="1800" dirty="0" smtClean="0"/>
              <a:t>Licence </a:t>
            </a:r>
            <a:r>
              <a:rPr lang="en-GB" sz="1800" dirty="0"/>
              <a:t>types (mapping creating overhead</a:t>
            </a:r>
            <a:r>
              <a:rPr lang="en-GB" sz="1800" dirty="0" smtClean="0"/>
              <a:t>)</a:t>
            </a:r>
          </a:p>
          <a:p>
            <a:pPr>
              <a:buFont typeface="+mj-lt"/>
              <a:buAutoNum type="arabicPeriod" startAt="5"/>
            </a:pPr>
            <a:r>
              <a:rPr lang="en-GB" sz="1800" dirty="0" smtClean="0"/>
              <a:t>Licence </a:t>
            </a:r>
            <a:r>
              <a:rPr lang="en-GB" sz="1800" dirty="0"/>
              <a:t>types (semantics</a:t>
            </a:r>
            <a:r>
              <a:rPr lang="en-GB" sz="1800" dirty="0" smtClean="0"/>
              <a:t>)</a:t>
            </a:r>
          </a:p>
          <a:p>
            <a:pPr>
              <a:buFont typeface="+mj-lt"/>
              <a:buAutoNum type="arabicPeriod" startAt="5"/>
            </a:pPr>
            <a:r>
              <a:rPr lang="en-GB" sz="1800" dirty="0" smtClean="0"/>
              <a:t>Clarify </a:t>
            </a:r>
            <a:r>
              <a:rPr lang="en-GB" sz="1800" dirty="0"/>
              <a:t>target for </a:t>
            </a:r>
            <a:r>
              <a:rPr lang="en-GB" sz="1800" dirty="0" err="1"/>
              <a:t>dcat:landingPage</a:t>
            </a:r>
            <a:r>
              <a:rPr lang="en-GB" sz="1800" dirty="0"/>
              <a:t> </a:t>
            </a:r>
            <a:endParaRPr lang="en-GB" sz="1800" dirty="0" smtClean="0"/>
          </a:p>
          <a:p>
            <a:pPr>
              <a:buFont typeface="+mj-lt"/>
              <a:buAutoNum type="arabicPeriod" startAt="5"/>
            </a:pPr>
            <a:r>
              <a:rPr lang="en-GB" sz="1800" dirty="0" smtClean="0"/>
              <a:t>Drop </a:t>
            </a:r>
            <a:r>
              <a:rPr lang="en-GB" sz="1800" dirty="0"/>
              <a:t>maximum cardinality constraint on </a:t>
            </a:r>
            <a:r>
              <a:rPr lang="en-GB" sz="1800" dirty="0" err="1" smtClean="0"/>
              <a:t>dcat:landingPage</a:t>
            </a:r>
            <a:endParaRPr lang="en-GB" sz="1800" dirty="0" smtClean="0"/>
          </a:p>
          <a:p>
            <a:pPr>
              <a:buFont typeface="+mj-lt"/>
              <a:buAutoNum type="arabicPeriod" startAt="5"/>
            </a:pPr>
            <a:r>
              <a:rPr lang="en-GB" sz="1800" dirty="0" smtClean="0"/>
              <a:t>Values </a:t>
            </a:r>
            <a:r>
              <a:rPr lang="en-GB" sz="1800" dirty="0"/>
              <a:t>for </a:t>
            </a:r>
            <a:r>
              <a:rPr lang="en-GB" sz="1800" dirty="0" err="1" smtClean="0"/>
              <a:t>dct:language</a:t>
            </a:r>
            <a:endParaRPr lang="en-GB" sz="1800" dirty="0" smtClean="0"/>
          </a:p>
          <a:p>
            <a:pPr>
              <a:buFont typeface="+mj-lt"/>
              <a:buAutoNum type="arabicPeriod" startAt="5"/>
            </a:pPr>
            <a:r>
              <a:rPr lang="en-GB" sz="1800" dirty="0" smtClean="0"/>
              <a:t>Distinguish </a:t>
            </a:r>
            <a:r>
              <a:rPr lang="en-GB" sz="1800" dirty="0"/>
              <a:t>controlled vocabularies for </a:t>
            </a:r>
            <a:r>
              <a:rPr lang="en-GB" sz="1800" dirty="0" err="1"/>
              <a:t>dcat:theme</a:t>
            </a:r>
            <a:r>
              <a:rPr lang="en-GB" sz="1800" dirty="0"/>
              <a:t> and </a:t>
            </a:r>
            <a:r>
              <a:rPr lang="en-GB" sz="1800" dirty="0" err="1"/>
              <a:t>dcat:themeTaxonomy</a:t>
            </a:r>
            <a:r>
              <a:rPr lang="en-GB" sz="1800" dirty="0"/>
              <a:t> </a:t>
            </a:r>
            <a:endParaRPr lang="en-GB" sz="1800" dirty="0" smtClean="0"/>
          </a:p>
          <a:p>
            <a:pPr>
              <a:buFont typeface="+mj-lt"/>
              <a:buAutoNum type="arabicPeriod" startAt="5"/>
            </a:pPr>
            <a:r>
              <a:rPr lang="en-GB" sz="1800" dirty="0" smtClean="0"/>
              <a:t>Controlled </a:t>
            </a:r>
            <a:r>
              <a:rPr lang="en-GB" sz="1800" dirty="0"/>
              <a:t>vocabulary for type of </a:t>
            </a:r>
            <a:r>
              <a:rPr lang="en-GB" sz="1800" dirty="0" err="1"/>
              <a:t>adms:Identifier</a:t>
            </a:r>
            <a:r>
              <a:rPr lang="en-GB" sz="1800" dirty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396CDD1B-50E0-44E8-82B7-F85F69F6D40C}" type="slidenum">
              <a:rPr lang="en-GB" smtClean="0"/>
              <a:pPr algn="r">
                <a:defRPr/>
              </a:pPr>
              <a:t>9</a:t>
            </a:fld>
            <a:endParaRPr lang="en-GB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468313" y="1364453"/>
            <a:ext cx="8442055" cy="1032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marL="0" indent="0"/>
            <a:r>
              <a:rPr lang="en-GB" dirty="0">
                <a:solidFill>
                  <a:schemeClr val="tx1"/>
                </a:solidFill>
              </a:rPr>
              <a:t>Issues needing </a:t>
            </a:r>
            <a:r>
              <a:rPr lang="en-GB" dirty="0" smtClean="0">
                <a:solidFill>
                  <a:schemeClr val="tx1"/>
                </a:solidFill>
              </a:rPr>
              <a:t>clarifications (1/2)</a:t>
            </a:r>
            <a:endParaRPr lang="en-GB" sz="800" b="0" kern="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128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Genèse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14384</TotalTime>
  <Words>352</Words>
  <Application>Microsoft Office PowerPoint</Application>
  <PresentationFormat>On-screen Show (4:3)</PresentationFormat>
  <Paragraphs>118</Paragraphs>
  <Slides>18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Courier New</vt:lpstr>
      <vt:lpstr>Segoe UI</vt:lpstr>
      <vt:lpstr>Verdana</vt:lpstr>
      <vt:lpstr>Default Design</vt:lpstr>
      <vt:lpstr>PowerPoint Presentation</vt:lpstr>
      <vt:lpstr>PowerPoint Presentation</vt:lpstr>
      <vt:lpstr>Welcome introduction</vt:lpstr>
      <vt:lpstr>Report of the public comment period</vt:lpstr>
      <vt:lpstr>PowerPoint Presentation</vt:lpstr>
      <vt:lpstr>Issues related to Agent roles</vt:lpstr>
      <vt:lpstr>PowerPoint Presentation</vt:lpstr>
      <vt:lpstr>Issues needing clarifications</vt:lpstr>
      <vt:lpstr>PowerPoint Presentation</vt:lpstr>
      <vt:lpstr>PowerPoint Presentation</vt:lpstr>
      <vt:lpstr>Issues not to fix</vt:lpstr>
      <vt:lpstr>PowerPoint Presentation</vt:lpstr>
      <vt:lpstr>Editorial issues</vt:lpstr>
      <vt:lpstr>PowerPoint Presentation</vt:lpstr>
      <vt:lpstr>Implementation experience</vt:lpstr>
      <vt:lpstr>Next steps, closing</vt:lpstr>
      <vt:lpstr>PowerPoint Presentation</vt:lpstr>
      <vt:lpstr>PowerPoint Presentation</vt:lpstr>
    </vt:vector>
  </TitlesOfParts>
  <Company>European Commission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ISA</dc:subject>
  <dc:creator>Tipik</dc:creator>
  <cp:lastModifiedBy>Stefanos Kotoglou</cp:lastModifiedBy>
  <cp:revision>1132</cp:revision>
  <dcterms:created xsi:type="dcterms:W3CDTF">2011-10-28T10:25:18Z</dcterms:created>
  <dcterms:modified xsi:type="dcterms:W3CDTF">2015-09-04T11:17:33Z</dcterms:modified>
</cp:coreProperties>
</file>