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13" r:id="rId2"/>
    <p:sldId id="414" r:id="rId3"/>
    <p:sldId id="446" r:id="rId4"/>
    <p:sldId id="426" r:id="rId5"/>
    <p:sldId id="439" r:id="rId6"/>
    <p:sldId id="428" r:id="rId7"/>
    <p:sldId id="416" r:id="rId8"/>
    <p:sldId id="429" r:id="rId9"/>
    <p:sldId id="421" r:id="rId10"/>
    <p:sldId id="430" r:id="rId11"/>
    <p:sldId id="431" r:id="rId12"/>
    <p:sldId id="447" r:id="rId13"/>
    <p:sldId id="448" r:id="rId14"/>
    <p:sldId id="442" r:id="rId15"/>
    <p:sldId id="449" r:id="rId16"/>
    <p:sldId id="425" r:id="rId17"/>
    <p:sldId id="419" r:id="rId18"/>
    <p:sldId id="376" r:id="rId19"/>
  </p:sldIdLst>
  <p:sldSz cx="9144000" cy="6858000" type="screen4x3"/>
  <p:notesSz cx="6888163" cy="10020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anney le Clément" initials="VlC" lastIdx="1" clrIdx="0"/>
  <p:cmAuthor id="1" name="Nikolaos Loutas" initials="NL" lastIdx="1" clrIdx="1"/>
  <p:cmAuthor id="2" name="Michiel De Keyzer" initials="MDK" lastIdx="21" clrIdx="2"/>
  <p:cmAuthor id="3" name="Ada Ziemytè" initials="AZ" lastIdx="4" clrIdx="3"/>
  <p:cmAuthor id="4" name="Sebastiaan Rousseeuw" initials="SR" lastIdx="5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56AB"/>
    <a:srgbClr val="CFD1D3"/>
    <a:srgbClr val="92D050"/>
    <a:srgbClr val="000000"/>
    <a:srgbClr val="251553"/>
    <a:srgbClr val="D1D1D1"/>
    <a:srgbClr val="0F5494"/>
    <a:srgbClr val="240DAB"/>
    <a:srgbClr val="3366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90647" autoAdjust="0"/>
  </p:normalViewPr>
  <p:slideViewPr>
    <p:cSldViewPr>
      <p:cViewPr>
        <p:scale>
          <a:sx n="76" d="100"/>
          <a:sy n="76" d="100"/>
        </p:scale>
        <p:origin x="-196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878C29-2192-47C5-99E8-8687D83C7D9C}" type="doc">
      <dgm:prSet loTypeId="urn:microsoft.com/office/officeart/2005/8/layout/process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4662124B-A3AC-49EA-B7CC-FC383BE6C466}">
      <dgm:prSet phldrT="[Text]" custT="1"/>
      <dgm:spPr/>
      <dgm:t>
        <a:bodyPr/>
        <a:lstStyle/>
        <a:p>
          <a:r>
            <a:rPr lang="en-GB" sz="1600" dirty="0" smtClean="0">
              <a:solidFill>
                <a:srgbClr val="2B56AB"/>
              </a:solidFill>
            </a:rPr>
            <a:t>Welcome and overview</a:t>
          </a:r>
          <a:endParaRPr lang="en-GB" sz="1600" dirty="0">
            <a:solidFill>
              <a:srgbClr val="2B56AB"/>
            </a:solidFill>
          </a:endParaRPr>
        </a:p>
      </dgm:t>
    </dgm:pt>
    <dgm:pt modelId="{ECE9DB18-CE42-4FF0-8CE7-E201447E1BAF}" type="parTrans" cxnId="{B5F30FED-1C7C-4BCF-8731-0BF4C6EF560C}">
      <dgm:prSet/>
      <dgm:spPr/>
      <dgm:t>
        <a:bodyPr/>
        <a:lstStyle/>
        <a:p>
          <a:endParaRPr lang="en-GB" sz="2000"/>
        </a:p>
      </dgm:t>
    </dgm:pt>
    <dgm:pt modelId="{4A0AA091-FBD9-4BD6-9CCF-6E2B3E1630DC}" type="sibTrans" cxnId="{B5F30FED-1C7C-4BCF-8731-0BF4C6EF560C}">
      <dgm:prSet/>
      <dgm:spPr/>
      <dgm:t>
        <a:bodyPr/>
        <a:lstStyle/>
        <a:p>
          <a:endParaRPr lang="en-GB" sz="2000"/>
        </a:p>
      </dgm:t>
    </dgm:pt>
    <dgm:pt modelId="{0FE6AA24-0915-42AF-AB44-52FE1B7B4F89}">
      <dgm:prSet phldrT="[Text]" custT="1"/>
      <dgm:spPr/>
      <dgm:t>
        <a:bodyPr/>
        <a:lstStyle/>
        <a:p>
          <a:r>
            <a:rPr lang="en-GB" sz="1600" dirty="0" smtClean="0">
              <a:solidFill>
                <a:srgbClr val="2B56AB"/>
              </a:solidFill>
            </a:rPr>
            <a:t>Introduction of the new Working Group Members &amp; collaboration in the WG</a:t>
          </a:r>
          <a:endParaRPr lang="en-GB" sz="1600" dirty="0">
            <a:solidFill>
              <a:srgbClr val="2B56AB"/>
            </a:solidFill>
          </a:endParaRPr>
        </a:p>
      </dgm:t>
    </dgm:pt>
    <dgm:pt modelId="{06606B36-30AA-4A5F-8083-E236F9AA5DB6}" type="parTrans" cxnId="{4B8C829D-37C1-46EE-81AF-39985414F829}">
      <dgm:prSet/>
      <dgm:spPr/>
      <dgm:t>
        <a:bodyPr/>
        <a:lstStyle/>
        <a:p>
          <a:endParaRPr lang="en-GB" sz="2000"/>
        </a:p>
      </dgm:t>
    </dgm:pt>
    <dgm:pt modelId="{D4F97FD4-4D04-4CBA-AB8B-17192147DF29}" type="sibTrans" cxnId="{4B8C829D-37C1-46EE-81AF-39985414F829}">
      <dgm:prSet/>
      <dgm:spPr/>
      <dgm:t>
        <a:bodyPr/>
        <a:lstStyle/>
        <a:p>
          <a:endParaRPr lang="en-GB" sz="2000"/>
        </a:p>
      </dgm:t>
    </dgm:pt>
    <dgm:pt modelId="{62EBBBD9-AA85-4786-9E4F-88140E31BC5D}">
      <dgm:prSet custT="1"/>
      <dgm:spPr/>
      <dgm:t>
        <a:bodyPr/>
        <a:lstStyle/>
        <a:p>
          <a:r>
            <a:rPr lang="en-GB" sz="1600" dirty="0" smtClean="0">
              <a:solidFill>
                <a:srgbClr val="2B56AB"/>
              </a:solidFill>
            </a:rPr>
            <a:t>Final validation of common working terminology on key concepts</a:t>
          </a:r>
          <a:endParaRPr lang="en-GB" sz="1600" dirty="0">
            <a:solidFill>
              <a:srgbClr val="2B56AB"/>
            </a:solidFill>
          </a:endParaRPr>
        </a:p>
      </dgm:t>
    </dgm:pt>
    <dgm:pt modelId="{9C5D6198-92B7-4B34-9D40-7718BF79111F}" type="parTrans" cxnId="{9762CEF6-68E6-47BA-9923-FEEE3A108F97}">
      <dgm:prSet/>
      <dgm:spPr/>
      <dgm:t>
        <a:bodyPr/>
        <a:lstStyle/>
        <a:p>
          <a:endParaRPr lang="en-GB" sz="2000"/>
        </a:p>
      </dgm:t>
    </dgm:pt>
    <dgm:pt modelId="{EA7E80A1-AC8D-41BB-98EB-2874E7BC75DC}" type="sibTrans" cxnId="{9762CEF6-68E6-47BA-9923-FEEE3A108F97}">
      <dgm:prSet/>
      <dgm:spPr/>
      <dgm:t>
        <a:bodyPr/>
        <a:lstStyle/>
        <a:p>
          <a:endParaRPr lang="en-GB" sz="2000"/>
        </a:p>
      </dgm:t>
    </dgm:pt>
    <dgm:pt modelId="{0500AFE8-8B32-4DC7-BD6B-93C4F1042FFF}">
      <dgm:prSet custT="1"/>
      <dgm:spPr/>
      <dgm:t>
        <a:bodyPr/>
        <a:lstStyle/>
        <a:p>
          <a:r>
            <a:rPr lang="en-GB" sz="1600" dirty="0" smtClean="0">
              <a:solidFill>
                <a:srgbClr val="2B56AB"/>
              </a:solidFill>
            </a:rPr>
            <a:t>List of business events and public services on the PSCs </a:t>
          </a:r>
          <a:endParaRPr lang="en-GB" sz="1600" dirty="0">
            <a:solidFill>
              <a:srgbClr val="2B56AB"/>
            </a:solidFill>
          </a:endParaRPr>
        </a:p>
      </dgm:t>
    </dgm:pt>
    <dgm:pt modelId="{43A9A286-4183-4B02-8B63-1F2629984A7B}" type="parTrans" cxnId="{A37E0C3B-25D4-4722-B1B9-E4DCF8E05951}">
      <dgm:prSet/>
      <dgm:spPr/>
      <dgm:t>
        <a:bodyPr/>
        <a:lstStyle/>
        <a:p>
          <a:endParaRPr lang="en-GB" sz="2000"/>
        </a:p>
      </dgm:t>
    </dgm:pt>
    <dgm:pt modelId="{FF24644E-9B45-4056-BC63-6E67D17011FE}" type="sibTrans" cxnId="{A37E0C3B-25D4-4722-B1B9-E4DCF8E05951}">
      <dgm:prSet/>
      <dgm:spPr/>
      <dgm:t>
        <a:bodyPr/>
        <a:lstStyle/>
        <a:p>
          <a:endParaRPr lang="en-GB" sz="2000"/>
        </a:p>
      </dgm:t>
    </dgm:pt>
    <dgm:pt modelId="{061CD37A-BCB1-45EE-8D59-F543A0E58016}">
      <dgm:prSet custT="1"/>
      <dgm:spPr/>
      <dgm:t>
        <a:bodyPr/>
        <a:lstStyle/>
        <a:p>
          <a:r>
            <a:rPr lang="en-GB" sz="1600" dirty="0" smtClean="0">
              <a:solidFill>
                <a:srgbClr val="2B56AB"/>
              </a:solidFill>
            </a:rPr>
            <a:t>Next Steps and Q &amp; A</a:t>
          </a:r>
          <a:endParaRPr lang="en-GB" sz="1600" dirty="0">
            <a:solidFill>
              <a:srgbClr val="2B56AB"/>
            </a:solidFill>
          </a:endParaRPr>
        </a:p>
      </dgm:t>
    </dgm:pt>
    <dgm:pt modelId="{CD2C328A-E85B-43BD-9661-9525E7FC5235}" type="parTrans" cxnId="{DC3EB947-ED9B-4139-B6E3-767664AAA296}">
      <dgm:prSet/>
      <dgm:spPr/>
      <dgm:t>
        <a:bodyPr/>
        <a:lstStyle/>
        <a:p>
          <a:endParaRPr lang="en-GB" sz="1400"/>
        </a:p>
      </dgm:t>
    </dgm:pt>
    <dgm:pt modelId="{7CBAE525-ACF1-4714-A638-46F5C0EE8747}" type="sibTrans" cxnId="{DC3EB947-ED9B-4139-B6E3-767664AAA296}">
      <dgm:prSet/>
      <dgm:spPr/>
      <dgm:t>
        <a:bodyPr/>
        <a:lstStyle/>
        <a:p>
          <a:endParaRPr lang="en-GB" sz="1400"/>
        </a:p>
      </dgm:t>
    </dgm:pt>
    <dgm:pt modelId="{437AE68F-4CDB-4853-833A-8A6D8554B7C3}">
      <dgm:prSet custT="1"/>
      <dgm:spPr/>
      <dgm:t>
        <a:bodyPr/>
        <a:lstStyle/>
        <a:p>
          <a:r>
            <a:rPr lang="nl-BE" sz="1600" dirty="0" smtClean="0">
              <a:solidFill>
                <a:srgbClr val="2B56AB"/>
              </a:solidFill>
            </a:rPr>
            <a:t>Analysis of data models used on the PSCs</a:t>
          </a:r>
          <a:endParaRPr lang="nl-BE" sz="1600" dirty="0">
            <a:solidFill>
              <a:srgbClr val="2B56AB"/>
            </a:solidFill>
          </a:endParaRPr>
        </a:p>
      </dgm:t>
    </dgm:pt>
    <dgm:pt modelId="{B0FA4FE9-CA00-4120-B9B5-7673E2A5443C}" type="parTrans" cxnId="{6C908627-FD18-49F6-98B2-517115A10F0E}">
      <dgm:prSet/>
      <dgm:spPr/>
      <dgm:t>
        <a:bodyPr/>
        <a:lstStyle/>
        <a:p>
          <a:endParaRPr lang="nl-BE"/>
        </a:p>
      </dgm:t>
    </dgm:pt>
    <dgm:pt modelId="{CDFD269D-D239-4BE8-9FE8-B58B8A94D8CC}" type="sibTrans" cxnId="{6C908627-FD18-49F6-98B2-517115A10F0E}">
      <dgm:prSet/>
      <dgm:spPr/>
      <dgm:t>
        <a:bodyPr/>
        <a:lstStyle/>
        <a:p>
          <a:endParaRPr lang="nl-BE"/>
        </a:p>
      </dgm:t>
    </dgm:pt>
    <dgm:pt modelId="{294327B9-C1EB-405F-9293-72BC5E73E0AC}">
      <dgm:prSet custT="1"/>
      <dgm:spPr/>
      <dgm:t>
        <a:bodyPr/>
        <a:lstStyle/>
        <a:p>
          <a:r>
            <a:rPr lang="nl-BE" sz="1600" dirty="0" smtClean="0">
              <a:solidFill>
                <a:srgbClr val="2B56AB"/>
              </a:solidFill>
            </a:rPr>
            <a:t>Current version of CPSV-AP</a:t>
          </a:r>
          <a:endParaRPr lang="nl-BE" sz="1600" dirty="0">
            <a:solidFill>
              <a:srgbClr val="2B56AB"/>
            </a:solidFill>
          </a:endParaRPr>
        </a:p>
      </dgm:t>
    </dgm:pt>
    <dgm:pt modelId="{64743042-8C36-4424-B6E3-38BDD285370B}" type="parTrans" cxnId="{D87FABB5-B422-4141-9A61-893F83DCFC0D}">
      <dgm:prSet/>
      <dgm:spPr/>
      <dgm:t>
        <a:bodyPr/>
        <a:lstStyle/>
        <a:p>
          <a:endParaRPr lang="nl-BE"/>
        </a:p>
      </dgm:t>
    </dgm:pt>
    <dgm:pt modelId="{0A5CE246-9736-4B42-8191-A5859A15797E}" type="sibTrans" cxnId="{D87FABB5-B422-4141-9A61-893F83DCFC0D}">
      <dgm:prSet/>
      <dgm:spPr/>
      <dgm:t>
        <a:bodyPr/>
        <a:lstStyle/>
        <a:p>
          <a:endParaRPr lang="nl-BE"/>
        </a:p>
      </dgm:t>
    </dgm:pt>
    <dgm:pt modelId="{086C7ACE-A7DA-4CD1-92F6-637561D91E6B}" type="pres">
      <dgm:prSet presAssocID="{98878C29-2192-47C5-99E8-8687D83C7D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D658E11-F679-4F1A-A062-1B6B4F56675E}" type="pres">
      <dgm:prSet presAssocID="{061CD37A-BCB1-45EE-8D59-F543A0E58016}" presName="boxAndChildren" presStyleCnt="0"/>
      <dgm:spPr/>
      <dgm:t>
        <a:bodyPr/>
        <a:lstStyle/>
        <a:p>
          <a:endParaRPr lang="en-GB"/>
        </a:p>
      </dgm:t>
    </dgm:pt>
    <dgm:pt modelId="{65162533-3B07-444C-AC33-8417F9472598}" type="pres">
      <dgm:prSet presAssocID="{061CD37A-BCB1-45EE-8D59-F543A0E58016}" presName="parentTextBox" presStyleLbl="node1" presStyleIdx="0" presStyleCnt="7"/>
      <dgm:spPr/>
      <dgm:t>
        <a:bodyPr/>
        <a:lstStyle/>
        <a:p>
          <a:endParaRPr lang="en-GB"/>
        </a:p>
      </dgm:t>
    </dgm:pt>
    <dgm:pt modelId="{8CB92856-9CBB-4A0C-87F1-C1A00EB385DB}" type="pres">
      <dgm:prSet presAssocID="{0A5CE246-9736-4B42-8191-A5859A15797E}" presName="sp" presStyleCnt="0"/>
      <dgm:spPr/>
    </dgm:pt>
    <dgm:pt modelId="{809984B5-6179-4AC9-9C0B-B71D7DC5756B}" type="pres">
      <dgm:prSet presAssocID="{294327B9-C1EB-405F-9293-72BC5E73E0AC}" presName="arrowAndChildren" presStyleCnt="0"/>
      <dgm:spPr/>
    </dgm:pt>
    <dgm:pt modelId="{0CC037F3-4108-4B59-95B6-506550D71481}" type="pres">
      <dgm:prSet presAssocID="{294327B9-C1EB-405F-9293-72BC5E73E0AC}" presName="parentTextArrow" presStyleLbl="node1" presStyleIdx="1" presStyleCnt="7"/>
      <dgm:spPr/>
      <dgm:t>
        <a:bodyPr/>
        <a:lstStyle/>
        <a:p>
          <a:endParaRPr lang="nl-BE"/>
        </a:p>
      </dgm:t>
    </dgm:pt>
    <dgm:pt modelId="{9554B6DC-3DAA-41BB-9EB4-DA78B65FC1C8}" type="pres">
      <dgm:prSet presAssocID="{CDFD269D-D239-4BE8-9FE8-B58B8A94D8CC}" presName="sp" presStyleCnt="0"/>
      <dgm:spPr/>
    </dgm:pt>
    <dgm:pt modelId="{EFE46425-335A-4ADB-BC51-DDD16442BB47}" type="pres">
      <dgm:prSet presAssocID="{437AE68F-4CDB-4853-833A-8A6D8554B7C3}" presName="arrowAndChildren" presStyleCnt="0"/>
      <dgm:spPr/>
    </dgm:pt>
    <dgm:pt modelId="{9D8F9C7E-F95D-4AE3-A707-D77904454B06}" type="pres">
      <dgm:prSet presAssocID="{437AE68F-4CDB-4853-833A-8A6D8554B7C3}" presName="parentTextArrow" presStyleLbl="node1" presStyleIdx="2" presStyleCnt="7"/>
      <dgm:spPr/>
      <dgm:t>
        <a:bodyPr/>
        <a:lstStyle/>
        <a:p>
          <a:endParaRPr lang="nl-BE"/>
        </a:p>
      </dgm:t>
    </dgm:pt>
    <dgm:pt modelId="{21919551-7A9F-43DD-B4AB-64008A2A459D}" type="pres">
      <dgm:prSet presAssocID="{FF24644E-9B45-4056-BC63-6E67D17011FE}" presName="sp" presStyleCnt="0"/>
      <dgm:spPr/>
      <dgm:t>
        <a:bodyPr/>
        <a:lstStyle/>
        <a:p>
          <a:endParaRPr lang="en-GB"/>
        </a:p>
      </dgm:t>
    </dgm:pt>
    <dgm:pt modelId="{23E366D7-1FC5-41D2-8F3E-0597F2C8C18E}" type="pres">
      <dgm:prSet presAssocID="{0500AFE8-8B32-4DC7-BD6B-93C4F1042FFF}" presName="arrowAndChildren" presStyleCnt="0"/>
      <dgm:spPr/>
      <dgm:t>
        <a:bodyPr/>
        <a:lstStyle/>
        <a:p>
          <a:endParaRPr lang="en-GB"/>
        </a:p>
      </dgm:t>
    </dgm:pt>
    <dgm:pt modelId="{21D02423-4571-4226-B805-D92A017C8C9F}" type="pres">
      <dgm:prSet presAssocID="{0500AFE8-8B32-4DC7-BD6B-93C4F1042FFF}" presName="parentTextArrow" presStyleLbl="node1" presStyleIdx="3" presStyleCnt="7"/>
      <dgm:spPr/>
      <dgm:t>
        <a:bodyPr/>
        <a:lstStyle/>
        <a:p>
          <a:endParaRPr lang="en-GB"/>
        </a:p>
      </dgm:t>
    </dgm:pt>
    <dgm:pt modelId="{E7727B9E-970A-44A8-877A-86450C3509AB}" type="pres">
      <dgm:prSet presAssocID="{EA7E80A1-AC8D-41BB-98EB-2874E7BC75DC}" presName="sp" presStyleCnt="0"/>
      <dgm:spPr/>
      <dgm:t>
        <a:bodyPr/>
        <a:lstStyle/>
        <a:p>
          <a:endParaRPr lang="en-GB"/>
        </a:p>
      </dgm:t>
    </dgm:pt>
    <dgm:pt modelId="{09FF254F-BF72-4834-A498-D9A5FE6494E2}" type="pres">
      <dgm:prSet presAssocID="{62EBBBD9-AA85-4786-9E4F-88140E31BC5D}" presName="arrowAndChildren" presStyleCnt="0"/>
      <dgm:spPr/>
      <dgm:t>
        <a:bodyPr/>
        <a:lstStyle/>
        <a:p>
          <a:endParaRPr lang="en-GB"/>
        </a:p>
      </dgm:t>
    </dgm:pt>
    <dgm:pt modelId="{FDE1FF9C-169D-4799-A241-7B93189506B9}" type="pres">
      <dgm:prSet presAssocID="{62EBBBD9-AA85-4786-9E4F-88140E31BC5D}" presName="parentTextArrow" presStyleLbl="node1" presStyleIdx="4" presStyleCnt="7"/>
      <dgm:spPr/>
      <dgm:t>
        <a:bodyPr/>
        <a:lstStyle/>
        <a:p>
          <a:endParaRPr lang="en-GB"/>
        </a:p>
      </dgm:t>
    </dgm:pt>
    <dgm:pt modelId="{46A5F11C-B776-4393-8C0B-D2699627391F}" type="pres">
      <dgm:prSet presAssocID="{D4F97FD4-4D04-4CBA-AB8B-17192147DF29}" presName="sp" presStyleCnt="0"/>
      <dgm:spPr/>
      <dgm:t>
        <a:bodyPr/>
        <a:lstStyle/>
        <a:p>
          <a:endParaRPr lang="en-GB"/>
        </a:p>
      </dgm:t>
    </dgm:pt>
    <dgm:pt modelId="{72A28DFB-4272-45C1-8388-C0F3E44CE8A6}" type="pres">
      <dgm:prSet presAssocID="{0FE6AA24-0915-42AF-AB44-52FE1B7B4F89}" presName="arrowAndChildren" presStyleCnt="0"/>
      <dgm:spPr/>
      <dgm:t>
        <a:bodyPr/>
        <a:lstStyle/>
        <a:p>
          <a:endParaRPr lang="en-GB"/>
        </a:p>
      </dgm:t>
    </dgm:pt>
    <dgm:pt modelId="{272D527D-1A55-41F6-B3A4-7DAD2FB7884A}" type="pres">
      <dgm:prSet presAssocID="{0FE6AA24-0915-42AF-AB44-52FE1B7B4F89}" presName="parentTextArrow" presStyleLbl="node1" presStyleIdx="5" presStyleCnt="7"/>
      <dgm:spPr/>
      <dgm:t>
        <a:bodyPr/>
        <a:lstStyle/>
        <a:p>
          <a:endParaRPr lang="en-GB"/>
        </a:p>
      </dgm:t>
    </dgm:pt>
    <dgm:pt modelId="{06E65C3C-B97A-4EE1-8AA8-000EB7E0DB4C}" type="pres">
      <dgm:prSet presAssocID="{4A0AA091-FBD9-4BD6-9CCF-6E2B3E1630DC}" presName="sp" presStyleCnt="0"/>
      <dgm:spPr/>
      <dgm:t>
        <a:bodyPr/>
        <a:lstStyle/>
        <a:p>
          <a:endParaRPr lang="en-GB"/>
        </a:p>
      </dgm:t>
    </dgm:pt>
    <dgm:pt modelId="{C4140333-3B34-46E1-A393-6D047549C154}" type="pres">
      <dgm:prSet presAssocID="{4662124B-A3AC-49EA-B7CC-FC383BE6C466}" presName="arrowAndChildren" presStyleCnt="0"/>
      <dgm:spPr/>
      <dgm:t>
        <a:bodyPr/>
        <a:lstStyle/>
        <a:p>
          <a:endParaRPr lang="en-GB"/>
        </a:p>
      </dgm:t>
    </dgm:pt>
    <dgm:pt modelId="{FD12E6CC-EF92-4A5A-A197-703C3897892C}" type="pres">
      <dgm:prSet presAssocID="{4662124B-A3AC-49EA-B7CC-FC383BE6C466}" presName="parentTextArrow" presStyleLbl="node1" presStyleIdx="6" presStyleCnt="7"/>
      <dgm:spPr/>
      <dgm:t>
        <a:bodyPr/>
        <a:lstStyle/>
        <a:p>
          <a:endParaRPr lang="en-GB"/>
        </a:p>
      </dgm:t>
    </dgm:pt>
  </dgm:ptLst>
  <dgm:cxnLst>
    <dgm:cxn modelId="{00F810CF-6FD5-4030-9171-39D7FA678EC6}" type="presOf" srcId="{98878C29-2192-47C5-99E8-8687D83C7D9C}" destId="{086C7ACE-A7DA-4CD1-92F6-637561D91E6B}" srcOrd="0" destOrd="0" presId="urn:microsoft.com/office/officeart/2005/8/layout/process4"/>
    <dgm:cxn modelId="{9762CEF6-68E6-47BA-9923-FEEE3A108F97}" srcId="{98878C29-2192-47C5-99E8-8687D83C7D9C}" destId="{62EBBBD9-AA85-4786-9E4F-88140E31BC5D}" srcOrd="2" destOrd="0" parTransId="{9C5D6198-92B7-4B34-9D40-7718BF79111F}" sibTransId="{EA7E80A1-AC8D-41BB-98EB-2874E7BC75DC}"/>
    <dgm:cxn modelId="{A37E0C3B-25D4-4722-B1B9-E4DCF8E05951}" srcId="{98878C29-2192-47C5-99E8-8687D83C7D9C}" destId="{0500AFE8-8B32-4DC7-BD6B-93C4F1042FFF}" srcOrd="3" destOrd="0" parTransId="{43A9A286-4183-4B02-8B63-1F2629984A7B}" sibTransId="{FF24644E-9B45-4056-BC63-6E67D17011FE}"/>
    <dgm:cxn modelId="{9AA8BC55-1198-4B90-91CB-045C11BF3CEF}" type="presOf" srcId="{294327B9-C1EB-405F-9293-72BC5E73E0AC}" destId="{0CC037F3-4108-4B59-95B6-506550D71481}" srcOrd="0" destOrd="0" presId="urn:microsoft.com/office/officeart/2005/8/layout/process4"/>
    <dgm:cxn modelId="{2FBF5EF1-5F5C-4BB5-9F21-38F55867A5EE}" type="presOf" srcId="{061CD37A-BCB1-45EE-8D59-F543A0E58016}" destId="{65162533-3B07-444C-AC33-8417F9472598}" srcOrd="0" destOrd="0" presId="urn:microsoft.com/office/officeart/2005/8/layout/process4"/>
    <dgm:cxn modelId="{76DA870A-CACD-4AEC-9EAC-39AF578B210C}" type="presOf" srcId="{0FE6AA24-0915-42AF-AB44-52FE1B7B4F89}" destId="{272D527D-1A55-41F6-B3A4-7DAD2FB7884A}" srcOrd="0" destOrd="0" presId="urn:microsoft.com/office/officeart/2005/8/layout/process4"/>
    <dgm:cxn modelId="{B4A7029A-9E02-4AB3-B5A9-ABB6A830D48C}" type="presOf" srcId="{4662124B-A3AC-49EA-B7CC-FC383BE6C466}" destId="{FD12E6CC-EF92-4A5A-A197-703C3897892C}" srcOrd="0" destOrd="0" presId="urn:microsoft.com/office/officeart/2005/8/layout/process4"/>
    <dgm:cxn modelId="{9C2F94DB-87F9-4C43-953F-AE7392919490}" type="presOf" srcId="{437AE68F-4CDB-4853-833A-8A6D8554B7C3}" destId="{9D8F9C7E-F95D-4AE3-A707-D77904454B06}" srcOrd="0" destOrd="0" presId="urn:microsoft.com/office/officeart/2005/8/layout/process4"/>
    <dgm:cxn modelId="{3F084042-C0D0-48C3-A793-42B16AE3A826}" type="presOf" srcId="{0500AFE8-8B32-4DC7-BD6B-93C4F1042FFF}" destId="{21D02423-4571-4226-B805-D92A017C8C9F}" srcOrd="0" destOrd="0" presId="urn:microsoft.com/office/officeart/2005/8/layout/process4"/>
    <dgm:cxn modelId="{4B8C829D-37C1-46EE-81AF-39985414F829}" srcId="{98878C29-2192-47C5-99E8-8687D83C7D9C}" destId="{0FE6AA24-0915-42AF-AB44-52FE1B7B4F89}" srcOrd="1" destOrd="0" parTransId="{06606B36-30AA-4A5F-8083-E236F9AA5DB6}" sibTransId="{D4F97FD4-4D04-4CBA-AB8B-17192147DF29}"/>
    <dgm:cxn modelId="{B5F30FED-1C7C-4BCF-8731-0BF4C6EF560C}" srcId="{98878C29-2192-47C5-99E8-8687D83C7D9C}" destId="{4662124B-A3AC-49EA-B7CC-FC383BE6C466}" srcOrd="0" destOrd="0" parTransId="{ECE9DB18-CE42-4FF0-8CE7-E201447E1BAF}" sibTransId="{4A0AA091-FBD9-4BD6-9CCF-6E2B3E1630DC}"/>
    <dgm:cxn modelId="{4C64EBF0-F8C0-465B-B7B7-921F5B2A601F}" type="presOf" srcId="{62EBBBD9-AA85-4786-9E4F-88140E31BC5D}" destId="{FDE1FF9C-169D-4799-A241-7B93189506B9}" srcOrd="0" destOrd="0" presId="urn:microsoft.com/office/officeart/2005/8/layout/process4"/>
    <dgm:cxn modelId="{D87FABB5-B422-4141-9A61-893F83DCFC0D}" srcId="{98878C29-2192-47C5-99E8-8687D83C7D9C}" destId="{294327B9-C1EB-405F-9293-72BC5E73E0AC}" srcOrd="5" destOrd="0" parTransId="{64743042-8C36-4424-B6E3-38BDD285370B}" sibTransId="{0A5CE246-9736-4B42-8191-A5859A15797E}"/>
    <dgm:cxn modelId="{DC3EB947-ED9B-4139-B6E3-767664AAA296}" srcId="{98878C29-2192-47C5-99E8-8687D83C7D9C}" destId="{061CD37A-BCB1-45EE-8D59-F543A0E58016}" srcOrd="6" destOrd="0" parTransId="{CD2C328A-E85B-43BD-9661-9525E7FC5235}" sibTransId="{7CBAE525-ACF1-4714-A638-46F5C0EE8747}"/>
    <dgm:cxn modelId="{6C908627-FD18-49F6-98B2-517115A10F0E}" srcId="{98878C29-2192-47C5-99E8-8687D83C7D9C}" destId="{437AE68F-4CDB-4853-833A-8A6D8554B7C3}" srcOrd="4" destOrd="0" parTransId="{B0FA4FE9-CA00-4120-B9B5-7673E2A5443C}" sibTransId="{CDFD269D-D239-4BE8-9FE8-B58B8A94D8CC}"/>
    <dgm:cxn modelId="{8F68A3AB-5751-4E4E-81A0-2BFAD6B7F899}" type="presParOf" srcId="{086C7ACE-A7DA-4CD1-92F6-637561D91E6B}" destId="{5D658E11-F679-4F1A-A062-1B6B4F56675E}" srcOrd="0" destOrd="0" presId="urn:microsoft.com/office/officeart/2005/8/layout/process4"/>
    <dgm:cxn modelId="{C7D35D13-DE26-4199-B40E-B62EACA6EDFA}" type="presParOf" srcId="{5D658E11-F679-4F1A-A062-1B6B4F56675E}" destId="{65162533-3B07-444C-AC33-8417F9472598}" srcOrd="0" destOrd="0" presId="urn:microsoft.com/office/officeart/2005/8/layout/process4"/>
    <dgm:cxn modelId="{52C4EE5E-9A99-4E80-973B-6ECE6CC56EB5}" type="presParOf" srcId="{086C7ACE-A7DA-4CD1-92F6-637561D91E6B}" destId="{8CB92856-9CBB-4A0C-87F1-C1A00EB385DB}" srcOrd="1" destOrd="0" presId="urn:microsoft.com/office/officeart/2005/8/layout/process4"/>
    <dgm:cxn modelId="{36CA1938-8BE3-4BF9-A861-58FE3EB1125E}" type="presParOf" srcId="{086C7ACE-A7DA-4CD1-92F6-637561D91E6B}" destId="{809984B5-6179-4AC9-9C0B-B71D7DC5756B}" srcOrd="2" destOrd="0" presId="urn:microsoft.com/office/officeart/2005/8/layout/process4"/>
    <dgm:cxn modelId="{18601C9B-2B01-4181-8073-0CE5EDB93A98}" type="presParOf" srcId="{809984B5-6179-4AC9-9C0B-B71D7DC5756B}" destId="{0CC037F3-4108-4B59-95B6-506550D71481}" srcOrd="0" destOrd="0" presId="urn:microsoft.com/office/officeart/2005/8/layout/process4"/>
    <dgm:cxn modelId="{5A626BB3-E854-4BFB-906C-FD3B8120A31A}" type="presParOf" srcId="{086C7ACE-A7DA-4CD1-92F6-637561D91E6B}" destId="{9554B6DC-3DAA-41BB-9EB4-DA78B65FC1C8}" srcOrd="3" destOrd="0" presId="urn:microsoft.com/office/officeart/2005/8/layout/process4"/>
    <dgm:cxn modelId="{0F56761E-C95B-4970-AFE4-6ECB054FCEA9}" type="presParOf" srcId="{086C7ACE-A7DA-4CD1-92F6-637561D91E6B}" destId="{EFE46425-335A-4ADB-BC51-DDD16442BB47}" srcOrd="4" destOrd="0" presId="urn:microsoft.com/office/officeart/2005/8/layout/process4"/>
    <dgm:cxn modelId="{7345A023-7371-4779-A47F-C7687B9DBBA4}" type="presParOf" srcId="{EFE46425-335A-4ADB-BC51-DDD16442BB47}" destId="{9D8F9C7E-F95D-4AE3-A707-D77904454B06}" srcOrd="0" destOrd="0" presId="urn:microsoft.com/office/officeart/2005/8/layout/process4"/>
    <dgm:cxn modelId="{DFF86DC6-3CDA-410A-BF09-1C5B3022D211}" type="presParOf" srcId="{086C7ACE-A7DA-4CD1-92F6-637561D91E6B}" destId="{21919551-7A9F-43DD-B4AB-64008A2A459D}" srcOrd="5" destOrd="0" presId="urn:microsoft.com/office/officeart/2005/8/layout/process4"/>
    <dgm:cxn modelId="{0E9E70B9-D414-46E1-A8A3-8A2DC67CDE6F}" type="presParOf" srcId="{086C7ACE-A7DA-4CD1-92F6-637561D91E6B}" destId="{23E366D7-1FC5-41D2-8F3E-0597F2C8C18E}" srcOrd="6" destOrd="0" presId="urn:microsoft.com/office/officeart/2005/8/layout/process4"/>
    <dgm:cxn modelId="{7B60E431-0187-4C1D-BB2D-C5F7DFCC84AF}" type="presParOf" srcId="{23E366D7-1FC5-41D2-8F3E-0597F2C8C18E}" destId="{21D02423-4571-4226-B805-D92A017C8C9F}" srcOrd="0" destOrd="0" presId="urn:microsoft.com/office/officeart/2005/8/layout/process4"/>
    <dgm:cxn modelId="{9E4FE624-33FB-4905-92F5-8038CA371AF2}" type="presParOf" srcId="{086C7ACE-A7DA-4CD1-92F6-637561D91E6B}" destId="{E7727B9E-970A-44A8-877A-86450C3509AB}" srcOrd="7" destOrd="0" presId="urn:microsoft.com/office/officeart/2005/8/layout/process4"/>
    <dgm:cxn modelId="{076B7A15-234C-4B29-8EFF-AC324118656E}" type="presParOf" srcId="{086C7ACE-A7DA-4CD1-92F6-637561D91E6B}" destId="{09FF254F-BF72-4834-A498-D9A5FE6494E2}" srcOrd="8" destOrd="0" presId="urn:microsoft.com/office/officeart/2005/8/layout/process4"/>
    <dgm:cxn modelId="{F665B9A1-B44D-4062-BDE4-5BD9B1332D5D}" type="presParOf" srcId="{09FF254F-BF72-4834-A498-D9A5FE6494E2}" destId="{FDE1FF9C-169D-4799-A241-7B93189506B9}" srcOrd="0" destOrd="0" presId="urn:microsoft.com/office/officeart/2005/8/layout/process4"/>
    <dgm:cxn modelId="{9A375A55-1502-450F-AC3E-AE393E71F8B9}" type="presParOf" srcId="{086C7ACE-A7DA-4CD1-92F6-637561D91E6B}" destId="{46A5F11C-B776-4393-8C0B-D2699627391F}" srcOrd="9" destOrd="0" presId="urn:microsoft.com/office/officeart/2005/8/layout/process4"/>
    <dgm:cxn modelId="{7885662A-1BC0-46C1-A7B8-525CE55E4D20}" type="presParOf" srcId="{086C7ACE-A7DA-4CD1-92F6-637561D91E6B}" destId="{72A28DFB-4272-45C1-8388-C0F3E44CE8A6}" srcOrd="10" destOrd="0" presId="urn:microsoft.com/office/officeart/2005/8/layout/process4"/>
    <dgm:cxn modelId="{A371924C-7D8E-41ED-B53D-915A897F02C0}" type="presParOf" srcId="{72A28DFB-4272-45C1-8388-C0F3E44CE8A6}" destId="{272D527D-1A55-41F6-B3A4-7DAD2FB7884A}" srcOrd="0" destOrd="0" presId="urn:microsoft.com/office/officeart/2005/8/layout/process4"/>
    <dgm:cxn modelId="{E21AE47A-846D-4864-BBF2-B42351FB0C29}" type="presParOf" srcId="{086C7ACE-A7DA-4CD1-92F6-637561D91E6B}" destId="{06E65C3C-B97A-4EE1-8AA8-000EB7E0DB4C}" srcOrd="11" destOrd="0" presId="urn:microsoft.com/office/officeart/2005/8/layout/process4"/>
    <dgm:cxn modelId="{B7BF578A-FD81-4896-BE1B-537F3FFB38FA}" type="presParOf" srcId="{086C7ACE-A7DA-4CD1-92F6-637561D91E6B}" destId="{C4140333-3B34-46E1-A393-6D047549C154}" srcOrd="12" destOrd="0" presId="urn:microsoft.com/office/officeart/2005/8/layout/process4"/>
    <dgm:cxn modelId="{E75FE533-EF27-4F7E-9F99-492C366DFFB6}" type="presParOf" srcId="{C4140333-3B34-46E1-A393-6D047549C154}" destId="{FD12E6CC-EF92-4A5A-A197-703C3897892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B8311D-F402-4535-BFB2-65CF1EF8190B}" type="doc">
      <dgm:prSet loTypeId="urn:microsoft.com/office/officeart/2005/8/layout/cycle3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B20AA612-58DD-4425-A4A6-BE50EA95CC15}">
      <dgm:prSet phldrT="[Text]"/>
      <dgm:spPr/>
      <dgm:t>
        <a:bodyPr/>
        <a:lstStyle/>
        <a:p>
          <a:r>
            <a:rPr lang="en-GB" b="1" dirty="0" smtClean="0"/>
            <a:t>Webinar meeting</a:t>
          </a:r>
          <a:endParaRPr lang="en-GB" dirty="0"/>
        </a:p>
      </dgm:t>
    </dgm:pt>
    <dgm:pt modelId="{DAF996E4-5478-4944-8090-467B368C037E}" type="parTrans" cxnId="{06C9DF4D-169C-4F66-9F3C-B495224A6721}">
      <dgm:prSet/>
      <dgm:spPr/>
      <dgm:t>
        <a:bodyPr/>
        <a:lstStyle/>
        <a:p>
          <a:endParaRPr lang="en-GB"/>
        </a:p>
      </dgm:t>
    </dgm:pt>
    <dgm:pt modelId="{0288B7A8-77C2-41DD-9C3D-3A8AA9AEB8D2}" type="sibTrans" cxnId="{06C9DF4D-169C-4F66-9F3C-B495224A6721}">
      <dgm:prSet/>
      <dgm:spPr>
        <a:solidFill>
          <a:srgbClr val="CFD1D3"/>
        </a:solidFill>
      </dgm:spPr>
      <dgm:t>
        <a:bodyPr/>
        <a:lstStyle/>
        <a:p>
          <a:endParaRPr lang="en-GB"/>
        </a:p>
      </dgm:t>
    </dgm:pt>
    <dgm:pt modelId="{C4D40092-577C-44B0-A48F-DC7D75C674CE}">
      <dgm:prSet phldrT="[Text]"/>
      <dgm:spPr/>
      <dgm:t>
        <a:bodyPr/>
        <a:lstStyle/>
        <a:p>
          <a:r>
            <a:rPr lang="en-GB" b="1" dirty="0" smtClean="0"/>
            <a:t>Comments</a:t>
          </a:r>
          <a:endParaRPr lang="en-GB" dirty="0"/>
        </a:p>
      </dgm:t>
    </dgm:pt>
    <dgm:pt modelId="{4C5018F2-C139-4F95-A3F8-CBEA42D1B4E3}" type="parTrans" cxnId="{5FEC2275-6752-4DD2-8676-5B346F01AC5F}">
      <dgm:prSet/>
      <dgm:spPr/>
      <dgm:t>
        <a:bodyPr/>
        <a:lstStyle/>
        <a:p>
          <a:endParaRPr lang="en-GB"/>
        </a:p>
      </dgm:t>
    </dgm:pt>
    <dgm:pt modelId="{0AD4BA1C-A8F8-4EE7-9880-C7718CD875E9}" type="sibTrans" cxnId="{5FEC2275-6752-4DD2-8676-5B346F01AC5F}">
      <dgm:prSet/>
      <dgm:spPr/>
      <dgm:t>
        <a:bodyPr/>
        <a:lstStyle/>
        <a:p>
          <a:endParaRPr lang="en-GB"/>
        </a:p>
      </dgm:t>
    </dgm:pt>
    <dgm:pt modelId="{2BB632C5-1568-4ED8-9E43-FA4B1167CE8E}">
      <dgm:prSet phldrT="[Text]"/>
      <dgm:spPr/>
      <dgm:t>
        <a:bodyPr/>
        <a:lstStyle/>
        <a:p>
          <a:r>
            <a:rPr lang="en-GB" b="1" dirty="0" smtClean="0"/>
            <a:t>New draft with proposed solutions</a:t>
          </a:r>
          <a:endParaRPr lang="en-GB" i="1" dirty="0"/>
        </a:p>
      </dgm:t>
    </dgm:pt>
    <dgm:pt modelId="{5F3A5051-849A-433F-B62D-C231501FB396}" type="parTrans" cxnId="{F46AFBF4-6FCF-43E6-BE62-BCBB0251D950}">
      <dgm:prSet/>
      <dgm:spPr/>
      <dgm:t>
        <a:bodyPr/>
        <a:lstStyle/>
        <a:p>
          <a:endParaRPr lang="en-GB"/>
        </a:p>
      </dgm:t>
    </dgm:pt>
    <dgm:pt modelId="{5DF88D98-29EA-4E25-BBC3-6F431628DB6E}" type="sibTrans" cxnId="{F46AFBF4-6FCF-43E6-BE62-BCBB0251D950}">
      <dgm:prSet/>
      <dgm:spPr/>
      <dgm:t>
        <a:bodyPr/>
        <a:lstStyle/>
        <a:p>
          <a:endParaRPr lang="en-GB"/>
        </a:p>
      </dgm:t>
    </dgm:pt>
    <dgm:pt modelId="{FD43FB23-F6F6-4356-82BA-F69896BCA891}" type="pres">
      <dgm:prSet presAssocID="{42B8311D-F402-4535-BFB2-65CF1EF819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6F0A1D-CE1C-447F-91CF-7BF162350628}" type="pres">
      <dgm:prSet presAssocID="{42B8311D-F402-4535-BFB2-65CF1EF8190B}" presName="cycle" presStyleCnt="0"/>
      <dgm:spPr/>
      <dgm:t>
        <a:bodyPr/>
        <a:lstStyle/>
        <a:p>
          <a:endParaRPr lang="en-GB"/>
        </a:p>
      </dgm:t>
    </dgm:pt>
    <dgm:pt modelId="{74FB99AE-BB6E-4485-9B61-7BD00D0819C5}" type="pres">
      <dgm:prSet presAssocID="{B20AA612-58DD-4425-A4A6-BE50EA95CC15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03A5AF-BA22-4FFA-8DB3-4B0DC2ED4903}" type="pres">
      <dgm:prSet presAssocID="{0288B7A8-77C2-41DD-9C3D-3A8AA9AEB8D2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46276628-847A-4C7B-A5AB-59D14CFA9A45}" type="pres">
      <dgm:prSet presAssocID="{C4D40092-577C-44B0-A48F-DC7D75C674CE}" presName="nodeFollowingNodes" presStyleLbl="node1" presStyleIdx="1" presStyleCnt="3" custRadScaleRad="124078" custRadScaleInc="-216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509AC2-F47C-4A9B-8805-989AE596942F}" type="pres">
      <dgm:prSet presAssocID="{2BB632C5-1568-4ED8-9E43-FA4B1167CE8E}" presName="nodeFollowingNodes" presStyleLbl="node1" presStyleIdx="2" presStyleCnt="3" custRadScaleRad="114035" custRadScaleInc="206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245FE6-6450-4F9B-9D2E-CF84BDDBA955}" type="presOf" srcId="{C4D40092-577C-44B0-A48F-DC7D75C674CE}" destId="{46276628-847A-4C7B-A5AB-59D14CFA9A45}" srcOrd="0" destOrd="0" presId="urn:microsoft.com/office/officeart/2005/8/layout/cycle3"/>
    <dgm:cxn modelId="{F56037E4-4D1E-4622-8FE8-3169F9D1B212}" type="presOf" srcId="{0288B7A8-77C2-41DD-9C3D-3A8AA9AEB8D2}" destId="{1903A5AF-BA22-4FFA-8DB3-4B0DC2ED4903}" srcOrd="0" destOrd="0" presId="urn:microsoft.com/office/officeart/2005/8/layout/cycle3"/>
    <dgm:cxn modelId="{5FEC2275-6752-4DD2-8676-5B346F01AC5F}" srcId="{42B8311D-F402-4535-BFB2-65CF1EF8190B}" destId="{C4D40092-577C-44B0-A48F-DC7D75C674CE}" srcOrd="1" destOrd="0" parTransId="{4C5018F2-C139-4F95-A3F8-CBEA42D1B4E3}" sibTransId="{0AD4BA1C-A8F8-4EE7-9880-C7718CD875E9}"/>
    <dgm:cxn modelId="{F87BA030-C392-4414-B97B-F969A3D237C6}" type="presOf" srcId="{42B8311D-F402-4535-BFB2-65CF1EF8190B}" destId="{FD43FB23-F6F6-4356-82BA-F69896BCA891}" srcOrd="0" destOrd="0" presId="urn:microsoft.com/office/officeart/2005/8/layout/cycle3"/>
    <dgm:cxn modelId="{06C9DF4D-169C-4F66-9F3C-B495224A6721}" srcId="{42B8311D-F402-4535-BFB2-65CF1EF8190B}" destId="{B20AA612-58DD-4425-A4A6-BE50EA95CC15}" srcOrd="0" destOrd="0" parTransId="{DAF996E4-5478-4944-8090-467B368C037E}" sibTransId="{0288B7A8-77C2-41DD-9C3D-3A8AA9AEB8D2}"/>
    <dgm:cxn modelId="{7A0FEAE6-B4CD-4B7E-9230-0FD5430C8AC4}" type="presOf" srcId="{2BB632C5-1568-4ED8-9E43-FA4B1167CE8E}" destId="{D1509AC2-F47C-4A9B-8805-989AE596942F}" srcOrd="0" destOrd="0" presId="urn:microsoft.com/office/officeart/2005/8/layout/cycle3"/>
    <dgm:cxn modelId="{F46AFBF4-6FCF-43E6-BE62-BCBB0251D950}" srcId="{42B8311D-F402-4535-BFB2-65CF1EF8190B}" destId="{2BB632C5-1568-4ED8-9E43-FA4B1167CE8E}" srcOrd="2" destOrd="0" parTransId="{5F3A5051-849A-433F-B62D-C231501FB396}" sibTransId="{5DF88D98-29EA-4E25-BBC3-6F431628DB6E}"/>
    <dgm:cxn modelId="{20736B95-1D55-4D4D-9309-6F0613349FCC}" type="presOf" srcId="{B20AA612-58DD-4425-A4A6-BE50EA95CC15}" destId="{74FB99AE-BB6E-4485-9B61-7BD00D0819C5}" srcOrd="0" destOrd="0" presId="urn:microsoft.com/office/officeart/2005/8/layout/cycle3"/>
    <dgm:cxn modelId="{ABAA3E8D-5FD3-465B-8907-2D30668A9445}" type="presParOf" srcId="{FD43FB23-F6F6-4356-82BA-F69896BCA891}" destId="{266F0A1D-CE1C-447F-91CF-7BF162350628}" srcOrd="0" destOrd="0" presId="urn:microsoft.com/office/officeart/2005/8/layout/cycle3"/>
    <dgm:cxn modelId="{56229DA7-A00F-455D-9222-6ED1FB0E0E02}" type="presParOf" srcId="{266F0A1D-CE1C-447F-91CF-7BF162350628}" destId="{74FB99AE-BB6E-4485-9B61-7BD00D0819C5}" srcOrd="0" destOrd="0" presId="urn:microsoft.com/office/officeart/2005/8/layout/cycle3"/>
    <dgm:cxn modelId="{CCA177E2-ADD4-4325-9C5A-64D2EAEB7643}" type="presParOf" srcId="{266F0A1D-CE1C-447F-91CF-7BF162350628}" destId="{1903A5AF-BA22-4FFA-8DB3-4B0DC2ED4903}" srcOrd="1" destOrd="0" presId="urn:microsoft.com/office/officeart/2005/8/layout/cycle3"/>
    <dgm:cxn modelId="{109FFB0E-BC93-4FD9-BE2E-818AB83CDA4F}" type="presParOf" srcId="{266F0A1D-CE1C-447F-91CF-7BF162350628}" destId="{46276628-847A-4C7B-A5AB-59D14CFA9A45}" srcOrd="2" destOrd="0" presId="urn:microsoft.com/office/officeart/2005/8/layout/cycle3"/>
    <dgm:cxn modelId="{3E625B18-7EFE-4CF3-9575-1D1DB80B519D}" type="presParOf" srcId="{266F0A1D-CE1C-447F-91CF-7BF162350628}" destId="{D1509AC2-F47C-4A9B-8805-989AE596942F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62533-3B07-444C-AC33-8417F9472598}">
      <dsp:nvSpPr>
        <dsp:cNvPr id="0" name=""/>
        <dsp:cNvSpPr/>
      </dsp:nvSpPr>
      <dsp:spPr>
        <a:xfrm>
          <a:off x="0" y="4218725"/>
          <a:ext cx="8161245" cy="461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2B56AB"/>
              </a:solidFill>
            </a:rPr>
            <a:t>Next Steps and Q &amp; A</a:t>
          </a:r>
          <a:endParaRPr lang="en-GB" sz="1600" kern="1200" dirty="0">
            <a:solidFill>
              <a:srgbClr val="2B56AB"/>
            </a:solidFill>
          </a:endParaRPr>
        </a:p>
      </dsp:txBody>
      <dsp:txXfrm>
        <a:off x="0" y="4218725"/>
        <a:ext cx="8161245" cy="461652"/>
      </dsp:txXfrm>
    </dsp:sp>
    <dsp:sp modelId="{0CC037F3-4108-4B59-95B6-506550D71481}">
      <dsp:nvSpPr>
        <dsp:cNvPr id="0" name=""/>
        <dsp:cNvSpPr/>
      </dsp:nvSpPr>
      <dsp:spPr>
        <a:xfrm rot="10800000">
          <a:off x="0" y="3515628"/>
          <a:ext cx="8161245" cy="7100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kern="1200" dirty="0" smtClean="0">
              <a:solidFill>
                <a:srgbClr val="2B56AB"/>
              </a:solidFill>
            </a:rPr>
            <a:t>Current version of CPSV-AP</a:t>
          </a:r>
          <a:endParaRPr lang="nl-BE" sz="1600" kern="1200" dirty="0">
            <a:solidFill>
              <a:srgbClr val="2B56AB"/>
            </a:solidFill>
          </a:endParaRPr>
        </a:p>
      </dsp:txBody>
      <dsp:txXfrm rot="10800000">
        <a:off x="0" y="3515628"/>
        <a:ext cx="8161245" cy="461351"/>
      </dsp:txXfrm>
    </dsp:sp>
    <dsp:sp modelId="{9D8F9C7E-F95D-4AE3-A707-D77904454B06}">
      <dsp:nvSpPr>
        <dsp:cNvPr id="0" name=""/>
        <dsp:cNvSpPr/>
      </dsp:nvSpPr>
      <dsp:spPr>
        <a:xfrm rot="10800000">
          <a:off x="0" y="2812530"/>
          <a:ext cx="8161245" cy="7100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kern="1200" dirty="0" smtClean="0">
              <a:solidFill>
                <a:srgbClr val="2B56AB"/>
              </a:solidFill>
            </a:rPr>
            <a:t>Analysis of data models used on the PSCs</a:t>
          </a:r>
          <a:endParaRPr lang="nl-BE" sz="1600" kern="1200" dirty="0">
            <a:solidFill>
              <a:srgbClr val="2B56AB"/>
            </a:solidFill>
          </a:endParaRPr>
        </a:p>
      </dsp:txBody>
      <dsp:txXfrm rot="10800000">
        <a:off x="0" y="2812530"/>
        <a:ext cx="8161245" cy="461351"/>
      </dsp:txXfrm>
    </dsp:sp>
    <dsp:sp modelId="{21D02423-4571-4226-B805-D92A017C8C9F}">
      <dsp:nvSpPr>
        <dsp:cNvPr id="0" name=""/>
        <dsp:cNvSpPr/>
      </dsp:nvSpPr>
      <dsp:spPr>
        <a:xfrm rot="10800000">
          <a:off x="0" y="2109433"/>
          <a:ext cx="8161245" cy="7100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2B56AB"/>
              </a:solidFill>
            </a:rPr>
            <a:t>List of business events and public services on the PSCs </a:t>
          </a:r>
          <a:endParaRPr lang="en-GB" sz="1600" kern="1200" dirty="0">
            <a:solidFill>
              <a:srgbClr val="2B56AB"/>
            </a:solidFill>
          </a:endParaRPr>
        </a:p>
      </dsp:txBody>
      <dsp:txXfrm rot="10800000">
        <a:off x="0" y="2109433"/>
        <a:ext cx="8161245" cy="461351"/>
      </dsp:txXfrm>
    </dsp:sp>
    <dsp:sp modelId="{FDE1FF9C-169D-4799-A241-7B93189506B9}">
      <dsp:nvSpPr>
        <dsp:cNvPr id="0" name=""/>
        <dsp:cNvSpPr/>
      </dsp:nvSpPr>
      <dsp:spPr>
        <a:xfrm rot="10800000">
          <a:off x="0" y="1406336"/>
          <a:ext cx="8161245" cy="7100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2B56AB"/>
              </a:solidFill>
            </a:rPr>
            <a:t>Final validation of common working terminology on key concepts</a:t>
          </a:r>
          <a:endParaRPr lang="en-GB" sz="1600" kern="1200" dirty="0">
            <a:solidFill>
              <a:srgbClr val="2B56AB"/>
            </a:solidFill>
          </a:endParaRPr>
        </a:p>
      </dsp:txBody>
      <dsp:txXfrm rot="10800000">
        <a:off x="0" y="1406336"/>
        <a:ext cx="8161245" cy="461351"/>
      </dsp:txXfrm>
    </dsp:sp>
    <dsp:sp modelId="{272D527D-1A55-41F6-B3A4-7DAD2FB7884A}">
      <dsp:nvSpPr>
        <dsp:cNvPr id="0" name=""/>
        <dsp:cNvSpPr/>
      </dsp:nvSpPr>
      <dsp:spPr>
        <a:xfrm rot="10800000">
          <a:off x="0" y="703238"/>
          <a:ext cx="8161245" cy="7100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2B56AB"/>
              </a:solidFill>
            </a:rPr>
            <a:t>Introduction of the new Working Group Members &amp; collaboration in the WG</a:t>
          </a:r>
          <a:endParaRPr lang="en-GB" sz="1600" kern="1200" dirty="0">
            <a:solidFill>
              <a:srgbClr val="2B56AB"/>
            </a:solidFill>
          </a:endParaRPr>
        </a:p>
      </dsp:txBody>
      <dsp:txXfrm rot="10800000">
        <a:off x="0" y="703238"/>
        <a:ext cx="8161245" cy="461351"/>
      </dsp:txXfrm>
    </dsp:sp>
    <dsp:sp modelId="{FD12E6CC-EF92-4A5A-A197-703C3897892C}">
      <dsp:nvSpPr>
        <dsp:cNvPr id="0" name=""/>
        <dsp:cNvSpPr/>
      </dsp:nvSpPr>
      <dsp:spPr>
        <a:xfrm rot="10800000">
          <a:off x="0" y="141"/>
          <a:ext cx="8161245" cy="71002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2B56AB"/>
              </a:solidFill>
            </a:rPr>
            <a:t>Welcome and overview</a:t>
          </a:r>
          <a:endParaRPr lang="en-GB" sz="1600" kern="1200" dirty="0">
            <a:solidFill>
              <a:srgbClr val="2B56AB"/>
            </a:solidFill>
          </a:endParaRPr>
        </a:p>
      </dsp:txBody>
      <dsp:txXfrm rot="10800000">
        <a:off x="0" y="141"/>
        <a:ext cx="8161245" cy="461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3A5AF-BA22-4FFA-8DB3-4B0DC2ED4903}">
      <dsp:nvSpPr>
        <dsp:cNvPr id="0" name=""/>
        <dsp:cNvSpPr/>
      </dsp:nvSpPr>
      <dsp:spPr>
        <a:xfrm>
          <a:off x="3123081" y="-97419"/>
          <a:ext cx="1669425" cy="1669425"/>
        </a:xfrm>
        <a:prstGeom prst="circularArrow">
          <a:avLst>
            <a:gd name="adj1" fmla="val 5689"/>
            <a:gd name="adj2" fmla="val 340510"/>
            <a:gd name="adj3" fmla="val 12388225"/>
            <a:gd name="adj4" fmla="val 18293782"/>
            <a:gd name="adj5" fmla="val 5908"/>
          </a:avLst>
        </a:prstGeom>
        <a:solidFill>
          <a:srgbClr val="CFD1D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B99AE-BB6E-4485-9B61-7BD00D0819C5}">
      <dsp:nvSpPr>
        <dsp:cNvPr id="0" name=""/>
        <dsp:cNvSpPr/>
      </dsp:nvSpPr>
      <dsp:spPr>
        <a:xfrm>
          <a:off x="3366444" y="241"/>
          <a:ext cx="1182700" cy="591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Webinar meeting</a:t>
          </a:r>
          <a:endParaRPr lang="en-GB" sz="1000" kern="1200" dirty="0"/>
        </a:p>
      </dsp:txBody>
      <dsp:txXfrm>
        <a:off x="3395311" y="29108"/>
        <a:ext cx="1124966" cy="533616"/>
      </dsp:txXfrm>
    </dsp:sp>
    <dsp:sp modelId="{46276628-847A-4C7B-A5AB-59D14CFA9A45}">
      <dsp:nvSpPr>
        <dsp:cNvPr id="0" name=""/>
        <dsp:cNvSpPr/>
      </dsp:nvSpPr>
      <dsp:spPr>
        <a:xfrm>
          <a:off x="4257854" y="895646"/>
          <a:ext cx="1182700" cy="591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Comments</a:t>
          </a:r>
          <a:endParaRPr lang="en-GB" sz="1000" kern="1200" dirty="0"/>
        </a:p>
      </dsp:txBody>
      <dsp:txXfrm>
        <a:off x="4286721" y="924513"/>
        <a:ext cx="1124966" cy="533616"/>
      </dsp:txXfrm>
    </dsp:sp>
    <dsp:sp modelId="{D1509AC2-F47C-4A9B-8805-989AE596942F}">
      <dsp:nvSpPr>
        <dsp:cNvPr id="0" name=""/>
        <dsp:cNvSpPr/>
      </dsp:nvSpPr>
      <dsp:spPr>
        <a:xfrm>
          <a:off x="2549764" y="895643"/>
          <a:ext cx="1182700" cy="591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New draft with proposed solutions</a:t>
          </a:r>
          <a:endParaRPr lang="en-GB" sz="1000" i="1" kern="1200" dirty="0"/>
        </a:p>
      </dsp:txBody>
      <dsp:txXfrm>
        <a:off x="2578631" y="924510"/>
        <a:ext cx="1124966" cy="533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934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934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934" y="0"/>
            <a:ext cx="2985621" cy="5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5" y="4759362"/>
            <a:ext cx="5511174" cy="450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934" y="9517122"/>
            <a:ext cx="2985621" cy="5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61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987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257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824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33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25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241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25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510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294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7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3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25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2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33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174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46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14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5" descr="attachment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r="2"/>
          <a:stretch>
            <a:fillRect/>
          </a:stretch>
        </p:blipFill>
        <p:spPr bwMode="auto">
          <a:xfrm>
            <a:off x="0" y="1092200"/>
            <a:ext cx="91440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-12700" y="1095375"/>
            <a:ext cx="4913313" cy="5762625"/>
          </a:xfrm>
          <a:prstGeom prst="rect">
            <a:avLst/>
          </a:prstGeom>
          <a:solidFill>
            <a:srgbClr val="72B545"/>
          </a:solidFill>
          <a:ln>
            <a:solidFill>
              <a:srgbClr val="72B54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2040" y="1700808"/>
            <a:ext cx="3744416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>
                <a:solidFill>
                  <a:srgbClr val="0072BC"/>
                </a:solidFill>
                <a:latin typeface="Verdana" charset="0"/>
                <a:cs typeface="Verdana" charset="0"/>
              </a:rPr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GB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8313" y="1268239"/>
            <a:ext cx="8229600" cy="9366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4" name="Espace réservé du tableau 13"/>
          <p:cNvSpPr>
            <a:spLocks noGrp="1"/>
          </p:cNvSpPr>
          <p:nvPr>
            <p:ph type="tbl" sz="quarter" idx="13"/>
          </p:nvPr>
        </p:nvSpPr>
        <p:spPr>
          <a:xfrm>
            <a:off x="468313" y="2276872"/>
            <a:ext cx="8207375" cy="3673078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4865"/>
            <a:ext cx="3008313" cy="38884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3"/>
          </p:nvPr>
        </p:nvSpPr>
        <p:spPr>
          <a:xfrm>
            <a:off x="3492500" y="2205038"/>
            <a:ext cx="5256213" cy="3887787"/>
          </a:xfrm>
        </p:spPr>
        <p:txBody>
          <a:bodyPr/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les styles du </a:t>
            </a:r>
            <a:r>
              <a:rPr lang="en-GB" dirty="0" err="1" smtClean="0"/>
              <a:t>texte</a:t>
            </a:r>
            <a:r>
              <a:rPr lang="en-GB" dirty="0" smtClean="0"/>
              <a:t> du masque</a:t>
            </a:r>
          </a:p>
          <a:p>
            <a:pPr lvl="1"/>
            <a:r>
              <a:rPr lang="en-GB" dirty="0" err="1" smtClean="0"/>
              <a:t>Deuxième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73216"/>
            <a:ext cx="5486400" cy="4192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960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9249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484784"/>
            <a:ext cx="2058988" cy="4536604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4784"/>
            <a:ext cx="6029325" cy="4536604"/>
          </a:xfrm>
        </p:spPr>
        <p:txBody>
          <a:bodyPr vert="eaVert"/>
          <a:lstStyle>
            <a:lvl1pPr>
              <a:buClr>
                <a:srgbClr val="00AEF0"/>
              </a:buClr>
              <a:defRPr/>
            </a:lvl1pPr>
            <a:lvl2pPr marL="742950" indent="-285750">
              <a:buFont typeface="Courier New"/>
              <a:buChar char="o"/>
              <a:defRPr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GB" sz="1800" dirty="0">
              <a:solidFill>
                <a:srgbClr val="FFFFFF"/>
              </a:solidFill>
              <a:ea typeface="+mn-ea"/>
              <a:cs typeface="Arial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76109B81-744D-464B-92D8-AE35F681B79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210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49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 smtClean="0"/>
              <a:t>www.pwc.com</a:t>
            </a:r>
            <a:endParaRPr lang="en-GB" noProof="0" dirty="0"/>
          </a:p>
        </p:txBody>
      </p:sp>
      <p:grpSp>
        <p:nvGrpSpPr>
          <p:cNvPr id="50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51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52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764705"/>
            <a:ext cx="1948024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92632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1" smtClean="0"/>
              <a:t>Click to edit Master text styles</a:t>
            </a:r>
          </a:p>
          <a:p>
            <a:pPr lvl="1"/>
            <a:r>
              <a:rPr lang="en-GB" noProof="1" smtClean="0"/>
              <a:t>Second level</a:t>
            </a:r>
          </a:p>
          <a:p>
            <a:pPr lvl="2"/>
            <a:r>
              <a:rPr lang="en-GB" noProof="1" smtClean="0"/>
              <a:t>Third level</a:t>
            </a:r>
          </a:p>
          <a:p>
            <a:pPr lvl="3"/>
            <a:r>
              <a:rPr lang="en-GB" noProof="1" smtClean="0"/>
              <a:t>Fourth level</a:t>
            </a:r>
          </a:p>
          <a:p>
            <a:pPr lvl="4"/>
            <a:r>
              <a:rPr lang="en-GB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1" smtClean="0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A487AC06-E2A2-4E8D-9AFD-439DCFCCE52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53336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baseline="0" dirty="0" smtClean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9962685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071048" cy="914400"/>
          </a:xfrm>
        </p:spPr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E44EE0AE-258D-448E-BE6F-A5950D95057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1000" b="0" i="0" u="none" baseline="0" dirty="0" smtClean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35934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5" descr="attachment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r="2"/>
          <a:stretch>
            <a:fillRect/>
          </a:stretch>
        </p:blipFill>
        <p:spPr bwMode="auto">
          <a:xfrm>
            <a:off x="0" y="1092200"/>
            <a:ext cx="91440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2040" y="1700808"/>
            <a:ext cx="3744416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>
                <a:solidFill>
                  <a:srgbClr val="0072BC"/>
                </a:solidFill>
                <a:latin typeface="Verdana" charset="0"/>
                <a:cs typeface="Verdana" charset="0"/>
              </a:rPr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GB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fld id="{2BB59E6E-B967-488E-B209-8B7FA0D7AF99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36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2700" y="1095375"/>
            <a:ext cx="9156700" cy="5762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65311" y="2098586"/>
            <a:ext cx="7909521" cy="12961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Lorem ipsum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5311" y="3645024"/>
            <a:ext cx="7923113" cy="122413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Donec</a:t>
            </a:r>
            <a:r>
              <a:rPr lang="en-GB" dirty="0"/>
              <a:t> </a:t>
            </a:r>
            <a:r>
              <a:rPr lang="en-GB" dirty="0" err="1"/>
              <a:t>lobortis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a </a:t>
            </a:r>
            <a:r>
              <a:rPr lang="en-GB" dirty="0" err="1"/>
              <a:t>est</a:t>
            </a:r>
            <a:endParaRPr lang="en-GB" dirty="0"/>
          </a:p>
          <a:p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porta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68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2526" y="-27384"/>
            <a:ext cx="9156526" cy="1122759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2700" y="1095375"/>
            <a:ext cx="9156700" cy="57626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65311" y="2098586"/>
            <a:ext cx="7909521" cy="12961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Lorem ipsum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5311" y="3645024"/>
            <a:ext cx="7923113" cy="122413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Donec</a:t>
            </a:r>
            <a:r>
              <a:rPr lang="en-GB" dirty="0"/>
              <a:t> </a:t>
            </a:r>
            <a:r>
              <a:rPr lang="en-GB" dirty="0" err="1"/>
              <a:t>lobortis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a </a:t>
            </a:r>
            <a:r>
              <a:rPr lang="en-GB" dirty="0" err="1"/>
              <a:t>est</a:t>
            </a:r>
            <a:endParaRPr lang="en-GB" dirty="0"/>
          </a:p>
          <a:p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porta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7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0AEF0"/>
              </a:buClr>
              <a:buSzPct val="120000"/>
              <a:buFont typeface="Arial" pitchFamily="34" charset="0"/>
              <a:buChar char="•"/>
              <a:defRPr/>
            </a:lvl1pPr>
            <a:lvl2pPr marL="742950" indent="-285750">
              <a:buClr>
                <a:srgbClr val="00AEF0"/>
              </a:buClr>
              <a:buFont typeface="Courier New"/>
              <a:buChar char="o"/>
              <a:tabLst>
                <a:tab pos="7623175" algn="l"/>
              </a:tabLst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2"/>
            <a:endParaRPr lang="en-GB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107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058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468313" y="2276475"/>
            <a:ext cx="4032250" cy="3673475"/>
          </a:xfrm>
        </p:spPr>
        <p:txBody>
          <a:bodyPr/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les styles du </a:t>
            </a:r>
            <a:r>
              <a:rPr lang="en-GB" dirty="0" err="1" smtClean="0"/>
              <a:t>texte</a:t>
            </a:r>
            <a:r>
              <a:rPr lang="en-GB" dirty="0" smtClean="0"/>
              <a:t> du masque</a:t>
            </a:r>
          </a:p>
          <a:p>
            <a:pPr lvl="1"/>
            <a:r>
              <a:rPr lang="en-GB" dirty="0" err="1" smtClean="0"/>
              <a:t>Deuxième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5"/>
          </p:nvPr>
        </p:nvSpPr>
        <p:spPr>
          <a:xfrm>
            <a:off x="4644008" y="2276872"/>
            <a:ext cx="4032250" cy="3673475"/>
          </a:xfrm>
        </p:spPr>
        <p:txBody>
          <a:bodyPr/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les styles du </a:t>
            </a:r>
            <a:r>
              <a:rPr lang="en-GB" dirty="0" err="1" smtClean="0"/>
              <a:t>texte</a:t>
            </a:r>
            <a:r>
              <a:rPr lang="en-GB" dirty="0" smtClean="0"/>
              <a:t> du masque</a:t>
            </a:r>
          </a:p>
          <a:p>
            <a:pPr lvl="1"/>
            <a:r>
              <a:rPr lang="en-GB" dirty="0" err="1" smtClean="0"/>
              <a:t>Deuxième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9289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468313" y="3213100"/>
            <a:ext cx="4032250" cy="2736850"/>
          </a:xfrm>
        </p:spPr>
        <p:txBody>
          <a:bodyPr/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les styles du </a:t>
            </a:r>
            <a:r>
              <a:rPr lang="en-GB" dirty="0" err="1" smtClean="0"/>
              <a:t>texte</a:t>
            </a:r>
            <a:r>
              <a:rPr lang="en-GB" dirty="0" smtClean="0"/>
              <a:t> du masque</a:t>
            </a:r>
          </a:p>
          <a:p>
            <a:pPr lvl="1"/>
            <a:r>
              <a:rPr lang="en-GB" dirty="0" err="1" smtClean="0"/>
              <a:t>Deuxième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21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4644008" y="3212976"/>
            <a:ext cx="4032250" cy="2736850"/>
          </a:xfrm>
        </p:spPr>
        <p:txBody>
          <a:bodyPr/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les styles du </a:t>
            </a:r>
            <a:r>
              <a:rPr lang="en-GB" dirty="0" err="1" smtClean="0"/>
              <a:t>texte</a:t>
            </a:r>
            <a:r>
              <a:rPr lang="en-GB" dirty="0" smtClean="0"/>
              <a:t> du masque</a:t>
            </a:r>
          </a:p>
          <a:p>
            <a:pPr lvl="1"/>
            <a:r>
              <a:rPr lang="en-GB" dirty="0" err="1" smtClean="0"/>
              <a:t>Deuxième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  <p:sp>
        <p:nvSpPr>
          <p:cNvPr id="13" name="Espace réservé du graphique 12"/>
          <p:cNvSpPr>
            <a:spLocks noGrp="1"/>
          </p:cNvSpPr>
          <p:nvPr>
            <p:ph type="chart" sz="quarter" idx="13"/>
          </p:nvPr>
        </p:nvSpPr>
        <p:spPr>
          <a:xfrm>
            <a:off x="468313" y="2276872"/>
            <a:ext cx="8207375" cy="3600053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239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3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2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 dirty="0">
                <a:solidFill>
                  <a:srgbClr val="1D4D8D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000" dirty="0">
                <a:solidFill>
                  <a:srgbClr val="1D4D8D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 smtClean="0">
                <a:solidFill>
                  <a:srgbClr val="1D4D8D"/>
                </a:solidFill>
              </a:defRPr>
            </a:lvl1pPr>
          </a:lstStyle>
          <a:p>
            <a:pPr algn="r">
              <a:defRPr/>
            </a:pPr>
            <a:fld id="{2BB59E6E-B967-488E-B209-8B7FA0D7AF99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3" r:id="rId2"/>
    <p:sldLayoutId id="2147483752" r:id="rId3"/>
    <p:sldLayoutId id="2147483760" r:id="rId4"/>
    <p:sldLayoutId id="2147483751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4" r:id="rId15"/>
    <p:sldLayoutId id="2147483755" r:id="rId16"/>
    <p:sldLayoutId id="2147483756" r:id="rId17"/>
    <p:sldLayoutId id="2147483759" r:id="rId18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AEF0"/>
        </a:buClr>
        <a:buChar char="•"/>
        <a:defRPr sz="2000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EF0"/>
        </a:buClr>
        <a:buFont typeface="Courier New"/>
        <a:buChar char="o"/>
        <a:defRPr sz="1600" b="0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Tx/>
        <a:buChar char="-"/>
        <a:defRPr sz="1400">
          <a:solidFill>
            <a:srgbClr val="0F5494"/>
          </a:solidFill>
          <a:latin typeface="+mn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FontTx/>
        <a:buNone/>
        <a:defRPr sz="1200" baseline="0">
          <a:solidFill>
            <a:srgbClr val="1D4D8D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joinup.ec.europa.eu/asset/cpsv-ap/issue/al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up.ec.europa.eu/node/10738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psv-ap@Joinup.ec.europa.e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joinup.ec.europa.eu/asset/cpsv-ap/issue/al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up.ec.europa.eu/asset/core_public_service/descriptio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up.ec.europa.eu/asset/cpsv-ap/descrip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oinup.ec.europa.eu/mailman/archives/cpsv-ap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joinup.ec.europa.eu/asset/cpsv-ap/description" TargetMode="External"/><Relationship Id="rId4" Type="http://schemas.openxmlformats.org/officeDocument/2006/relationships/hyperlink" Target="https://joinup.ec.europa.eu/node/10462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79512" y="1556792"/>
            <a:ext cx="4608512" cy="4248472"/>
          </a:xfrm>
        </p:spPr>
        <p:txBody>
          <a:bodyPr/>
          <a:lstStyle/>
          <a:p>
            <a:pPr marL="0" indent="0"/>
            <a:r>
              <a:rPr lang="en-GB" sz="2700" dirty="0" smtClean="0"/>
              <a:t>ISA Action 1.3: Catalogue </a:t>
            </a:r>
            <a:r>
              <a:rPr lang="en-GB" sz="2700" dirty="0"/>
              <a:t>of </a:t>
            </a:r>
            <a:r>
              <a:rPr lang="en-GB" sz="2700" dirty="0" smtClean="0"/>
              <a:t>Services</a:t>
            </a:r>
          </a:p>
          <a:p>
            <a:pPr marL="0" indent="0"/>
            <a:endParaRPr lang="en-GB" sz="2700" dirty="0" smtClean="0"/>
          </a:p>
          <a:p>
            <a:pPr marL="0" indent="0"/>
            <a:endParaRPr lang="en-GB" sz="2400" b="0" dirty="0"/>
          </a:p>
          <a:p>
            <a:pPr marL="0" indent="0"/>
            <a:r>
              <a:rPr lang="en-GB" sz="2400" b="0" dirty="0"/>
              <a:t>CPSV Application Profile WG Virtual Meeting </a:t>
            </a:r>
            <a:r>
              <a:rPr lang="en-GB" sz="2400" b="0" dirty="0" smtClean="0"/>
              <a:t>2014-11-19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3656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640960" cy="2160240"/>
          </a:xfrm>
        </p:spPr>
        <p:txBody>
          <a:bodyPr/>
          <a:lstStyle/>
          <a:p>
            <a:pPr marL="0" lvl="0" indent="0"/>
            <a:r>
              <a:rPr lang="en-GB" sz="3200" dirty="0">
                <a:solidFill>
                  <a:schemeClr val="bg1"/>
                </a:solidFill>
              </a:rPr>
              <a:t>List of business events and public services on the </a:t>
            </a:r>
            <a:r>
              <a:rPr lang="en-GB" sz="3200" dirty="0" smtClean="0">
                <a:solidFill>
                  <a:schemeClr val="bg1"/>
                </a:solidFill>
              </a:rPr>
              <a:t>PSCs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9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892480" cy="2160240"/>
          </a:xfrm>
        </p:spPr>
        <p:txBody>
          <a:bodyPr/>
          <a:lstStyle/>
          <a:p>
            <a:pPr marL="0" lvl="0" indent="0"/>
            <a:r>
              <a:rPr lang="en-GB" dirty="0">
                <a:solidFill>
                  <a:schemeClr val="bg1"/>
                </a:solidFill>
              </a:rPr>
              <a:t>Analysis of data models used on the PSCs</a:t>
            </a:r>
          </a:p>
        </p:txBody>
      </p:sp>
    </p:spTree>
    <p:extLst>
      <p:ext uri="{BB962C8B-B14F-4D97-AF65-F5344CB8AC3E}">
        <p14:creationId xmlns:p14="http://schemas.microsoft.com/office/powerpoint/2010/main" val="173604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94573" y="44624"/>
            <a:ext cx="345734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sz="2200" kern="0" dirty="0" smtClean="0">
                <a:solidFill>
                  <a:schemeClr val="bg1"/>
                </a:solidFill>
              </a:rPr>
              <a:t>Current version:</a:t>
            </a:r>
          </a:p>
          <a:p>
            <a:pPr marL="0" indent="0"/>
            <a:r>
              <a:rPr lang="en-GB" sz="2200" kern="0" dirty="0" smtClean="0">
                <a:solidFill>
                  <a:schemeClr val="bg1"/>
                </a:solidFill>
              </a:rPr>
              <a:t>UML Model</a:t>
            </a:r>
            <a:endParaRPr lang="en-GB" sz="2200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"/>
          <a:stretch/>
        </p:blipFill>
        <p:spPr>
          <a:xfrm>
            <a:off x="1322002" y="1268760"/>
            <a:ext cx="6607636" cy="40442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6341" y="5589240"/>
            <a:ext cx="7058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solidFill>
                  <a:srgbClr val="0F5494"/>
                </a:solidFill>
                <a:latin typeface="+mn-lt"/>
              </a:rPr>
              <a:t>Issues raised:</a:t>
            </a:r>
          </a:p>
          <a:p>
            <a:r>
              <a:rPr lang="en-GB" sz="2000" b="0" dirty="0" smtClean="0">
                <a:solidFill>
                  <a:srgbClr val="0F5494"/>
                </a:solidFill>
                <a:latin typeface="+mn-lt"/>
                <a:hlinkClick r:id="rId4"/>
              </a:rPr>
              <a:t>https://joinup.ec.europa.eu/asset/cpsv-ap/issue/all</a:t>
            </a:r>
            <a:r>
              <a:rPr lang="en-GB" sz="2000" b="0" dirty="0" smtClean="0">
                <a:solidFill>
                  <a:srgbClr val="0F5494"/>
                </a:solidFill>
                <a:latin typeface="+mn-lt"/>
              </a:rPr>
              <a:t> </a:t>
            </a:r>
            <a:endParaRPr lang="en-GB" sz="2000" b="0" dirty="0">
              <a:solidFill>
                <a:srgbClr val="0F549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44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Next steps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5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73927" y="1844824"/>
            <a:ext cx="8229600" cy="277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SzPct val="120000"/>
              <a:buFont typeface="Arial" pitchFamily="34" charset="0"/>
              <a:buChar char="•"/>
              <a:defRPr sz="2000" i="0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Font typeface="Courier New"/>
              <a:buChar char="o"/>
              <a:tabLst>
                <a:tab pos="7623175" algn="l"/>
              </a:tabLst>
              <a:defRPr sz="1600" b="0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aseline="0">
                <a:solidFill>
                  <a:srgbClr val="1D4D8D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/>
            <a:r>
              <a:rPr lang="en-GB" b="0" dirty="0" smtClean="0"/>
              <a:t>Information about the </a:t>
            </a:r>
            <a:r>
              <a:rPr lang="en-GB" dirty="0" smtClean="0"/>
              <a:t>next webinar:</a:t>
            </a:r>
            <a:r>
              <a:rPr lang="en-GB" dirty="0"/>
              <a:t/>
            </a:r>
            <a:br>
              <a:rPr lang="en-GB" dirty="0"/>
            </a:br>
            <a:r>
              <a:rPr lang="en-GB" b="0" dirty="0">
                <a:hlinkClick r:id="rId3"/>
              </a:rPr>
              <a:t>https://</a:t>
            </a:r>
            <a:r>
              <a:rPr lang="en-GB" b="0" dirty="0" smtClean="0">
                <a:hlinkClick r:id="rId3"/>
              </a:rPr>
              <a:t>joinup.ec.europa.eu/node/107382</a:t>
            </a:r>
            <a:r>
              <a:rPr lang="en-GB" b="0" dirty="0" smtClean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94573" y="4462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000" kern="0" dirty="0" smtClean="0">
                <a:solidFill>
                  <a:schemeClr val="bg1"/>
                </a:solidFill>
              </a:rPr>
              <a:t>Next steps</a:t>
            </a:r>
            <a:endParaRPr lang="en-GB" sz="2200" kern="0" dirty="0">
              <a:solidFill>
                <a:schemeClr val="bg1"/>
              </a:solidFill>
            </a:endParaRPr>
          </a:p>
        </p:txBody>
      </p:sp>
      <p:pic>
        <p:nvPicPr>
          <p:cNvPr id="11" name="Picture 2" descr="https://joinup.ec.europa.eu/sites/default/files/ckeditor_files/images/Planning%20Webina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65548"/>
            <a:ext cx="8784976" cy="231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563888" y="3140968"/>
            <a:ext cx="1692000" cy="2057189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25502"/>
            <a:ext cx="469143" cy="4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60540"/>
          </a:xfrm>
        </p:spPr>
        <p:txBody>
          <a:bodyPr/>
          <a:lstStyle/>
          <a:p>
            <a:pPr marL="342900"/>
            <a:r>
              <a:rPr lang="en-GB" dirty="0" smtClean="0"/>
              <a:t>Discussion on </a:t>
            </a:r>
            <a:r>
              <a:rPr lang="en-GB" b="1" dirty="0" smtClean="0"/>
              <a:t>feedback received </a:t>
            </a:r>
            <a:r>
              <a:rPr lang="en-GB" dirty="0" smtClean="0"/>
              <a:t>by the Working Group;</a:t>
            </a:r>
          </a:p>
          <a:p>
            <a:pPr marL="342900"/>
            <a:r>
              <a:rPr lang="en-GB" dirty="0" smtClean="0"/>
              <a:t>Discussion on </a:t>
            </a:r>
            <a:r>
              <a:rPr lang="en-GB" b="1" dirty="0" smtClean="0"/>
              <a:t>proposed changes </a:t>
            </a:r>
            <a:r>
              <a:rPr lang="en-GB" dirty="0" smtClean="0"/>
              <a:t>to the CPSV-AP;</a:t>
            </a:r>
          </a:p>
          <a:p>
            <a:pPr marL="342900"/>
            <a:r>
              <a:rPr lang="en-GB" dirty="0" smtClean="0"/>
              <a:t>Discussion on </a:t>
            </a:r>
            <a:r>
              <a:rPr lang="en-GB" b="1" dirty="0" smtClean="0"/>
              <a:t>mandatory/optional classes and properties</a:t>
            </a:r>
            <a:r>
              <a:rPr lang="en-GB" dirty="0" smtClean="0"/>
              <a:t>;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94573" y="44624"/>
            <a:ext cx="352935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sz="2000" kern="0" dirty="0" smtClean="0">
                <a:solidFill>
                  <a:schemeClr val="bg1"/>
                </a:solidFill>
              </a:rPr>
              <a:t>Goal of the next webinar </a:t>
            </a:r>
            <a:endParaRPr lang="en-GB" sz="2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09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94573" y="44624"/>
            <a:ext cx="7273771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000" kern="0" dirty="0" smtClean="0">
                <a:solidFill>
                  <a:schemeClr val="bg1"/>
                </a:solidFill>
              </a:rPr>
              <a:t>What is expected </a:t>
            </a:r>
          </a:p>
          <a:p>
            <a:r>
              <a:rPr lang="en-GB" sz="2000" kern="0" dirty="0" smtClean="0">
                <a:solidFill>
                  <a:schemeClr val="bg1"/>
                </a:solidFill>
              </a:rPr>
              <a:t>from you?</a:t>
            </a:r>
            <a:endParaRPr lang="en-GB" sz="2200" kern="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/>
          <a:lstStyle/>
          <a:p>
            <a:pPr marL="342900"/>
            <a:r>
              <a:rPr lang="en-GB" sz="1800" dirty="0" smtClean="0"/>
              <a:t>Review the current version of the CPSV-AP (will be made available in the coming days)</a:t>
            </a:r>
          </a:p>
          <a:p>
            <a:pPr marL="342900"/>
            <a:r>
              <a:rPr lang="en-GB" sz="1800" dirty="0" smtClean="0"/>
              <a:t>What are mandatory/optional classes and properties for you?</a:t>
            </a:r>
          </a:p>
          <a:p>
            <a:pPr marL="342900"/>
            <a:r>
              <a:rPr lang="en-GB" sz="1800" dirty="0" smtClean="0"/>
              <a:t>Submit comments:</a:t>
            </a:r>
            <a:endParaRPr lang="en-GB" sz="1800" dirty="0"/>
          </a:p>
          <a:p>
            <a:pPr marL="1085850" lvl="1"/>
            <a:r>
              <a:rPr lang="en-GB" sz="1400" dirty="0" smtClean="0"/>
              <a:t>E-mail the </a:t>
            </a:r>
            <a:r>
              <a:rPr lang="en-GB" sz="1400" dirty="0"/>
              <a:t>project </a:t>
            </a:r>
            <a:r>
              <a:rPr lang="en-GB" sz="1400" dirty="0" smtClean="0"/>
              <a:t>team;</a:t>
            </a:r>
          </a:p>
          <a:p>
            <a:pPr marL="1085850" lvl="1"/>
            <a:r>
              <a:rPr lang="en-GB" sz="1400" dirty="0" smtClean="0"/>
              <a:t>Send </a:t>
            </a:r>
            <a:r>
              <a:rPr lang="en-GB" sz="1400" dirty="0"/>
              <a:t>an e-mail </a:t>
            </a:r>
            <a:r>
              <a:rPr lang="en-GB" sz="1400" dirty="0" smtClean="0"/>
              <a:t>to the mailing list</a:t>
            </a:r>
            <a:br>
              <a:rPr lang="en-GB" sz="1400" dirty="0" smtClean="0"/>
            </a:br>
            <a:r>
              <a:rPr lang="en-GB" sz="1400" dirty="0" smtClean="0">
                <a:hlinkClick r:id="rId3"/>
              </a:rPr>
              <a:t>cpsv-ap@Joinup.ec.europa.eu</a:t>
            </a:r>
            <a:r>
              <a:rPr lang="en-GB" sz="1400" dirty="0" smtClean="0"/>
              <a:t> </a:t>
            </a:r>
            <a:endParaRPr lang="en-GB" sz="1400" dirty="0"/>
          </a:p>
          <a:p>
            <a:pPr marL="1085850" lvl="1"/>
            <a:r>
              <a:rPr lang="en-GB" sz="1400" dirty="0"/>
              <a:t>Submit a comment on the CPSV-AP specification document on </a:t>
            </a:r>
            <a:r>
              <a:rPr lang="en-GB" sz="1400" dirty="0" err="1" smtClean="0"/>
              <a:t>Joinup</a:t>
            </a:r>
            <a:endParaRPr lang="en-GB" sz="1400" dirty="0" smtClean="0"/>
          </a:p>
          <a:p>
            <a:pPr marL="1085850" lvl="1"/>
            <a:r>
              <a:rPr lang="en-GB" sz="1400" dirty="0" smtClean="0"/>
              <a:t>Comment on </a:t>
            </a:r>
            <a:r>
              <a:rPr lang="en-GB" sz="1400" dirty="0"/>
              <a:t>existing issues</a:t>
            </a:r>
            <a:br>
              <a:rPr lang="en-GB" sz="1400" dirty="0"/>
            </a:br>
            <a:r>
              <a:rPr lang="en-GB" sz="1400" dirty="0">
                <a:hlinkClick r:id="rId4"/>
              </a:rPr>
              <a:t>https://</a:t>
            </a:r>
            <a:r>
              <a:rPr lang="en-GB" sz="1400" dirty="0" smtClean="0">
                <a:hlinkClick r:id="rId4"/>
              </a:rPr>
              <a:t>joinup.ec.europa.eu/asset/cpsv-ap/issue/all</a:t>
            </a:r>
            <a:r>
              <a:rPr lang="en-GB" sz="1400" dirty="0" smtClean="0"/>
              <a:t> </a:t>
            </a:r>
          </a:p>
          <a:p>
            <a:pPr marL="342900"/>
            <a:r>
              <a:rPr lang="en-GB" sz="1800" dirty="0" smtClean="0"/>
              <a:t>We will contact you for planning an interview (approx. 1 hour)</a:t>
            </a:r>
            <a:br>
              <a:rPr lang="en-GB" sz="1800" dirty="0" smtClean="0"/>
            </a:b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561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5842223" cy="2160240"/>
          </a:xfrm>
        </p:spPr>
        <p:txBody>
          <a:bodyPr/>
          <a:lstStyle/>
          <a:p>
            <a:r>
              <a:rPr lang="en-GB" sz="3200" dirty="0" smtClean="0">
                <a:solidFill>
                  <a:schemeClr val="bg1"/>
                </a:solidFill>
              </a:rPr>
              <a:t>Questions?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3292" y="951190"/>
            <a:ext cx="1907895" cy="47089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30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rebuchet MS" pitchFamily="34" charset="0"/>
                <a:ea typeface="+mn-ea"/>
              </a:rPr>
              <a:t>?</a:t>
            </a:r>
            <a:endParaRPr lang="en-GB" sz="30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rebuchet MS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857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446856" y="1988839"/>
            <a:ext cx="8229600" cy="1842591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Clr>
                <a:schemeClr val="bg1"/>
              </a:buClr>
              <a:defRPr/>
            </a:pPr>
            <a:r>
              <a:rPr kumimoji="0" lang="en-GB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Project Officer</a:t>
            </a:r>
            <a:r>
              <a:rPr lang="en-GB" sz="1600" b="0" kern="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GB" sz="1600" b="0" kern="0" dirty="0" smtClean="0">
                <a:solidFill>
                  <a:schemeClr val="bg1"/>
                </a:solidFill>
                <a:latin typeface="+mj-lt"/>
              </a:rPr>
              <a:t>Miguel.Alvarez-Rodriguez@ec.europa.eu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bg1"/>
              </a:buClr>
              <a:defRPr/>
            </a:pPr>
            <a:r>
              <a:rPr lang="en-GB" sz="1600" b="0" kern="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GB" sz="1600" b="0" kern="0" dirty="0" smtClean="0">
                <a:solidFill>
                  <a:schemeClr val="bg1"/>
                </a:solidFill>
                <a:latin typeface="+mj-lt"/>
              </a:rPr>
              <a:t>		Peter.Burian@ec.europa.eu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		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bg1"/>
              </a:buClr>
            </a:pPr>
            <a:r>
              <a:rPr kumimoji="0" lang="en-GB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Contractors</a:t>
            </a:r>
            <a:r>
              <a:rPr lang="en-GB" sz="1600" b="0" kern="0" dirty="0">
                <a:solidFill>
                  <a:schemeClr val="bg1"/>
                </a:solidFill>
                <a:latin typeface="+mj-lt"/>
              </a:rPr>
              <a:t>	Nikolaos.Loutas@be.pwc.com</a:t>
            </a:r>
            <a:endParaRPr lang="en-GB" sz="1600" b="0" i="1" kern="0" dirty="0">
              <a:solidFill>
                <a:schemeClr val="accent6"/>
              </a:solidFill>
              <a:latin typeface="+mj-lt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bg1"/>
              </a:buClr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			M</a:t>
            </a:r>
            <a:r>
              <a:rPr lang="en-GB" sz="1600" b="0" kern="0" dirty="0" smtClean="0">
                <a:solidFill>
                  <a:schemeClr val="bg1"/>
                </a:solidFill>
                <a:latin typeface="+mj-lt"/>
              </a:rPr>
              <a:t>ichiel.de.Keyzer@be.pwc.com</a:t>
            </a:r>
            <a:endParaRPr kumimoji="0" lang="en-GB" sz="1600" b="0" i="1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20545" y="3717032"/>
            <a:ext cx="3915566" cy="52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Segoe UI" pitchFamily="34" charset="0"/>
                <a:cs typeface="Arial" pitchFamily="34" charset="0"/>
              </a:rPr>
              <a:t>Visit our initiatives</a:t>
            </a:r>
          </a:p>
        </p:txBody>
      </p:sp>
      <p:pic>
        <p:nvPicPr>
          <p:cNvPr id="6" name="Picture 2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8423" t="8099" r="9358"/>
          <a:stretch>
            <a:fillRect/>
          </a:stretch>
        </p:blipFill>
        <p:spPr bwMode="auto">
          <a:xfrm>
            <a:off x="611560" y="4365104"/>
            <a:ext cx="714942" cy="72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94573" y="4462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200" kern="0" dirty="0" smtClean="0">
                <a:solidFill>
                  <a:srgbClr val="92D050"/>
                </a:solidFill>
              </a:rPr>
              <a:t>Contact us</a:t>
            </a:r>
            <a:endParaRPr lang="en-GB" sz="2200" kern="0" dirty="0">
              <a:solidFill>
                <a:srgbClr val="92D050"/>
              </a:solidFill>
            </a:endParaRPr>
          </a:p>
        </p:txBody>
      </p:sp>
      <p:pic>
        <p:nvPicPr>
          <p:cNvPr id="1026" name="Picture 2" descr="https://joinup.ec.europa.eu/sites/default/files/imagecache/community_logo/CPVS-AP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4364123"/>
            <a:ext cx="716400" cy="71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0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62113842"/>
              </p:ext>
            </p:extLst>
          </p:nvPr>
        </p:nvGraphicFramePr>
        <p:xfrm>
          <a:off x="613385" y="1556792"/>
          <a:ext cx="816124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395536" y="116111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400" kern="0" dirty="0" smtClean="0">
                <a:solidFill>
                  <a:schemeClr val="bg1"/>
                </a:solidFill>
              </a:rPr>
              <a:t>Outline</a:t>
            </a:r>
            <a:endParaRPr lang="en-GB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Welcome and overview 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94573" y="4462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000" kern="0" dirty="0" smtClean="0">
                <a:solidFill>
                  <a:schemeClr val="bg1"/>
                </a:solidFill>
              </a:rPr>
              <a:t>Where are we now?</a:t>
            </a:r>
            <a:endParaRPr lang="en-GB" sz="2200" kern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5085184"/>
            <a:ext cx="7560840" cy="584775"/>
          </a:xfrm>
          <a:prstGeom prst="rect">
            <a:avLst/>
          </a:prstGeom>
          <a:noFill/>
          <a:ln>
            <a:solidFill>
              <a:srgbClr val="3366CC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0" i="1" dirty="0">
                <a:solidFill>
                  <a:srgbClr val="0F5494"/>
                </a:solidFill>
              </a:rPr>
              <a:t>More information on process and tools to support the </a:t>
            </a:r>
            <a:r>
              <a:rPr lang="en-GB" sz="1600" b="0" i="1" dirty="0" smtClean="0">
                <a:solidFill>
                  <a:srgbClr val="0F5494"/>
                </a:solidFill>
              </a:rPr>
              <a:t>Working Group:</a:t>
            </a:r>
          </a:p>
          <a:p>
            <a:r>
              <a:rPr lang="en-GB" sz="1600" b="0" dirty="0">
                <a:solidFill>
                  <a:srgbClr val="0F5494"/>
                </a:solidFill>
                <a:hlinkClick r:id="rId3"/>
              </a:rPr>
              <a:t>https://</a:t>
            </a:r>
            <a:r>
              <a:rPr lang="en-GB" sz="1600" b="0" dirty="0" smtClean="0">
                <a:solidFill>
                  <a:srgbClr val="0F5494"/>
                </a:solidFill>
                <a:hlinkClick r:id="rId3"/>
              </a:rPr>
              <a:t>joinup.ec.europa.eu/asset/cpsv-ap/description</a:t>
            </a:r>
            <a:r>
              <a:rPr lang="en-GB" sz="1600" b="0" dirty="0" smtClean="0">
                <a:solidFill>
                  <a:srgbClr val="0F5494"/>
                </a:solidFill>
              </a:rPr>
              <a:t> </a:t>
            </a:r>
            <a:endParaRPr lang="en-GB" sz="1600" b="0" dirty="0">
              <a:solidFill>
                <a:srgbClr val="0F5494"/>
              </a:solidFill>
            </a:endParaRPr>
          </a:p>
        </p:txBody>
      </p:sp>
      <p:pic>
        <p:nvPicPr>
          <p:cNvPr id="1026" name="Picture 2" descr="https://joinup.ec.europa.eu/sites/default/files/ckeditor_files/images/Planning%20Webina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1951"/>
            <a:ext cx="8784976" cy="231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9712" y="1857371"/>
            <a:ext cx="1692000" cy="2057189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385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94573" y="4462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000" kern="0" dirty="0" smtClean="0">
                <a:solidFill>
                  <a:schemeClr val="bg1"/>
                </a:solidFill>
              </a:rPr>
              <a:t>Process &amp; methodology</a:t>
            </a:r>
            <a:endParaRPr lang="en-GB" sz="2200" kern="0" dirty="0">
              <a:solidFill>
                <a:schemeClr val="bg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873607945"/>
              </p:ext>
            </p:extLst>
          </p:nvPr>
        </p:nvGraphicFramePr>
        <p:xfrm>
          <a:off x="616851" y="3705999"/>
          <a:ext cx="7915589" cy="1687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983296" y="2207412"/>
            <a:ext cx="1182700" cy="591350"/>
            <a:chOff x="3366444" y="241"/>
            <a:chExt cx="1182700" cy="59135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2" name="Rounded Rectangle 21"/>
            <p:cNvSpPr/>
            <p:nvPr/>
          </p:nvSpPr>
          <p:spPr>
            <a:xfrm>
              <a:off x="3366444" y="241"/>
              <a:ext cx="1182700" cy="591350"/>
            </a:xfrm>
            <a:prstGeom prst="round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3" name="Rounded Rectangle 4"/>
            <p:cNvSpPr/>
            <p:nvPr/>
          </p:nvSpPr>
          <p:spPr>
            <a:xfrm>
              <a:off x="3395311" y="29108"/>
              <a:ext cx="1124966" cy="533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kern="1200" dirty="0" smtClean="0"/>
                <a:t>Proposed new classes &amp; properties</a:t>
              </a:r>
              <a:endParaRPr lang="en-GB" sz="10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46992" y="1833791"/>
            <a:ext cx="1326716" cy="669296"/>
            <a:chOff x="3366444" y="241"/>
            <a:chExt cx="1182700" cy="591350"/>
          </a:xfrm>
          <a:solidFill>
            <a:schemeClr val="bg2">
              <a:lumMod val="9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3366444" y="241"/>
              <a:ext cx="1182700" cy="591350"/>
            </a:xfrm>
            <a:prstGeom prst="roundRect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8" name="Rounded Rectangle 4"/>
            <p:cNvSpPr/>
            <p:nvPr/>
          </p:nvSpPr>
          <p:spPr>
            <a:xfrm>
              <a:off x="3395311" y="29108"/>
              <a:ext cx="1124966" cy="53361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chemeClr val="bg1"/>
                  </a:solidFill>
                </a:rPr>
                <a:t>CPSV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Elbow Connector 7"/>
          <p:cNvCxnSpPr>
            <a:stCxn id="27" idx="3"/>
            <a:endCxn id="22" idx="1"/>
          </p:cNvCxnSpPr>
          <p:nvPr/>
        </p:nvCxnSpPr>
        <p:spPr bwMode="auto">
          <a:xfrm>
            <a:off x="2573708" y="2168439"/>
            <a:ext cx="1409588" cy="334648"/>
          </a:xfrm>
          <a:prstGeom prst="bentConnector3">
            <a:avLst>
              <a:gd name="adj1" fmla="val 50000"/>
            </a:avLst>
          </a:prstGeom>
          <a:noFill/>
          <a:ln w="57150" cap="flat" cmpd="sng" algn="ctr">
            <a:solidFill>
              <a:srgbClr val="CFD1D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endCxn id="22" idx="1"/>
          </p:cNvCxnSpPr>
          <p:nvPr/>
        </p:nvCxnSpPr>
        <p:spPr bwMode="auto">
          <a:xfrm flipV="1">
            <a:off x="2573708" y="2503087"/>
            <a:ext cx="1409588" cy="445087"/>
          </a:xfrm>
          <a:prstGeom prst="bentConnector3">
            <a:avLst>
              <a:gd name="adj1" fmla="val 50000"/>
            </a:avLst>
          </a:prstGeom>
          <a:noFill/>
          <a:ln w="57150" cap="flat" cmpd="sng" algn="ctr">
            <a:solidFill>
              <a:srgbClr val="CFD1D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543136" y="1772816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Current model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580143" y="2954504"/>
            <a:ext cx="1631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Commonalities &amp; differences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Comparison with CPSV</a:t>
            </a:r>
            <a:endParaRPr lang="en-GB" sz="1200" dirty="0"/>
          </a:p>
        </p:txBody>
      </p:sp>
      <p:cxnSp>
        <p:nvCxnSpPr>
          <p:cNvPr id="42" name="Straight Arrow Connector 41"/>
          <p:cNvCxnSpPr>
            <a:stCxn id="22" idx="2"/>
            <a:endCxn id="17" idx="0"/>
          </p:cNvCxnSpPr>
          <p:nvPr/>
        </p:nvCxnSpPr>
        <p:spPr bwMode="auto">
          <a:xfrm flipH="1">
            <a:off x="4574645" y="2798762"/>
            <a:ext cx="1" cy="907237"/>
          </a:xfrm>
          <a:prstGeom prst="straightConnector1">
            <a:avLst/>
          </a:prstGeom>
          <a:noFill/>
          <a:ln w="57150" cap="flat" cmpd="sng" algn="ctr">
            <a:solidFill>
              <a:srgbClr val="CFD1D3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6575584" y="3705999"/>
            <a:ext cx="1182700" cy="591350"/>
            <a:chOff x="3366444" y="241"/>
            <a:chExt cx="1182700" cy="591350"/>
          </a:xfrm>
          <a:solidFill>
            <a:schemeClr val="bg2">
              <a:lumMod val="90000"/>
            </a:schemeClr>
          </a:solidFill>
        </p:grpSpPr>
        <p:sp>
          <p:nvSpPr>
            <p:cNvPr id="47" name="Rounded Rectangle 46"/>
            <p:cNvSpPr/>
            <p:nvPr/>
          </p:nvSpPr>
          <p:spPr>
            <a:xfrm>
              <a:off x="3366444" y="241"/>
              <a:ext cx="1182700" cy="591350"/>
            </a:xfrm>
            <a:prstGeom prst="roundRect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48" name="Rounded Rectangle 4"/>
            <p:cNvSpPr/>
            <p:nvPr/>
          </p:nvSpPr>
          <p:spPr>
            <a:xfrm>
              <a:off x="3395311" y="29108"/>
              <a:ext cx="1124966" cy="53361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kern="1200" dirty="0" smtClean="0">
                  <a:solidFill>
                    <a:schemeClr val="bg1"/>
                  </a:solidFill>
                </a:rPr>
                <a:t>CPSV-AP</a:t>
              </a:r>
              <a:endParaRPr lang="en-GB" sz="10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9" name="Straight Arrow Connector 48"/>
          <p:cNvCxnSpPr>
            <a:endCxn id="47" idx="1"/>
          </p:cNvCxnSpPr>
          <p:nvPr/>
        </p:nvCxnSpPr>
        <p:spPr bwMode="auto">
          <a:xfrm>
            <a:off x="5165996" y="4001674"/>
            <a:ext cx="1409588" cy="0"/>
          </a:xfrm>
          <a:prstGeom prst="straightConnector1">
            <a:avLst/>
          </a:prstGeom>
          <a:noFill/>
          <a:ln w="57150" cap="flat" cmpd="sng" algn="ctr">
            <a:solidFill>
              <a:srgbClr val="CFD1D3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6" name="Group 55"/>
          <p:cNvGrpSpPr/>
          <p:nvPr/>
        </p:nvGrpSpPr>
        <p:grpSpPr>
          <a:xfrm>
            <a:off x="1246992" y="2604655"/>
            <a:ext cx="1326716" cy="1101344"/>
            <a:chOff x="3366444" y="241"/>
            <a:chExt cx="1182700" cy="591350"/>
          </a:xfrm>
          <a:solidFill>
            <a:schemeClr val="bg2">
              <a:lumMod val="90000"/>
            </a:schemeClr>
          </a:solidFill>
        </p:grpSpPr>
        <p:sp>
          <p:nvSpPr>
            <p:cNvPr id="57" name="Rounded Rectangle 56"/>
            <p:cNvSpPr/>
            <p:nvPr/>
          </p:nvSpPr>
          <p:spPr>
            <a:xfrm>
              <a:off x="3366444" y="241"/>
              <a:ext cx="1182700" cy="591350"/>
            </a:xfrm>
            <a:prstGeom prst="roundRect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58" name="Rounded Rectangle 4"/>
            <p:cNvSpPr/>
            <p:nvPr/>
          </p:nvSpPr>
          <p:spPr>
            <a:xfrm>
              <a:off x="3395312" y="29108"/>
              <a:ext cx="1124967" cy="53361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>
                  <a:solidFill>
                    <a:schemeClr val="bg1"/>
                  </a:solidFill>
                </a:rPr>
                <a:t>Analysing the </a:t>
              </a:r>
              <a:r>
                <a:rPr lang="en-GB" sz="1000" dirty="0" smtClean="0">
                  <a:solidFill>
                    <a:schemeClr val="bg1"/>
                  </a:solidFill>
                </a:rPr>
                <a:t>models for  describing public services &amp; business </a:t>
              </a:r>
              <a:r>
                <a:rPr lang="en-GB" sz="1000" dirty="0">
                  <a:solidFill>
                    <a:schemeClr val="bg1"/>
                  </a:solidFill>
                </a:rPr>
                <a:t>events PSCs</a:t>
              </a:r>
            </a:p>
          </p:txBody>
        </p:sp>
      </p:grpSp>
      <p:sp>
        <p:nvSpPr>
          <p:cNvPr id="2" name="Oval 1"/>
          <p:cNvSpPr/>
          <p:nvPr/>
        </p:nvSpPr>
        <p:spPr>
          <a:xfrm rot="18392885">
            <a:off x="2860990" y="3568555"/>
            <a:ext cx="2556986" cy="1677717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1268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lvl="0" indent="0"/>
            <a:r>
              <a:rPr lang="en-GB" sz="3200" dirty="0" smtClean="0"/>
              <a:t>Introduction of new Working Group Members &amp; collaboration in the Working Group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4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 bwMode="auto">
          <a:xfrm>
            <a:off x="231795" y="44624"/>
            <a:ext cx="369213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sz="2200" kern="0" dirty="0" smtClean="0">
                <a:solidFill>
                  <a:schemeClr val="bg1"/>
                </a:solidFill>
              </a:rPr>
              <a:t>Collaboration in the Working Group</a:t>
            </a:r>
            <a:endParaRPr lang="en-GB" sz="2200" kern="0" dirty="0">
              <a:solidFill>
                <a:schemeClr val="bg1"/>
              </a:solidFill>
            </a:endParaRPr>
          </a:p>
        </p:txBody>
      </p:sp>
      <p:sp>
        <p:nvSpPr>
          <p:cNvPr id="2" name="AutoShape 2" descr="http://ec.europa.eu/internal_market/images/services/services-dir/index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46856" y="2060848"/>
            <a:ext cx="75815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42900" lvl="4" indent="-342900" algn="just">
              <a:buFont typeface="Arial" panose="020B0604020202020204" pitchFamily="34" charset="0"/>
              <a:buChar char="•"/>
            </a:pPr>
            <a:r>
              <a:rPr lang="en-GB" sz="1900" b="0" kern="0" dirty="0" smtClean="0"/>
              <a:t>Introduction to the new Working </a:t>
            </a:r>
            <a:r>
              <a:rPr lang="en-GB" sz="1900" b="0" kern="0" smtClean="0"/>
              <a:t>Group Members</a:t>
            </a:r>
            <a:endParaRPr lang="en-GB" sz="1900" b="0" kern="0" dirty="0" smtClean="0"/>
          </a:p>
          <a:p>
            <a:pPr marL="342900" lvl="4" indent="-342900" algn="just">
              <a:buFont typeface="Arial" panose="020B0604020202020204" pitchFamily="34" charset="0"/>
              <a:buChar char="•"/>
            </a:pPr>
            <a:r>
              <a:rPr lang="en-GB" sz="1900" b="0" kern="0" dirty="0" smtClean="0"/>
              <a:t>Conference </a:t>
            </a:r>
            <a:r>
              <a:rPr lang="en-GB" sz="1900" b="0" kern="0" dirty="0"/>
              <a:t>call </a:t>
            </a:r>
            <a:r>
              <a:rPr lang="en-GB" sz="1900" b="0" kern="0" dirty="0" smtClean="0"/>
              <a:t>system</a:t>
            </a:r>
            <a:endParaRPr lang="en-GB" sz="1900" b="0" kern="0" dirty="0" smtClean="0">
              <a:hlinkClick r:id="rId3"/>
            </a:endParaRPr>
          </a:p>
          <a:p>
            <a:pPr marL="342900" lvl="4" indent="-342900" algn="just">
              <a:buFont typeface="Arial" panose="020B0604020202020204" pitchFamily="34" charset="0"/>
              <a:buChar char="•"/>
            </a:pPr>
            <a:r>
              <a:rPr lang="en-GB" sz="1900" b="0" kern="0" dirty="0" smtClean="0">
                <a:hlinkClick r:id="rId3"/>
              </a:rPr>
              <a:t>Public </a:t>
            </a:r>
            <a:r>
              <a:rPr lang="en-GB" sz="1900" b="0" kern="0" dirty="0">
                <a:hlinkClick r:id="rId3"/>
              </a:rPr>
              <a:t>mailing list </a:t>
            </a:r>
            <a:r>
              <a:rPr lang="en-GB" sz="1900" b="0" kern="0" dirty="0" smtClean="0">
                <a:hlinkClick r:id="rId3"/>
              </a:rPr>
              <a:t>archive</a:t>
            </a:r>
            <a:endParaRPr lang="en-GB" sz="1900" b="0" kern="0" dirty="0" smtClean="0"/>
          </a:p>
          <a:p>
            <a:pPr marL="342900" lvl="4" indent="-342900" algn="just">
              <a:buFont typeface="Arial" panose="020B0604020202020204" pitchFamily="34" charset="0"/>
              <a:buChar char="•"/>
            </a:pPr>
            <a:r>
              <a:rPr lang="en-GB" sz="1900" b="0" kern="0" dirty="0" smtClean="0">
                <a:hlinkClick r:id="rId3"/>
              </a:rPr>
              <a:t>Issue tracker</a:t>
            </a:r>
            <a:endParaRPr lang="en-GB" sz="1900" b="0" kern="0" dirty="0" smtClean="0"/>
          </a:p>
          <a:p>
            <a:pPr marL="342900" lvl="4" indent="-342900" algn="just">
              <a:buFont typeface="Arial" panose="020B0604020202020204" pitchFamily="34" charset="0"/>
              <a:buChar char="•"/>
            </a:pPr>
            <a:r>
              <a:rPr lang="en-GB" sz="1900" b="0" kern="0" dirty="0">
                <a:hlinkClick r:id="rId4"/>
              </a:rPr>
              <a:t>Contributor licence </a:t>
            </a:r>
            <a:r>
              <a:rPr lang="en-GB" sz="1900" b="0" kern="0" dirty="0" smtClean="0">
                <a:hlinkClick r:id="rId4"/>
              </a:rPr>
              <a:t>agreement</a:t>
            </a:r>
            <a:r>
              <a:rPr lang="en-GB" sz="1900" b="0" kern="0" dirty="0" smtClean="0"/>
              <a:t>; currently signed by:</a:t>
            </a:r>
          </a:p>
          <a:p>
            <a:pPr marL="800100" lvl="5" indent="-342900" algn="just">
              <a:buFont typeface="Courier New" panose="02070309020205020404" pitchFamily="49" charset="0"/>
              <a:buChar char="o"/>
            </a:pPr>
            <a:r>
              <a:rPr lang="en-GB" sz="1800" b="0" kern="0" dirty="0" smtClean="0"/>
              <a:t>Spain</a:t>
            </a:r>
            <a:endParaRPr lang="en-GB" sz="1800" b="0" kern="0" dirty="0"/>
          </a:p>
          <a:p>
            <a:pPr marL="800100" lvl="5" indent="-342900" algn="just">
              <a:buFont typeface="Courier New" panose="02070309020205020404" pitchFamily="49" charset="0"/>
              <a:buChar char="o"/>
            </a:pPr>
            <a:r>
              <a:rPr lang="en-GB" sz="1800" b="0" kern="0" dirty="0" smtClean="0"/>
              <a:t>Estonia</a:t>
            </a:r>
          </a:p>
          <a:p>
            <a:pPr marL="800100" lvl="5" indent="-342900" algn="just">
              <a:buFont typeface="Courier New" panose="02070309020205020404" pitchFamily="49" charset="0"/>
              <a:buChar char="o"/>
            </a:pPr>
            <a:r>
              <a:rPr lang="en-GB" sz="1800" b="0" kern="0" dirty="0" smtClean="0"/>
              <a:t>Greece</a:t>
            </a:r>
          </a:p>
          <a:p>
            <a:pPr marL="800100" lvl="5" indent="-342900" algn="just">
              <a:buFont typeface="Courier New" panose="02070309020205020404" pitchFamily="49" charset="0"/>
              <a:buChar char="o"/>
            </a:pPr>
            <a:r>
              <a:rPr lang="en-GB" sz="1800" b="0" kern="0" dirty="0" smtClean="0"/>
              <a:t>The Netherlands</a:t>
            </a:r>
            <a:endParaRPr lang="en-GB" sz="1800" b="0" kern="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1900" b="0" i="1" kern="0" dirty="0" smtClean="0"/>
          </a:p>
          <a:p>
            <a:pPr marL="0" lvl="4" indent="0" algn="just"/>
            <a:endParaRPr lang="en-GB" sz="1900" b="0" i="1" kern="0" dirty="0" smtClean="0"/>
          </a:p>
          <a:p>
            <a:pPr marL="0" lvl="4" indent="0" algn="just"/>
            <a:r>
              <a:rPr lang="en-GB" sz="1900" b="0" i="1" kern="0" dirty="0"/>
              <a:t>	</a:t>
            </a:r>
            <a:endParaRPr lang="en-GB" sz="1900" i="1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148481"/>
            <a:ext cx="7560840" cy="584775"/>
          </a:xfrm>
          <a:prstGeom prst="rect">
            <a:avLst/>
          </a:prstGeom>
          <a:noFill/>
          <a:ln>
            <a:solidFill>
              <a:srgbClr val="3366CC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0" i="1" dirty="0">
                <a:solidFill>
                  <a:srgbClr val="0F5494"/>
                </a:solidFill>
              </a:rPr>
              <a:t>More information on process and tools to support the </a:t>
            </a:r>
            <a:r>
              <a:rPr lang="en-GB" sz="1600" b="0" i="1" dirty="0" smtClean="0">
                <a:solidFill>
                  <a:srgbClr val="0F5494"/>
                </a:solidFill>
              </a:rPr>
              <a:t>Working Group:</a:t>
            </a:r>
          </a:p>
          <a:p>
            <a:r>
              <a:rPr lang="en-GB" sz="1600" b="0" dirty="0">
                <a:solidFill>
                  <a:srgbClr val="0F5494"/>
                </a:solidFill>
                <a:hlinkClick r:id="rId5"/>
              </a:rPr>
              <a:t>https://</a:t>
            </a:r>
            <a:r>
              <a:rPr lang="en-GB" sz="1600" b="0" dirty="0" smtClean="0">
                <a:solidFill>
                  <a:srgbClr val="0F5494"/>
                </a:solidFill>
                <a:hlinkClick r:id="rId5"/>
              </a:rPr>
              <a:t>joinup.ec.europa.eu/asset/cpsv-ap/description</a:t>
            </a:r>
            <a:r>
              <a:rPr lang="en-GB" sz="1600" b="0" dirty="0" smtClean="0">
                <a:solidFill>
                  <a:srgbClr val="0F5494"/>
                </a:solidFill>
              </a:rPr>
              <a:t> </a:t>
            </a:r>
            <a:endParaRPr lang="en-GB" sz="16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7920880" cy="2160240"/>
          </a:xfrm>
        </p:spPr>
        <p:txBody>
          <a:bodyPr/>
          <a:lstStyle/>
          <a:p>
            <a:pPr marL="0" lvl="0" indent="0"/>
            <a:r>
              <a:rPr lang="en-GB" sz="3200" dirty="0" smtClean="0">
                <a:solidFill>
                  <a:schemeClr val="bg1"/>
                </a:solidFill>
              </a:rPr>
              <a:t>Final validation of common terminology on key concepts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94573" y="44624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2000" kern="0" dirty="0" smtClean="0">
                <a:solidFill>
                  <a:schemeClr val="bg1"/>
                </a:solidFill>
              </a:rPr>
              <a:t>Common terminology </a:t>
            </a:r>
          </a:p>
          <a:p>
            <a:r>
              <a:rPr lang="en-GB" sz="2000" kern="0" dirty="0" smtClean="0">
                <a:solidFill>
                  <a:schemeClr val="bg1"/>
                </a:solidFill>
              </a:rPr>
              <a:t>key </a:t>
            </a:r>
            <a:r>
              <a:rPr lang="en-GB" sz="2000" kern="0" dirty="0">
                <a:solidFill>
                  <a:schemeClr val="bg1"/>
                </a:solidFill>
              </a:rPr>
              <a:t>concepts</a:t>
            </a:r>
            <a:endParaRPr lang="en-GB" sz="2200" kern="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26608"/>
              </p:ext>
            </p:extLst>
          </p:nvPr>
        </p:nvGraphicFramePr>
        <p:xfrm>
          <a:off x="251520" y="1353294"/>
          <a:ext cx="8712968" cy="5142042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017598"/>
                <a:gridCol w="6695370"/>
              </a:tblGrid>
              <a:tr h="252288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Term</a:t>
                      </a:r>
                      <a:endParaRPr lang="en-GB" sz="1400" b="1" dirty="0">
                        <a:effectLst/>
                        <a:latin typeface="Verdana"/>
                      </a:endParaRPr>
                    </a:p>
                  </a:txBody>
                  <a:tcPr marL="27337" marR="27337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Definition</a:t>
                      </a:r>
                      <a:endParaRPr lang="en-GB" sz="1400" b="1" dirty="0">
                        <a:effectLst/>
                        <a:latin typeface="Verdana"/>
                      </a:endParaRPr>
                    </a:p>
                  </a:txBody>
                  <a:tcPr marL="27337" marR="27337" marT="0" marB="0"/>
                </a:tc>
              </a:tr>
              <a:tr h="40521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effectLst/>
                          <a:latin typeface="Verdana"/>
                        </a:rPr>
                        <a:t>Administrative formality</a:t>
                      </a:r>
                      <a:endParaRPr lang="en-GB" sz="10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cs typeface="Helv"/>
                        </a:rPr>
                        <a:t>Based on our analysis we conclude that the term “administrative formality” is a synonym of “public service”. We therefore refer to the definition of “public service”.</a:t>
                      </a:r>
                      <a:endParaRPr lang="en-GB" sz="1000" b="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</a:tr>
              <a:tr h="405216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Verdana"/>
                        </a:rPr>
                        <a:t>Public Service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Verdana"/>
                        </a:rPr>
                        <a:t>A set of deeds and acts performed by or on behalf of a public administration for the benefit of a citizen, a business or another public administration.</a:t>
                      </a:r>
                    </a:p>
                  </a:txBody>
                  <a:tcPr marL="68580" marR="68580" marT="0" marB="0"/>
                </a:tc>
              </a:tr>
              <a:tr h="436922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Verdana"/>
                        </a:rPr>
                        <a:t>Business Event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Verdana"/>
                        </a:rPr>
                        <a:t>A certain stage in the business lifecycle with which a bundle of public services is associated in the context of a particular Member State.</a:t>
                      </a:r>
                    </a:p>
                  </a:txBody>
                  <a:tcPr marL="68580" marR="68580" marT="0" marB="0"/>
                </a:tc>
              </a:tr>
              <a:tr h="2376264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Verdana"/>
                        </a:rPr>
                        <a:t>Key Business Event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Verdana"/>
                        </a:rPr>
                        <a:t>A Key Business Event comprises the generic stages of the business lifecycle, regardless from a specific Member State’s context, through which any business carries out its business activities and interaction with Government. We identify 12 Key Business Events: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Starting a business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Employing Staff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Funding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Business Operations &amp; Trade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Taxation and Finance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Legal &amp; Regulatory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Innovation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Premises &amp; Environment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Returns and Other Obligations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Expanding your Business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Selling to Government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</a:rPr>
                        <a:t>Closing or Selling a business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Public Service Portfolio</a:t>
                      </a:r>
                      <a:endParaRPr lang="en-GB" sz="10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The complete set of public services that is managed by a governmental service provider. The service portfolio is used to manage the entire lifecycle of all public services, and includes three categories: service pipeline (proposed or in development), service catalogue (live or available for deployment), and retired services. </a:t>
                      </a:r>
                      <a:endParaRPr lang="en-GB" sz="10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</a:tr>
              <a:tr h="546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Catalogue of Public Services</a:t>
                      </a:r>
                      <a:endParaRPr lang="en-GB" sz="10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 catalogue of public services is a collection of descriptions of active public services that are provided by a public administration at any administrative level (i.e. local, regional, national or pan-European). These descriptions are created following a common data model for representing public services.</a:t>
                      </a:r>
                      <a:endParaRPr lang="en-GB" sz="1000" b="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1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6321</TotalTime>
  <Words>630</Words>
  <Application>Microsoft Office PowerPoint</Application>
  <PresentationFormat>On-screen Show (4:3)</PresentationFormat>
  <Paragraphs>122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Welcome and overview </vt:lpstr>
      <vt:lpstr>PowerPoint Presentation</vt:lpstr>
      <vt:lpstr>PowerPoint Presentation</vt:lpstr>
      <vt:lpstr>Introduction of new Working Group Members &amp; collaboration in the Working Group</vt:lpstr>
      <vt:lpstr>PowerPoint Presentation</vt:lpstr>
      <vt:lpstr>Final validation of common terminology on key concepts</vt:lpstr>
      <vt:lpstr>PowerPoint Presentation</vt:lpstr>
      <vt:lpstr>List of business events and public services on the PSCs</vt:lpstr>
      <vt:lpstr>Analysis of data models used on the PSCs</vt:lpstr>
      <vt:lpstr>PowerPoint Presentation</vt:lpstr>
      <vt:lpstr>Next steps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Company>European Commission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ISA</dc:subject>
  <dc:creator>Tipik</dc:creator>
  <cp:lastModifiedBy>Michiel De Keyzer</cp:lastModifiedBy>
  <cp:revision>1221</cp:revision>
  <cp:lastPrinted>2014-11-03T07:10:54Z</cp:lastPrinted>
  <dcterms:created xsi:type="dcterms:W3CDTF">2011-10-28T10:25:18Z</dcterms:created>
  <dcterms:modified xsi:type="dcterms:W3CDTF">2014-11-20T10:49:23Z</dcterms:modified>
</cp:coreProperties>
</file>