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4" r:id="rId1"/>
  </p:sldMasterIdLst>
  <p:notesMasterIdLst>
    <p:notesMasterId r:id="rId24"/>
  </p:notesMasterIdLst>
  <p:handoutMasterIdLst>
    <p:handoutMasterId r:id="rId25"/>
  </p:handoutMasterIdLst>
  <p:sldIdLst>
    <p:sldId id="491" r:id="rId2"/>
    <p:sldId id="478" r:id="rId3"/>
    <p:sldId id="472" r:id="rId4"/>
    <p:sldId id="506" r:id="rId5"/>
    <p:sldId id="509" r:id="rId6"/>
    <p:sldId id="452" r:id="rId7"/>
    <p:sldId id="493" r:id="rId8"/>
    <p:sldId id="474" r:id="rId9"/>
    <p:sldId id="475" r:id="rId10"/>
    <p:sldId id="514" r:id="rId11"/>
    <p:sldId id="515" r:id="rId12"/>
    <p:sldId id="516" r:id="rId13"/>
    <p:sldId id="517" r:id="rId14"/>
    <p:sldId id="512" r:id="rId15"/>
    <p:sldId id="510" r:id="rId16"/>
    <p:sldId id="513" r:id="rId17"/>
    <p:sldId id="470" r:id="rId18"/>
    <p:sldId id="488" r:id="rId19"/>
    <p:sldId id="480" r:id="rId20"/>
    <p:sldId id="489" r:id="rId21"/>
    <p:sldId id="490" r:id="rId22"/>
    <p:sldId id="479" r:id="rId23"/>
  </p:sldIdLst>
  <p:sldSz cx="9144000" cy="6858000" type="screen4x3"/>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44">
          <p15:clr>
            <a:srgbClr val="A4A3A4"/>
          </p15:clr>
        </p15:guide>
        <p15:guide id="2" orient="horz" pos="436">
          <p15:clr>
            <a:srgbClr val="A4A3A4"/>
          </p15:clr>
        </p15:guide>
        <p15:guide id="3" orient="horz" pos="4179">
          <p15:clr>
            <a:srgbClr val="A4A3A4"/>
          </p15:clr>
        </p15:guide>
        <p15:guide id="4" orient="horz" pos="3888">
          <p15:clr>
            <a:srgbClr val="A4A3A4"/>
          </p15:clr>
        </p15:guide>
        <p15:guide id="5" orient="horz" pos="3984">
          <p15:clr>
            <a:srgbClr val="A4A3A4"/>
          </p15:clr>
        </p15:guide>
        <p15:guide id="6" orient="horz" pos="1104">
          <p15:clr>
            <a:srgbClr val="A4A3A4"/>
          </p15:clr>
        </p15:guide>
        <p15:guide id="7" orient="horz" pos="1008">
          <p15:clr>
            <a:srgbClr val="A4A3A4"/>
          </p15:clr>
        </p15:guide>
        <p15:guide id="8" orient="horz" pos="2448">
          <p15:clr>
            <a:srgbClr val="A4A3A4"/>
          </p15:clr>
        </p15:guide>
        <p15:guide id="9" orient="horz" pos="2544">
          <p15:clr>
            <a:srgbClr val="A4A3A4"/>
          </p15:clr>
        </p15:guide>
        <p15:guide id="10" orient="horz" pos="336">
          <p15:clr>
            <a:srgbClr val="A4A3A4"/>
          </p15:clr>
        </p15:guide>
        <p15:guide id="11" pos="2832">
          <p15:clr>
            <a:srgbClr val="A4A3A4"/>
          </p15:clr>
        </p15:guide>
        <p15:guide id="12" pos="336">
          <p15:clr>
            <a:srgbClr val="A4A3A4"/>
          </p15:clr>
        </p15:guide>
        <p15:guide id="13" pos="5424">
          <p15:clr>
            <a:srgbClr val="A4A3A4"/>
          </p15:clr>
        </p15:guide>
        <p15:guide id="14" pos="2928">
          <p15:clr>
            <a:srgbClr val="A4A3A4"/>
          </p15:clr>
        </p15:guide>
        <p15:guide id="15" pos="1968">
          <p15:clr>
            <a:srgbClr val="A4A3A4"/>
          </p15:clr>
        </p15:guide>
        <p15:guide id="16" pos="2070">
          <p15:clr>
            <a:srgbClr val="A4A3A4"/>
          </p15:clr>
        </p15:guide>
        <p15:guide id="17" pos="3792">
          <p15:clr>
            <a:srgbClr val="A4A3A4"/>
          </p15:clr>
        </p15:guide>
        <p15:guide id="18" pos="1104">
          <p15:clr>
            <a:srgbClr val="A4A3A4"/>
          </p15:clr>
        </p15:guide>
        <p15:guide id="19" pos="4656">
          <p15:clr>
            <a:srgbClr val="A4A3A4"/>
          </p15:clr>
        </p15:guide>
        <p15:guide id="20" pos="4560">
          <p15:clr>
            <a:srgbClr val="A4A3A4"/>
          </p15:clr>
        </p15:guide>
        <p15:guide id="21" pos="3696">
          <p15:clr>
            <a:srgbClr val="A4A3A4"/>
          </p15:clr>
        </p15:guide>
        <p15:guide id="22" pos="1200">
          <p15:clr>
            <a:srgbClr val="A4A3A4"/>
          </p15:clr>
        </p15:guide>
      </p15:sldGuideLst>
    </p:ext>
    <p:ext uri="{2D200454-40CA-4A62-9FC3-DE9A4176ACB9}">
      <p15:notesGuideLst xmlns:p15="http://schemas.microsoft.com/office/powerpoint/2012/main" xmlns="">
        <p15:guide id="1" orient="horz" pos="3156" userDrawn="1">
          <p15:clr>
            <a:srgbClr val="A4A3A4"/>
          </p15:clr>
        </p15:guide>
        <p15:guide id="2" pos="217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1" clrIdx="0"/>
  <p:cmAuthor id="1" name="rodriguf" initials="r" lastIdx="31" clrIdx="1"/>
  <p:cmAuthor id="2" name="Nikolaos Loutas" initials="NL" lastIdx="1" clrIdx="2"/>
  <p:cmAuthor id="3" name="Michiel De Keyzer" initials="MDK"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69D073F8-1565-44D7-B386-08B59EADF2EE}">
  <a:tblStyle styleId="{69D073F8-1565-44D7-B386-08B59EADF2EE}" styleName="PwC Table">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noFill/>
            </a:ln>
          </a:bottom>
        </a:tcBdr>
      </a:tcStyle>
    </a:band1H>
    <a:band2H>
      <a:tcStyle>
        <a:tcBdr>
          <a:bottom>
            <a:ln w="38100" cmpd="sng">
              <a:noFill/>
            </a:ln>
          </a:bottom>
        </a:tcBdr>
      </a:tcStyle>
    </a:band2H>
    <a:firstCol>
      <a:tcTxStyle i="on">
        <a:fontRef idx="major">
          <a:prstClr val="black"/>
        </a:fontRef>
        <a:schemeClr val="dk1"/>
      </a:tcTxStyle>
      <a:tcStyle>
        <a:tcBdr/>
        <a:fill>
          <a:noFill/>
        </a:fill>
      </a:tcStyle>
    </a:firstCol>
    <a:firstRow>
      <a:tcTxStyle b="on">
        <a:fontRef idx="major">
          <a:prstClr val="black"/>
        </a:fontRef>
        <a:schemeClr val="dk2"/>
      </a:tcTxStyle>
      <a:tcStyle>
        <a:tcBdr>
          <a:bottom>
            <a:ln w="38100" cmpd="sng">
              <a:no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1038" autoAdjust="0"/>
    <p:restoredTop sz="94532" autoAdjust="0"/>
  </p:normalViewPr>
  <p:slideViewPr>
    <p:cSldViewPr>
      <p:cViewPr>
        <p:scale>
          <a:sx n="101" d="100"/>
          <a:sy n="101" d="100"/>
        </p:scale>
        <p:origin x="-870" y="192"/>
      </p:cViewPr>
      <p:guideLst>
        <p:guide orient="horz" pos="144"/>
        <p:guide orient="horz" pos="436"/>
        <p:guide orient="horz" pos="4179"/>
        <p:guide orient="horz" pos="3888"/>
        <p:guide orient="horz" pos="3984"/>
        <p:guide orient="horz" pos="1104"/>
        <p:guide orient="horz" pos="1008"/>
        <p:guide orient="horz" pos="2448"/>
        <p:guide orient="horz" pos="2544"/>
        <p:guide orient="horz" pos="336"/>
        <p:guide pos="2832"/>
        <p:guide pos="336"/>
        <p:guide pos="5424"/>
        <p:guide pos="2928"/>
        <p:guide pos="1968"/>
        <p:guide pos="2070"/>
        <p:guide pos="3792"/>
        <p:guide pos="1104"/>
        <p:guide pos="4656"/>
        <p:guide pos="4560"/>
        <p:guide pos="3696"/>
        <p:guide pos="1200"/>
      </p:guideLst>
    </p:cSldViewPr>
  </p:slideViewPr>
  <p:outlineViewPr>
    <p:cViewPr>
      <p:scale>
        <a:sx n="33" d="100"/>
        <a:sy n="33" d="100"/>
      </p:scale>
      <p:origin x="0" y="15840"/>
    </p:cViewPr>
  </p:outlineViewPr>
  <p:notesTextViewPr>
    <p:cViewPr>
      <p:scale>
        <a:sx n="100" d="100"/>
        <a:sy n="100" d="100"/>
      </p:scale>
      <p:origin x="0" y="0"/>
    </p:cViewPr>
  </p:notesTextViewPr>
  <p:sorterViewPr>
    <p:cViewPr>
      <p:scale>
        <a:sx n="200" d="100"/>
        <a:sy n="200" d="100"/>
      </p:scale>
      <p:origin x="0" y="7794"/>
    </p:cViewPr>
  </p:sorterViewPr>
  <p:notesViewPr>
    <p:cSldViewPr>
      <p:cViewPr varScale="1">
        <p:scale>
          <a:sx n="63" d="100"/>
          <a:sy n="63" d="100"/>
        </p:scale>
        <p:origin x="-3396" y="-126"/>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870" cy="501015"/>
          </a:xfrm>
          <a:prstGeom prst="rect">
            <a:avLst/>
          </a:prstGeom>
        </p:spPr>
        <p:txBody>
          <a:bodyPr vert="horz" lIns="92437" tIns="46218" rIns="92437" bIns="46218" rtlCol="0"/>
          <a:lstStyle>
            <a:lvl1pPr algn="l">
              <a:defRPr sz="1200"/>
            </a:lvl1pPr>
          </a:lstStyle>
          <a:p>
            <a:endParaRPr lang="en-GB" dirty="0">
              <a:latin typeface="Arial" pitchFamily="34" charset="0"/>
              <a:cs typeface="Arial" pitchFamily="34" charset="0"/>
            </a:endParaRPr>
          </a:p>
        </p:txBody>
      </p:sp>
      <p:sp>
        <p:nvSpPr>
          <p:cNvPr id="3" name="Date Placeholder 2"/>
          <p:cNvSpPr>
            <a:spLocks noGrp="1"/>
          </p:cNvSpPr>
          <p:nvPr>
            <p:ph type="dt" sz="quarter" idx="1"/>
          </p:nvPr>
        </p:nvSpPr>
        <p:spPr>
          <a:xfrm>
            <a:off x="3901699" y="0"/>
            <a:ext cx="2984870" cy="501015"/>
          </a:xfrm>
          <a:prstGeom prst="rect">
            <a:avLst/>
          </a:prstGeom>
        </p:spPr>
        <p:txBody>
          <a:bodyPr vert="horz" lIns="92437" tIns="46218" rIns="92437" bIns="46218" rtlCol="0"/>
          <a:lstStyle>
            <a:lvl1pPr algn="r">
              <a:defRPr sz="1200"/>
            </a:lvl1pPr>
          </a:lstStyle>
          <a:p>
            <a:fld id="{35F05CFF-548C-4E04-B325-CF1209D66BDC}" type="datetimeFigureOut">
              <a:rPr lang="en-GB" smtClean="0">
                <a:latin typeface="Arial" pitchFamily="34" charset="0"/>
                <a:cs typeface="Arial" pitchFamily="34" charset="0"/>
              </a:rPr>
              <a:pPr/>
              <a:t>05/02/2014</a:t>
            </a:fld>
            <a:endParaRPr lang="en-GB">
              <a:latin typeface="Arial" pitchFamily="34" charset="0"/>
              <a:cs typeface="Arial" pitchFamily="34" charset="0"/>
            </a:endParaRPr>
          </a:p>
        </p:txBody>
      </p:sp>
      <p:sp>
        <p:nvSpPr>
          <p:cNvPr id="4" name="Footer Placeholder 3"/>
          <p:cNvSpPr>
            <a:spLocks noGrp="1"/>
          </p:cNvSpPr>
          <p:nvPr>
            <p:ph type="ftr" sz="quarter" idx="2"/>
          </p:nvPr>
        </p:nvSpPr>
        <p:spPr>
          <a:xfrm>
            <a:off x="1" y="9517547"/>
            <a:ext cx="2984870" cy="501015"/>
          </a:xfrm>
          <a:prstGeom prst="rect">
            <a:avLst/>
          </a:prstGeom>
        </p:spPr>
        <p:txBody>
          <a:bodyPr vert="horz" lIns="92437" tIns="46218" rIns="92437" bIns="46218" rtlCol="0" anchor="b"/>
          <a:lstStyle>
            <a:lvl1pPr algn="l">
              <a:defRPr sz="1200"/>
            </a:lvl1pPr>
          </a:lstStyle>
          <a:p>
            <a:endParaRPr lang="en-GB">
              <a:latin typeface="Arial" pitchFamily="34" charset="0"/>
              <a:cs typeface="Arial" pitchFamily="34" charset="0"/>
            </a:endParaRPr>
          </a:p>
        </p:txBody>
      </p:sp>
      <p:sp>
        <p:nvSpPr>
          <p:cNvPr id="5" name="Slide Number Placeholder 4"/>
          <p:cNvSpPr>
            <a:spLocks noGrp="1"/>
          </p:cNvSpPr>
          <p:nvPr>
            <p:ph type="sldNum" sz="quarter" idx="3"/>
          </p:nvPr>
        </p:nvSpPr>
        <p:spPr>
          <a:xfrm>
            <a:off x="3901699" y="9517547"/>
            <a:ext cx="2984870" cy="501015"/>
          </a:xfrm>
          <a:prstGeom prst="rect">
            <a:avLst/>
          </a:prstGeom>
        </p:spPr>
        <p:txBody>
          <a:bodyPr vert="horz" lIns="92437" tIns="46218" rIns="92437" bIns="46218" rtlCol="0" anchor="b"/>
          <a:lstStyle>
            <a:lvl1pPr algn="r">
              <a:defRPr sz="1200"/>
            </a:lvl1pPr>
          </a:lstStyle>
          <a:p>
            <a:fld id="{4EE90EF7-3E10-491C-87C2-59674BB3AAF6}" type="slidenum">
              <a:rPr lang="en-GB" smtClean="0">
                <a:latin typeface="Arial" pitchFamily="34" charset="0"/>
                <a:cs typeface="Arial" pitchFamily="34" charset="0"/>
              </a:rPr>
              <a:pPr/>
              <a:t>‹#›</a:t>
            </a:fld>
            <a:endParaRPr lang="en-GB">
              <a:latin typeface="Arial" pitchFamily="34" charset="0"/>
              <a:cs typeface="Arial" pitchFamily="34" charset="0"/>
            </a:endParaRPr>
          </a:p>
        </p:txBody>
      </p:sp>
    </p:spTree>
    <p:extLst>
      <p:ext uri="{BB962C8B-B14F-4D97-AF65-F5344CB8AC3E}">
        <p14:creationId xmlns:p14="http://schemas.microsoft.com/office/powerpoint/2010/main" val="1203437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870" cy="501015"/>
          </a:xfrm>
          <a:prstGeom prst="rect">
            <a:avLst/>
          </a:prstGeom>
        </p:spPr>
        <p:txBody>
          <a:bodyPr vert="horz" lIns="92437" tIns="46218" rIns="92437" bIns="46218" rtlCol="0"/>
          <a:lstStyle>
            <a:lvl1pPr algn="l">
              <a:defRPr sz="1200">
                <a:latin typeface="Arial" pitchFamily="34" charset="0"/>
                <a:cs typeface="Arial" pitchFamily="34" charset="0"/>
              </a:defRPr>
            </a:lvl1pPr>
          </a:lstStyle>
          <a:p>
            <a:endParaRPr lang="en-GB"/>
          </a:p>
        </p:txBody>
      </p:sp>
      <p:sp>
        <p:nvSpPr>
          <p:cNvPr id="3" name="Date Placeholder 2"/>
          <p:cNvSpPr>
            <a:spLocks noGrp="1"/>
          </p:cNvSpPr>
          <p:nvPr>
            <p:ph type="dt" idx="1"/>
          </p:nvPr>
        </p:nvSpPr>
        <p:spPr>
          <a:xfrm>
            <a:off x="3901699" y="0"/>
            <a:ext cx="2984870" cy="501015"/>
          </a:xfrm>
          <a:prstGeom prst="rect">
            <a:avLst/>
          </a:prstGeom>
        </p:spPr>
        <p:txBody>
          <a:bodyPr vert="horz" lIns="92437" tIns="46218" rIns="92437" bIns="46218" rtlCol="0"/>
          <a:lstStyle>
            <a:lvl1pPr algn="r">
              <a:defRPr sz="1200">
                <a:latin typeface="Arial" pitchFamily="34" charset="0"/>
                <a:cs typeface="Arial" pitchFamily="34" charset="0"/>
              </a:defRPr>
            </a:lvl1pPr>
          </a:lstStyle>
          <a:p>
            <a:fld id="{5EFB8DA3-BCA9-4B7D-B50D-14F47506B614}" type="datetimeFigureOut">
              <a:rPr lang="en-GB" smtClean="0"/>
              <a:pPr/>
              <a:t>05/02/2014</a:t>
            </a:fld>
            <a:endParaRPr lang="en-GB"/>
          </a:p>
        </p:txBody>
      </p:sp>
      <p:sp>
        <p:nvSpPr>
          <p:cNvPr id="4" name="Slide Image Placeholder 3"/>
          <p:cNvSpPr>
            <a:spLocks noGrp="1" noRot="1" noChangeAspect="1"/>
          </p:cNvSpPr>
          <p:nvPr>
            <p:ph type="sldImg" idx="2"/>
          </p:nvPr>
        </p:nvSpPr>
        <p:spPr>
          <a:xfrm>
            <a:off x="938213" y="750888"/>
            <a:ext cx="5011737" cy="3757612"/>
          </a:xfrm>
          <a:prstGeom prst="rect">
            <a:avLst/>
          </a:prstGeom>
          <a:noFill/>
          <a:ln w="12700">
            <a:solidFill>
              <a:prstClr val="black"/>
            </a:solidFill>
          </a:ln>
        </p:spPr>
        <p:txBody>
          <a:bodyPr vert="horz" lIns="92437" tIns="46218" rIns="92437" bIns="46218" rtlCol="0" anchor="ctr"/>
          <a:lstStyle/>
          <a:p>
            <a:endParaRPr lang="en-GB"/>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2437" tIns="46218" rIns="92437" bIns="46218"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1" y="9517547"/>
            <a:ext cx="2984870" cy="501015"/>
          </a:xfrm>
          <a:prstGeom prst="rect">
            <a:avLst/>
          </a:prstGeom>
        </p:spPr>
        <p:txBody>
          <a:bodyPr vert="horz" lIns="92437" tIns="46218" rIns="92437" bIns="46218" rtlCol="0" anchor="b"/>
          <a:lstStyle>
            <a:lvl1pPr algn="l">
              <a:defRPr sz="1200">
                <a:latin typeface="Arial" pitchFamily="34" charset="0"/>
                <a:cs typeface="Arial" pitchFamily="34" charset="0"/>
              </a:defRPr>
            </a:lvl1pPr>
          </a:lstStyle>
          <a:p>
            <a:endParaRPr lang="en-GB"/>
          </a:p>
        </p:txBody>
      </p:sp>
      <p:sp>
        <p:nvSpPr>
          <p:cNvPr id="7" name="Slide Number Placeholder 6"/>
          <p:cNvSpPr>
            <a:spLocks noGrp="1"/>
          </p:cNvSpPr>
          <p:nvPr>
            <p:ph type="sldNum" sz="quarter" idx="5"/>
          </p:nvPr>
        </p:nvSpPr>
        <p:spPr>
          <a:xfrm>
            <a:off x="3901699" y="9517547"/>
            <a:ext cx="2984870" cy="501015"/>
          </a:xfrm>
          <a:prstGeom prst="rect">
            <a:avLst/>
          </a:prstGeom>
        </p:spPr>
        <p:txBody>
          <a:bodyPr vert="horz" lIns="92437" tIns="46218" rIns="92437" bIns="46218" rtlCol="0" anchor="b"/>
          <a:lstStyle>
            <a:lvl1pPr algn="r">
              <a:defRPr sz="1200">
                <a:latin typeface="Arial" pitchFamily="34" charset="0"/>
                <a:cs typeface="Arial" pitchFamily="34" charset="0"/>
              </a:defRPr>
            </a:lvl1pPr>
          </a:lstStyle>
          <a:p>
            <a:fld id="{F07B8F03-BC93-4120-96CA-A36DF640BE24}" type="slidenum">
              <a:rPr lang="en-GB" smtClean="0"/>
              <a:pPr/>
              <a:t>‹#›</a:t>
            </a:fld>
            <a:endParaRPr lang="en-GB"/>
          </a:p>
        </p:txBody>
      </p:sp>
    </p:spTree>
    <p:extLst>
      <p:ext uri="{BB962C8B-B14F-4D97-AF65-F5344CB8AC3E}">
        <p14:creationId xmlns:p14="http://schemas.microsoft.com/office/powerpoint/2010/main" val="408718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Arial" pitchFamily="34" charset="0"/>
      </a:defRPr>
    </a:lvl1pPr>
    <a:lvl2pPr marL="457200" algn="l" defTabSz="914400" rtl="0" eaLnBrk="1" latinLnBrk="0" hangingPunct="1">
      <a:defRPr sz="1200" kern="1200">
        <a:solidFill>
          <a:schemeClr val="tx1"/>
        </a:solidFill>
        <a:latin typeface="Arial" pitchFamily="34" charset="0"/>
        <a:ea typeface="+mn-ea"/>
        <a:cs typeface="Arial" pitchFamily="34" charset="0"/>
      </a:defRPr>
    </a:lvl2pPr>
    <a:lvl3pPr marL="914400" algn="l" defTabSz="914400" rtl="0" eaLnBrk="1" latinLnBrk="0" hangingPunct="1">
      <a:defRPr sz="1200" kern="1200">
        <a:solidFill>
          <a:schemeClr val="tx1"/>
        </a:solidFill>
        <a:latin typeface="Arial" pitchFamily="34" charset="0"/>
        <a:ea typeface="+mn-ea"/>
        <a:cs typeface="Arial" pitchFamily="34" charset="0"/>
      </a:defRPr>
    </a:lvl3pPr>
    <a:lvl4pPr marL="1371600" algn="l" defTabSz="914400" rtl="0" eaLnBrk="1" latinLnBrk="0" hangingPunct="1">
      <a:defRPr sz="1200" kern="1200">
        <a:solidFill>
          <a:schemeClr val="tx1"/>
        </a:solidFill>
        <a:latin typeface="Arial" pitchFamily="34" charset="0"/>
        <a:ea typeface="+mn-ea"/>
        <a:cs typeface="Arial" pitchFamily="34" charset="0"/>
      </a:defRPr>
    </a:lvl4pPr>
    <a:lvl5pPr marL="1828800" algn="l" defTabSz="914400" rtl="0" eaLnBrk="1" latinLnBrk="0" hangingPunct="1">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europa.eu/rapid/press-release_MEMO-11-891_en.htm"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a:t>
            </a:fld>
            <a:endParaRPr lang="en-GB"/>
          </a:p>
        </p:txBody>
      </p:sp>
    </p:spTree>
    <p:extLst>
      <p:ext uri="{BB962C8B-B14F-4D97-AF65-F5344CB8AC3E}">
        <p14:creationId xmlns:p14="http://schemas.microsoft.com/office/powerpoint/2010/main" val="3215733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10</a:t>
            </a:fld>
            <a:endParaRPr lang="en-GB"/>
          </a:p>
        </p:txBody>
      </p:sp>
    </p:spTree>
    <p:extLst>
      <p:ext uri="{BB962C8B-B14F-4D97-AF65-F5344CB8AC3E}">
        <p14:creationId xmlns:p14="http://schemas.microsoft.com/office/powerpoint/2010/main" val="36226044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11</a:t>
            </a:fld>
            <a:endParaRPr lang="en-GB"/>
          </a:p>
        </p:txBody>
      </p:sp>
    </p:spTree>
    <p:extLst>
      <p:ext uri="{BB962C8B-B14F-4D97-AF65-F5344CB8AC3E}">
        <p14:creationId xmlns:p14="http://schemas.microsoft.com/office/powerpoint/2010/main" val="32013452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12</a:t>
            </a:fld>
            <a:endParaRPr lang="en-GB"/>
          </a:p>
        </p:txBody>
      </p:sp>
    </p:spTree>
    <p:extLst>
      <p:ext uri="{BB962C8B-B14F-4D97-AF65-F5344CB8AC3E}">
        <p14:creationId xmlns:p14="http://schemas.microsoft.com/office/powerpoint/2010/main" val="3201345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13</a:t>
            </a:fld>
            <a:endParaRPr lang="en-GB"/>
          </a:p>
        </p:txBody>
      </p:sp>
    </p:spTree>
    <p:extLst>
      <p:ext uri="{BB962C8B-B14F-4D97-AF65-F5344CB8AC3E}">
        <p14:creationId xmlns:p14="http://schemas.microsoft.com/office/powerpoint/2010/main" val="3201345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14</a:t>
            </a:fld>
            <a:endParaRPr lang="en-GB"/>
          </a:p>
        </p:txBody>
      </p:sp>
    </p:spTree>
    <p:extLst>
      <p:ext uri="{BB962C8B-B14F-4D97-AF65-F5344CB8AC3E}">
        <p14:creationId xmlns:p14="http://schemas.microsoft.com/office/powerpoint/2010/main" val="36226044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15</a:t>
            </a:fld>
            <a:endParaRPr lang="en-GB"/>
          </a:p>
        </p:txBody>
      </p:sp>
    </p:spTree>
    <p:extLst>
      <p:ext uri="{BB962C8B-B14F-4D97-AF65-F5344CB8AC3E}">
        <p14:creationId xmlns:p14="http://schemas.microsoft.com/office/powerpoint/2010/main" val="32013452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17</a:t>
            </a:fld>
            <a:endParaRPr lang="en-GB"/>
          </a:p>
        </p:txBody>
      </p:sp>
    </p:spTree>
    <p:extLst>
      <p:ext uri="{BB962C8B-B14F-4D97-AF65-F5344CB8AC3E}">
        <p14:creationId xmlns:p14="http://schemas.microsoft.com/office/powerpoint/2010/main" val="23359024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See also: </a:t>
            </a:r>
            <a:r>
              <a:rPr lang="en-GB" dirty="0" smtClean="0">
                <a:hlinkClick r:id="rId3"/>
              </a:rPr>
              <a:t>http://europa.eu/rapid/press-release_MEMO-11-891_en.htm</a:t>
            </a:r>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18</a:t>
            </a:fld>
            <a:endParaRPr lang="en-GB"/>
          </a:p>
        </p:txBody>
      </p:sp>
    </p:spTree>
    <p:extLst>
      <p:ext uri="{BB962C8B-B14F-4D97-AF65-F5344CB8AC3E}">
        <p14:creationId xmlns:p14="http://schemas.microsoft.com/office/powerpoint/2010/main" val="33237281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19</a:t>
            </a:fld>
            <a:endParaRPr lang="en-GB"/>
          </a:p>
        </p:txBody>
      </p:sp>
    </p:spTree>
    <p:extLst>
      <p:ext uri="{BB962C8B-B14F-4D97-AF65-F5344CB8AC3E}">
        <p14:creationId xmlns:p14="http://schemas.microsoft.com/office/powerpoint/2010/main" val="3112482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20</a:t>
            </a:fld>
            <a:endParaRPr lang="en-GB"/>
          </a:p>
        </p:txBody>
      </p:sp>
    </p:spTree>
    <p:extLst>
      <p:ext uri="{BB962C8B-B14F-4D97-AF65-F5344CB8AC3E}">
        <p14:creationId xmlns:p14="http://schemas.microsoft.com/office/powerpoint/2010/main" val="547078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a:t>
            </a:fld>
            <a:endParaRPr lang="en-GB"/>
          </a:p>
        </p:txBody>
      </p:sp>
    </p:spTree>
    <p:extLst>
      <p:ext uri="{BB962C8B-B14F-4D97-AF65-F5344CB8AC3E}">
        <p14:creationId xmlns:p14="http://schemas.microsoft.com/office/powerpoint/2010/main" val="41492068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21</a:t>
            </a:fld>
            <a:endParaRPr lang="en-GB"/>
          </a:p>
        </p:txBody>
      </p:sp>
    </p:spTree>
    <p:extLst>
      <p:ext uri="{BB962C8B-B14F-4D97-AF65-F5344CB8AC3E}">
        <p14:creationId xmlns:p14="http://schemas.microsoft.com/office/powerpoint/2010/main" val="32539604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22</a:t>
            </a:fld>
            <a:endParaRPr lang="en-GB"/>
          </a:p>
        </p:txBody>
      </p:sp>
    </p:spTree>
    <p:extLst>
      <p:ext uri="{BB962C8B-B14F-4D97-AF65-F5344CB8AC3E}">
        <p14:creationId xmlns:p14="http://schemas.microsoft.com/office/powerpoint/2010/main" val="3707740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a:t>
            </a:fld>
            <a:endParaRPr lang="en-GB"/>
          </a:p>
        </p:txBody>
      </p:sp>
    </p:spTree>
    <p:extLst>
      <p:ext uri="{BB962C8B-B14F-4D97-AF65-F5344CB8AC3E}">
        <p14:creationId xmlns:p14="http://schemas.microsoft.com/office/powerpoint/2010/main" val="58244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4</a:t>
            </a:fld>
            <a:endParaRPr lang="en-GB"/>
          </a:p>
        </p:txBody>
      </p:sp>
    </p:spTree>
    <p:extLst>
      <p:ext uri="{BB962C8B-B14F-4D97-AF65-F5344CB8AC3E}">
        <p14:creationId xmlns:p14="http://schemas.microsoft.com/office/powerpoint/2010/main" val="1512824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5</a:t>
            </a:fld>
            <a:endParaRPr lang="en-GB"/>
          </a:p>
        </p:txBody>
      </p:sp>
    </p:spTree>
    <p:extLst>
      <p:ext uri="{BB962C8B-B14F-4D97-AF65-F5344CB8AC3E}">
        <p14:creationId xmlns:p14="http://schemas.microsoft.com/office/powerpoint/2010/main" val="1534762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6</a:t>
            </a:fld>
            <a:endParaRPr lang="en-GB"/>
          </a:p>
        </p:txBody>
      </p:sp>
    </p:spTree>
    <p:extLst>
      <p:ext uri="{BB962C8B-B14F-4D97-AF65-F5344CB8AC3E}">
        <p14:creationId xmlns:p14="http://schemas.microsoft.com/office/powerpoint/2010/main" val="672391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7</a:t>
            </a:fld>
            <a:endParaRPr lang="en-GB"/>
          </a:p>
        </p:txBody>
      </p:sp>
    </p:spTree>
    <p:extLst>
      <p:ext uri="{BB962C8B-B14F-4D97-AF65-F5344CB8AC3E}">
        <p14:creationId xmlns:p14="http://schemas.microsoft.com/office/powerpoint/2010/main" val="4292757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8</a:t>
            </a:fld>
            <a:endParaRPr lang="en-GB"/>
          </a:p>
        </p:txBody>
      </p:sp>
    </p:spTree>
    <p:extLst>
      <p:ext uri="{BB962C8B-B14F-4D97-AF65-F5344CB8AC3E}">
        <p14:creationId xmlns:p14="http://schemas.microsoft.com/office/powerpoint/2010/main" val="6282845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9</a:t>
            </a:fld>
            <a:endParaRPr lang="en-GB"/>
          </a:p>
        </p:txBody>
      </p:sp>
    </p:spTree>
    <p:extLst>
      <p:ext uri="{BB962C8B-B14F-4D97-AF65-F5344CB8AC3E}">
        <p14:creationId xmlns:p14="http://schemas.microsoft.com/office/powerpoint/2010/main" val="21959934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Slide">
    <p:spTree>
      <p:nvGrpSpPr>
        <p:cNvPr id="1" name=""/>
        <p:cNvGrpSpPr/>
        <p:nvPr/>
      </p:nvGrpSpPr>
      <p:grpSpPr>
        <a:xfrm>
          <a:off x="0" y="0"/>
          <a:ext cx="0" cy="0"/>
          <a:chOff x="0" y="0"/>
          <a:chExt cx="0" cy="0"/>
        </a:xfrm>
      </p:grpSpPr>
      <p:grpSp>
        <p:nvGrpSpPr>
          <p:cNvPr id="2" name="Group 25"/>
          <p:cNvGrpSpPr/>
          <p:nvPr/>
        </p:nvGrpSpPr>
        <p:grpSpPr bwMode="gray">
          <a:xfrm>
            <a:off x="1752601" y="1"/>
            <a:ext cx="7391400" cy="6176009"/>
            <a:chOff x="19140488" y="13674"/>
            <a:chExt cx="7443798" cy="6145827"/>
          </a:xfrm>
        </p:grpSpPr>
        <p:sp>
          <p:nvSpPr>
            <p:cNvPr id="27"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5"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6"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47"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4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grpSp>
        <p:nvGrpSpPr>
          <p:cNvPr id="3" name="Group 32"/>
          <p:cNvGrpSpPr/>
          <p:nvPr/>
        </p:nvGrpSpPr>
        <p:grpSpPr>
          <a:xfrm>
            <a:off x="968592" y="6170991"/>
            <a:ext cx="914400" cy="533479"/>
            <a:chOff x="518032" y="978681"/>
            <a:chExt cx="4572000" cy="2667393"/>
          </a:xfrm>
        </p:grpSpPr>
        <p:sp>
          <p:nvSpPr>
            <p:cNvPr id="51"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52"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pic>
        <p:nvPicPr>
          <p:cNvPr id="2051" name="Picture 3"/>
          <p:cNvPicPr>
            <a:picLocks noChangeAspect="1" noChangeArrowheads="1"/>
          </p:cNvPicPr>
          <p:nvPr/>
        </p:nvPicPr>
        <p:blipFill>
          <a:blip r:embed="rId2" cstate="print"/>
          <a:srcRect/>
          <a:stretch>
            <a:fillRect/>
          </a:stretch>
        </p:blipFill>
        <p:spPr bwMode="auto">
          <a:xfrm>
            <a:off x="-108520" y="764705"/>
            <a:ext cx="1948024" cy="2160239"/>
          </a:xfrm>
          <a:prstGeom prst="rect">
            <a:avLst/>
          </a:prstGeom>
          <a:noFill/>
          <a:ln w="9525">
            <a:noFill/>
            <a:miter lim="800000"/>
            <a:headEnd/>
            <a:tailEnd/>
          </a:ln>
          <a:effectLst/>
        </p:spPr>
      </p:pic>
      <p:grpSp>
        <p:nvGrpSpPr>
          <p:cNvPr id="21" name="Group 20"/>
          <p:cNvGrpSpPr/>
          <p:nvPr userDrawn="1"/>
        </p:nvGrpSpPr>
        <p:grpSpPr bwMode="gray">
          <a:xfrm>
            <a:off x="860208" y="0"/>
            <a:ext cx="8283792" cy="6176009"/>
            <a:chOff x="19140488" y="13674"/>
            <a:chExt cx="8342516" cy="6145827"/>
          </a:xfrm>
        </p:grpSpPr>
        <p:sp>
          <p:nvSpPr>
            <p:cNvPr id="22"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3" name="Rectangle 7"/>
            <p:cNvSpPr>
              <a:spLocks noChangeArrowheads="1"/>
            </p:cNvSpPr>
            <p:nvPr/>
          </p:nvSpPr>
          <p:spPr bwMode="gray">
            <a:xfrm>
              <a:off x="25663403" y="4032250"/>
              <a:ext cx="1819601"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5"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6"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4"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5"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37"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Cover Slide">
    <p:spTree>
      <p:nvGrpSpPr>
        <p:cNvPr id="1" name=""/>
        <p:cNvGrpSpPr/>
        <p:nvPr/>
      </p:nvGrpSpPr>
      <p:grpSpPr>
        <a:xfrm>
          <a:off x="0" y="0"/>
          <a:ext cx="0" cy="0"/>
          <a:chOff x="0" y="0"/>
          <a:chExt cx="0" cy="0"/>
        </a:xfrm>
      </p:grpSpPr>
      <p:grpSp>
        <p:nvGrpSpPr>
          <p:cNvPr id="2" name="Group 25"/>
          <p:cNvGrpSpPr/>
          <p:nvPr userDrawn="1"/>
        </p:nvGrpSpPr>
        <p:grpSpPr bwMode="gray">
          <a:xfrm>
            <a:off x="1752601" y="1"/>
            <a:ext cx="7391400" cy="6176009"/>
            <a:chOff x="19140488" y="13674"/>
            <a:chExt cx="7443798" cy="6145827"/>
          </a:xfrm>
        </p:grpSpPr>
        <p:sp>
          <p:nvSpPr>
            <p:cNvPr id="27"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5"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6"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47"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4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49"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smtClean="0"/>
              <a:t>www.pwc.com</a:t>
            </a:r>
            <a:endParaRPr lang="en-GB" noProof="0" dirty="0"/>
          </a:p>
        </p:txBody>
      </p:sp>
      <p:grpSp>
        <p:nvGrpSpPr>
          <p:cNvPr id="3" name="Group 32"/>
          <p:cNvGrpSpPr/>
          <p:nvPr userDrawn="1"/>
        </p:nvGrpSpPr>
        <p:grpSpPr>
          <a:xfrm>
            <a:off x="968592" y="6170991"/>
            <a:ext cx="914400" cy="533479"/>
            <a:chOff x="518032" y="978681"/>
            <a:chExt cx="4572000" cy="2667393"/>
          </a:xfrm>
        </p:grpSpPr>
        <p:sp>
          <p:nvSpPr>
            <p:cNvPr id="51"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52"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pic>
        <p:nvPicPr>
          <p:cNvPr id="2051" name="Picture 3"/>
          <p:cNvPicPr>
            <a:picLocks noChangeAspect="1" noChangeArrowheads="1"/>
          </p:cNvPicPr>
          <p:nvPr userDrawn="1"/>
        </p:nvPicPr>
        <p:blipFill>
          <a:blip r:embed="rId2" cstate="print"/>
          <a:srcRect/>
          <a:stretch>
            <a:fillRect/>
          </a:stretch>
        </p:blipFill>
        <p:spPr bwMode="auto">
          <a:xfrm>
            <a:off x="-108520" y="764705"/>
            <a:ext cx="1948024" cy="2160239"/>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39552" y="685800"/>
            <a:ext cx="8071048" cy="914400"/>
          </a:xfrm>
        </p:spPr>
        <p:txBody>
          <a:bodyPr/>
          <a:lstStyle>
            <a:lvl1pPr>
              <a:defRPr/>
            </a:lvl1p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6" name="Slide Number Placeholder 15"/>
          <p:cNvSpPr>
            <a:spLocks noGrp="1"/>
          </p:cNvSpPr>
          <p:nvPr>
            <p:ph type="sldNum" sz="quarter" idx="18"/>
          </p:nvPr>
        </p:nvSpPr>
        <p:spPr/>
        <p:txBody>
          <a:bodyPr/>
          <a:lstStyle/>
          <a:p>
            <a:r>
              <a:rPr lang="en-GB" smtClean="0"/>
              <a:t>Slide </a:t>
            </a:r>
            <a:fld id="{F40CD079-BC3F-4086-BA81-31A79D845B02}" type="slidenum">
              <a:rPr lang="en-GB" smtClean="0"/>
              <a:pPr/>
              <a:t>‹#›</a:t>
            </a:fld>
            <a:endParaRPr lang="en-GB"/>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533400" y="1752601"/>
            <a:ext cx="39624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4648201" y="1752600"/>
            <a:ext cx="3962399" cy="44196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8"/>
          </p:nvPr>
        </p:nvSpPr>
        <p:spPr/>
        <p:txBody>
          <a:bodyPr/>
          <a:lstStyle/>
          <a:p>
            <a:r>
              <a:rPr lang="en-GB" smtClean="0"/>
              <a:t>Slide </a:t>
            </a:r>
            <a:fld id="{E44EE0AE-258D-448E-BE6F-A5950D950578}" type="slidenum">
              <a:rPr lang="en-GB" smtClean="0"/>
              <a:pPr/>
              <a:t>‹#›</a:t>
            </a:fld>
            <a:endParaRPr lang="en-GB"/>
          </a:p>
        </p:txBody>
      </p:sp>
      <p:sp>
        <p:nvSpPr>
          <p:cNvPr id="17" name="PwCFirm"/>
          <p:cNvSpPr txBox="1"/>
          <p:nvPr/>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6019800" y="1752600"/>
            <a:ext cx="2590800" cy="2133600"/>
          </a:xfrm>
        </p:spPr>
        <p:txBody>
          <a:bodyPr/>
          <a:lstStyle/>
          <a:p>
            <a:pPr lvl="0"/>
            <a:r>
              <a:rPr lang="en-US" noProof="0" smtClean="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9"/>
          </p:nvPr>
        </p:nvSpPr>
        <p:spPr/>
        <p:txBody>
          <a:bodyPr/>
          <a:lstStyle/>
          <a:p>
            <a:r>
              <a:rPr lang="en-GB" smtClean="0"/>
              <a:t>Slide </a:t>
            </a:r>
            <a:fld id="{E5AEF7E6-F54B-465B-80D8-F94E30169B2B}" type="slidenum">
              <a:rPr lang="en-GB" smtClean="0"/>
              <a:pPr/>
              <a:t>‹#›</a:t>
            </a:fld>
            <a:endParaRPr lang="en-GB"/>
          </a:p>
        </p:txBody>
      </p:sp>
      <p:sp>
        <p:nvSpPr>
          <p:cNvPr id="20" name="PwCFirm"/>
          <p:cNvSpPr txBox="1"/>
          <p:nvPr/>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9"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US" noProof="0" smtClean="0"/>
              <a:t>Click to edit Master text styles</a:t>
            </a:r>
          </a:p>
        </p:txBody>
      </p:sp>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9"/>
          </p:nvPr>
        </p:nvSpPr>
        <p:spPr/>
        <p:txBody>
          <a:bodyPr/>
          <a:lstStyle/>
          <a:p>
            <a:r>
              <a:rPr lang="en-GB" smtClean="0"/>
              <a:t>Slide </a:t>
            </a:r>
            <a:fld id="{2A1DF1AB-ECF4-458D-ADC6-8F9126CBD0F9}" type="slidenum">
              <a:rPr lang="en-GB" smtClean="0"/>
              <a:pPr/>
              <a:t>‹#›</a:t>
            </a:fld>
            <a:endParaRPr lang="en-GB"/>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US" noProof="1" smtClean="0"/>
              <a:t>Click to edit Master title style</a:t>
            </a:r>
            <a:endParaRPr lang="en-GB"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GB"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US" noProof="1" smtClean="0"/>
              <a:t>Click to edit Master text styles</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9"/>
          </p:nvPr>
        </p:nvSpPr>
        <p:spPr/>
        <p:txBody>
          <a:bodyPr/>
          <a:lstStyle/>
          <a:p>
            <a:r>
              <a:rPr lang="en-GB" smtClean="0"/>
              <a:t>Slide </a:t>
            </a:r>
            <a:fld id="{A487AC06-E2A2-4E8D-9AFD-439DCFCCE529}" type="slidenum">
              <a:rPr lang="en-GB" smtClean="0"/>
              <a:pPr/>
              <a:t>‹#›</a:t>
            </a:fld>
            <a:endParaRPr lang="en-GB"/>
          </a:p>
        </p:txBody>
      </p:sp>
      <p:sp>
        <p:nvSpPr>
          <p:cNvPr id="18" name="PwCFirm"/>
          <p:cNvSpPr txBox="1"/>
          <p:nvPr/>
        </p:nvSpPr>
        <p:spPr>
          <a:xfrm>
            <a:off x="533400" y="6453336"/>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Slide Number Placeholder 14"/>
          <p:cNvSpPr>
            <a:spLocks noGrp="1"/>
          </p:cNvSpPr>
          <p:nvPr>
            <p:ph type="sldNum" sz="quarter" idx="12"/>
          </p:nvPr>
        </p:nvSpPr>
        <p:spPr/>
        <p:txBody>
          <a:bodyPr/>
          <a:lstStyle/>
          <a:p>
            <a:r>
              <a:rPr lang="en-GB" smtClean="0"/>
              <a:t>Slide </a:t>
            </a:r>
            <a:fld id="{7703A140-4BD5-4963-8DDB-02EE24C99514}" type="slidenum">
              <a:rPr lang="en-GB" smtClean="0"/>
              <a:pPr/>
              <a:t>‹#›</a:t>
            </a:fld>
            <a:endParaRPr lang="en-GB"/>
          </a:p>
        </p:txBody>
      </p:sp>
      <p:sp>
        <p:nvSpPr>
          <p:cNvPr id="16" name="PwCFirm"/>
          <p:cNvSpPr txBox="1"/>
          <p:nvPr/>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lvl1pPr>
              <a:lnSpc>
                <a:spcPct val="100000"/>
              </a:lnSpc>
              <a:defRPr baseline="0">
                <a:solidFill>
                  <a:schemeClr val="tx1"/>
                </a:solidFill>
              </a:defRPr>
            </a:lvl1pPr>
          </a:lstStyle>
          <a:p>
            <a:r>
              <a:rPr lang="en-US" noProof="0" smtClean="0"/>
              <a:t>Click to edit Master title style</a:t>
            </a:r>
            <a:endParaRPr lang="en-GB" noProof="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Content Placeholder 26"/>
          <p:cNvSpPr>
            <a:spLocks noGrp="1"/>
          </p:cNvSpPr>
          <p:nvPr>
            <p:ph sz="quarter" idx="15"/>
          </p:nvPr>
        </p:nvSpPr>
        <p:spPr>
          <a:xfrm>
            <a:off x="533400" y="1752600"/>
            <a:ext cx="8077200" cy="4419600"/>
          </a:xfrm>
        </p:spPr>
        <p:txBody>
          <a:bodyPr/>
          <a:lstStyle>
            <a:lvl1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1pPr>
            <a:lvl2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2pPr>
            <a:lvl3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3pPr>
            <a:lvl4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4pPr>
            <a:lvl5pPr indent="-274320" algn="l" defTabSz="914400" rtl="0" eaLnBrk="1" latinLnBrk="0" hangingPunct="1">
              <a:lnSpc>
                <a:spcPct val="100000"/>
              </a:lnSpc>
              <a:spcBef>
                <a:spcPts val="0"/>
              </a:spcBef>
              <a:spcAft>
                <a:spcPts val="900"/>
              </a:spcAft>
              <a:buClr>
                <a:schemeClr val="tx1"/>
              </a:buClr>
              <a:defRPr lang="en-GB" sz="2000" kern="1200" baseline="0" noProof="0" dirty="0">
                <a:solidFill>
                  <a:schemeClr val="tx1"/>
                </a:solidFill>
                <a:latin typeface="Georgia" pitchFamily="18" charset="0"/>
                <a:ea typeface="+mn-ea"/>
                <a:cs typeface="+mn-cs"/>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7" name="Slide Number Placeholder 16"/>
          <p:cNvSpPr>
            <a:spLocks noGrp="1"/>
          </p:cNvSpPr>
          <p:nvPr>
            <p:ph type="sldNum" sz="quarter" idx="18"/>
          </p:nvPr>
        </p:nvSpPr>
        <p:spPr/>
        <p:txBody>
          <a:bodyPr/>
          <a:lstStyle/>
          <a:p>
            <a:r>
              <a:rPr lang="en-GB" smtClean="0"/>
              <a:t>Slide </a:t>
            </a:r>
            <a:fld id="{C65BB6A6-903A-4B60-A0CF-B2137834975A}" type="slidenum">
              <a:rPr lang="en-GB" smtClean="0"/>
              <a:pPr/>
              <a:t>‹#›</a:t>
            </a:fld>
            <a:endParaRPr lang="en-GB"/>
          </a:p>
        </p:txBody>
      </p:sp>
      <p:sp>
        <p:nvSpPr>
          <p:cNvPr id="18" name="PwCFirm"/>
          <p:cNvSpPr txBox="1"/>
          <p:nvPr/>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bg1"/>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1524000" y="685800"/>
            <a:ext cx="7086600" cy="1066800"/>
          </a:xfrm>
        </p:spPr>
        <p:txBody>
          <a:bodyPr anchor="t" anchorCtr="0">
            <a:noAutofit/>
          </a:bodyPr>
          <a:lstStyle>
            <a:lvl1pPr>
              <a:lnSpc>
                <a:spcPct val="90000"/>
              </a:lnSpc>
              <a:defRPr sz="3200" baseline="0">
                <a:solidFill>
                  <a:sysClr val="windowText" lastClr="000000"/>
                </a:solidFill>
              </a:defRPr>
            </a:lvl1pPr>
          </a:lstStyle>
          <a:p>
            <a:r>
              <a:rPr lang="en-US" noProof="0" smtClean="0"/>
              <a:t>Click to edit Master title style</a:t>
            </a:r>
            <a:endParaRPr lang="en-GB" noProof="0" dirty="0"/>
          </a:p>
        </p:txBody>
      </p:sp>
      <p:sp>
        <p:nvSpPr>
          <p:cNvPr id="22" name="Subtitle 2"/>
          <p:cNvSpPr>
            <a:spLocks noGrp="1"/>
          </p:cNvSpPr>
          <p:nvPr>
            <p:ph type="subTitle" idx="1"/>
          </p:nvPr>
        </p:nvSpPr>
        <p:spPr bwMode="black">
          <a:xfrm>
            <a:off x="1524000" y="1905000"/>
            <a:ext cx="7086600" cy="1371600"/>
          </a:xfrm>
        </p:spPr>
        <p:txBody>
          <a:bodyPr>
            <a:noAutofit/>
          </a:bodyPr>
          <a:lstStyle>
            <a:lvl1pPr marL="0" indent="0" algn="l">
              <a:lnSpc>
                <a:spcPct val="90000"/>
              </a:lnSpc>
              <a:buNone/>
              <a:defRPr sz="3200" baseline="0">
                <a:solidFill>
                  <a:sysClr val="windowText" lastClr="000000"/>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smtClean="0"/>
              <a:t>Click to edit Master subtitle style</a:t>
            </a:r>
            <a:endParaRPr lang="en-GB" noProof="0" smtClean="0"/>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Slide Number Placeholder 16"/>
          <p:cNvSpPr>
            <a:spLocks noGrp="1"/>
          </p:cNvSpPr>
          <p:nvPr>
            <p:ph type="sldNum" sz="quarter" idx="18"/>
          </p:nvPr>
        </p:nvSpPr>
        <p:spPr>
          <a:xfrm>
            <a:off x="7086600" y="6477000"/>
            <a:ext cx="1527048" cy="152400"/>
          </a:xfrm>
        </p:spPr>
        <p:txBody>
          <a:bodyPr/>
          <a:lstStyle/>
          <a:p>
            <a:r>
              <a:rPr lang="en-GB" smtClean="0"/>
              <a:t>Slide </a:t>
            </a:r>
            <a:fld id="{4424FA8E-F7FA-40CC-BCA5-BCCDFCD308A3}" type="slidenum">
              <a:rPr lang="en-GB" smtClean="0"/>
              <a:pPr/>
              <a:t>‹#›</a:t>
            </a:fld>
            <a:endParaRPr lang="en-GB"/>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creativecommons.org/licenses/by/2.0/"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9552" y="685800"/>
            <a:ext cx="8071049" cy="914400"/>
          </a:xfrm>
          <a:prstGeom prst="rect">
            <a:avLst/>
          </a:prstGeom>
        </p:spPr>
        <p:txBody>
          <a:bodyPr vert="horz" lIns="0" tIns="0" rIns="0" bIns="0" rtlCol="0" anchor="t" anchorCtr="0">
            <a:noAutofit/>
          </a:bodyPr>
          <a:lstStyle/>
          <a:p>
            <a:r>
              <a:rPr lang="en-GB" noProof="0" dirty="0" smtClean="0"/>
              <a:t>Click to edit</a:t>
            </a:r>
            <a:br>
              <a:rPr lang="en-GB" noProof="0" dirty="0" smtClean="0"/>
            </a:br>
            <a:r>
              <a:rPr lang="en-GB" noProof="0" dirty="0" smtClean="0"/>
              <a:t>Master title style</a:t>
            </a:r>
            <a:endParaRPr lang="en-GB" noProof="0" dirty="0"/>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smtClean="0"/>
          </a:p>
        </p:txBody>
      </p:sp>
      <p:sp>
        <p:nvSpPr>
          <p:cNvPr id="12"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en-GB" smtClean="0"/>
              <a:t>Slide </a:t>
            </a:r>
            <a:fld id="{4424FA8E-F7FA-40CC-BCA5-BCCDFCD308A3}" type="slidenum">
              <a:rPr lang="en-GB" smtClean="0"/>
              <a:pPr/>
              <a:t>‹#›</a:t>
            </a:fld>
            <a:endParaRPr lang="en-GB"/>
          </a:p>
        </p:txBody>
      </p:sp>
      <p:pic>
        <p:nvPicPr>
          <p:cNvPr id="9" name="Picture 2" descr="http://www.lib.umich.edu/files/services/copyright/cc-by.png">
            <a:hlinkClick r:id="rId12"/>
          </p:cNvPr>
          <p:cNvPicPr>
            <a:picLocks noChangeAspect="1" noChangeArrowheads="1"/>
          </p:cNvPicPr>
          <p:nvPr/>
        </p:nvPicPr>
        <p:blipFill>
          <a:blip r:embed="rId13" cstate="print"/>
          <a:srcRect/>
          <a:stretch>
            <a:fillRect/>
          </a:stretch>
        </p:blipFill>
        <p:spPr bwMode="auto">
          <a:xfrm>
            <a:off x="8090178" y="6669360"/>
            <a:ext cx="539163" cy="188640"/>
          </a:xfrm>
          <a:prstGeom prst="rect">
            <a:avLst/>
          </a:prstGeom>
          <a:noFill/>
        </p:spPr>
      </p:pic>
      <p:pic>
        <p:nvPicPr>
          <p:cNvPr id="1026" name="Picture 2"/>
          <p:cNvPicPr>
            <a:picLocks noChangeAspect="1" noChangeArrowheads="1"/>
          </p:cNvPicPr>
          <p:nvPr/>
        </p:nvPicPr>
        <p:blipFill>
          <a:blip r:embed="rId14" cstate="print"/>
          <a:srcRect/>
          <a:stretch>
            <a:fillRect/>
          </a:stretch>
        </p:blipFill>
        <p:spPr bwMode="auto">
          <a:xfrm>
            <a:off x="539552" y="6309320"/>
            <a:ext cx="2717131" cy="401241"/>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Lst>
  <p:hf hdr="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hyperlink" Target="http://eur-lex.europa.eu/LexUriServ/LexUriServ.do?uri=OJ:L:2011:330:0039:0042:EN:PDF" TargetMode="External"/><Relationship Id="rId3" Type="http://schemas.openxmlformats.org/officeDocument/2006/relationships/hyperlink" Target="http://opendefinition.org/" TargetMode="External"/><Relationship Id="rId7" Type="http://schemas.openxmlformats.org/officeDocument/2006/relationships/hyperlink" Target="http://ec.europa.eu/information_society/policy/psi/revision_directive/index_en.htm"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hyperlink" Target="http://eur-lex.europa.eu/LexUriServ/LexUriServ.do?uri=OJ:L:2013:175:0001:0008:EN:PDF" TargetMode="External"/><Relationship Id="rId5" Type="http://schemas.openxmlformats.org/officeDocument/2006/relationships/hyperlink" Target="http://5stardata.info/" TargetMode="External"/><Relationship Id="rId4" Type="http://schemas.openxmlformats.org/officeDocument/2006/relationships/hyperlink" Target="http://okfn.org/opendata/" TargetMode="External"/><Relationship Id="rId9" Type="http://schemas.openxmlformats.org/officeDocument/2006/relationships/hyperlink" Target="http://ec.europa.eu/geninfo/legal_notices_en.ht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discovery.ac.uk/businesscase/principle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1.xml.rels><?xml version="1.0" encoding="UTF-8" standalone="yes"?>
<Relationships xmlns="http://schemas.openxmlformats.org/package/2006/relationships"><Relationship Id="rId8" Type="http://schemas.openxmlformats.org/officeDocument/2006/relationships/hyperlink" Target="https://joinup.ec.europa.eu/category/licence/isa-open-metadata-licence-v11" TargetMode="External"/><Relationship Id="rId13" Type="http://schemas.openxmlformats.org/officeDocument/2006/relationships/image" Target="../media/image14.png"/><Relationship Id="rId3" Type="http://schemas.openxmlformats.org/officeDocument/2006/relationships/hyperlink" Target="http://ec.europa.eu/information_society/policy/psi/revision_directive/index_en.htm" TargetMode="External"/><Relationship Id="rId7" Type="http://schemas.openxmlformats.org/officeDocument/2006/relationships/hyperlink" Target="http://www.lapsi-project.eu/" TargetMode="External"/><Relationship Id="rId12" Type="http://schemas.openxmlformats.org/officeDocument/2006/relationships/image" Target="../media/image13.jpe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opendatacommons.org/licenses/" TargetMode="External"/><Relationship Id="rId11" Type="http://schemas.openxmlformats.org/officeDocument/2006/relationships/image" Target="../media/image12.jpeg"/><Relationship Id="rId5" Type="http://schemas.openxmlformats.org/officeDocument/2006/relationships/hyperlink" Target="http://creativecommons.org/licenses/" TargetMode="External"/><Relationship Id="rId10" Type="http://schemas.openxmlformats.org/officeDocument/2006/relationships/image" Target="../media/image11.jpeg"/><Relationship Id="rId4" Type="http://schemas.openxmlformats.org/officeDocument/2006/relationships/hyperlink" Target="http://pro.europeana.eu/documents/858566/7f14c82a-f76c-4f4f-b8a7-600d2168a73d" TargetMode="External"/><Relationship Id="rId9" Type="http://schemas.openxmlformats.org/officeDocument/2006/relationships/image" Target="../media/image10.jpeg"/><Relationship Id="rId14" Type="http://schemas.openxmlformats.org/officeDocument/2006/relationships/image" Target="../media/image15.png"/></Relationships>
</file>

<file path=ppt/slides/_rels/slide22.xml.rels><?xml version="1.0" encoding="UTF-8" standalone="yes"?>
<Relationships xmlns="http://schemas.openxmlformats.org/package/2006/relationships"><Relationship Id="rId8" Type="http://schemas.openxmlformats.org/officeDocument/2006/relationships/hyperlink" Target="http://www.google.co.uk/url?sa=i&amp;source=images&amp;cd=&amp;cad=rja&amp;docid=SE7FMEdJDXLGRM&amp;tbnid=iOAlFfmdXacIzM:&amp;ved=0CAgQjRwwAA&amp;url=http://www.collaboration133.com/despite-posting-huge-profits-linkedin-still-hasnt-figured-out-rss-feeds/1329/linkedin-icon/&amp;ei=qViTUeDwDsfesgbKloCIDQ&amp;psig=AFQjCNFUKf5qekIs09Vjl6j4tqvs6rCrxQ&amp;ust=1368697385296369" TargetMode="External"/><Relationship Id="rId13" Type="http://schemas.openxmlformats.org/officeDocument/2006/relationships/hyperlink" Target="https://twitter.com/OpenDataSupport" TargetMode="External"/><Relationship Id="rId3" Type="http://schemas.openxmlformats.org/officeDocument/2006/relationships/hyperlink" Target="http://www.google.co.uk/url?sa=i&amp;rct=j&amp;q=&amp;esrc=s&amp;frm=1&amp;source=images&amp;cd=&amp;cad=rja&amp;docid=kQOSE_Qm988B-M&amp;tbnid=wtsKUGiNqTAINM:&amp;ved=&amp;url=http://iwebask.com/blog/2012/06/11/leverage-slideshare-increase-traffic-website/&amp;ei=TliTUf7PFMKXtAahwoCQDg&amp;bvm=bv.46471029,d.Yms&amp;psig=AFQjCNHXFJZYAyHNHJZynmy81ri4lsG6Hw&amp;ust=1368697294780597" TargetMode="External"/><Relationship Id="rId7" Type="http://schemas.openxmlformats.org/officeDocument/2006/relationships/hyperlink" Target="http://www.opendatasupport.eu/" TargetMode="External"/><Relationship Id="rId12" Type="http://schemas.openxmlformats.org/officeDocument/2006/relationships/image" Target="../media/image19.gif"/><Relationship Id="rId2" Type="http://schemas.openxmlformats.org/officeDocument/2006/relationships/notesSlide" Target="../notesSlides/notesSlide21.xml"/><Relationship Id="rId16" Type="http://schemas.openxmlformats.org/officeDocument/2006/relationships/hyperlink" Target="mailto:contact@opendatasupport.eu" TargetMode="External"/><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hyperlink" Target="http://www.google.co.uk/url?sa=i&amp;rct=j&amp;q=&amp;esrc=s&amp;frm=1&amp;source=images&amp;cd=&amp;cad=rja&amp;docid=H73Bp3_m1xl35M&amp;tbnid=RL8r_BDa6hOUiM:&amp;ved=0CAUQjRw&amp;url=http://info.hjmt.com/blog/bid/271040/Should-You-Use-a-Live-Twitter-Stream-at-Your-Next-Event&amp;ei=dFmTUfTsGMWItQaWtIHoDA&amp;bvm=bv.46471029,d.Yms&amp;psig=AFQjCNEdFo_vMlWlFwv7YoyBHrTZ8pUvFA&amp;ust=1368697574802004" TargetMode="External"/><Relationship Id="rId5" Type="http://schemas.openxmlformats.org/officeDocument/2006/relationships/hyperlink" Target="http://www.slideshare.net/OpenDataSupport" TargetMode="External"/><Relationship Id="rId15" Type="http://schemas.openxmlformats.org/officeDocument/2006/relationships/image" Target="../media/image20.png"/><Relationship Id="rId10" Type="http://schemas.openxmlformats.org/officeDocument/2006/relationships/hyperlink" Target="http://www.linkedin.com/groups/Open-Data-Support-4859070?gid=4859070&amp;mostPopular=&amp;trk=tyah" TargetMode="External"/><Relationship Id="rId4" Type="http://schemas.openxmlformats.org/officeDocument/2006/relationships/image" Target="../media/image16.jpeg"/><Relationship Id="rId9" Type="http://schemas.openxmlformats.org/officeDocument/2006/relationships/image" Target="../media/image18.png"/><Relationship Id="rId14" Type="http://schemas.openxmlformats.org/officeDocument/2006/relationships/hyperlink" Target="http://joinup.ec.europa.e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slideshare.net/OpenDataSupport/introduction-to-linked-data-23402165" TargetMode="External"/><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1600" i="0" dirty="0" smtClean="0"/>
              <a:t>Training Module 2.5</a:t>
            </a:r>
            <a:r>
              <a:rPr lang="en-GB" sz="1400" i="0" dirty="0" smtClean="0"/>
              <a:t/>
            </a:r>
            <a:br>
              <a:rPr lang="en-GB" sz="1400" i="0" dirty="0" smtClean="0"/>
            </a:br>
            <a:r>
              <a:rPr lang="en-GB" sz="1800" i="0" dirty="0" smtClean="0"/>
              <a:t/>
            </a:r>
            <a:br>
              <a:rPr lang="en-GB" sz="1800" i="0" dirty="0" smtClean="0"/>
            </a:br>
            <a:r>
              <a:rPr lang="en-GB" sz="1800" i="0" dirty="0" smtClean="0"/>
              <a:t/>
            </a:r>
            <a:br>
              <a:rPr lang="en-GB" sz="1800" i="0" dirty="0" smtClean="0"/>
            </a:br>
            <a:r>
              <a:rPr lang="en-GB" i="0" dirty="0" smtClean="0">
                <a:latin typeface="Bradley Hand ITC" pitchFamily="66" charset="0"/>
              </a:rPr>
              <a:t/>
            </a:r>
            <a:br>
              <a:rPr lang="en-GB" i="0" dirty="0" smtClean="0">
                <a:latin typeface="Bradley Hand ITC" pitchFamily="66" charset="0"/>
              </a:rPr>
            </a:br>
            <a:r>
              <a:rPr lang="en-GB" dirty="0" smtClean="0"/>
              <a:t/>
            </a:r>
            <a:br>
              <a:rPr lang="en-GB" dirty="0" smtClean="0"/>
            </a:br>
            <a:r>
              <a:rPr lang="en-GB" sz="5400" i="0" dirty="0" smtClean="0">
                <a:latin typeface="Bradley Hand ITC" pitchFamily="66" charset="0"/>
              </a:rPr>
              <a:t>Data &amp; metadata licensing</a:t>
            </a:r>
          </a:p>
        </p:txBody>
      </p:sp>
      <p:sp>
        <p:nvSpPr>
          <p:cNvPr id="4" name="Rectangle 1"/>
          <p:cNvSpPr>
            <a:spLocks noChangeArrowheads="1"/>
          </p:cNvSpPr>
          <p:nvPr/>
        </p:nvSpPr>
        <p:spPr bwMode="auto">
          <a:xfrm>
            <a:off x="1979712" y="6291173"/>
            <a:ext cx="7092280" cy="4154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700" b="0" i="1" u="none" strike="noStrike" cap="none" normalizeH="0" baseline="0" dirty="0" smtClean="0">
                <a:ln>
                  <a:noFill/>
                </a:ln>
                <a:solidFill>
                  <a:schemeClr val="bg2">
                    <a:lumMod val="50000"/>
                  </a:schemeClr>
                </a:solidFill>
                <a:effectLst/>
                <a:latin typeface="Arial" pitchFamily="34" charset="0"/>
                <a:ea typeface="Arial" pitchFamily="34" charset="0"/>
                <a:cs typeface="Arial" pitchFamily="34" charset="0"/>
              </a:rPr>
              <a:t>PwC firms help organisations and individuals create the value they’re looking for. We’re a network of firms in 158 countries with close to 180,000 people who are committed to delivering quality in assurance, tax and advisory services. Tell us what matters to you and find out more by visiting us at www.pwc.com. </a:t>
            </a:r>
            <a:endParaRPr kumimoji="0" lang="en-GB" sz="700" b="0" i="0" u="none" strike="noStrike" cap="none" normalizeH="0" baseline="0" dirty="0" smtClean="0">
              <a:ln>
                <a:noFill/>
              </a:ln>
              <a:solidFill>
                <a:schemeClr val="bg2">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700" b="0" i="1" u="none" strike="noStrike" cap="none" normalizeH="0" baseline="0" dirty="0" smtClean="0">
                <a:ln>
                  <a:noFill/>
                </a:ln>
                <a:solidFill>
                  <a:schemeClr val="bg2">
                    <a:lumMod val="50000"/>
                  </a:schemeClr>
                </a:solidFill>
                <a:effectLst/>
                <a:latin typeface="Arial" pitchFamily="34" charset="0"/>
                <a:ea typeface="Arial" pitchFamily="34" charset="0"/>
                <a:cs typeface="Arial" pitchFamily="34" charset="0"/>
              </a:rPr>
              <a:t>PwC refers to the PwC network and/or one or more of its member firms, each of which is a separate legal entity. Please see www.pwc.com/structure for further details.</a:t>
            </a:r>
            <a:endParaRPr kumimoji="0" lang="en-GB" sz="700" b="0" i="0" u="none" strike="noStrike" cap="none" normalizeH="0" baseline="0" dirty="0" smtClean="0">
              <a:ln>
                <a:noFill/>
              </a:ln>
              <a:solidFill>
                <a:schemeClr val="bg2">
                  <a:lumMod val="50000"/>
                </a:schemeClr>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r>
              <a:rPr lang="fr-FR" sz="7200" i="0" dirty="0" err="1" smtClean="0">
                <a:solidFill>
                  <a:schemeClr val="accent1"/>
                </a:solidFill>
                <a:latin typeface="Bradley Hand ITC" pitchFamily="66" charset="0"/>
              </a:rPr>
              <a:t>Reuse</a:t>
            </a:r>
            <a:r>
              <a:rPr lang="fr-FR" sz="7200" i="0" dirty="0" smtClean="0">
                <a:solidFill>
                  <a:schemeClr val="accent1"/>
                </a:solidFill>
                <a:latin typeface="Bradley Hand ITC" pitchFamily="66" charset="0"/>
              </a:rPr>
              <a:t> </a:t>
            </a:r>
            <a:r>
              <a:rPr lang="fr-FR" sz="7200" i="0" dirty="0" err="1">
                <a:solidFill>
                  <a:schemeClr val="accent1"/>
                </a:solidFill>
                <a:latin typeface="Bradley Hand ITC" pitchFamily="66" charset="0"/>
              </a:rPr>
              <a:t>principles</a:t>
            </a:r>
            <a:r>
              <a:rPr lang="fr-FR" sz="7200" i="0" dirty="0">
                <a:solidFill>
                  <a:schemeClr val="accent1"/>
                </a:solidFill>
                <a:latin typeface="Bradley Hand ITC" pitchFamily="66" charset="0"/>
              </a:rPr>
              <a:t> </a:t>
            </a:r>
            <a:r>
              <a:rPr lang="fr-FR" sz="7200" i="0" dirty="0" smtClean="0">
                <a:solidFill>
                  <a:schemeClr val="accent1"/>
                </a:solidFill>
                <a:latin typeface="Bradley Hand ITC" pitchFamily="66" charset="0"/>
              </a:rPr>
              <a:t/>
            </a:r>
            <a:br>
              <a:rPr lang="fr-FR" sz="7200" i="0" dirty="0" smtClean="0">
                <a:solidFill>
                  <a:schemeClr val="accent1"/>
                </a:solidFill>
                <a:latin typeface="Bradley Hand ITC" pitchFamily="66" charset="0"/>
              </a:rPr>
            </a:br>
            <a:r>
              <a:rPr lang="fr-FR" sz="7200" i="0" dirty="0" smtClean="0">
                <a:solidFill>
                  <a:schemeClr val="accent1"/>
                </a:solidFill>
                <a:latin typeface="Bradley Hand ITC" pitchFamily="66" charset="0"/>
              </a:rPr>
              <a:t>for EC documents</a:t>
            </a:r>
            <a:r>
              <a:rPr lang="fr-FR" sz="7200" i="0" dirty="0">
                <a:solidFill>
                  <a:schemeClr val="accent1"/>
                </a:solidFill>
                <a:latin typeface="Bradley Hand ITC" pitchFamily="66" charset="0"/>
              </a:rPr>
              <a:t/>
            </a:r>
            <a:br>
              <a:rPr lang="fr-FR" sz="7200" i="0" dirty="0">
                <a:solidFill>
                  <a:schemeClr val="accent1"/>
                </a:solidFill>
                <a:latin typeface="Bradley Hand ITC" pitchFamily="66" charset="0"/>
              </a:rPr>
            </a:b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endParaRPr lang="en-GB" b="0" dirty="0" smtClean="0"/>
          </a:p>
        </p:txBody>
      </p:sp>
      <p:sp>
        <p:nvSpPr>
          <p:cNvPr id="4" name="Slide Number Placeholder 3"/>
          <p:cNvSpPr>
            <a:spLocks noGrp="1"/>
          </p:cNvSpPr>
          <p:nvPr>
            <p:ph type="sldNum" sz="quarter" idx="12"/>
          </p:nvPr>
        </p:nvSpPr>
        <p:spPr/>
        <p:txBody>
          <a:bodyPr/>
          <a:lstStyle/>
          <a:p>
            <a:r>
              <a:rPr lang="en-GB" smtClean="0"/>
              <a:t>Slide </a:t>
            </a:r>
            <a:fld id="{F40CD079-BC3F-4086-BA81-31A79D845B02}" type="slidenum">
              <a:rPr lang="en-GB" smtClean="0"/>
              <a:pPr/>
              <a:t>10</a:t>
            </a:fld>
            <a:endParaRPr lang="en-GB"/>
          </a:p>
        </p:txBody>
      </p:sp>
    </p:spTree>
    <p:extLst>
      <p:ext uri="{BB962C8B-B14F-4D97-AF65-F5344CB8AC3E}">
        <p14:creationId xmlns:p14="http://schemas.microsoft.com/office/powerpoint/2010/main" val="3015599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Commission decision of 12 December </a:t>
            </a:r>
            <a:r>
              <a:rPr lang="en-GB" dirty="0" smtClean="0"/>
              <a:t>2011 </a:t>
            </a:r>
            <a:r>
              <a:rPr lang="en-GB" dirty="0"/>
              <a:t>on the reuse of Commission documents (2011/833/EU</a:t>
            </a:r>
            <a:r>
              <a:rPr lang="en-GB" dirty="0" smtClean="0"/>
              <a:t>)</a:t>
            </a:r>
            <a:br>
              <a:rPr lang="en-GB" dirty="0" smtClean="0"/>
            </a:br>
            <a:r>
              <a:rPr lang="en-GB" dirty="0" smtClean="0"/>
              <a:t>Article 4</a:t>
            </a:r>
            <a:endParaRPr lang="en-GB" dirty="0"/>
          </a:p>
        </p:txBody>
      </p:sp>
      <p:sp>
        <p:nvSpPr>
          <p:cNvPr id="3" name="Content Placeholder 2"/>
          <p:cNvSpPr>
            <a:spLocks noGrp="1"/>
          </p:cNvSpPr>
          <p:nvPr>
            <p:ph sz="quarter" idx="15"/>
          </p:nvPr>
        </p:nvSpPr>
        <p:spPr>
          <a:xfrm>
            <a:off x="533400" y="1752600"/>
            <a:ext cx="8077200" cy="3764632"/>
          </a:xfrm>
        </p:spPr>
        <p:txBody>
          <a:bodyPr/>
          <a:lstStyle/>
          <a:p>
            <a:pPr marL="0" lvl="1" indent="0">
              <a:buNone/>
            </a:pPr>
            <a:endParaRPr lang="en-GB" dirty="0" smtClean="0"/>
          </a:p>
          <a:p>
            <a:pPr marL="0" lvl="1" indent="0">
              <a:buNone/>
            </a:pPr>
            <a:r>
              <a:rPr lang="en-GB" dirty="0" smtClean="0"/>
              <a:t>Public </a:t>
            </a:r>
            <a:r>
              <a:rPr lang="en-GB" dirty="0"/>
              <a:t>documents produced by the Commission or by public and private entities on its </a:t>
            </a:r>
            <a:r>
              <a:rPr lang="en-GB" dirty="0" smtClean="0"/>
              <a:t>behalf are available for reuse as </a:t>
            </a:r>
            <a:r>
              <a:rPr lang="en-GB" dirty="0"/>
              <a:t>a general </a:t>
            </a:r>
            <a:r>
              <a:rPr lang="en-GB" dirty="0" smtClean="0"/>
              <a:t>principle:</a:t>
            </a:r>
            <a:endParaRPr lang="en-GB" dirty="0"/>
          </a:p>
          <a:p>
            <a:pPr marL="0" lvl="1" indent="0">
              <a:buNone/>
            </a:pPr>
            <a:endParaRPr lang="en-GB" dirty="0"/>
          </a:p>
          <a:p>
            <a:pPr marL="0" lvl="1" indent="0">
              <a:buNone/>
            </a:pPr>
            <a:r>
              <a:rPr lang="en-GB" dirty="0" smtClean="0"/>
              <a:t>(</a:t>
            </a:r>
            <a:r>
              <a:rPr lang="en-GB" dirty="0"/>
              <a:t>a) for commercial or non-commercial </a:t>
            </a:r>
            <a:r>
              <a:rPr lang="en-GB" dirty="0" smtClean="0"/>
              <a:t>purposes</a:t>
            </a:r>
            <a:endParaRPr lang="en-GB" dirty="0"/>
          </a:p>
          <a:p>
            <a:pPr marL="0" lvl="1" indent="0">
              <a:buNone/>
            </a:pPr>
            <a:endParaRPr lang="en-GB" dirty="0" smtClean="0"/>
          </a:p>
          <a:p>
            <a:pPr marL="0" lvl="1" indent="0">
              <a:buNone/>
            </a:pPr>
            <a:r>
              <a:rPr lang="en-GB" dirty="0" smtClean="0"/>
              <a:t>(</a:t>
            </a:r>
            <a:r>
              <a:rPr lang="en-GB" dirty="0"/>
              <a:t>b) without </a:t>
            </a:r>
            <a:r>
              <a:rPr lang="en-GB" dirty="0" smtClean="0"/>
              <a:t>charge and</a:t>
            </a:r>
            <a:endParaRPr lang="en-GB" dirty="0"/>
          </a:p>
          <a:p>
            <a:pPr marL="0" lvl="1" indent="0">
              <a:buNone/>
            </a:pPr>
            <a:endParaRPr lang="en-GB" dirty="0" smtClean="0"/>
          </a:p>
          <a:p>
            <a:pPr marL="0" lvl="1" indent="0">
              <a:buNone/>
            </a:pPr>
            <a:r>
              <a:rPr lang="en-GB" dirty="0" smtClean="0"/>
              <a:t>(</a:t>
            </a:r>
            <a:r>
              <a:rPr lang="en-GB" dirty="0"/>
              <a:t>c) without the need to make an individual </a:t>
            </a:r>
            <a:r>
              <a:rPr lang="en-GB" dirty="0" smtClean="0"/>
              <a:t>application</a:t>
            </a:r>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11</a:t>
            </a:fld>
            <a:endParaRPr lang="en-GB"/>
          </a:p>
        </p:txBody>
      </p:sp>
      <p:sp>
        <p:nvSpPr>
          <p:cNvPr id="6" name="TextBox 5"/>
          <p:cNvSpPr txBox="1"/>
          <p:nvPr/>
        </p:nvSpPr>
        <p:spPr>
          <a:xfrm>
            <a:off x="467544" y="5733256"/>
            <a:ext cx="7920880" cy="432048"/>
          </a:xfrm>
          <a:prstGeom prst="rect">
            <a:avLst/>
          </a:prstGeom>
          <a:noFill/>
        </p:spPr>
        <p:txBody>
          <a:bodyPr vert="horz" wrap="square" lIns="0" tIns="0" rIns="0" bIns="0" rtlCol="0">
            <a:noAutofit/>
          </a:bodyPr>
          <a:lstStyle/>
          <a:p>
            <a:pPr indent="-274320">
              <a:spcAft>
                <a:spcPts val="900"/>
              </a:spcAft>
            </a:pPr>
            <a:endParaRPr lang="en-GB" sz="2000" dirty="0" err="1" smtClean="0">
              <a:latin typeface="Georgia" pitchFamily="18" charset="0"/>
            </a:endParaRPr>
          </a:p>
        </p:txBody>
      </p:sp>
    </p:spTree>
    <p:extLst>
      <p:ext uri="{BB962C8B-B14F-4D97-AF65-F5344CB8AC3E}">
        <p14:creationId xmlns:p14="http://schemas.microsoft.com/office/powerpoint/2010/main" val="1353472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Commission decision of 12 December </a:t>
            </a:r>
            <a:r>
              <a:rPr lang="en-GB" dirty="0" smtClean="0"/>
              <a:t>2011 </a:t>
            </a:r>
            <a:r>
              <a:rPr lang="en-GB" dirty="0"/>
              <a:t>on the reuse of Commission documents (2011/833/EU</a:t>
            </a:r>
            <a:r>
              <a:rPr lang="en-GB" dirty="0" smtClean="0"/>
              <a:t>)</a:t>
            </a:r>
            <a:br>
              <a:rPr lang="en-GB" dirty="0" smtClean="0"/>
            </a:br>
            <a:r>
              <a:rPr lang="en-GB" dirty="0" smtClean="0"/>
              <a:t>Article 5</a:t>
            </a:r>
            <a:endParaRPr lang="en-GB" dirty="0"/>
          </a:p>
        </p:txBody>
      </p:sp>
      <p:sp>
        <p:nvSpPr>
          <p:cNvPr id="3" name="Content Placeholder 2"/>
          <p:cNvSpPr>
            <a:spLocks noGrp="1"/>
          </p:cNvSpPr>
          <p:nvPr>
            <p:ph sz="quarter" idx="15"/>
          </p:nvPr>
        </p:nvSpPr>
        <p:spPr>
          <a:xfrm>
            <a:off x="533400" y="1752600"/>
            <a:ext cx="8077200" cy="3764632"/>
          </a:xfrm>
        </p:spPr>
        <p:txBody>
          <a:bodyPr/>
          <a:lstStyle/>
          <a:p>
            <a:pPr marL="0" lvl="1" indent="0">
              <a:buNone/>
            </a:pPr>
            <a:endParaRPr lang="en-GB" dirty="0" smtClean="0"/>
          </a:p>
          <a:p>
            <a:pPr marL="0" lvl="1" indent="0">
              <a:buNone/>
            </a:pPr>
            <a:r>
              <a:rPr lang="en-GB" dirty="0" smtClean="0"/>
              <a:t>“The </a:t>
            </a:r>
            <a:r>
              <a:rPr lang="en-GB" dirty="0"/>
              <a:t>Commission shall set up a </a:t>
            </a:r>
            <a:r>
              <a:rPr lang="en-GB" b="1" dirty="0"/>
              <a:t>data portal </a:t>
            </a:r>
            <a:r>
              <a:rPr lang="en-GB" dirty="0"/>
              <a:t>as a single point of access to its structured data so as to facilitate linking and reuse for commercial and non-commercial purposes.</a:t>
            </a:r>
          </a:p>
          <a:p>
            <a:pPr marL="0" lvl="1" indent="0">
              <a:buNone/>
            </a:pPr>
            <a:r>
              <a:rPr lang="en-GB" dirty="0"/>
              <a:t>Commission services will identify and progressively make available suitable data in their possession. The data portal may provide access to data of other Union institutions, bodies, offices and agencies at their request</a:t>
            </a:r>
            <a:r>
              <a:rPr lang="en-GB" dirty="0" smtClean="0"/>
              <a:t>.”</a:t>
            </a:r>
            <a:endParaRPr lang="en-GB"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12</a:t>
            </a:fld>
            <a:endParaRPr lang="en-GB"/>
          </a:p>
        </p:txBody>
      </p:sp>
      <p:sp>
        <p:nvSpPr>
          <p:cNvPr id="6" name="TextBox 5"/>
          <p:cNvSpPr txBox="1"/>
          <p:nvPr/>
        </p:nvSpPr>
        <p:spPr>
          <a:xfrm>
            <a:off x="467544" y="5733256"/>
            <a:ext cx="7920880" cy="432048"/>
          </a:xfrm>
          <a:prstGeom prst="rect">
            <a:avLst/>
          </a:prstGeom>
          <a:noFill/>
        </p:spPr>
        <p:txBody>
          <a:bodyPr vert="horz" wrap="square" lIns="0" tIns="0" rIns="0" bIns="0" rtlCol="0">
            <a:noAutofit/>
          </a:bodyPr>
          <a:lstStyle/>
          <a:p>
            <a:pPr indent="-274320">
              <a:spcAft>
                <a:spcPts val="900"/>
              </a:spcAft>
            </a:pPr>
            <a:endParaRPr lang="en-GB" sz="2000" dirty="0" err="1" smtClean="0">
              <a:latin typeface="Georgia" pitchFamily="18" charset="0"/>
            </a:endParaRPr>
          </a:p>
        </p:txBody>
      </p:sp>
    </p:spTree>
    <p:extLst>
      <p:ext uri="{BB962C8B-B14F-4D97-AF65-F5344CB8AC3E}">
        <p14:creationId xmlns:p14="http://schemas.microsoft.com/office/powerpoint/2010/main" val="2810503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Commission decision of 12 December </a:t>
            </a:r>
            <a:r>
              <a:rPr lang="en-GB" dirty="0" smtClean="0"/>
              <a:t>2011 </a:t>
            </a:r>
            <a:r>
              <a:rPr lang="en-GB" dirty="0"/>
              <a:t>on the reuse of Commission documents (2011/833/EU</a:t>
            </a:r>
            <a:r>
              <a:rPr lang="en-GB" dirty="0" smtClean="0"/>
              <a:t>)</a:t>
            </a:r>
            <a:br>
              <a:rPr lang="en-GB" dirty="0" smtClean="0"/>
            </a:br>
            <a:r>
              <a:rPr lang="en-GB" dirty="0" smtClean="0"/>
              <a:t>Article 6</a:t>
            </a:r>
            <a:endParaRPr lang="en-GB" dirty="0"/>
          </a:p>
        </p:txBody>
      </p:sp>
      <p:sp>
        <p:nvSpPr>
          <p:cNvPr id="3" name="Content Placeholder 2"/>
          <p:cNvSpPr>
            <a:spLocks noGrp="1"/>
          </p:cNvSpPr>
          <p:nvPr>
            <p:ph sz="quarter" idx="15"/>
          </p:nvPr>
        </p:nvSpPr>
        <p:spPr>
          <a:xfrm>
            <a:off x="533400" y="1752600"/>
            <a:ext cx="8077200" cy="3764632"/>
          </a:xfrm>
        </p:spPr>
        <p:txBody>
          <a:bodyPr/>
          <a:lstStyle/>
          <a:p>
            <a:pPr marL="0" lvl="1" indent="0">
              <a:buNone/>
            </a:pPr>
            <a:endParaRPr lang="en-GB" dirty="0" smtClean="0"/>
          </a:p>
          <a:p>
            <a:pPr marL="0" lvl="1" indent="0">
              <a:buNone/>
            </a:pPr>
            <a:r>
              <a:rPr lang="en-GB" dirty="0" smtClean="0"/>
              <a:t>Conditions for reuse:</a:t>
            </a:r>
          </a:p>
          <a:p>
            <a:pPr marL="0" lvl="1" indent="0">
              <a:buNone/>
            </a:pPr>
            <a:endParaRPr lang="en-GB" dirty="0"/>
          </a:p>
          <a:p>
            <a:pPr marL="457200" lvl="1" indent="-457200">
              <a:buAutoNum type="alphaLcParenBoth"/>
            </a:pPr>
            <a:r>
              <a:rPr lang="en-GB" dirty="0" smtClean="0"/>
              <a:t>the </a:t>
            </a:r>
            <a:r>
              <a:rPr lang="en-GB" dirty="0"/>
              <a:t>obligation for the </a:t>
            </a:r>
            <a:r>
              <a:rPr lang="en-GB" dirty="0" err="1"/>
              <a:t>reuser</a:t>
            </a:r>
            <a:r>
              <a:rPr lang="en-GB" dirty="0"/>
              <a:t> to </a:t>
            </a:r>
            <a:r>
              <a:rPr lang="en-GB" b="1" dirty="0"/>
              <a:t>acknowledge the source </a:t>
            </a:r>
            <a:r>
              <a:rPr lang="en-GB" dirty="0"/>
              <a:t>of the documents</a:t>
            </a:r>
            <a:r>
              <a:rPr lang="en-GB" dirty="0" smtClean="0"/>
              <a:t>;</a:t>
            </a:r>
          </a:p>
          <a:p>
            <a:pPr marL="0" lvl="1" indent="0">
              <a:buNone/>
            </a:pPr>
            <a:endParaRPr lang="en-GB" dirty="0"/>
          </a:p>
          <a:p>
            <a:pPr marL="0" lvl="1" indent="0">
              <a:buNone/>
            </a:pPr>
            <a:r>
              <a:rPr lang="en-GB" dirty="0"/>
              <a:t>(b) the obligation </a:t>
            </a:r>
            <a:r>
              <a:rPr lang="en-GB" b="1" dirty="0"/>
              <a:t>not to distort </a:t>
            </a:r>
            <a:r>
              <a:rPr lang="en-GB" dirty="0"/>
              <a:t>the original meaning or message of the documents</a:t>
            </a:r>
            <a:r>
              <a:rPr lang="en-GB" dirty="0" smtClean="0"/>
              <a:t>;</a:t>
            </a:r>
          </a:p>
          <a:p>
            <a:pPr marL="0" lvl="1" indent="0">
              <a:buNone/>
            </a:pPr>
            <a:endParaRPr lang="en-GB" dirty="0"/>
          </a:p>
          <a:p>
            <a:pPr marL="0" lvl="1" indent="0">
              <a:buNone/>
            </a:pPr>
            <a:r>
              <a:rPr lang="en-GB" dirty="0"/>
              <a:t>(c) the </a:t>
            </a:r>
            <a:r>
              <a:rPr lang="en-GB" b="1" dirty="0"/>
              <a:t>non-liability </a:t>
            </a:r>
            <a:r>
              <a:rPr lang="en-GB" dirty="0"/>
              <a:t>of the Commission for any consequence stemming from the reuse.</a:t>
            </a:r>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13</a:t>
            </a:fld>
            <a:endParaRPr lang="en-GB"/>
          </a:p>
        </p:txBody>
      </p:sp>
      <p:sp>
        <p:nvSpPr>
          <p:cNvPr id="6" name="TextBox 5"/>
          <p:cNvSpPr txBox="1"/>
          <p:nvPr/>
        </p:nvSpPr>
        <p:spPr>
          <a:xfrm>
            <a:off x="467544" y="5733256"/>
            <a:ext cx="7920880" cy="432048"/>
          </a:xfrm>
          <a:prstGeom prst="rect">
            <a:avLst/>
          </a:prstGeom>
          <a:noFill/>
        </p:spPr>
        <p:txBody>
          <a:bodyPr vert="horz" wrap="square" lIns="0" tIns="0" rIns="0" bIns="0" rtlCol="0">
            <a:noAutofit/>
          </a:bodyPr>
          <a:lstStyle/>
          <a:p>
            <a:pPr indent="-274320">
              <a:spcAft>
                <a:spcPts val="900"/>
              </a:spcAft>
            </a:pPr>
            <a:endParaRPr lang="en-GB" sz="2000" dirty="0" err="1" smtClean="0">
              <a:latin typeface="Georgia" pitchFamily="18" charset="0"/>
            </a:endParaRPr>
          </a:p>
        </p:txBody>
      </p:sp>
    </p:spTree>
    <p:extLst>
      <p:ext uri="{BB962C8B-B14F-4D97-AF65-F5344CB8AC3E}">
        <p14:creationId xmlns:p14="http://schemas.microsoft.com/office/powerpoint/2010/main" val="1448747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r>
              <a:rPr lang="en-GB" sz="7200" i="0" dirty="0" smtClean="0">
                <a:solidFill>
                  <a:schemeClr val="accent1"/>
                </a:solidFill>
                <a:latin typeface="Bradley Hand ITC" pitchFamily="66" charset="0"/>
              </a:rPr>
              <a:t>Licensing datasets to be published via the EU ODP</a:t>
            </a:r>
            <a:br>
              <a:rPr lang="en-GB" sz="7200" i="0" dirty="0" smtClean="0">
                <a:solidFill>
                  <a:schemeClr val="accent1"/>
                </a:solidFill>
                <a:latin typeface="Bradley Hand ITC" pitchFamily="66" charset="0"/>
              </a:rPr>
            </a:br>
            <a:endParaRPr lang="en-GB" b="0" dirty="0" smtClean="0"/>
          </a:p>
        </p:txBody>
      </p:sp>
      <p:sp>
        <p:nvSpPr>
          <p:cNvPr id="4" name="Slide Number Placeholder 3"/>
          <p:cNvSpPr>
            <a:spLocks noGrp="1"/>
          </p:cNvSpPr>
          <p:nvPr>
            <p:ph type="sldNum" sz="quarter" idx="12"/>
          </p:nvPr>
        </p:nvSpPr>
        <p:spPr/>
        <p:txBody>
          <a:bodyPr/>
          <a:lstStyle/>
          <a:p>
            <a:r>
              <a:rPr lang="en-GB" smtClean="0"/>
              <a:t>Slide </a:t>
            </a:r>
            <a:fld id="{F40CD079-BC3F-4086-BA81-31A79D845B02}" type="slidenum">
              <a:rPr lang="en-GB" smtClean="0"/>
              <a:pPr/>
              <a:t>14</a:t>
            </a:fld>
            <a:endParaRPr lang="en-GB"/>
          </a:p>
        </p:txBody>
      </p:sp>
    </p:spTree>
    <p:extLst>
      <p:ext uri="{BB962C8B-B14F-4D97-AF65-F5344CB8AC3E}">
        <p14:creationId xmlns:p14="http://schemas.microsoft.com/office/powerpoint/2010/main" val="25586140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Licensing datasets</a:t>
            </a:r>
            <a:endParaRPr lang="en-GB" dirty="0"/>
          </a:p>
        </p:txBody>
      </p:sp>
      <p:sp>
        <p:nvSpPr>
          <p:cNvPr id="3" name="Content Placeholder 2"/>
          <p:cNvSpPr>
            <a:spLocks noGrp="1"/>
          </p:cNvSpPr>
          <p:nvPr>
            <p:ph sz="quarter" idx="15"/>
          </p:nvPr>
        </p:nvSpPr>
        <p:spPr>
          <a:xfrm>
            <a:off x="533400" y="1752600"/>
            <a:ext cx="8077200" cy="2972544"/>
          </a:xfrm>
        </p:spPr>
        <p:txBody>
          <a:bodyPr/>
          <a:lstStyle/>
          <a:p>
            <a:pPr lvl="1"/>
            <a:r>
              <a:rPr lang="en-GB" dirty="0"/>
              <a:t>T</a:t>
            </a:r>
            <a:r>
              <a:rPr lang="en-GB" dirty="0" smtClean="0"/>
              <a:t>o attach no restrictions to your data, you need to say it.</a:t>
            </a:r>
          </a:p>
          <a:p>
            <a:endParaRPr lang="es-ES" dirty="0" smtClean="0"/>
          </a:p>
          <a:p>
            <a:pPr lvl="1"/>
            <a:r>
              <a:rPr lang="en-GB" dirty="0"/>
              <a:t>Every dataset should have a </a:t>
            </a:r>
            <a:r>
              <a:rPr lang="en-GB" dirty="0" smtClean="0"/>
              <a:t>licence </a:t>
            </a:r>
            <a:r>
              <a:rPr lang="en-GB" dirty="0"/>
              <a:t>associated to it. </a:t>
            </a:r>
          </a:p>
          <a:p>
            <a:pPr lvl="2"/>
            <a:r>
              <a:rPr lang="en-GB" dirty="0"/>
              <a:t>Without an explicit </a:t>
            </a:r>
            <a:r>
              <a:rPr lang="en-GB" dirty="0" smtClean="0"/>
              <a:t>licence</a:t>
            </a:r>
            <a:r>
              <a:rPr lang="en-GB" dirty="0"/>
              <a:t>, reuse is restricted.</a:t>
            </a:r>
          </a:p>
          <a:p>
            <a:endParaRPr lang="es-ES" dirty="0" smtClean="0"/>
          </a:p>
          <a:p>
            <a:pPr lvl="1"/>
            <a:r>
              <a:rPr lang="en-GB" dirty="0"/>
              <a:t>The objective </a:t>
            </a:r>
            <a:r>
              <a:rPr lang="en-GB" dirty="0" smtClean="0"/>
              <a:t>is </a:t>
            </a:r>
            <a:r>
              <a:rPr lang="en-GB" dirty="0"/>
              <a:t>to make data(sets) </a:t>
            </a:r>
            <a:r>
              <a:rPr lang="en-GB" b="1" dirty="0"/>
              <a:t>as openly available as possible</a:t>
            </a:r>
            <a:r>
              <a:rPr lang="en-GB" dirty="0"/>
              <a:t>, within the boundaries of the law.</a:t>
            </a:r>
          </a:p>
          <a:p>
            <a:pPr lvl="1"/>
            <a:endParaRPr lang="en-GB"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15</a:t>
            </a:fld>
            <a:endParaRPr lang="en-GB"/>
          </a:p>
        </p:txBody>
      </p:sp>
      <p:sp>
        <p:nvSpPr>
          <p:cNvPr id="5" name="Rectangle 4"/>
          <p:cNvSpPr/>
          <p:nvPr/>
        </p:nvSpPr>
        <p:spPr>
          <a:xfrm>
            <a:off x="827584" y="5139406"/>
            <a:ext cx="7488832" cy="830997"/>
          </a:xfrm>
          <a:prstGeom prst="rect">
            <a:avLst/>
          </a:prstGeom>
        </p:spPr>
        <p:txBody>
          <a:bodyPr wrap="square">
            <a:spAutoFit/>
          </a:bodyPr>
          <a:lstStyle/>
          <a:p>
            <a:r>
              <a:rPr lang="en-GB" sz="2400" dirty="0" smtClean="0">
                <a:solidFill>
                  <a:schemeClr val="tx2"/>
                </a:solidFill>
                <a:latin typeface="Hand Of Sean" pitchFamily="2" charset="-128"/>
                <a:ea typeface="Hand Of Sean" pitchFamily="2" charset="-128"/>
              </a:rPr>
              <a:t>But which licensing option applies for datasets published via the EU ODP?</a:t>
            </a:r>
          </a:p>
        </p:txBody>
      </p:sp>
    </p:spTree>
    <p:extLst>
      <p:ext uri="{BB962C8B-B14F-4D97-AF65-F5344CB8AC3E}">
        <p14:creationId xmlns:p14="http://schemas.microsoft.com/office/powerpoint/2010/main" val="2022707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Licensing option for datasets published via the EU ODP</a:t>
            </a:r>
            <a:endParaRPr lang="en-GB" dirty="0"/>
          </a:p>
        </p:txBody>
      </p:sp>
      <p:sp>
        <p:nvSpPr>
          <p:cNvPr id="3" name="Content Placeholder 2"/>
          <p:cNvSpPr>
            <a:spLocks noGrp="1"/>
          </p:cNvSpPr>
          <p:nvPr>
            <p:ph sz="quarter" idx="15"/>
          </p:nvPr>
        </p:nvSpPr>
        <p:spPr/>
        <p:txBody>
          <a:bodyPr/>
          <a:lstStyle/>
          <a:p>
            <a:r>
              <a:rPr lang="en-GB" dirty="0" smtClean="0"/>
              <a:t>Datasets published via the EU ODP are subject to the legal notice establishing that:</a:t>
            </a:r>
          </a:p>
          <a:p>
            <a:endParaRPr lang="en-GB" dirty="0" smtClean="0"/>
          </a:p>
          <a:p>
            <a:pPr marL="182880" indent="-457200">
              <a:buFont typeface="+mj-lt"/>
              <a:buAutoNum type="arabicPeriod"/>
            </a:pPr>
            <a:r>
              <a:rPr lang="en-GB" dirty="0" smtClean="0"/>
              <a:t>Reuse </a:t>
            </a:r>
            <a:r>
              <a:rPr lang="en-GB" dirty="0"/>
              <a:t>is authorised, provided the source is </a:t>
            </a:r>
            <a:r>
              <a:rPr lang="en-GB" b="1" dirty="0" smtClean="0"/>
              <a:t>acknowledged;</a:t>
            </a:r>
          </a:p>
          <a:p>
            <a:pPr marL="182880" indent="-457200">
              <a:buFont typeface="+mj-lt"/>
              <a:buAutoNum type="arabicPeriod"/>
            </a:pPr>
            <a:endParaRPr lang="en-GB" b="1" dirty="0" smtClean="0"/>
          </a:p>
          <a:p>
            <a:pPr marL="182880" indent="-457200">
              <a:buFont typeface="+mj-lt"/>
              <a:buAutoNum type="arabicPeriod"/>
            </a:pPr>
            <a:r>
              <a:rPr lang="en-GB" dirty="0"/>
              <a:t>The general principle of reuse can be subject to conditions which may be specified in </a:t>
            </a:r>
            <a:r>
              <a:rPr lang="en-GB" b="1" dirty="0"/>
              <a:t>individual copyright </a:t>
            </a:r>
            <a:r>
              <a:rPr lang="en-GB" b="1" dirty="0" smtClean="0"/>
              <a:t>notices;</a:t>
            </a:r>
            <a:endParaRPr lang="en-GB" dirty="0" smtClean="0"/>
          </a:p>
          <a:p>
            <a:pPr marL="182880" indent="-457200">
              <a:buFont typeface="+mj-lt"/>
              <a:buAutoNum type="arabicPeriod"/>
            </a:pPr>
            <a:endParaRPr lang="en-GB" dirty="0" smtClean="0"/>
          </a:p>
          <a:p>
            <a:pPr marL="182880" indent="-457200">
              <a:buFont typeface="+mj-lt"/>
              <a:buAutoNum type="arabicPeriod"/>
            </a:pPr>
            <a:r>
              <a:rPr lang="en-GB" dirty="0"/>
              <a:t>Reuse is not applicable to documents subject to intellectual property </a:t>
            </a:r>
            <a:r>
              <a:rPr lang="en-GB" b="1" dirty="0"/>
              <a:t>rights of third parties</a:t>
            </a:r>
            <a:r>
              <a:rPr lang="en-GB" dirty="0"/>
              <a:t>.</a:t>
            </a:r>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16</a:t>
            </a:fld>
            <a:endParaRPr lang="en-GB"/>
          </a:p>
        </p:txBody>
      </p:sp>
    </p:spTree>
    <p:extLst>
      <p:ext uri="{BB962C8B-B14F-4D97-AF65-F5344CB8AC3E}">
        <p14:creationId xmlns:p14="http://schemas.microsoft.com/office/powerpoint/2010/main" val="817628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Conclusions</a:t>
            </a:r>
            <a:endParaRPr lang="en-GB" noProof="0" dirty="0"/>
          </a:p>
        </p:txBody>
      </p:sp>
      <p:sp>
        <p:nvSpPr>
          <p:cNvPr id="3" name="Content Placeholder 2"/>
          <p:cNvSpPr>
            <a:spLocks noGrp="1"/>
          </p:cNvSpPr>
          <p:nvPr>
            <p:ph sz="quarter" idx="15"/>
          </p:nvPr>
        </p:nvSpPr>
        <p:spPr/>
        <p:txBody>
          <a:bodyPr/>
          <a:lstStyle/>
          <a:p>
            <a:pPr lvl="1"/>
            <a:r>
              <a:rPr lang="en-GB" sz="1800" b="1" dirty="0" smtClean="0"/>
              <a:t>Data and metadata </a:t>
            </a:r>
            <a:r>
              <a:rPr lang="en-GB" sz="1800" dirty="0" smtClean="0"/>
              <a:t>should be provided with </a:t>
            </a:r>
            <a:r>
              <a:rPr lang="en-GB" sz="1800" b="1" dirty="0" smtClean="0"/>
              <a:t>an explicit licence </a:t>
            </a:r>
            <a:r>
              <a:rPr lang="en-GB" sz="1800" dirty="0" smtClean="0"/>
              <a:t>so that </a:t>
            </a:r>
            <a:r>
              <a:rPr lang="en-GB" sz="1800" dirty="0" err="1" smtClean="0"/>
              <a:t>reusers</a:t>
            </a:r>
            <a:r>
              <a:rPr lang="en-GB" sz="1800" dirty="0" smtClean="0"/>
              <a:t> know what to do with the metadata and data and allow for maximum interoperability.</a:t>
            </a:r>
          </a:p>
          <a:p>
            <a:pPr lvl="2"/>
            <a:r>
              <a:rPr lang="en-GB" sz="1800" noProof="0" dirty="0" smtClean="0"/>
              <a:t>For datasets published via the EU ODP, the relevant</a:t>
            </a:r>
            <a:r>
              <a:rPr lang="en-GB" sz="1800" b="1" noProof="0" dirty="0" smtClean="0"/>
              <a:t> legal notice </a:t>
            </a:r>
            <a:r>
              <a:rPr lang="en-GB" sz="1800" noProof="0" dirty="0" smtClean="0"/>
              <a:t>applies</a:t>
            </a:r>
          </a:p>
          <a:p>
            <a:pPr lvl="1" indent="0">
              <a:buNone/>
            </a:pPr>
            <a:endParaRPr lang="en-GB" sz="1800" noProof="0" dirty="0" smtClean="0">
              <a:solidFill>
                <a:srgbClr val="FF0000"/>
              </a:solidFill>
            </a:endParaRPr>
          </a:p>
          <a:p>
            <a:pPr marL="273050" indent="-273050"/>
            <a:endParaRPr lang="en-GB" sz="1800" noProof="0" dirty="0" smtClean="0"/>
          </a:p>
          <a:p>
            <a:pPr marL="273050" indent="-273050"/>
            <a:r>
              <a:rPr lang="en-GB" sz="1800" noProof="0" dirty="0" smtClean="0"/>
              <a:t>and don’t forget...</a:t>
            </a:r>
          </a:p>
          <a:p>
            <a:pPr marL="273050" indent="-273050">
              <a:buFont typeface="Arial" pitchFamily="34" charset="0"/>
              <a:buChar char="•"/>
            </a:pPr>
            <a:r>
              <a:rPr lang="en-GB" sz="1800" dirty="0" smtClean="0"/>
              <a:t>If no explicit licence is provided, a user does not know what (if anything) can be done with the data.</a:t>
            </a:r>
          </a:p>
          <a:p>
            <a:pPr marL="273050" indent="-273050">
              <a:buFont typeface="Arial" pitchFamily="34" charset="0"/>
              <a:buChar char="•"/>
            </a:pPr>
            <a:r>
              <a:rPr lang="en-GB" sz="1800" dirty="0" smtClean="0"/>
              <a:t>No reuse = no social and economic value. </a:t>
            </a:r>
          </a:p>
          <a:p>
            <a:pPr marL="273050" indent="-273050">
              <a:buFont typeface="Wingdings" pitchFamily="2" charset="2"/>
              <a:buChar char="§"/>
            </a:pPr>
            <a:endParaRPr lang="en-GB" sz="1800" noProof="0" dirty="0" smtClean="0"/>
          </a:p>
          <a:p>
            <a:pPr marL="547370" lvl="1" indent="-273050">
              <a:buFont typeface="Wingdings" pitchFamily="2" charset="2"/>
              <a:buChar char="§"/>
            </a:pPr>
            <a:endParaRPr lang="en-GB" sz="1800" noProof="0" dirty="0" smtClean="0"/>
          </a:p>
          <a:p>
            <a:endParaRPr lang="en-GB" sz="1800" noProof="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17</a:t>
            </a:fld>
            <a:endParaRPr lang="en-GB"/>
          </a:p>
        </p:txBody>
      </p:sp>
    </p:spTree>
    <p:extLst>
      <p:ext uri="{BB962C8B-B14F-4D97-AF65-F5344CB8AC3E}">
        <p14:creationId xmlns:p14="http://schemas.microsoft.com/office/powerpoint/2010/main" val="23187381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r>
              <a:rPr lang="en-GB" sz="7200" i="0" dirty="0" smtClean="0">
                <a:solidFill>
                  <a:schemeClr val="accent1"/>
                </a:solidFill>
                <a:latin typeface="Bradley Hand ITC" pitchFamily="66" charset="0"/>
              </a:rPr>
              <a:t>Thank you!</a:t>
            </a:r>
            <a:br>
              <a:rPr lang="en-GB" sz="7200" i="0" dirty="0" smtClean="0">
                <a:solidFill>
                  <a:schemeClr val="accent1"/>
                </a:solidFill>
                <a:latin typeface="Bradley Hand ITC" pitchFamily="66" charset="0"/>
              </a:rPr>
            </a:br>
            <a:r>
              <a:rPr lang="en-GB" sz="4800" i="0" dirty="0" smtClean="0">
                <a:solidFill>
                  <a:schemeClr val="accent1"/>
                </a:solidFill>
                <a:latin typeface="Bradley Hand ITC" pitchFamily="66" charset="0"/>
              </a:rPr>
              <a:t>...and now YOUR questions?</a:t>
            </a:r>
            <a:endParaRPr lang="en-GB" b="0" dirty="0" smtClean="0"/>
          </a:p>
        </p:txBody>
      </p:sp>
      <p:sp>
        <p:nvSpPr>
          <p:cNvPr id="4" name="Slide Number Placeholder 3"/>
          <p:cNvSpPr>
            <a:spLocks noGrp="1"/>
          </p:cNvSpPr>
          <p:nvPr>
            <p:ph type="sldNum" sz="quarter" idx="12"/>
          </p:nvPr>
        </p:nvSpPr>
        <p:spPr/>
        <p:txBody>
          <a:bodyPr/>
          <a:lstStyle/>
          <a:p>
            <a:r>
              <a:rPr lang="en-GB" smtClean="0"/>
              <a:t>Slide </a:t>
            </a:r>
            <a:fld id="{F40CD079-BC3F-4086-BA81-31A79D845B02}" type="slidenum">
              <a:rPr lang="en-GB" smtClean="0"/>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References</a:t>
            </a:r>
            <a:endParaRPr lang="en-GB" noProof="0" dirty="0"/>
          </a:p>
        </p:txBody>
      </p:sp>
      <p:sp>
        <p:nvSpPr>
          <p:cNvPr id="5" name="Content Placeholder 4"/>
          <p:cNvSpPr>
            <a:spLocks noGrp="1"/>
          </p:cNvSpPr>
          <p:nvPr>
            <p:ph sz="quarter" idx="14"/>
          </p:nvPr>
        </p:nvSpPr>
        <p:spPr>
          <a:xfrm>
            <a:off x="533400" y="1752601"/>
            <a:ext cx="7494984" cy="4628727"/>
          </a:xfrm>
        </p:spPr>
        <p:txBody>
          <a:bodyPr/>
          <a:lstStyle/>
          <a:p>
            <a:pPr lvl="1"/>
            <a:r>
              <a:rPr lang="en-GB" sz="800" dirty="0" smtClean="0"/>
              <a:t>The </a:t>
            </a:r>
            <a:r>
              <a:rPr lang="en-GB" sz="800" dirty="0"/>
              <a:t>Open Knowledge Foundation. Open Definition. </a:t>
            </a:r>
            <a:r>
              <a:rPr lang="en-GB" sz="800" dirty="0">
                <a:hlinkClick r:id="rId3"/>
              </a:rPr>
              <a:t>http://opendefinition.org</a:t>
            </a:r>
            <a:r>
              <a:rPr lang="en-GB" sz="800" dirty="0" smtClean="0">
                <a:hlinkClick r:id="rId3"/>
              </a:rPr>
              <a:t>/</a:t>
            </a:r>
            <a:r>
              <a:rPr lang="en-GB" sz="800" dirty="0" smtClean="0"/>
              <a:t> </a:t>
            </a:r>
            <a:endParaRPr lang="en-GB" sz="800" dirty="0"/>
          </a:p>
          <a:p>
            <a:pPr lvl="1"/>
            <a:r>
              <a:rPr lang="en-GB" sz="800" dirty="0"/>
              <a:t>The Open Knowledge Foundation. Open Data - An Introduction. </a:t>
            </a:r>
            <a:r>
              <a:rPr lang="en-GB" sz="800" dirty="0">
                <a:hlinkClick r:id="rId4"/>
              </a:rPr>
              <a:t>http://okfn.org/opendata</a:t>
            </a:r>
            <a:r>
              <a:rPr lang="en-GB" sz="800" dirty="0" smtClean="0">
                <a:hlinkClick r:id="rId4"/>
              </a:rPr>
              <a:t>/</a:t>
            </a:r>
            <a:r>
              <a:rPr lang="en-GB" sz="800" dirty="0" smtClean="0"/>
              <a:t> </a:t>
            </a:r>
            <a:endParaRPr lang="en-GB" sz="800" dirty="0"/>
          </a:p>
          <a:p>
            <a:pPr lvl="1"/>
            <a:r>
              <a:rPr lang="en-GB" sz="800" dirty="0" smtClean="0"/>
              <a:t>LOD </a:t>
            </a:r>
            <a:r>
              <a:rPr lang="en-GB" sz="800" dirty="0"/>
              <a:t>Around The Clock (LATC). 5 ★ Open Data. </a:t>
            </a:r>
            <a:r>
              <a:rPr lang="en-GB" sz="800" dirty="0">
                <a:hlinkClick r:id="rId5"/>
              </a:rPr>
              <a:t>http://5stardata.info</a:t>
            </a:r>
            <a:r>
              <a:rPr lang="en-GB" sz="800" dirty="0" smtClean="0">
                <a:hlinkClick r:id="rId5"/>
              </a:rPr>
              <a:t>/</a:t>
            </a:r>
            <a:r>
              <a:rPr lang="en-GB" sz="800" dirty="0" smtClean="0"/>
              <a:t> </a:t>
            </a:r>
            <a:endParaRPr lang="en-GB" sz="800" dirty="0"/>
          </a:p>
          <a:p>
            <a:pPr lvl="1"/>
            <a:r>
              <a:rPr lang="en-GB" sz="800" dirty="0" smtClean="0"/>
              <a:t>Directive </a:t>
            </a:r>
            <a:r>
              <a:rPr lang="en-GB" sz="800" dirty="0"/>
              <a:t>2013/37/EU of the European Parliament and of the Council amending Directive 2003/98/EC on the reuse of public sector information. </a:t>
            </a:r>
            <a:r>
              <a:rPr lang="en-GB" sz="800" dirty="0">
                <a:hlinkClick r:id="rId6"/>
              </a:rPr>
              <a:t>http://eur-lex.europa.eu/LexUriServ/LexUriServ.do?uri=OJ:L:2013:175:0001:0008:EN:PDF</a:t>
            </a:r>
            <a:r>
              <a:rPr lang="en-GB" sz="800" dirty="0"/>
              <a:t> </a:t>
            </a:r>
          </a:p>
          <a:p>
            <a:pPr lvl="1"/>
            <a:r>
              <a:rPr lang="en-GB" sz="800" dirty="0"/>
              <a:t>European Commission. Revision of the PSI Directive.  </a:t>
            </a:r>
            <a:r>
              <a:rPr lang="en-GB" sz="800" dirty="0">
                <a:hlinkClick r:id="rId7"/>
              </a:rPr>
              <a:t>http://ec.europa.eu/information_society/policy/psi/revision_directive/index_en.htm</a:t>
            </a:r>
            <a:r>
              <a:rPr lang="en-GB" sz="800" dirty="0"/>
              <a:t> </a:t>
            </a:r>
            <a:endParaRPr lang="en-GB" sz="800" dirty="0" smtClean="0"/>
          </a:p>
          <a:p>
            <a:pPr lvl="1"/>
            <a:r>
              <a:rPr lang="en-GB" sz="800" dirty="0"/>
              <a:t>Commission decision of 12 December 20121 on the reuse of Commission </a:t>
            </a:r>
            <a:r>
              <a:rPr lang="en-GB" sz="800" dirty="0" smtClean="0"/>
              <a:t>documents (2011/833/EU) . </a:t>
            </a:r>
            <a:r>
              <a:rPr lang="en-GB" sz="800" dirty="0" smtClean="0">
                <a:hlinkClick r:id="rId8"/>
              </a:rPr>
              <a:t>http</a:t>
            </a:r>
            <a:r>
              <a:rPr lang="en-GB" sz="800" dirty="0">
                <a:hlinkClick r:id="rId8"/>
              </a:rPr>
              <a:t>://</a:t>
            </a:r>
            <a:r>
              <a:rPr lang="en-GB" sz="800" dirty="0" smtClean="0">
                <a:hlinkClick r:id="rId8"/>
              </a:rPr>
              <a:t>eur-lex.europa.eu/LexUriServ/LexUriServ.do?uri=OJ:L:2011:330:0039:0042:EN:PDF</a:t>
            </a:r>
            <a:endParaRPr lang="en-GB" sz="800" dirty="0"/>
          </a:p>
          <a:p>
            <a:pPr>
              <a:buFont typeface="Arial" panose="020B0604020202020204" pitchFamily="34" charset="0"/>
              <a:buChar char="•"/>
            </a:pPr>
            <a:r>
              <a:rPr lang="en-GB" sz="800" dirty="0" smtClean="0"/>
              <a:t>European </a:t>
            </a:r>
            <a:r>
              <a:rPr lang="en-GB" sz="800" dirty="0"/>
              <a:t>Commission Legal </a:t>
            </a:r>
            <a:r>
              <a:rPr lang="en-GB" sz="800" dirty="0" smtClean="0"/>
              <a:t>Notice.  </a:t>
            </a:r>
            <a:r>
              <a:rPr lang="en-GB" sz="800" dirty="0" smtClean="0">
                <a:hlinkClick r:id="rId9"/>
              </a:rPr>
              <a:t>http</a:t>
            </a:r>
            <a:r>
              <a:rPr lang="en-GB" sz="800" dirty="0">
                <a:hlinkClick r:id="rId9"/>
              </a:rPr>
              <a:t>://</a:t>
            </a:r>
            <a:r>
              <a:rPr lang="en-GB" sz="800" dirty="0" smtClean="0">
                <a:hlinkClick r:id="rId9"/>
              </a:rPr>
              <a:t>ec.europa.eu/geninfo/legal_notices_en.htm</a:t>
            </a:r>
            <a:endParaRPr lang="en-GB" sz="800" dirty="0" smtClean="0"/>
          </a:p>
          <a:p>
            <a:pPr>
              <a:buFont typeface="Arial" panose="020B0604020202020204" pitchFamily="34" charset="0"/>
              <a:buChar char="•"/>
            </a:pPr>
            <a:endParaRPr lang="en-GB" sz="800" dirty="0"/>
          </a:p>
          <a:p>
            <a:endParaRPr lang="en-GB" sz="800" dirty="0" smtClean="0"/>
          </a:p>
          <a:p>
            <a:pPr>
              <a:buFont typeface="Arial" pitchFamily="34" charset="0"/>
              <a:buChar char="•"/>
            </a:pPr>
            <a:endParaRPr lang="en-GB" sz="800" dirty="0" smtClean="0"/>
          </a:p>
        </p:txBody>
      </p:sp>
      <p:sp>
        <p:nvSpPr>
          <p:cNvPr id="6" name="Content Placeholder 5"/>
          <p:cNvSpPr>
            <a:spLocks noGrp="1"/>
          </p:cNvSpPr>
          <p:nvPr>
            <p:ph sz="quarter" idx="15"/>
          </p:nvPr>
        </p:nvSpPr>
        <p:spPr/>
        <p:txBody>
          <a:bodyPr/>
          <a:lstStyle/>
          <a:p>
            <a:pPr>
              <a:buFont typeface="Arial" pitchFamily="34" charset="0"/>
              <a:buChar char="•"/>
            </a:pPr>
            <a:endParaRPr lang="es-ES" sz="800" dirty="0" smtClean="0"/>
          </a:p>
          <a:p>
            <a:pPr>
              <a:buFont typeface="Arial" pitchFamily="34" charset="0"/>
              <a:buChar char="•"/>
            </a:pPr>
            <a:endParaRPr lang="en-GB" sz="800" dirty="0" smtClean="0"/>
          </a:p>
          <a:p>
            <a:pPr>
              <a:buFont typeface="Arial" pitchFamily="34" charset="0"/>
              <a:buChar char="•"/>
            </a:pPr>
            <a:endParaRPr lang="en-GB" sz="80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19</a:t>
            </a:fld>
            <a:endParaRPr lang="en-GB"/>
          </a:p>
        </p:txBody>
      </p:sp>
    </p:spTree>
    <p:extLst>
      <p:ext uri="{BB962C8B-B14F-4D97-AF65-F5344CB8AC3E}">
        <p14:creationId xmlns:p14="http://schemas.microsoft.com/office/powerpoint/2010/main" val="904127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spcBef>
                <a:spcPts val="600"/>
              </a:spcBef>
              <a:spcAft>
                <a:spcPts val="600"/>
              </a:spcAft>
            </a:pPr>
            <a:r>
              <a:rPr lang="en-GB" sz="1600" dirty="0" smtClean="0"/>
              <a:t>This presentation has been created by PwC</a:t>
            </a:r>
            <a:br>
              <a:rPr lang="en-GB" sz="1600" dirty="0" smtClean="0"/>
            </a:br>
            <a:r>
              <a:rPr lang="en-GB" sz="1600" dirty="0" smtClean="0"/>
              <a:t/>
            </a:r>
            <a:br>
              <a:rPr lang="en-GB" sz="1600" dirty="0" smtClean="0"/>
            </a:br>
            <a:r>
              <a:rPr lang="en-GB" sz="1600" dirty="0" smtClean="0"/>
              <a:t>Authors: </a:t>
            </a:r>
            <a:br>
              <a:rPr lang="en-GB" sz="1600" dirty="0" smtClean="0"/>
            </a:br>
            <a:r>
              <a:rPr lang="en-GB" sz="1600" i="0" dirty="0" err="1" smtClean="0"/>
              <a:t>Makx</a:t>
            </a:r>
            <a:r>
              <a:rPr lang="en-GB" sz="1600" i="0" dirty="0" smtClean="0"/>
              <a:t> </a:t>
            </a:r>
            <a:r>
              <a:rPr lang="en-GB" sz="1600" i="0" dirty="0" err="1" smtClean="0"/>
              <a:t>Dekkers</a:t>
            </a:r>
            <a:r>
              <a:rPr lang="en-GB" sz="1600" i="0" dirty="0" smtClean="0"/>
              <a:t>,</a:t>
            </a:r>
            <a:r>
              <a:rPr lang="en-GB" sz="1600" dirty="0" smtClean="0"/>
              <a:t> </a:t>
            </a:r>
            <a:r>
              <a:rPr lang="en-GB" sz="1600" i="0" dirty="0" err="1" smtClean="0"/>
              <a:t>Nikolaos</a:t>
            </a:r>
            <a:r>
              <a:rPr lang="en-GB" sz="1600" i="0" dirty="0" smtClean="0"/>
              <a:t> </a:t>
            </a:r>
            <a:r>
              <a:rPr lang="en-GB" sz="1600" i="0" dirty="0" err="1" smtClean="0"/>
              <a:t>Loutas</a:t>
            </a:r>
            <a:r>
              <a:rPr lang="en-GB" sz="1600" i="0" dirty="0" smtClean="0"/>
              <a:t>, </a:t>
            </a:r>
            <a:r>
              <a:rPr lang="en-GB" sz="1600" i="0" dirty="0" err="1" smtClean="0"/>
              <a:t>Michiel</a:t>
            </a:r>
            <a:r>
              <a:rPr lang="en-GB" sz="1600" i="0" dirty="0" smtClean="0"/>
              <a:t> De </a:t>
            </a:r>
            <a:r>
              <a:rPr lang="en-GB" sz="1600" i="0" dirty="0" err="1" smtClean="0"/>
              <a:t>Keyzer</a:t>
            </a:r>
            <a:r>
              <a:rPr lang="en-GB" sz="1600" i="0" dirty="0" smtClean="0"/>
              <a:t> and </a:t>
            </a:r>
            <a:r>
              <a:rPr lang="en-GB" sz="1600" i="0" dirty="0" err="1" smtClean="0"/>
              <a:t>Stijn</a:t>
            </a:r>
            <a:r>
              <a:rPr lang="en-GB" sz="1600" i="0" dirty="0" smtClean="0"/>
              <a:t> </a:t>
            </a:r>
            <a:r>
              <a:rPr lang="en-GB" sz="1600" i="0" dirty="0" err="1" smtClean="0"/>
              <a:t>Goedertier</a:t>
            </a:r>
            <a:r>
              <a:rPr lang="en-GB" sz="1600" i="0" dirty="0" smtClean="0"/>
              <a:t/>
            </a:r>
            <a:br>
              <a:rPr lang="en-GB" sz="1600" i="0" dirty="0" smtClean="0"/>
            </a:br>
            <a:endParaRPr lang="en-GB" sz="1600" i="0" dirty="0"/>
          </a:p>
        </p:txBody>
      </p:sp>
      <p:sp>
        <p:nvSpPr>
          <p:cNvPr id="5" name="Text Placeholder 4"/>
          <p:cNvSpPr>
            <a:spLocks noGrp="1"/>
          </p:cNvSpPr>
          <p:nvPr>
            <p:ph type="body" sz="quarter" idx="16"/>
          </p:nvPr>
        </p:nvSpPr>
        <p:spPr/>
        <p:txBody>
          <a:bodyPr/>
          <a:lstStyle/>
          <a:p>
            <a:r>
              <a:rPr lang="en-GB" dirty="0" smtClean="0"/>
              <a:t>Presentation metadata</a:t>
            </a:r>
            <a:endParaRPr lang="en-GB" dirty="0"/>
          </a:p>
        </p:txBody>
      </p:sp>
      <p:sp>
        <p:nvSpPr>
          <p:cNvPr id="4" name="Slide Number Placeholder 3"/>
          <p:cNvSpPr>
            <a:spLocks noGrp="1"/>
          </p:cNvSpPr>
          <p:nvPr>
            <p:ph type="sldNum" sz="quarter" idx="19"/>
          </p:nvPr>
        </p:nvSpPr>
        <p:spPr/>
        <p:txBody>
          <a:bodyPr/>
          <a:lstStyle/>
          <a:p>
            <a:r>
              <a:rPr lang="en-GB" smtClean="0"/>
              <a:t>Slide </a:t>
            </a:r>
            <a:fld id="{F40CD079-BC3F-4086-BA81-31A79D845B02}" type="slidenum">
              <a:rPr lang="en-GB" smtClean="0"/>
              <a:pPr/>
              <a:t>2</a:t>
            </a:fld>
            <a:endParaRPr lang="en-GB"/>
          </a:p>
        </p:txBody>
      </p:sp>
      <p:sp>
        <p:nvSpPr>
          <p:cNvPr id="6" name="Rectangle 5"/>
          <p:cNvSpPr/>
          <p:nvPr/>
        </p:nvSpPr>
        <p:spPr>
          <a:xfrm>
            <a:off x="467544" y="2924944"/>
            <a:ext cx="2376264" cy="2308324"/>
          </a:xfrm>
          <a:prstGeom prst="rect">
            <a:avLst/>
          </a:prstGeom>
        </p:spPr>
        <p:txBody>
          <a:bodyPr wrap="square">
            <a:spAutoFit/>
          </a:bodyPr>
          <a:lstStyle/>
          <a:p>
            <a:r>
              <a:rPr lang="en-GB" sz="1200" dirty="0" smtClean="0">
                <a:latin typeface="Georgia" pitchFamily="18" charset="0"/>
              </a:rPr>
              <a:t>Open Data Support is funded  by the European Commission under SMART 2012/0107 ‘Lot 2: Provision of services for the Publication, Access and Reuse of Open Public Data across the European Union, through existing open data portals’(Contract No. 30-CE-0530965/00-17</a:t>
            </a:r>
            <a:r>
              <a:rPr lang="en-GB" sz="1200" dirty="0">
                <a:latin typeface="Georgia" pitchFamily="18" charset="0"/>
              </a:rPr>
              <a:t>).</a:t>
            </a:r>
            <a:br>
              <a:rPr lang="en-GB" sz="1200" dirty="0">
                <a:latin typeface="Georgia" pitchFamily="18" charset="0"/>
              </a:rPr>
            </a:br>
            <a:r>
              <a:rPr lang="en-GB" sz="1200" dirty="0">
                <a:latin typeface="Georgia" pitchFamily="18" charset="0"/>
              </a:rPr>
              <a:t/>
            </a:r>
            <a:br>
              <a:rPr lang="en-GB" sz="1200" dirty="0">
                <a:latin typeface="Georgia" pitchFamily="18" charset="0"/>
              </a:rPr>
            </a:br>
            <a:r>
              <a:rPr lang="en-GB" sz="1200" dirty="0">
                <a:latin typeface="Georgia" pitchFamily="18" charset="0"/>
              </a:rPr>
              <a:t>© </a:t>
            </a:r>
            <a:r>
              <a:rPr lang="en-GB" sz="1200" dirty="0" smtClean="0">
                <a:latin typeface="Georgia" pitchFamily="18" charset="0"/>
              </a:rPr>
              <a:t>2014 </a:t>
            </a:r>
            <a:r>
              <a:rPr lang="en-GB" sz="1200" dirty="0">
                <a:latin typeface="Georgia" pitchFamily="18" charset="0"/>
              </a:rPr>
              <a:t>European </a:t>
            </a:r>
            <a:r>
              <a:rPr lang="en-GB" sz="1200" dirty="0" smtClean="0">
                <a:latin typeface="Georgia" pitchFamily="18" charset="0"/>
              </a:rPr>
              <a:t>Commission</a:t>
            </a:r>
            <a:endParaRPr lang="en-GB" sz="1200" dirty="0">
              <a:latin typeface="Georgia" pitchFamily="18" charset="0"/>
            </a:endParaRPr>
          </a:p>
        </p:txBody>
      </p:sp>
      <p:sp>
        <p:nvSpPr>
          <p:cNvPr id="8" name="Content Placeholder 2"/>
          <p:cNvSpPr txBox="1">
            <a:spLocks/>
          </p:cNvSpPr>
          <p:nvPr/>
        </p:nvSpPr>
        <p:spPr bwMode="auto">
          <a:xfrm>
            <a:off x="2987824" y="2276872"/>
            <a:ext cx="5760640" cy="396044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273050" algn="l" defTabSz="914400" rtl="0" eaLnBrk="1" fontAlgn="base" latinLnBrk="0" hangingPunct="1">
              <a:lnSpc>
                <a:spcPct val="100000"/>
              </a:lnSpc>
              <a:spcBef>
                <a:spcPct val="0"/>
              </a:spcBef>
              <a:spcAft>
                <a:spcPts val="900"/>
              </a:spcAft>
              <a:buClr>
                <a:schemeClr val="tx1"/>
              </a:buClr>
              <a:buSzTx/>
              <a:buFontTx/>
              <a:buNone/>
              <a:tabLst/>
              <a:defRPr/>
            </a:pPr>
            <a:r>
              <a:rPr kumimoji="0" lang="en-GB" sz="1200" b="1" i="1" u="none" strike="noStrike" kern="1200" cap="none" spc="0" normalizeH="0" baseline="0" noProof="0" dirty="0" smtClean="0">
                <a:ln>
                  <a:noFill/>
                </a:ln>
                <a:solidFill>
                  <a:schemeClr val="tx1"/>
                </a:solidFill>
                <a:effectLst/>
                <a:uLnTx/>
                <a:uFillTx/>
                <a:latin typeface="Georgia" pitchFamily="18" charset="0"/>
                <a:ea typeface="+mn-ea"/>
                <a:cs typeface="+mn-cs"/>
              </a:rPr>
              <a:t>Disclaimers</a:t>
            </a:r>
          </a:p>
          <a:p>
            <a:pPr marL="0" marR="0" lvl="0" indent="-273050" algn="just" defTabSz="914400" rtl="0" eaLnBrk="1" fontAlgn="base" latinLnBrk="0" hangingPunct="1">
              <a:lnSpc>
                <a:spcPct val="100000"/>
              </a:lnSpc>
              <a:spcBef>
                <a:spcPct val="0"/>
              </a:spcBef>
              <a:spcAft>
                <a:spcPts val="0"/>
              </a:spcAft>
              <a:buClr>
                <a:schemeClr val="tx1"/>
              </a:buClr>
              <a:buSzTx/>
              <a:buFont typeface="+mj-lt"/>
              <a:buAutoNum type="arabicPeriod"/>
              <a:tabLst/>
              <a:defRPr/>
            </a:pPr>
            <a:r>
              <a:rPr kumimoji="0" lang="en-GB" sz="1050" b="0" i="0" u="none" strike="noStrike" kern="1200" cap="none" spc="0" normalizeH="0" baseline="0" noProof="0" dirty="0" smtClean="0">
                <a:ln>
                  <a:noFill/>
                </a:ln>
                <a:solidFill>
                  <a:schemeClr val="tx1"/>
                </a:solidFill>
                <a:effectLst/>
                <a:uLnTx/>
                <a:uFillTx/>
                <a:latin typeface="Georgia" pitchFamily="18" charset="0"/>
                <a:ea typeface="+mn-ea"/>
                <a:cs typeface="+mn-cs"/>
              </a:rPr>
              <a:t>The views expressed in this presentation are purely those of the authors and may not, in any circumstances, be interpreted as stating an official position of the European Commission.</a:t>
            </a:r>
          </a:p>
          <a:p>
            <a:pPr marL="0" marR="0" lvl="0" indent="-273050" algn="just" defTabSz="914400" rtl="0" eaLnBrk="1" fontAlgn="base" latinLnBrk="0" hangingPunct="1">
              <a:lnSpc>
                <a:spcPct val="100000"/>
              </a:lnSpc>
              <a:spcBef>
                <a:spcPct val="0"/>
              </a:spcBef>
              <a:spcAft>
                <a:spcPts val="0"/>
              </a:spcAft>
              <a:buClr>
                <a:schemeClr val="tx1"/>
              </a:buClr>
              <a:buSzTx/>
              <a:buFontTx/>
              <a:buNone/>
              <a:tabLst/>
              <a:defRPr/>
            </a:pPr>
            <a:r>
              <a:rPr kumimoji="0" lang="en-GB" sz="1050" b="0" i="0" u="none" strike="noStrike" kern="1200" cap="none" spc="0" normalizeH="0" baseline="0" noProof="0" dirty="0" smtClean="0">
                <a:ln>
                  <a:noFill/>
                </a:ln>
                <a:solidFill>
                  <a:schemeClr val="tx1"/>
                </a:solidFill>
                <a:effectLst/>
                <a:uLnTx/>
                <a:uFillTx/>
                <a:latin typeface="Georgia" pitchFamily="18" charset="0"/>
                <a:ea typeface="+mn-ea"/>
                <a:cs typeface="+mn-cs"/>
              </a:rPr>
              <a:t>The European Commission does not guarantee the accuracy of the information included in this presentation, nor does it accept any responsibility for any use thereof.</a:t>
            </a:r>
          </a:p>
          <a:p>
            <a:pPr marL="0" marR="0" lvl="0" indent="-273050" algn="just" defTabSz="914400" rtl="0" eaLnBrk="1" fontAlgn="base" latinLnBrk="0" hangingPunct="1">
              <a:lnSpc>
                <a:spcPct val="100000"/>
              </a:lnSpc>
              <a:spcBef>
                <a:spcPct val="0"/>
              </a:spcBef>
              <a:spcAft>
                <a:spcPts val="0"/>
              </a:spcAft>
              <a:buClr>
                <a:schemeClr val="tx1"/>
              </a:buClr>
              <a:buSzTx/>
              <a:buFontTx/>
              <a:buNone/>
              <a:tabLst/>
              <a:defRPr/>
            </a:pPr>
            <a:r>
              <a:rPr kumimoji="0" lang="en-GB" sz="1050" b="0" i="0" u="none" strike="noStrike" kern="1200" cap="none" spc="0" normalizeH="0" baseline="0" noProof="0" dirty="0" smtClean="0">
                <a:ln>
                  <a:noFill/>
                </a:ln>
                <a:solidFill>
                  <a:schemeClr val="tx1"/>
                </a:solidFill>
                <a:effectLst/>
                <a:uLnTx/>
                <a:uFillTx/>
                <a:latin typeface="Georgia" pitchFamily="18" charset="0"/>
                <a:ea typeface="+mn-ea"/>
                <a:cs typeface="+mn-cs"/>
              </a:rPr>
              <a:t>Reference herein to any specific products, specifications, process, or service by trade name, trademark, manufacturer, or otherwise, does not necessarily constitute or imply its endorsement, recommendation, or favouring by the European Commission.</a:t>
            </a:r>
          </a:p>
          <a:p>
            <a:pPr marL="0" marR="0" lvl="0" indent="-273050" algn="just" defTabSz="914400" rtl="0" eaLnBrk="1" fontAlgn="base" latinLnBrk="0" hangingPunct="1">
              <a:lnSpc>
                <a:spcPct val="100000"/>
              </a:lnSpc>
              <a:spcBef>
                <a:spcPct val="0"/>
              </a:spcBef>
              <a:spcAft>
                <a:spcPts val="900"/>
              </a:spcAft>
              <a:buClr>
                <a:schemeClr val="tx1"/>
              </a:buClr>
              <a:buSzTx/>
              <a:buFontTx/>
              <a:buNone/>
              <a:tabLst/>
              <a:defRPr/>
            </a:pPr>
            <a:r>
              <a:rPr kumimoji="0" lang="en-GB" sz="1050" b="0" i="0" u="none" strike="noStrike" kern="1200" cap="none" spc="0" normalizeH="0" baseline="0" noProof="0" dirty="0" smtClean="0">
                <a:ln>
                  <a:noFill/>
                </a:ln>
                <a:solidFill>
                  <a:schemeClr val="tx1"/>
                </a:solidFill>
                <a:effectLst/>
                <a:uLnTx/>
                <a:uFillTx/>
                <a:latin typeface="Georgia" pitchFamily="18" charset="0"/>
                <a:ea typeface="+mn-ea"/>
                <a:cs typeface="+mn-cs"/>
              </a:rPr>
              <a:t>All care has been taken by the author to ensure that s/he has obtained, where necessary, permission to use any parts of manuscripts including illustrations, maps, and graphs, on which intellectual property rights already exist from the titular holder(s) of such rights or from her/his or their legal representative.</a:t>
            </a:r>
          </a:p>
          <a:p>
            <a:pPr marL="0" marR="0" lvl="0" indent="-273050" algn="just" defTabSz="914400" rtl="0" eaLnBrk="1" fontAlgn="base" latinLnBrk="0" hangingPunct="1">
              <a:lnSpc>
                <a:spcPct val="100000"/>
              </a:lnSpc>
              <a:spcBef>
                <a:spcPct val="0"/>
              </a:spcBef>
              <a:spcAft>
                <a:spcPts val="900"/>
              </a:spcAft>
              <a:buClr>
                <a:schemeClr val="tx1"/>
              </a:buClr>
              <a:buSzTx/>
              <a:buFont typeface="+mj-lt"/>
              <a:buAutoNum type="arabicPeriod" startAt="2"/>
              <a:tabLst/>
              <a:defRPr/>
            </a:pPr>
            <a:r>
              <a:rPr kumimoji="0" lang="en-GB" sz="1050" b="0" i="0" u="none" strike="noStrike" kern="1200" cap="none" spc="0" normalizeH="0" baseline="0" noProof="0" dirty="0" smtClean="0">
                <a:ln>
                  <a:noFill/>
                </a:ln>
                <a:solidFill>
                  <a:schemeClr val="tx1"/>
                </a:solidFill>
                <a:effectLst/>
                <a:uLnTx/>
                <a:uFillTx/>
                <a:latin typeface="Georgia" pitchFamily="18" charset="0"/>
                <a:ea typeface="+mn-ea"/>
                <a:cs typeface="+mn-cs"/>
              </a:rPr>
              <a:t>This presentation has been carefully compiled by PwC, but no representation is made or warranty given (either express or implied) as to the completeness or accuracy of the information it contains. PwC  is not liable for the information in this presentation or any decision or consequence based on the use of it.. PwC will not be liable for any damages arising from the use of the information contained in this presentation. The information contained in this presentation is of a general nature and is solely for guidance on matters of general interest. This presentation is not a substitute for professional advice on any particular matter. No reader should act on the basis of any matter contained in this publication without considering appropriate professional advice.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reading</a:t>
            </a:r>
            <a:endParaRPr lang="en-GB" dirty="0"/>
          </a:p>
        </p:txBody>
      </p:sp>
      <p:sp>
        <p:nvSpPr>
          <p:cNvPr id="5" name="Content Placeholder 4"/>
          <p:cNvSpPr>
            <a:spLocks noGrp="1"/>
          </p:cNvSpPr>
          <p:nvPr>
            <p:ph sz="quarter" idx="15"/>
          </p:nvPr>
        </p:nvSpPr>
        <p:spPr>
          <a:xfrm>
            <a:off x="1475656" y="1752600"/>
            <a:ext cx="7134944" cy="4419600"/>
          </a:xfrm>
        </p:spPr>
        <p:txBody>
          <a:bodyPr/>
          <a:lstStyle/>
          <a:p>
            <a:r>
              <a:rPr lang="en-GB" sz="1800" dirty="0" smtClean="0"/>
              <a:t>N. </a:t>
            </a:r>
            <a:r>
              <a:rPr lang="en-GB" sz="1800" dirty="0" err="1" smtClean="0"/>
              <a:t>Korn</a:t>
            </a:r>
            <a:r>
              <a:rPr lang="en-GB" sz="1800" dirty="0" smtClean="0"/>
              <a:t> and C. Oppenheim. Licensing Open Data: A Practical Guide. </a:t>
            </a:r>
            <a:r>
              <a:rPr lang="en-GB" sz="1800" dirty="0" smtClean="0">
                <a:hlinkClick r:id="rId3"/>
              </a:rPr>
              <a:t>http://discovery.ac.uk/businesscase/principles/</a:t>
            </a:r>
            <a:endParaRPr lang="en-GB" sz="1800" dirty="0" smtClean="0"/>
          </a:p>
          <a:p>
            <a:endParaRPr lang="en-GB" sz="1800" dirty="0" smtClean="0"/>
          </a:p>
          <a:p>
            <a:endParaRPr lang="en-GB" sz="1800" dirty="0" smtClean="0"/>
          </a:p>
          <a:p>
            <a:endParaRPr lang="en-GB" sz="1800" dirty="0" smtClean="0"/>
          </a:p>
          <a:p>
            <a:endParaRPr lang="en-GB" sz="1800" dirty="0" smtClean="0"/>
          </a:p>
        </p:txBody>
      </p:sp>
      <p:sp>
        <p:nvSpPr>
          <p:cNvPr id="3" name="Slide Number Placeholder 2"/>
          <p:cNvSpPr>
            <a:spLocks noGrp="1"/>
          </p:cNvSpPr>
          <p:nvPr>
            <p:ph type="sldNum" sz="quarter" idx="18"/>
          </p:nvPr>
        </p:nvSpPr>
        <p:spPr/>
        <p:txBody>
          <a:bodyPr/>
          <a:lstStyle/>
          <a:p>
            <a:r>
              <a:rPr lang="en-GB" smtClean="0"/>
              <a:t>Slide </a:t>
            </a:r>
            <a:fld id="{7703A140-4BD5-4963-8DDB-02EE24C99514}" type="slidenum">
              <a:rPr lang="en-GB" smtClean="0"/>
              <a:pPr/>
              <a:t>20</a:t>
            </a:fld>
            <a:endParaRPr lang="en-GB"/>
          </a:p>
        </p:txBody>
      </p:sp>
      <p:pic>
        <p:nvPicPr>
          <p:cNvPr id="6" name="Picture 2" descr="Licensing Open Data: A Practical Guide"/>
          <p:cNvPicPr>
            <a:picLocks noChangeAspect="1" noChangeArrowheads="1"/>
          </p:cNvPicPr>
          <p:nvPr/>
        </p:nvPicPr>
        <p:blipFill>
          <a:blip r:embed="rId4" cstate="print"/>
          <a:srcRect/>
          <a:stretch>
            <a:fillRect/>
          </a:stretch>
        </p:blipFill>
        <p:spPr bwMode="auto">
          <a:xfrm>
            <a:off x="467544" y="1772636"/>
            <a:ext cx="726879" cy="100811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Related projects and initiatives</a:t>
            </a:r>
            <a:endParaRPr lang="en-GB" dirty="0"/>
          </a:p>
        </p:txBody>
      </p:sp>
      <p:sp>
        <p:nvSpPr>
          <p:cNvPr id="3" name="Content Placeholder 2"/>
          <p:cNvSpPr>
            <a:spLocks noGrp="1"/>
          </p:cNvSpPr>
          <p:nvPr>
            <p:ph sz="quarter" idx="15"/>
          </p:nvPr>
        </p:nvSpPr>
        <p:spPr>
          <a:xfrm>
            <a:off x="1547664" y="1752600"/>
            <a:ext cx="7062936" cy="4419600"/>
          </a:xfrm>
        </p:spPr>
        <p:txBody>
          <a:bodyPr/>
          <a:lstStyle/>
          <a:p>
            <a:pPr>
              <a:spcAft>
                <a:spcPts val="2400"/>
              </a:spcAft>
            </a:pPr>
            <a:r>
              <a:rPr lang="en-GB" sz="1600" dirty="0" smtClean="0"/>
              <a:t>Revision of the PSI Directive, </a:t>
            </a:r>
            <a:r>
              <a:rPr lang="en-GB" sz="1600" dirty="0" smtClean="0">
                <a:hlinkClick r:id="rId3"/>
              </a:rPr>
              <a:t>http://ec.europa.eu/information_society/policy/psi/revision_directive/index_en.htm</a:t>
            </a:r>
            <a:r>
              <a:rPr lang="en-GB" sz="1600" dirty="0" smtClean="0"/>
              <a:t> </a:t>
            </a:r>
          </a:p>
          <a:p>
            <a:pPr>
              <a:spcAft>
                <a:spcPts val="2400"/>
              </a:spcAft>
            </a:pPr>
            <a:r>
              <a:rPr lang="en-GB" sz="1600" dirty="0" err="1" smtClean="0"/>
              <a:t>Europeana</a:t>
            </a:r>
            <a:r>
              <a:rPr lang="en-GB" sz="1600" dirty="0" smtClean="0"/>
              <a:t> Licensing Framework, </a:t>
            </a:r>
            <a:r>
              <a:rPr lang="en-GB" sz="1600" dirty="0" smtClean="0">
                <a:hlinkClick r:id="rId4"/>
              </a:rPr>
              <a:t>http://pro.europeana.eu/documents/858566/7f14c82a-f76c-4f4f-b8a7-600d2168a73d</a:t>
            </a:r>
            <a:r>
              <a:rPr lang="en-GB" sz="1600" dirty="0" smtClean="0"/>
              <a:t> </a:t>
            </a:r>
          </a:p>
          <a:p>
            <a:pPr lvl="1">
              <a:spcAft>
                <a:spcPts val="2400"/>
              </a:spcAft>
              <a:buNone/>
            </a:pPr>
            <a:r>
              <a:rPr lang="en-GB" sz="1600" dirty="0" smtClean="0"/>
              <a:t>Creative Commons Licenses, </a:t>
            </a:r>
            <a:r>
              <a:rPr lang="en-GB" sz="1600" dirty="0" smtClean="0">
                <a:hlinkClick r:id="rId5"/>
              </a:rPr>
              <a:t>http://creativecommons.org/licenses/</a:t>
            </a:r>
            <a:r>
              <a:rPr lang="en-GB" sz="1600" dirty="0" smtClean="0"/>
              <a:t> </a:t>
            </a:r>
          </a:p>
          <a:p>
            <a:pPr marL="0" lvl="1" indent="0">
              <a:spcAft>
                <a:spcPts val="2400"/>
              </a:spcAft>
              <a:buNone/>
            </a:pPr>
            <a:r>
              <a:rPr lang="en-GB" sz="1600" dirty="0" smtClean="0"/>
              <a:t>Open Data Commons – Licenses, </a:t>
            </a:r>
            <a:r>
              <a:rPr lang="en-GB" sz="1600" dirty="0" smtClean="0">
                <a:hlinkClick r:id="rId6"/>
              </a:rPr>
              <a:t>http://opendatacommons.org/licenses/</a:t>
            </a:r>
            <a:endParaRPr lang="en-GB" sz="1600" dirty="0" smtClean="0"/>
          </a:p>
          <a:p>
            <a:pPr marL="0" lvl="1" indent="0">
              <a:spcAft>
                <a:spcPts val="2400"/>
              </a:spcAft>
              <a:buNone/>
            </a:pPr>
            <a:r>
              <a:rPr lang="en-GB" sz="1600" dirty="0" smtClean="0"/>
              <a:t>The European Thematic Network on Legal Aspects of Public Sector Information, </a:t>
            </a:r>
            <a:r>
              <a:rPr lang="en-GB" sz="1600" dirty="0" smtClean="0">
                <a:hlinkClick r:id="rId7"/>
              </a:rPr>
              <a:t>http://www.lapsi-project.eu/</a:t>
            </a:r>
            <a:endParaRPr lang="en-GB" sz="1600" dirty="0" smtClean="0"/>
          </a:p>
          <a:p>
            <a:pPr marL="0" lvl="1" indent="0">
              <a:spcAft>
                <a:spcPts val="2400"/>
              </a:spcAft>
              <a:buNone/>
            </a:pPr>
            <a:r>
              <a:rPr lang="en-GB" sz="1600" dirty="0" smtClean="0"/>
              <a:t>EC ISA Programme, ISA Open Metadata licence v1.1. </a:t>
            </a:r>
            <a:r>
              <a:rPr lang="en-GB" sz="1600" dirty="0" smtClean="0">
                <a:hlinkClick r:id="rId8"/>
              </a:rPr>
              <a:t>https://joinup.ec.europa.eu/category/license/isa-open-metadata-license-v11</a:t>
            </a:r>
            <a:endParaRPr lang="en-GB" sz="1600" dirty="0" smtClean="0"/>
          </a:p>
          <a:p>
            <a:pPr marL="0" lvl="1" indent="0">
              <a:spcAft>
                <a:spcPts val="2400"/>
              </a:spcAft>
              <a:buNone/>
            </a:pPr>
            <a:endParaRPr lang="en-GB" sz="1600" dirty="0" smtClean="0"/>
          </a:p>
          <a:p>
            <a:pPr lvl="1">
              <a:spcAft>
                <a:spcPts val="2400"/>
              </a:spcAft>
              <a:buNone/>
            </a:pPr>
            <a:endParaRPr lang="en-GB" sz="1600" dirty="0" smtClean="0"/>
          </a:p>
          <a:p>
            <a:pPr lvl="1">
              <a:spcAft>
                <a:spcPts val="2400"/>
              </a:spcAft>
              <a:buNone/>
            </a:pPr>
            <a:endParaRPr lang="en-GB" sz="160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21</a:t>
            </a:fld>
            <a:endParaRPr lang="en-GB"/>
          </a:p>
        </p:txBody>
      </p:sp>
      <p:sp>
        <p:nvSpPr>
          <p:cNvPr id="76815" name="AutoShape 15" descr="data:image/jpeg;base64,/9j/4AAQSkZJRgABAQAAAQABAAD/2wCEAAkGBxQHBhUTEhQUFhUXGR0bFhgXGBUbIBwgHBscHh4cFhgYHCghGhslHRsgIjEjJSkrLi4uFx8zODMtNygtLisBCgoKDg0OGxAQGywkICUvLDQ3NC80LCwsLDI0LCwsLywsLCwsLCwsLCw0MiwsLCwsLCwsLCwsLCwsLCwsLCwsLP/AABEIALkBEAMBEQACEQEDEQH/xAAcAAEAAgMBAQEAAAAAAAAAAAAABgcEBQgDAgH/xABIEAABAwEEBgcFBgQDBgcAAAABAAIDEQQFBiEHEjFBYYETFSJRcYKRFDJykqIjQlKhsdEIYsHCFnOyVIOzw+HxJCUzNENTY//EABoBAQEAAwEBAAAAAAAAAAAAAAAFAwQGAgH/xAAyEQEAAgEDAwMCBAUEAwAAAAAAAQIDBBESBSFRMUFhE4EUMnHBUpGx0fAjJDPhFSJC/9oADAMBAAIRAxEAPwC8UBAQEBAQEBAQEBAQEBAQEBAQEBAQEBAQEBAQEBAQEBAQEBAQEBAQEBAQEBAQEBAQEBAQEBAQEBAQEBAQEBAQEBAQEBAQEBAQEBAQEBAQEBAQEBAQEBAQEBAQEBAQEBAQEBAQEBAQfjnBjakgDvKDx9sj/Gz5m/uvvGfD5yh9MtTHuoHtJ7g4JtJvD1Xx9EBB5yzNi95zRXZUgfqvsRMvm749sj/Gz5m/unGfByh6RzNl91wNNtCD+iTEwbvtfH0QEBA2IPD2yP8A+xnzN/dfeM+HzlB7ZH+NnzN/dOM+DlB7ZH+NnzN/dOM+DlB7ZH+NnzN/dOM+DlB7ZH+NnzN/dOM+DlB7ZH+NnzN/dOM+DlB7ZH+NnzN/dOM+DlD0jlbKOyQfAg/okxs+7vtfAQEBAQEBB+BwcTQ7Mjw358j+aD9Qecs7Yj2nNFdlSB+qD0QEGPeNkbeFgkif7sjHMPg4Ef1XqtpraLR7PNqxaJiXM9os5stocx4o5ji1w4tND+YXRxO8bw5u0TWZiXrddsN23lHM3bG9r8t+qQacxlzXy9edZr5esd5reLOmIpBNEHNNQ4Ag94OYXOTG3Z0kTu+18BBBtL12e2YYEoGcLw7Z913ZI9S0+VbugvxybeWlrqcsW/hSlFZRd070PXj7JiR0JyEzDTi5naH0660dfTfHy8N/p+Ta818rpUdYEBAQR/Ht5dV4TneDRxbqN76v7NR4VryWfTU55Yhg1F+GKZc9aq6Bz+79ovhuUQ3KIblENyiG5RDdcWhUUw9N/nH/AEMUjqH/ACR+n7ysdP8A+Of1WEtBviCm9I2mYXbaHWe7tR721D5z2mtPdENjyPxHLLYUFSWnHt5Wm067rdaQe5sr2N+RhDfyQS3CWmu2XXOG2ylpirmSGtkaO9rgAHd9HDPvCDoDD9+QYiuts9meHxu9Qd7XDa1w7jw3FB9X/e8dw3LLaZTRkTS47M+5orvcaAcSEEC0FYgkv+6bY+Z2tIbU6Q8BI1tAK7GgtIA7gglOI7fNab0jsNlf0ckjDJNNQEwxA6tWg5dI91WtrWmq807KCGWOGyzXpaYYbmNtfBJqTTzSWd73Op7xdaXaxJA3ZDgg97kvCOzXfNa7sZPG2zPc223fIagaldcwt1iI5AKkapDXatCK7Asuy2htssrZI3BzHtDmOGwhwqCOBBqg9UFEaULt6vxfIQKNlAkHPJ3PWaTzVzRX5Yo+OyHrqccu/lEltNNfejO8escHxVPairE7ye79BaoWspxyz891/SX54o+OyUrWbIgxb0sQvK7ZIXbJGOafMCK8l6pbjaLR7PN68qzE+7miWIwSlrhRzSQ4dxBoR6rpImJjeHNWiYnaWVctvN1XvFMK/Zva403gHMcxUc14yU50mvl7xX4XizpZjg9gIzBzBXOOkfqAgIKv01XlRkFmB2kyuHh2W+tX+ip9Op3m/wBkzqN+0U+6q1TSmwu25LResZdBDJIGmhLRUA91e9Y75aU7WnZlphveN6xuzP8ACFu/2Wb5V4/E4v4oe/wub+E/whbv9lm+VPxOL+KD8Lm/hYt43Dabsg15oZI21oC4UFTXIccj6L3TNS87Vnd4vgyUje0bNasjEybusT7yt7IYxV73BrR47z3ADMnuBXm94pWbT7PdKTe0Vh0ZcV1MuS6Y4I9jBSv4jtLjxJqea57JknJabS6LHSKVisM9eHtVGnfGzrkuwWKB1Jp21kcNrI8xl3OeaivcHd4KDnNAQEEz0XY2dg2/wXEmzSENnbmctz2gfebt4io3igTn+ITFwtBisELwW0Esxaag1FY21B2UOvT+aMoPH+Gq0ll7WyOho6NjiaGgLHEAE7ATrmg30PcgtW7D0WkW2td70lnszo+LWOma6ng5wr8YQQW64Lc6+r7ksE7WPZOSIjC15kcGkgNeXDVJ2DI5kIJJowfZosDPtuu5xn15rZJIW16QA9IDQANaKGgpsNd6De6PYnQYGsTX1DhZ46g7R2QQD4CgQSFBXGmi7eluuG0AZxvLHfC8bT4OaB5lQ6ffa018p/UKb0i3hUSrI6y9C15altns5OTmiRo4tOq7mQ5vyqd1CnaL/ZT6dfvNVsqUqiAgoXSZdvV2MJaCjZaSt83vfWHequ6O/LFHx2QtbTjln57oqtlqL/0dXl1nhCEk9pg6N3kyFeJbqnmoOrpwyz/N0GlvzxRKSrXbAgIOf9Id5dZ4umcDVrD0bfBmR+rWPNXtJThij57oOsvzyz8dkbWw1XQmArs6qwnAylHObrv76v7WfEAhvlUDU355Zl0Omx8McQkCwM4gozSdiPrq/OjYawwktbTY533nccxQcBXerejw/TpvPrKJrc/O/GPSEOW20lsaIMOdDAbbIM31bDXc37zuZFBwB3OUrX5t5+nH3V9Bg2j6k+6zFOUXzLIIYi5xoACSTuA2koON8Y387EuJZ7U6v2jzqA/dYMmN8Q0DnVBnYEwRaMa3l0cPYjbTpZXA6rAeH3nHc39Bmg6Hw9osu25LOB7Oyd/3nzgSE+Vw1W8h6oM69dHt23rZyx9jgbX70TGxuHEOjAPrkgobSXoulwf9tEXTWUmmuQNaMk5CUDKh2B4yrkQKioV895kNSScgM+4CgHgAKckHU+h7Cf8AhbCbS9tJ56SS1GYy7DDv7LTs3Oc5BvsTXG+8jHNZ5BDaoCTE8jWaQffimb96N4ArTMENcMxmGmsN6vuaaQvum0smldrSus3QyskcNjg/pGuz/ma2iDwsmHZL4Lo3WZthsT5OklhDmmW0uyNJRGSyKMkDWALnODQKgIJ2BQIP1BqcV3b1vhyeECpcw6vxN7TfqAWXDfhkizFmpzxzVziMwuhc43WDLy6qxRBLWg1w13wv7JJ8Aa8lh1FOeKYZ9NfhliXRS590IgIKE0l3l1jjCWhq2KkTfL731lyu6OnHFHz3Qtbflln47IstlqLP0K3lqzT2YnaBK0eHZf8Aqz0U3qNPS/2VOnX9afdaqlqggwb8t4uu55Zj/wDGxzhxIGQ5mg5r3jpztFfLxktxrNvDmpzi9xJNScyTvPeujc3M7zu2OHLu63v2GDaHvAd8Izd9IKx5r8KTZkwU55Iq6SAoFzroxBEdJOI+obiLWGk01WsptaPvP5A0HFwW1pMP1L9/SGrq8306dvWVE7FcQW4wpcbsQ34yEVDT2pHD7rBtPjsA4uCxZ8sYqTZn0+H6t4q6Is8DbNA1jAGtaA1oGwACgA5Ln5mZneXQRERG0PRfH1DdMF59V6O7U4bXtEQ/3hDXfQXHkg5buW65L6vWOzwiskrg1vdnvNNjQMydwBQdfYTw7Fha4mWaAdloq5297j7z3cT+QAGwBBuEBB52mzttVndHI0OY8FrmuAIIIoQQdoIQUZdOiQ2TSpqFpdYowJ2k1IIqdSJxO1weDUb2tqaayC90BAQEBAQEHO2NLt6qxTPHSg1y5vwv7QA8K05LoNPfniiXP6qnDLMNIcwszXdHYUvLrfDkExNS5g1vib2XfUCuez04ZJq6PDfnjizbLEysW9LaLtu2SZ2yNjnHygmnNeqV5Wise7ze3GszPs5ollM8pc41c4kuPeSak+q6SIiI2hzVpmZ3l8I+N/gS8uq8WQPr2S7Ud4P7OfAEg+VYNTTnimGzpL8MsOhVAXxBAtMV4+zYdZCDnM8VH8rO0fq1PVb2gpvk5eGjr77Y+PlTCsIqwtDV2+0X5JORlEyg+J52jytcPMtDqF9qRXyo9OpvabeFxKQrviaUQQlziA1oJcTsAGZJ4UX2I3naHyZ2jeXPGL7+OIr9fNnqe7EDuYNnM5uPFxV/T4vpUirn9Tm+reZ9mlWZgXnoyw51JcfSPFJpqOdXa1v3W8DQ1PF1NyiazN9S+0ekLujw/TpvPrKYrUbYgqX+I+0amEoGfitAJ8sb/wCrh6II1/DjcQtF7T2xwyiaI4yfxPzcRxDRTwkQX+gICAgICAgICAgICCptNV26lsgtAHvNMbjxadZvMgu+VVenX7TT7pXUael1aKimLe0L3l0t1TQE5xvD2/C8bB4OaT5lJ6hTa0W8rHT770mvhYynqCD6Xry9kwv0QOczw3yt7RPqAPMt3Q05Zd/DS11+OLbypNWUR6OhcyJriCGurqnvptp4L5vG+z7NZiN3mvr46Sw3eXW9wwzb3sBdT8Wxw5OBHJc7lpwvNXSYr86RZsljZFJaXLy9sxT0YPZhYG+Z3acfQtHlVnQU449/KL1C++Tj4QhbrRXloou32HCTXkUdM4yHw91vLVaD5lE1t+WXbwu6KnHFHymS1G2rfS9iP2ayCxxntSDWlpuZXJvmI9B/MqOgw7z9SfZP1+fjXhHrKo1VR27wayzuxDGbW8MiadbMEhxHutNBkK5knKjSN6w6jn9OeEd2xpop9SOc9nQtnnbaYQ9jmvacw5pBB8CMioExMTtK/ExMbw9F8fRBTH8Sx/8AK7GN3SSf6WoJToPuvq3R5CaUdM58ruZ1Wn5GtQT5AQEBAQEBAQEBAQEEX0lXd1jg+bLtR0lbw1Pe+jWHNbOkvxyx89mtq6c8U/HdQauoCW6Lry6vxfGCezKDGeebees0DzLV1tOWKfju3NDfjl28r3UNcUvphvL2rEjYQcoWCvxP7R+nUVjQU2x8vKP1C+94r4QPYt5PWTjPDfsOjuyOp24adJw6bN1e+kmqFO0+flqLfP7f9KmpwcdPX4/dWyopa4tDN5dPckkBOcT6j4X5/wCoO9VI6hTa8W8rPT7745r4T+aUQwlzjQNBJPcBmVoxG87N+Z2c0XnbTeN4yTO2yPc/w1iTTls5Lo6V41ivhzWS/O828vKyWd1stTI2e89wa3xcQB+ZX21orEzPs+UrNrREe7pmxWZtisbI2ZNY0Nb4NFB+QXN2tNpmZdLWIiNoey+Prmm/LY+8L4llkNXOea8jQAcAAAOAXR4qxWkRDnM1ptkmZYK9sQg22HsRT4etWvA+gJ7TDUsd8Te/iM+KxZcNMsbWZsOe+Kd6rzwpiWLE13dJH2XNykjJzYf6tO47+BBAiZ8FsVtpXMGeuWu8N2sLMqL+JKDWwvZn/hn1fmjef7EFiYLs/suD7Gz8NniB8ejbX80G5QEBAQEBAQEBAQEBB8yRiWMtcKgihHeCkTsOaL2sJuy9JYTWsb3Nz30NAeYz5rpMd+dYt5c3lpwvNXjZp3WW0tkZk5jg5vi01H5hfbRFo2l5raa2iYdLWO2ttd3MmB7D2B4PAiufJc5as1tNXSVtExu5xvm3m9b2lmNftHucK7gTkOQoOS6HHThSK+HO5b87zZlYSu3rfEkEJFQ54Lh/K3tOHNoI5rznvwxzZ70+PnkiF+Yiu7re45ocqvYQ2u51KtPJ1DyULFfheLeF7LTnSa+XNpFDnkuic1MbJjoovH2HFrWE9mZrmHx95p9W08y09dTli38N3QX45dvKyNJt5dXYPloaOlpE3ze99Acp+jpyyx8d1LV34Yp+eyhVcQEw0V3b7fi5jiOzC10h8fdbzq6vlWprb8cW3lu6GnLLv4Xooi2IIbJozsMjyS2WpNT9od6241uWOzUnRYpneYYFu0T2aVp6KWaM7q6r2+lAT8yyV6hkj1iJY7dPxz6TMK+xTg60YadWQB8RNBIzZ4OG1p8cu4lb+HU0y+nr4T8+lvi7+sI6thrNxhS/nYdvpkzaluyRo+8w7R4jaOICxZ8MZacWfT5pxX39nRMEzbRC17SC1wBaRsIIqCOS5+YmJ2l0ETvG8IdpiuvrXR5aQB2o2iUf7shzvo1l8fUkw+da4bORs6GP/QEGwQEBAQEBAQEBAQEBAQUppfu32TEwlAymYD5mdk/Tq+qs6C/LHx8I3UMe2Tl5QZbrQWXduJOi0SStr22k2cVOZD8xTwY51PgU2+HfVR49VWmfbSz59FaKklLI0L3b0t5TWgjJjQxvi81NOIDR86ndQvtWKqfTqd5utxSlVz5j67eq8WztAo1zukb4P7WXAOJHJXtLfniiUDV04ZZaSxWk2K2Mlb70bmvb4tII/RZ7V5RMT7sFLcbRbwn+l6+m2+SzRxmrOj6bx6T3OYAPzLQ0GKa8pn9FDqGXfjEfqrpUE1cGhm7eguaWcjOV+q34Wd3mc4eVSeoX3vFfCz0+m1Jt5WIp7fEBAQeNssrLbZXRyNDmOFHNOwgr7W01neHyYiY2lztii5jcN+yQGpDTVhO9pzafGmR4groMOX6lIs57Pi+leatUsrCvDRNeZt+FQxxq6FxZ5cnN5AHV8qi66nHLv5XdFk5Yv0TGaITRFrgC1wIIO8HIgrTbbEuKxG7LmhgJJ6KNsYJ2kMGqHHiQAeaDOQEBAQEBAQEBAQEBAQQXTBdvteGRKBnC8Hyv7JHqWnyrd0F+OTj5aWvpyxb+FKqyiPQTuFnLKnVLg4jdVocAfEBx9V82jfd95Ttt7PNfXxfOjG7ersIREijpaynze79Aaoesvyyz8dl/R04Yo+e6VrVbKrdNd2/+haQO+Jx9XM/vVPp1/Wn3TOo07Rf7KtVNKek07p3AuJNGhoruDQAAOAAXyIiPR9taberzX18dI4Zu3qi4IYd7GDW+I5uPNxJXO5r87zZ0mKnCkVbNY2QQEBAQVHprsoZednl3vY5p8jgR/wAQqr063/raErqNe9bK3VFMWZoSnpa7Szvax3oXD+4eim9RjtWf1VOmz+aP0WwpaoICAgICAgICAgICAgICDDvewi87qlhdskY5te6opXlt5L3S3C0W8PN68qzXy5pkjMUha4UcCQR3EZEeq6OJ3jeHNTG07S+UfGTdliN43jHC3bI9rBw1iBXlt5Lze3Gs28PeOnO8V8umIYhBC1rRRrQAB3ACgXOTO87ukiNuz7Xx9R7H929aYSnYBVzW67e+rO1QcSARzWfTX4ZYlg1NOeKYc+K+54Qb7A129aYrgZTsh+u7wZ2s+BIA8ywam/DFMtjS055Yh0MoDoBAQEBAQVbpvP8A7Qf5v/LVPp3/ANfb90zqXpX7/sq1U0pYOhyQQ3raHuNGthq49w1ga+gKn9R/JH6qXTvzWXGpKsICAgICAgVzQEBAQEBAQEBBQWki7ercXzACjZKSt8/vfWHK7o78sUfHZC1tOOWfnujC2Wom+iK7fbMUdKR2YWF3md2W/kXHyrS19+OPby3+n03ycvC7VGWRB+EVCDm3EN3dUX5NBuY8hvw7W+rSCuixX50iznM9OGSatcsjEs7QrdutPPaSNgETT49p/wCjPVTeo37RT7qnTsfrf7LWUtUaq+sR2a42fbzNadzdrj4MbU86UWXHhvk/LDHkzUx/mlgYUxlDie0Ssja5hjoQH0q4HKoAJpQ8d4717z6a2KImfdjwamuWZivski12wICCmNMV4C04jZEDlFGK8HPOsR8ur6qxoKbY5t5R+oX3vFfCBLeT1p6FLJWO1SEZHUYOWsXD6mqZ1G35aqvTq9rSkmCb2LLXPd0x+2sjqMqSTJAaGJ9TtIaQx23MAk1cpimlqAgICAgx7wtsd22F80rg2ONpc9x3ACp/7IKr0SY2dirHFvc+oEjGOhYfuRxOc0Dur9qCe8koLcQEBAQEBAQEFZ6art17JBaAPdcY3eDhrNrwBafmVLp9+81Tuo03rFlTqokLo0PXb7Lht0xGczyQf5WdkfVrHmo+vvvk4+FrQU449/KeLRbwgIKc0y3b7Pfsc4GUrKH4mZVPlLR5VX6ffek18JHUabWi3lXy305f+jm7erMIQgjtPHSO8+YrxDdUclB1d+eWf5Og0tOGKISC1w+02V7KubrNLdZpIIqKVaRmCNxWCs7TuzzG8bOabysr7FeEkcteka4h9a5kHM1O2u2u+q6OlotWJj0c3krNbTFvVk4evh9w3syePMt2trQOadrT4j0IB3LzlxRkpNZesOWcV4tDoO5L4ivy72zQuq07Rvad7Xjc4f8AXYQVAyY7Y7cbOgx5K5K8qs9eHtrMRX3HcF1OmlOQya3e525reJ/IAncsmLFbJbjDHly1x15Wc7XhbH3hbnyyGr3uLneJO7uA2AdwXQUrFaxWPZzt7ze02n3Y69PK/wDR3dBufCkTXCj3/aP8X7AeIbqjkoOqyc8sy6DS4/p4ohF9MN3z3W+G97FlPZezKKVD4ifvgbWgk14PJqNWq12wk2A8bQY0uvpIjqytA6WEntMP9zDudv4GoASdAQEHlabQyyWd0kjmsY0Euc4gAAbSScgEHNelvSWcWWj2ezFzbIw7cwZnDY5wOYYPutPic6BoZ38O11Sz4qktLcoo4yx5p7xfSjRx7Ose6g7wg6LQEBAQEBAQEGkxrdvW2Fp4wKu1C5o/mZ2mgeJFOazae/DJEsOenPHNXPEbDK8BoqSaAd5OwLoJnbvLnoiZnZ0tc1gF13TFCNkbGtr30GZ5nPmucyX52m3l0tK8axXwzF4ehAQQ3Svdvt2E3PA7ULhIPD3XcqOr5Vt6K/HLt5amtpyxT8KauWwG9b3ihFftHtaabgTmeQqeSsZL8KTbwjYqc7xV0sxoYwAZAZALnHSP1BWGlvC5k/8AGxNrQATgdwyEnIZHgGnYCqWhz7f6dvt/ZN12n3/1K/dVSqJLOum957mtGvZ5HRu30pQ/E01DuYXjJjrkja0bsmPLfHO9Z2StmlS2tjpq2cnvLH1/KQD8lq/gMXz/AJ9m3/5DJ4hF77vue/bVr2iQvI90ZANHc1oyH6mgrVbOPFTHG1YauXNfLO9pa5ZGJLtHGGDf97h7x9hEQX12OO0M4954eIWpq8/06bR6y3NHp/qW5T6QvZRFx5zwttMDmPaHNcC1zSKggihBG8EIOYcdYatOjPFQmsr3sicSbPK0nLeY5NxI2UNQ4Z94ATPC+nkdEGXhAa7OlgpnxdG4inEgngAgmkemC6HsqbUW8DDaP6RkINRfmnKwWKM+ztltDt1GmNvmc8aw5NKCm8baQ7ZjF+rK4MhBq2GOobwL6mr3cTl3AINLhy4psSXuyz2dus955NG9zzuaN59KkgIOtsH4biwpcLLNDsbm91KF7z7z3cTTkABuQbpAQEBAQEBAQEFLXDhvo9KRgp2IZHS07mijo/zcwKxlzf7bl7z2/v8AukY8H+6mPaO/9l0qOriAgIPG22Zttsb435te0td4OFD+RX2tprMTD5aImNpVFopuVzcXSukGdmDmng8ks/QPVbW5Y+lG3v8A0/zZK0OKYyzv7LjUhWEH45oc2hFQdoKCpsa6NnQyumsLdZhzdCNrf8v8Tf5do3V2Crp9bExxyfz/ALpWp0M78sf8v7K3kjMUha4FrhkQQQRwIOYVGJie8JsxMTtL5R8NiCW4TwHaL/kDngwwb3uFC4f/AJtO3xOXjSi1c+rpj7R3n/PVuYNHfJO89oXZdV2x3RYGwwtDWNGQ/Uk7yd5UW97XtystUpFI41Za8vQg19+3NDf92PgtDA+N4zB3HcWnc4biEHOGO9E1rw3M58DXWmz7Q5gq9o7pGDPL8QyyqdXYgrtAQSfB+A7Zi6cdBERFXtTPq1g76H754Nqe+m1B0tgTBNnwXdnRwjWkdTpZnAazz/a0bmjZxNSQkyAgICAgICAgICDEju2KO83WgMHSvaGOdU5tBqBStOfAdy9c7cePs88Y5cvdlry9CAgICDEsd2xWG0SvjYGuldrSGp7RpSuZy5d5716te1oiJ9nmKxEzMe7LXl6EBAQYF5XNZ71H28McncXNBI8HbRyXumS9Pyzs8Wx1t+aN2ldo7u5zq+z+ks4/IPWf8Zm/i/ow/g8P8P8AVsLuwrY7seDFZ4g4bHEazh4OdUj1WK+fJf1tLJTBjp6RDcrEyiAgICAg0954WsV7Sl09ls8jjtc6Nhd81K/mg8LJgm7rHIHMsVmDhsPRMJHgSDRBvgNUUCD9QEBAQEBAQEBAQEBAQEBAQEBAQEBAQEBAQEBAQEBAQEBAQEBAQEBAQEBAQEBAQEBAQEBAQEBAQEBAQEBAQEBAQEBAQEBAQEBAQEBAQEBAQEBAQEBAQEBAQEBAQEBAQEBAQEBAQEBAQEBAQEBAQEBAQEBAQEBAQEBAQEBAQEBAQEBAQEBAQEBAQEBAQEBA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76817" name="AutoShape 17" descr="data:image/jpeg;base64,/9j/4AAQSkZJRgABAQAAAQABAAD/2wCEAAkGBxQHBhUTEhQUFhUXGR0bFhgXGBUbIBwgHBscHh4cFhgYHCghGhslHRsgIjEjJSkrLi4uFx8zODMtNygtLisBCgoKDg0OGxAQGywkICUvLDQ3NC80LCwsLDI0LCwsLywsLCwsLCwsLCw0MiwsLCwsLCwsLCwsLCwsLCwsLCwsLP/AABEIALkBEAMBEQACEQEDEQH/xAAcAAEAAgMBAQEAAAAAAAAAAAAABgcEBQgDAgH/xABIEAABAwEEBgcFBgQDBgcAAAABAAIDEQQFBiEHEjFBYYETFSJRcYKRFDJykqIjQlKhsdEIYsHCFnOyVIOzw+HxJCUzNENTY//EABoBAQEAAwEBAAAAAAAAAAAAAAAFAwQGAgH/xAAyEQEAAgEDAwMCBAUEAwAAAAAAAQIDBBESBSFRMUFhE4EUMnHBUpGx0fAjJDPhFSJC/9oADAMBAAIRAxEAPwC8UBAQEBAQEBAQEBAQEBAQEBAQEBAQEBAQEBAQEBAQEBAQEBAQEBAQEBAQEBAQEBAQEBAQEBAQEBAQEBAQEBAQEBAQEBAQEBAQEBAQEBAQEBAQEBAQEBAQEBAQEBAQEBAQEBAQEBAQfjnBjakgDvKDx9sj/Gz5m/uvvGfD5yh9MtTHuoHtJ7g4JtJvD1Xx9EBB5yzNi95zRXZUgfqvsRMvm749sj/Gz5m/unGfByh6RzNl91wNNtCD+iTEwbvtfH0QEBA2IPD2yP8A+xnzN/dfeM+HzlB7ZH+NnzN/dOM+DlB7ZH+NnzN/dOM+DlB7ZH+NnzN/dOM+DlB7ZH+NnzN/dOM+DlB7ZH+NnzN/dOM+DlB7ZH+NnzN/dOM+DlD0jlbKOyQfAg/okxs+7vtfAQEBAQEBB+BwcTQ7Mjw358j+aD9Qecs7Yj2nNFdlSB+qD0QEGPeNkbeFgkif7sjHMPg4Ef1XqtpraLR7PNqxaJiXM9os5stocx4o5ji1w4tND+YXRxO8bw5u0TWZiXrddsN23lHM3bG9r8t+qQacxlzXy9edZr5esd5reLOmIpBNEHNNQ4Ag94OYXOTG3Z0kTu+18BBBtL12e2YYEoGcLw7Z913ZI9S0+VbugvxybeWlrqcsW/hSlFZRd070PXj7JiR0JyEzDTi5naH0660dfTfHy8N/p+Ta818rpUdYEBAQR/Ht5dV4TneDRxbqN76v7NR4VryWfTU55Yhg1F+GKZc9aq6Bz+79ovhuUQ3KIblENyiG5RDdcWhUUw9N/nH/AEMUjqH/ACR+n7ysdP8A+Of1WEtBviCm9I2mYXbaHWe7tR721D5z2mtPdENjyPxHLLYUFSWnHt5Wm067rdaQe5sr2N+RhDfyQS3CWmu2XXOG2ylpirmSGtkaO9rgAHd9HDPvCDoDD9+QYiuts9meHxu9Qd7XDa1w7jw3FB9X/e8dw3LLaZTRkTS47M+5orvcaAcSEEC0FYgkv+6bY+Z2tIbU6Q8BI1tAK7GgtIA7gglOI7fNab0jsNlf0ckjDJNNQEwxA6tWg5dI91WtrWmq807KCGWOGyzXpaYYbmNtfBJqTTzSWd73Op7xdaXaxJA3ZDgg97kvCOzXfNa7sZPG2zPc223fIagaldcwt1iI5AKkapDXatCK7Asuy2htssrZI3BzHtDmOGwhwqCOBBqg9UFEaULt6vxfIQKNlAkHPJ3PWaTzVzRX5Yo+OyHrqccu/lEltNNfejO8escHxVPairE7ye79BaoWspxyz891/SX54o+OyUrWbIgxb0sQvK7ZIXbJGOafMCK8l6pbjaLR7PN68qzE+7miWIwSlrhRzSQ4dxBoR6rpImJjeHNWiYnaWVctvN1XvFMK/Zva403gHMcxUc14yU50mvl7xX4XizpZjg9gIzBzBXOOkfqAgIKv01XlRkFmB2kyuHh2W+tX+ip9Op3m/wBkzqN+0U+6q1TSmwu25LResZdBDJIGmhLRUA91e9Y75aU7WnZlphveN6xuzP8ACFu/2Wb5V4/E4v4oe/wub+E/whbv9lm+VPxOL+KD8Lm/hYt43Dabsg15oZI21oC4UFTXIccj6L3TNS87Vnd4vgyUje0bNasjEybusT7yt7IYxV73BrR47z3ADMnuBXm94pWbT7PdKTe0Vh0ZcV1MuS6Y4I9jBSv4jtLjxJqea57JknJabS6LHSKVisM9eHtVGnfGzrkuwWKB1Jp21kcNrI8xl3OeaivcHd4KDnNAQEEz0XY2dg2/wXEmzSENnbmctz2gfebt4io3igTn+ITFwtBisELwW0Esxaag1FY21B2UOvT+aMoPH+Gq0ll7WyOho6NjiaGgLHEAE7ATrmg30PcgtW7D0WkW2td70lnszo+LWOma6ng5wr8YQQW64Lc6+r7ksE7WPZOSIjC15kcGkgNeXDVJ2DI5kIJJowfZosDPtuu5xn15rZJIW16QA9IDQANaKGgpsNd6De6PYnQYGsTX1DhZ46g7R2QQD4CgQSFBXGmi7eluuG0AZxvLHfC8bT4OaB5lQ6ffa018p/UKb0i3hUSrI6y9C15altns5OTmiRo4tOq7mQ5vyqd1CnaL/ZT6dfvNVsqUqiAgoXSZdvV2MJaCjZaSt83vfWHequ6O/LFHx2QtbTjln57oqtlqL/0dXl1nhCEk9pg6N3kyFeJbqnmoOrpwyz/N0GlvzxRKSrXbAgIOf9Id5dZ4umcDVrD0bfBmR+rWPNXtJThij57oOsvzyz8dkbWw1XQmArs6qwnAylHObrv76v7WfEAhvlUDU355Zl0Omx8McQkCwM4gozSdiPrq/OjYawwktbTY533nccxQcBXerejw/TpvPrKJrc/O/GPSEOW20lsaIMOdDAbbIM31bDXc37zuZFBwB3OUrX5t5+nH3V9Bg2j6k+6zFOUXzLIIYi5xoACSTuA2koON8Y387EuJZ7U6v2jzqA/dYMmN8Q0DnVBnYEwRaMa3l0cPYjbTpZXA6rAeH3nHc39Bmg6Hw9osu25LOB7Oyd/3nzgSE+Vw1W8h6oM69dHt23rZyx9jgbX70TGxuHEOjAPrkgobSXoulwf9tEXTWUmmuQNaMk5CUDKh2B4yrkQKioV895kNSScgM+4CgHgAKckHU+h7Cf8AhbCbS9tJ56SS1GYy7DDv7LTs3Oc5BvsTXG+8jHNZ5BDaoCTE8jWaQffimb96N4ArTMENcMxmGmsN6vuaaQvum0smldrSus3QyskcNjg/pGuz/ma2iDwsmHZL4Lo3WZthsT5OklhDmmW0uyNJRGSyKMkDWALnODQKgIJ2BQIP1BqcV3b1vhyeECpcw6vxN7TfqAWXDfhkizFmpzxzVziMwuhc43WDLy6qxRBLWg1w13wv7JJ8Aa8lh1FOeKYZ9NfhliXRS590IgIKE0l3l1jjCWhq2KkTfL731lyu6OnHFHz3Qtbflln47IstlqLP0K3lqzT2YnaBK0eHZf8Aqz0U3qNPS/2VOnX9afdaqlqggwb8t4uu55Zj/wDGxzhxIGQ5mg5r3jpztFfLxktxrNvDmpzi9xJNScyTvPeujc3M7zu2OHLu63v2GDaHvAd8Izd9IKx5r8KTZkwU55Iq6SAoFzroxBEdJOI+obiLWGk01WsptaPvP5A0HFwW1pMP1L9/SGrq8306dvWVE7FcQW4wpcbsQ34yEVDT2pHD7rBtPjsA4uCxZ8sYqTZn0+H6t4q6Is8DbNA1jAGtaA1oGwACgA5Ln5mZneXQRERG0PRfH1DdMF59V6O7U4bXtEQ/3hDXfQXHkg5buW65L6vWOzwiskrg1vdnvNNjQMydwBQdfYTw7Fha4mWaAdloq5297j7z3cT+QAGwBBuEBB52mzttVndHI0OY8FrmuAIIIoQQdoIQUZdOiQ2TSpqFpdYowJ2k1IIqdSJxO1weDUb2tqaayC90BAQEBAQEHO2NLt6qxTPHSg1y5vwv7QA8K05LoNPfniiXP6qnDLMNIcwszXdHYUvLrfDkExNS5g1vib2XfUCuez04ZJq6PDfnjizbLEysW9LaLtu2SZ2yNjnHygmnNeqV5Wise7ze3GszPs5ollM8pc41c4kuPeSak+q6SIiI2hzVpmZ3l8I+N/gS8uq8WQPr2S7Ud4P7OfAEg+VYNTTnimGzpL8MsOhVAXxBAtMV4+zYdZCDnM8VH8rO0fq1PVb2gpvk5eGjr77Y+PlTCsIqwtDV2+0X5JORlEyg+J52jytcPMtDqF9qRXyo9OpvabeFxKQrviaUQQlziA1oJcTsAGZJ4UX2I3naHyZ2jeXPGL7+OIr9fNnqe7EDuYNnM5uPFxV/T4vpUirn9Tm+reZ9mlWZgXnoyw51JcfSPFJpqOdXa1v3W8DQ1PF1NyiazN9S+0ekLujw/TpvPrKYrUbYgqX+I+0amEoGfitAJ8sb/wCrh6II1/DjcQtF7T2xwyiaI4yfxPzcRxDRTwkQX+gICAgICAgICAgICCptNV26lsgtAHvNMbjxadZvMgu+VVenX7TT7pXUael1aKimLe0L3l0t1TQE5xvD2/C8bB4OaT5lJ6hTa0W8rHT770mvhYynqCD6Xry9kwv0QOczw3yt7RPqAPMt3Q05Zd/DS11+OLbypNWUR6OhcyJriCGurqnvptp4L5vG+z7NZiN3mvr46Sw3eXW9wwzb3sBdT8Wxw5OBHJc7lpwvNXSYr86RZsljZFJaXLy9sxT0YPZhYG+Z3acfQtHlVnQU449/KL1C++Tj4QhbrRXloou32HCTXkUdM4yHw91vLVaD5lE1t+WXbwu6KnHFHymS1G2rfS9iP2ayCxxntSDWlpuZXJvmI9B/MqOgw7z9SfZP1+fjXhHrKo1VR27wayzuxDGbW8MiadbMEhxHutNBkK5knKjSN6w6jn9OeEd2xpop9SOc9nQtnnbaYQ9jmvacw5pBB8CMioExMTtK/ExMbw9F8fRBTH8Sx/8AK7GN3SSf6WoJToPuvq3R5CaUdM58ruZ1Wn5GtQT5AQEBAQEBAQEBAQEEX0lXd1jg+bLtR0lbw1Pe+jWHNbOkvxyx89mtq6c8U/HdQauoCW6Lry6vxfGCezKDGeebees0DzLV1tOWKfju3NDfjl28r3UNcUvphvL2rEjYQcoWCvxP7R+nUVjQU2x8vKP1C+94r4QPYt5PWTjPDfsOjuyOp24adJw6bN1e+kmqFO0+flqLfP7f9KmpwcdPX4/dWyopa4tDN5dPckkBOcT6j4X5/wCoO9VI6hTa8W8rPT7745r4T+aUQwlzjQNBJPcBmVoxG87N+Z2c0XnbTeN4yTO2yPc/w1iTTls5Lo6V41ivhzWS/O828vKyWd1stTI2e89wa3xcQB+ZX21orEzPs+UrNrREe7pmxWZtisbI2ZNY0Nb4NFB+QXN2tNpmZdLWIiNoey+Prmm/LY+8L4llkNXOea8jQAcAAAOAXR4qxWkRDnM1ptkmZYK9sQg22HsRT4etWvA+gJ7TDUsd8Te/iM+KxZcNMsbWZsOe+Kd6rzwpiWLE13dJH2XNykjJzYf6tO47+BBAiZ8FsVtpXMGeuWu8N2sLMqL+JKDWwvZn/hn1fmjef7EFiYLs/suD7Gz8NniB8ejbX80G5QEBAQEBAQEBAQEBB8yRiWMtcKgihHeCkTsOaL2sJuy9JYTWsb3Nz30NAeYz5rpMd+dYt5c3lpwvNXjZp3WW0tkZk5jg5vi01H5hfbRFo2l5raa2iYdLWO2ttd3MmB7D2B4PAiufJc5as1tNXSVtExu5xvm3m9b2lmNftHucK7gTkOQoOS6HHThSK+HO5b87zZlYSu3rfEkEJFQ54Lh/K3tOHNoI5rznvwxzZ70+PnkiF+Yiu7re45ocqvYQ2u51KtPJ1DyULFfheLeF7LTnSa+XNpFDnkuic1MbJjoovH2HFrWE9mZrmHx95p9W08y09dTli38N3QX45dvKyNJt5dXYPloaOlpE3ze99Acp+jpyyx8d1LV34Yp+eyhVcQEw0V3b7fi5jiOzC10h8fdbzq6vlWprb8cW3lu6GnLLv4Xooi2IIbJozsMjyS2WpNT9od6241uWOzUnRYpneYYFu0T2aVp6KWaM7q6r2+lAT8yyV6hkj1iJY7dPxz6TMK+xTg60YadWQB8RNBIzZ4OG1p8cu4lb+HU0y+nr4T8+lvi7+sI6thrNxhS/nYdvpkzaluyRo+8w7R4jaOICxZ8MZacWfT5pxX39nRMEzbRC17SC1wBaRsIIqCOS5+YmJ2l0ETvG8IdpiuvrXR5aQB2o2iUf7shzvo1l8fUkw+da4bORs6GP/QEGwQEBAQEBAQEBAQEBAQUppfu32TEwlAymYD5mdk/Tq+qs6C/LHx8I3UMe2Tl5QZbrQWXduJOi0SStr22k2cVOZD8xTwY51PgU2+HfVR49VWmfbSz59FaKklLI0L3b0t5TWgjJjQxvi81NOIDR86ndQvtWKqfTqd5utxSlVz5j67eq8WztAo1zukb4P7WXAOJHJXtLfniiUDV04ZZaSxWk2K2Mlb70bmvb4tII/RZ7V5RMT7sFLcbRbwn+l6+m2+SzRxmrOj6bx6T3OYAPzLQ0GKa8pn9FDqGXfjEfqrpUE1cGhm7eguaWcjOV+q34Wd3mc4eVSeoX3vFfCz0+m1Jt5WIp7fEBAQeNssrLbZXRyNDmOFHNOwgr7W01neHyYiY2lztii5jcN+yQGpDTVhO9pzafGmR4groMOX6lIs57Pi+leatUsrCvDRNeZt+FQxxq6FxZ5cnN5AHV8qi66nHLv5XdFk5Yv0TGaITRFrgC1wIIO8HIgrTbbEuKxG7LmhgJJ6KNsYJ2kMGqHHiQAeaDOQEBAQEBAQEBAQEBAQQXTBdvteGRKBnC8Hyv7JHqWnyrd0F+OTj5aWvpyxb+FKqyiPQTuFnLKnVLg4jdVocAfEBx9V82jfd95Ttt7PNfXxfOjG7ersIREijpaynze79Aaoesvyyz8dl/R04Yo+e6VrVbKrdNd2/+haQO+Jx9XM/vVPp1/Wn3TOo07Rf7KtVNKek07p3AuJNGhoruDQAAOAAXyIiPR9taberzX18dI4Zu3qi4IYd7GDW+I5uPNxJXO5r87zZ0mKnCkVbNY2QQEBAQVHprsoZednl3vY5p8jgR/wAQqr063/raErqNe9bK3VFMWZoSnpa7Szvax3oXD+4eim9RjtWf1VOmz+aP0WwpaoICAgICAgICAgICAgICDDvewi87qlhdskY5te6opXlt5L3S3C0W8PN68qzXy5pkjMUha4UcCQR3EZEeq6OJ3jeHNTG07S+UfGTdliN43jHC3bI9rBw1iBXlt5Lze3Gs28PeOnO8V8umIYhBC1rRRrQAB3ACgXOTO87ukiNuz7Xx9R7H929aYSnYBVzW67e+rO1QcSARzWfTX4ZYlg1NOeKYc+K+54Qb7A129aYrgZTsh+u7wZ2s+BIA8ywam/DFMtjS055Yh0MoDoBAQEBAQVbpvP8A7Qf5v/LVPp3/ANfb90zqXpX7/sq1U0pYOhyQQ3raHuNGthq49w1ga+gKn9R/JH6qXTvzWXGpKsICAgICAgVzQEBAQEBAQEBBQWki7ercXzACjZKSt8/vfWHK7o78sUfHZC1tOOWfnujC2Wom+iK7fbMUdKR2YWF3md2W/kXHyrS19+OPby3+n03ycvC7VGWRB+EVCDm3EN3dUX5NBuY8hvw7W+rSCuixX50iznM9OGSatcsjEs7QrdutPPaSNgETT49p/wCjPVTeo37RT7qnTsfrf7LWUtUaq+sR2a42fbzNadzdrj4MbU86UWXHhvk/LDHkzUx/mlgYUxlDie0Ssja5hjoQH0q4HKoAJpQ8d4717z6a2KImfdjwamuWZivski12wICCmNMV4C04jZEDlFGK8HPOsR8ur6qxoKbY5t5R+oX3vFfCBLeT1p6FLJWO1SEZHUYOWsXD6mqZ1G35aqvTq9rSkmCb2LLXPd0x+2sjqMqSTJAaGJ9TtIaQx23MAk1cpimlqAgICAgx7wtsd22F80rg2ONpc9x3ACp/7IKr0SY2dirHFvc+oEjGOhYfuRxOc0Dur9qCe8koLcQEBAQEBAQEFZ6art17JBaAPdcY3eDhrNrwBafmVLp9+81Tuo03rFlTqokLo0PXb7Lht0xGczyQf5WdkfVrHmo+vvvk4+FrQU449/KeLRbwgIKc0y3b7Pfsc4GUrKH4mZVPlLR5VX6ffek18JHUabWi3lXy305f+jm7erMIQgjtPHSO8+YrxDdUclB1d+eWf5Og0tOGKISC1w+02V7KubrNLdZpIIqKVaRmCNxWCs7TuzzG8bOabysr7FeEkcteka4h9a5kHM1O2u2u+q6OlotWJj0c3krNbTFvVk4evh9w3syePMt2trQOadrT4j0IB3LzlxRkpNZesOWcV4tDoO5L4ivy72zQuq07Rvad7Xjc4f8AXYQVAyY7Y7cbOgx5K5K8qs9eHtrMRX3HcF1OmlOQya3e525reJ/IAncsmLFbJbjDHly1x15Wc7XhbH3hbnyyGr3uLneJO7uA2AdwXQUrFaxWPZzt7ze02n3Y69PK/wDR3dBufCkTXCj3/aP8X7AeIbqjkoOqyc8sy6DS4/p4ohF9MN3z3W+G97FlPZezKKVD4ifvgbWgk14PJqNWq12wk2A8bQY0uvpIjqytA6WEntMP9zDudv4GoASdAQEHlabQyyWd0kjmsY0Euc4gAAbSScgEHNelvSWcWWj2ezFzbIw7cwZnDY5wOYYPutPic6BoZ38O11Sz4qktLcoo4yx5p7xfSjRx7Ose6g7wg6LQEBAQEBAQEGkxrdvW2Fp4wKu1C5o/mZ2mgeJFOazae/DJEsOenPHNXPEbDK8BoqSaAd5OwLoJnbvLnoiZnZ0tc1gF13TFCNkbGtr30GZ5nPmucyX52m3l0tK8axXwzF4ehAQQ3Svdvt2E3PA7ULhIPD3XcqOr5Vt6K/HLt5amtpyxT8KauWwG9b3ihFftHtaabgTmeQqeSsZL8KTbwjYqc7xV0sxoYwAZAZALnHSP1BWGlvC5k/8AGxNrQATgdwyEnIZHgGnYCqWhz7f6dvt/ZN12n3/1K/dVSqJLOum957mtGvZ5HRu30pQ/E01DuYXjJjrkja0bsmPLfHO9Z2StmlS2tjpq2cnvLH1/KQD8lq/gMXz/AJ9m3/5DJ4hF77vue/bVr2iQvI90ZANHc1oyH6mgrVbOPFTHG1YauXNfLO9pa5ZGJLtHGGDf97h7x9hEQX12OO0M4954eIWpq8/06bR6y3NHp/qW5T6QvZRFx5zwttMDmPaHNcC1zSKggihBG8EIOYcdYatOjPFQmsr3sicSbPK0nLeY5NxI2UNQ4Z94ATPC+nkdEGXhAa7OlgpnxdG4inEgngAgmkemC6HsqbUW8DDaP6RkINRfmnKwWKM+ztltDt1GmNvmc8aw5NKCm8baQ7ZjF+rK4MhBq2GOobwL6mr3cTl3AINLhy4psSXuyz2dus955NG9zzuaN59KkgIOtsH4biwpcLLNDsbm91KF7z7z3cTTkABuQbpAQEBAQEBAQEFLXDhvo9KRgp2IZHS07mijo/zcwKxlzf7bl7z2/v8AukY8H+6mPaO/9l0qOriAgIPG22Zttsb435te0td4OFD+RX2tprMTD5aImNpVFopuVzcXSukGdmDmng8ks/QPVbW5Y+lG3v8A0/zZK0OKYyzv7LjUhWEH45oc2hFQdoKCpsa6NnQyumsLdZhzdCNrf8v8Tf5do3V2Crp9bExxyfz/ALpWp0M78sf8v7K3kjMUha4FrhkQQQRwIOYVGJie8JsxMTtL5R8NiCW4TwHaL/kDngwwb3uFC4f/AJtO3xOXjSi1c+rpj7R3n/PVuYNHfJO89oXZdV2x3RYGwwtDWNGQ/Uk7yd5UW97XtystUpFI41Za8vQg19+3NDf92PgtDA+N4zB3HcWnc4biEHOGO9E1rw3M58DXWmz7Q5gq9o7pGDPL8QyyqdXYgrtAQSfB+A7Zi6cdBERFXtTPq1g76H754Nqe+m1B0tgTBNnwXdnRwjWkdTpZnAazz/a0bmjZxNSQkyAgICAgICAgICDEju2KO83WgMHSvaGOdU5tBqBStOfAdy9c7cePs88Y5cvdlry9CAgICDEsd2xWG0SvjYGuldrSGp7RpSuZy5d5716te1oiJ9nmKxEzMe7LXl6EBAQYF5XNZ71H28McncXNBI8HbRyXumS9Pyzs8Wx1t+aN2ldo7u5zq+z+ks4/IPWf8Zm/i/ow/g8P8P8AVsLuwrY7seDFZ4g4bHEazh4OdUj1WK+fJf1tLJTBjp6RDcrEyiAgICAg0954WsV7Sl09ls8jjtc6Nhd81K/mg8LJgm7rHIHMsVmDhsPRMJHgSDRBvgNUUCD9QEBAQEBAQEBAQEBAQEBAQEBAQEBAQEBAQEBAQEBAQEBAQEBAQEBAQEBAQEBAQEBAQEBAQEBAQEBAQEBAQEBAQEBAQEBAQEBAQEBAQEBAQEBAQEBAQEBAQEBAQEBAQEBAQEBAQEBAQEBAQEBAQEBAQEBAQEBAQEBAQEBAQEBAQEBAQEBAQEBAQEBAQEBA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50178" name="AutoShape 2" descr="data:image/jpeg;base64,/9j/4AAQSkZJRgABAQAAAQABAAD/2wCEAAkGBxMSEhUUExQTExQUFxcWGBUYFxwdHBgSFR0YFx0YFx8YHiggJBolGx0VITEhJSorLjAwGiAzODMsNygtLiwBCgoKDg0OGBAQGiwmHyQsNjU3LDc0LCssLC03NCwsNzc0LDcsLjQ3KzQsKyw2LDQuLCwsLC0sLDQ0LywsKyw3NP/AABEIAF8AiQMBEQACEQEDEQH/xAAcAAABBQEBAQAAAAAAAAAAAAAAAgMEBQYBBwj/xABFEAABAwEEAwkMCAYDAAAAAAABAAIDEQQSITETQVEFFyIyVGFxgdEGB1JTYoKRkpOhwdIUMzRCc7Gy4RUjY3Ki8EPC4v/EABoBAQADAQEBAAAAAAAAAAAAAAABBAUDAgb/xAAvEQEAAQICBwYHAQEAAAAAAAAAAQIDBBEUFSExUVJhBRIzQXGBEzJCocHh8LGR/9oADAMBAAIRAxEAPwD3FAIBAIBAIBAiaUNFT1Dadg50Ddm11xdr2DyR0IH0AgRPxXdBQRdyrVfbQ8ZuB59hQTUAgEAgEAgEAgEAgEDE9ra3DjO1NGJQRbzi7Gl/ZqjbtPlUQSrJlgKN1bTznpQPoBAibinXgUGbs0pY4ObiNm1utp5wpQ0sbw4AjEEVChJSAQCAQQXbrRDWT0AoEfxZp4rJHdAQdNuk1Qkc7nAfBA262ybYW9Lq/kgQbYdc0Y/tbVBwSB33ppOZooP960CwLgybC09b3dH+lAoCgAu0BxDPvPO1/Mgm2fXU1drpkOYIHkAgRLxTqwOKDNu11zzNNY1Pb8VKE/cm0XTcORy6c/QcwoSuEAgEAgzMch1Of5rB2hSg7ccc2znpddHvCgAhA/42D+6VBmu7PusO55iuwQSaW/8AePBuXOnO97lcwuGi9nnOWSviL/wstm9mx325hlZ4x0O/8q3q2nmlW06eDo77Mx40FeiWn/RRq2Ob7J07oU3vsubxLJGHeEZS4+9qatp5vsad0K32pBlZWgnNxlJcRzcDBRHZ1M/UmcdMfScj78L2igsbKfjH5FOrY5vt+0ad0L35ZOSM9sfkTVsc32/adO6Jm4/fYfPPFEbKxuke1l7Sk0vGlaXF4udnxTTNXe3dHqjGd6qIyeoS5HCuBw2rMXmdbSmsAHrjdsPkkqUOXNRwpz7ccDsOYOooLay2t2RF6mzjD+5vxChKSLS3KtDsOB96B5AIM3dJzbMel9PzCIAhHgM86UfAoHGtA1WcecT8UHm3fkONlxjOE3EFKfVZrV7N+v2/Khjt1LzhajOOQwOfW60uuguNNTW4knmC53LtFvLvzlnMRHrO6Hqmiat0LndD6G2GB0N8zAjSNcQRjwseAL1OLhTnqsnC6wqxF6m/l8OflmM4nhzTlx8+mS5c+BFFM0b/AD/ski27r2e1WmEvi0MLQGvu0B4NaOJumou3Rdp161Ww3Z+MwODu027nfuTMzGeeW3yyzjzznvZ+3k6V4i1eu096Mo/v7JXbsWZjpJX2YOMDSOETlfqRTAUGqmNKZrRwF67TZt28XMRdmJ2envOfHPZnwhXv26ZqqqtfKq1pKq27kvttm/Gj/UFxv+FV6OtjxIfTEuRxpgcdi+cbijeDgXEAniyjiuGx6IJpqIpTVndrs2xn3IJTRgK0pqqLzfNcMQOlEpDakYVI5nB4/wAkCLtNQHU5nvFQgNKPDHtR2IKhrB4MfW8/AqUHG02Qekn4qAtrx4UA809iDzfvxvqbLwmuwm4raU+qzwWr2b9ft+VDHbqXnC1Gc1Hc3La7NBLaIQ0xEhrrzsKCpJADhjkPCxFM1812vb7OxuJt4PETPf3xlG3/ACdnny7Jz3NLCzftW6rlG7+6/tmHuJJJJJOJJNSTtPOvpIpimMojKGdMzM5y4pQ0vcvabXJHJZbPQteHF1XULRT7uOFSKYDM4r53tmz2dZu28divmpmIjZv2+ezbl13RGza0MJVfrpm1b3M7NEWuLXYFpoRUHEc4wX0FFcV0xVTulRqpmmcpWfcl9ts340f6gud/wqvR7seJD6YkyOvDJfONxSNoCQP5TjnG/iO6CiHbtDdoQRkwnEc8btY5kDsOeBFddDcd1tOBKJPuYdYPnMDv00KDgkprA85zfc4IF6Q7XesxBTNcNsQ839lKDgkHhxDzP2UBbbQPGN9l+yDzbvxyXjZeHfoJvu3afVLV7N+v2/Khjt1LzhajOaLuZsMlpjlhbMI2NaXlhGDnYUJw8kDbhgvn+2MXZwV21iKrXeqmYjvecRt69ZnhxaGFoqu0VURVlHBn3tAJANRt2863qZmYiZjLoo1RlJK9PLRbgbmP0E1pjnERjFDnW7UEjLXRuXWsDtPHWoxNrB3bM1xX6ZZ/99d/sv4azV8Oq7TVlkzz3kkk5kknpK3qaYpiIjyUZnOc5Wvcl9ts340f6guV/wAKr0dLHiQ+mJMjjTA4r5xuKtjXEUDmTt2HByBsgDgmrR4Egq3zXakDlw0xDqc4Ejeo5oOtIGpg9dn5oHWSVyJ6pGu/Ug7ozsd6rEFQJvLPqBSg62X+o/qj/dAts/8AVl9n+6gea9+WSpsvDe/CbjClPqslq9m/X7flQx26l5utRnOteRkSMjhtGSiaYnfCYmY3L3dHdOzyQQxsiDHsIvvDaVDsXXKu27fcsTC4HF2cVevV3Zqpq+WnPdluz2cOH3lduX7VdummKdsb/wBH7a2x2e0Qujdp4qNMgIBFW4EChrfJFa5cIZ4rjh6u0sXhLtN2Ph15z3ffbE7vl25Zb9k7pydK4w9q5TNM5x5/3FVbuW1ksznxN0cZxDRhS9xq4nE1IJWn2dhrljD00Xqu9VG+fTd5Rs4cOMyq4i7FdczRshXq+rrbuS+22b8aP9QXG/4VXo62PEh9MvyOvmXzjcVD464us5B2sPYg6JKYXpWjZIy8EAxzdsXU5zEDzXbCeqQH80Cywnwz0hhQc0Pk/wCDe1An+FnxsnpQd/hp8bJ6UCvoDvGyelBn+6vuGZbzGZJ5Ror9KBp492uY8kKzh8TNnPKN7hesRdyzUA7z1n5TN6Gdisayr5YcdBo4jeds/KZvVZ2JrKvlg0GjiN52z8pm9VnYmsq+WDQaOI3nbPymb1Wdiayr5YNBo4jeds/KZvVZ2JrKvlg0GjiN52z8pm9VnYmsq+WDQaOKXuR3q4LPPFMJ5XGJ7Xhpa2hLTWhoF5uY+qumaco2vVGEppqiqJeguFRsVBbQhYHeNk9yBQsb/Gv93Yg79Ed413oHYg4bEdb69LG9iAFh5x6jexAr6Jzj1QglIBAIGrU0ljgMy0gdJCDO7n2aWGKMMjlqBR7aRNJOjIFLlAQHUxOKlEHWQ2m7V+lJvQghrgCWaNl+7jSukrU550QNQG0l4FZL7RDXhC4Ab96/tcRTLWAg5DFbBDwi9z3EVwoWENNSKS8IF1BxgBnRDak2CK032PeZBw2hzS5t3R6AVNAfHf7RQL5EhB1AIBAIBAIBAIBAIETVum7xqGnTqQZ2GVzIY7gtDHcETO0T3PBuuNWhzSHcPAloIx61KHYJbW8tvOkjq5jSBG2gBhD3Oq5p+/hsBqMUCo5LU8tq+RlXRtNIm5Fl5z+E00N4U2CuRUBJtNouXjpGmkZddiJc7B9Q3gOANbuYpzhSHZLRNeeP5rsWEDR0a0X2VHEqXUJNQ5wwOSgNw2q0uNP5oqWhxMVAwl5aQwltHNuY14XSgudzHPMbdJW9iDUUJoSASABqpqRKUgEAgEAgEAgEAgEGN74Xdm/c0wBsTZdMJK1cRTR3MqA53vcreFw0Xs85yyV79/4WWxkN+SXksftHfKreraeZW07oN+SXksftHfKmraeY07oN+SXksftHfKmraeY07oN+SXksftHfKmraeY07oN+SXksftHfKmraeY07oN+SXksftHfKmraeY07onbg99WW0WmGE2aNolkawuEhNA40rS6vF3ARRRNXe3PdvGd+qKcnqazF4IBAIBAIB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50180" name="AutoShape 4" descr="data:image/jpeg;base64,/9j/4AAQSkZJRgABAQAAAQABAAD/2wCEAAkGBxMSEhUUExQTExQUFxcWGBUYFxwdHBgSFR0YFx0YFx8YHiggJBolGx0VITEhJSorLjAwGiAzODMsNygtLiwBCgoKDg0OGBAQGiwmHyQsNjU3LDc0LCssLC03NCwsNzc0LDcsLjQ3KzQsKyw2LDQuLCwsLC0sLDQ0LywsKyw3NP/AABEIAF8AiQMBEQACEQEDEQH/xAAcAAABBQEBAQAAAAAAAAAAAAAAAgMEBQYBBwj/xABFEAABAwEEAwkMCAYDAAAAAAABAAIDEQQSITETQVEFFyIyVGFxgdEGB1JTYoKRkpOhwdIUMzRCc7Gy4RUjY3Ki8EPC4v/EABoBAQADAQEBAAAAAAAAAAAAAAABBAUDAgb/xAAvEQEAAQICBwYHAQEAAAAAAAAAAQIDBBEUFSExUVJhBRIzQXGBEzJCocHh8LGR/9oADAMBAAIRAxEAPwD3FAIBAIBAIBAiaUNFT1Dadg50Ddm11xdr2DyR0IH0AgRPxXdBQRdyrVfbQ8ZuB59hQTUAgEAgEAgEAgEAgEDE9ra3DjO1NGJQRbzi7Gl/ZqjbtPlUQSrJlgKN1bTznpQPoBAibinXgUGbs0pY4ObiNm1utp5wpQ0sbw4AjEEVChJSAQCAQQXbrRDWT0AoEfxZp4rJHdAQdNuk1Qkc7nAfBA262ybYW9Lq/kgQbYdc0Y/tbVBwSB33ppOZooP960CwLgybC09b3dH+lAoCgAu0BxDPvPO1/Mgm2fXU1drpkOYIHkAgRLxTqwOKDNu11zzNNY1Pb8VKE/cm0XTcORy6c/QcwoSuEAgEAgzMch1Of5rB2hSg7ccc2znpddHvCgAhA/42D+6VBmu7PusO55iuwQSaW/8AePBuXOnO97lcwuGi9nnOWSviL/wstm9mx325hlZ4x0O/8q3q2nmlW06eDo77Mx40FeiWn/RRq2Ob7J07oU3vsubxLJGHeEZS4+9qatp5vsad0K32pBlZWgnNxlJcRzcDBRHZ1M/UmcdMfScj78L2igsbKfjH5FOrY5vt+0ad0L35ZOSM9sfkTVsc32/adO6Jm4/fYfPPFEbKxuke1l7Sk0vGlaXF4udnxTTNXe3dHqjGd6qIyeoS5HCuBw2rMXmdbSmsAHrjdsPkkqUOXNRwpz7ccDsOYOooLay2t2RF6mzjD+5vxChKSLS3KtDsOB96B5AIM3dJzbMel9PzCIAhHgM86UfAoHGtA1WcecT8UHm3fkONlxjOE3EFKfVZrV7N+v2/Khjt1LzhajOOQwOfW60uuguNNTW4knmC53LtFvLvzlnMRHrO6Hqmiat0LndD6G2GB0N8zAjSNcQRjwseAL1OLhTnqsnC6wqxF6m/l8OflmM4nhzTlx8+mS5c+BFFM0b/AD/ski27r2e1WmEvi0MLQGvu0B4NaOJumou3Rdp161Ww3Z+MwODu027nfuTMzGeeW3yyzjzznvZ+3k6V4i1eu096Mo/v7JXbsWZjpJX2YOMDSOETlfqRTAUGqmNKZrRwF67TZt28XMRdmJ2envOfHPZnwhXv26ZqqqtfKq1pKq27kvttm/Gj/UFxv+FV6OtjxIfTEuRxpgcdi+cbijeDgXEAniyjiuGx6IJpqIpTVndrs2xn3IJTRgK0pqqLzfNcMQOlEpDakYVI5nB4/wAkCLtNQHU5nvFQgNKPDHtR2IKhrB4MfW8/AqUHG02Qekn4qAtrx4UA809iDzfvxvqbLwmuwm4raU+qzwWr2b9ft+VDHbqXnC1Gc1Hc3La7NBLaIQ0xEhrrzsKCpJADhjkPCxFM1812vb7OxuJt4PETPf3xlG3/ACdnny7Jz3NLCzftW6rlG7+6/tmHuJJJJJOJJNSTtPOvpIpimMojKGdMzM5y4pQ0vcvabXJHJZbPQteHF1XULRT7uOFSKYDM4r53tmz2dZu28divmpmIjZv2+ezbl13RGza0MJVfrpm1b3M7NEWuLXYFpoRUHEc4wX0FFcV0xVTulRqpmmcpWfcl9ts340f6gud/wqvR7seJD6YkyOvDJfONxSNoCQP5TjnG/iO6CiHbtDdoQRkwnEc8btY5kDsOeBFddDcd1tOBKJPuYdYPnMDv00KDgkprA85zfc4IF6Q7XesxBTNcNsQ839lKDgkHhxDzP2UBbbQPGN9l+yDzbvxyXjZeHfoJvu3afVLV7N+v2/Khjt1LzhajOaLuZsMlpjlhbMI2NaXlhGDnYUJw8kDbhgvn+2MXZwV21iKrXeqmYjvecRt69ZnhxaGFoqu0VURVlHBn3tAJANRt2863qZmYiZjLoo1RlJK9PLRbgbmP0E1pjnERjFDnW7UEjLXRuXWsDtPHWoxNrB3bM1xX6ZZ/99d/sv4azV8Oq7TVlkzz3kkk5kknpK3qaYpiIjyUZnOc5Wvcl9ts340f6guV/wAKr0dLHiQ+mJMjjTA4r5xuKtjXEUDmTt2HByBsgDgmrR4Egq3zXakDlw0xDqc4Ejeo5oOtIGpg9dn5oHWSVyJ6pGu/Ug7ozsd6rEFQJvLPqBSg62X+o/qj/dAts/8AVl9n+6gea9+WSpsvDe/CbjClPqslq9m/X7flQx26l5utRnOteRkSMjhtGSiaYnfCYmY3L3dHdOzyQQxsiDHsIvvDaVDsXXKu27fcsTC4HF2cVevV3Zqpq+WnPdluz2cOH3lduX7VdummKdsb/wBH7a2x2e0Qujdp4qNMgIBFW4EChrfJFa5cIZ4rjh6u0sXhLtN2Ph15z3ffbE7vl25Zb9k7pydK4w9q5TNM5x5/3FVbuW1ksznxN0cZxDRhS9xq4nE1IJWn2dhrljD00Xqu9VG+fTd5Rs4cOMyq4i7FdczRshXq+rrbuS+22b8aP9QXG/4VXo62PEh9MvyOvmXzjcVD464us5B2sPYg6JKYXpWjZIy8EAxzdsXU5zEDzXbCeqQH80Cywnwz0hhQc0Pk/wCDe1An+FnxsnpQd/hp8bJ6UCvoDvGyelBn+6vuGZbzGZJ5Ror9KBp492uY8kKzh8TNnPKN7hesRdyzUA7z1n5TN6Gdisayr5YcdBo4jeds/KZvVZ2JrKvlg0GjiN52z8pm9VnYmsq+WDQaOI3nbPymb1Wdiayr5YNBo4jeds/KZvVZ2JrKvlg0GjiN52z8pm9VnYmsq+WDQaOKXuR3q4LPPFMJ5XGJ7Xhpa2hLTWhoF5uY+qumaco2vVGEppqiqJeguFRsVBbQhYHeNk9yBQsb/Gv93Yg79Ed413oHYg4bEdb69LG9iAFh5x6jexAr6Jzj1QglIBAIGrU0ljgMy0gdJCDO7n2aWGKMMjlqBR7aRNJOjIFLlAQHUxOKlEHWQ2m7V+lJvQghrgCWaNl+7jSukrU550QNQG0l4FZL7RDXhC4Ab96/tcRTLWAg5DFbBDwi9z3EVwoWENNSKS8IF1BxgBnRDak2CK032PeZBw2hzS5t3R6AVNAfHf7RQL5EhB1AIBAIBAIBAIBAIETVum7xqGnTqQZ2GVzIY7gtDHcETO0T3PBuuNWhzSHcPAloIx61KHYJbW8tvOkjq5jSBG2gBhD3Oq5p+/hsBqMUCo5LU8tq+RlXRtNIm5Fl5z+E00N4U2CuRUBJtNouXjpGmkZddiJc7B9Q3gOANbuYpzhSHZLRNeeP5rsWEDR0a0X2VHEqXUJNQ5wwOSgNw2q0uNP5oqWhxMVAwl5aQwltHNuY14XSgudzHPMbdJW9iDUUJoSASABqpqRKUgEAgEAgEAgEAgEGN74Xdm/c0wBsTZdMJK1cRTR3MqA53vcreFw0Xs85yyV79/4WWxkN+SXksftHfKreraeZW07oN+SXksftHfKmraeY07oN+SXksftHfKmraeY07oN+SXksftHfKmraeY07oN+SXksftHfKmraeY07oN+SXksftHfKmraeY07onbg99WW0WmGE2aNolkawuEhNA40rS6vF3ARRRNXe3PdvGd+qKcnqazF4IBAIBAIB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50182" name="Picture 6" descr="https://encrypted-tbn1.gstatic.com/images?q=tbn:ANd9GcR5I0Fsu47_RoMs5cvHSuDrJyxVcNcu3s6sEekeLZd7xP0PAA7V"/>
          <p:cNvPicPr>
            <a:picLocks noChangeAspect="1" noChangeArrowheads="1"/>
          </p:cNvPicPr>
          <p:nvPr/>
        </p:nvPicPr>
        <p:blipFill>
          <a:blip r:embed="rId9" cstate="print"/>
          <a:srcRect/>
          <a:stretch>
            <a:fillRect/>
          </a:stretch>
        </p:blipFill>
        <p:spPr bwMode="auto">
          <a:xfrm>
            <a:off x="395536" y="1772816"/>
            <a:ext cx="934587" cy="648072"/>
          </a:xfrm>
          <a:prstGeom prst="rect">
            <a:avLst/>
          </a:prstGeom>
          <a:ln>
            <a:noFill/>
          </a:ln>
          <a:effectLst>
            <a:outerShdw blurRad="292100" dist="139700" dir="2700000" algn="tl" rotWithShape="0">
              <a:srgbClr val="333333">
                <a:alpha val="65000"/>
              </a:srgbClr>
            </a:outerShdw>
          </a:effectLst>
        </p:spPr>
      </p:pic>
      <p:pic>
        <p:nvPicPr>
          <p:cNvPr id="50184" name="Picture 8" descr="http://www.axes-project.eu/wp-content/uploads/2012/02/europeana.jpg"/>
          <p:cNvPicPr>
            <a:picLocks noChangeAspect="1" noChangeArrowheads="1"/>
          </p:cNvPicPr>
          <p:nvPr/>
        </p:nvPicPr>
        <p:blipFill>
          <a:blip r:embed="rId10" cstate="print"/>
          <a:srcRect/>
          <a:stretch>
            <a:fillRect/>
          </a:stretch>
        </p:blipFill>
        <p:spPr bwMode="auto">
          <a:xfrm>
            <a:off x="251520" y="2852936"/>
            <a:ext cx="1070828" cy="576064"/>
          </a:xfrm>
          <a:prstGeom prst="rect">
            <a:avLst/>
          </a:prstGeom>
          <a:ln>
            <a:noFill/>
          </a:ln>
          <a:effectLst>
            <a:outerShdw blurRad="292100" dist="139700" dir="2700000" algn="tl" rotWithShape="0">
              <a:srgbClr val="333333">
                <a:alpha val="65000"/>
              </a:srgbClr>
            </a:outerShdw>
          </a:effectLst>
        </p:spPr>
      </p:pic>
      <p:pic>
        <p:nvPicPr>
          <p:cNvPr id="50186" name="Picture 10" descr="https://encrypted-tbn2.gstatic.com/images?q=tbn:ANd9GcQLovXMDnB7XlW1b-9eyzJhBOH8VD0cMJjkxeO_7aDkvCmadQzQ"/>
          <p:cNvPicPr>
            <a:picLocks noChangeAspect="1" noChangeArrowheads="1"/>
          </p:cNvPicPr>
          <p:nvPr/>
        </p:nvPicPr>
        <p:blipFill>
          <a:blip r:embed="rId11" cstate="print"/>
          <a:srcRect/>
          <a:stretch>
            <a:fillRect/>
          </a:stretch>
        </p:blipFill>
        <p:spPr bwMode="auto">
          <a:xfrm>
            <a:off x="251520" y="3789040"/>
            <a:ext cx="1187624" cy="449020"/>
          </a:xfrm>
          <a:prstGeom prst="rect">
            <a:avLst/>
          </a:prstGeom>
          <a:ln>
            <a:noFill/>
          </a:ln>
          <a:effectLst>
            <a:outerShdw blurRad="292100" dist="139700" dir="2700000" algn="tl" rotWithShape="0">
              <a:srgbClr val="333333">
                <a:alpha val="65000"/>
              </a:srgbClr>
            </a:outerShdw>
          </a:effectLst>
        </p:spPr>
      </p:pic>
      <p:pic>
        <p:nvPicPr>
          <p:cNvPr id="50188" name="Picture 12" descr="http://assets.okfn.org/files/talks/media/logo-okfn-text.jpg"/>
          <p:cNvPicPr>
            <a:picLocks noChangeAspect="1" noChangeArrowheads="1"/>
          </p:cNvPicPr>
          <p:nvPr/>
        </p:nvPicPr>
        <p:blipFill>
          <a:blip r:embed="rId12" cstate="print"/>
          <a:srcRect/>
          <a:stretch>
            <a:fillRect/>
          </a:stretch>
        </p:blipFill>
        <p:spPr bwMode="auto">
          <a:xfrm>
            <a:off x="395536" y="4365104"/>
            <a:ext cx="768085" cy="504056"/>
          </a:xfrm>
          <a:prstGeom prst="rect">
            <a:avLst/>
          </a:prstGeom>
          <a:ln>
            <a:noFill/>
          </a:ln>
          <a:effectLst>
            <a:outerShdw blurRad="292100" dist="139700" dir="2700000" algn="tl" rotWithShape="0">
              <a:srgbClr val="333333">
                <a:alpha val="65000"/>
              </a:srgbClr>
            </a:outerShdw>
          </a:effectLst>
        </p:spPr>
      </p:pic>
      <p:pic>
        <p:nvPicPr>
          <p:cNvPr id="1026" name="Picture 2"/>
          <p:cNvPicPr>
            <a:picLocks noChangeAspect="1" noChangeArrowheads="1"/>
          </p:cNvPicPr>
          <p:nvPr/>
        </p:nvPicPr>
        <p:blipFill>
          <a:blip r:embed="rId13" cstate="print"/>
          <a:srcRect/>
          <a:stretch>
            <a:fillRect/>
          </a:stretch>
        </p:blipFill>
        <p:spPr bwMode="auto">
          <a:xfrm>
            <a:off x="179512" y="5048397"/>
            <a:ext cx="1187624" cy="252811"/>
          </a:xfrm>
          <a:prstGeom prst="rect">
            <a:avLst/>
          </a:prstGeom>
          <a:ln>
            <a:noFill/>
          </a:ln>
          <a:effectLst>
            <a:outerShdw blurRad="292100" dist="139700" dir="2700000" algn="tl" rotWithShape="0">
              <a:srgbClr val="333333">
                <a:alpha val="65000"/>
              </a:srgbClr>
            </a:outerShdw>
          </a:effectLst>
        </p:spPr>
      </p:pic>
      <p:pic>
        <p:nvPicPr>
          <p:cNvPr id="1028" name="Picture 4" descr="http://ec.europa.eu/yourvoice/ipm/forms/images/isa_logo2.png"/>
          <p:cNvPicPr>
            <a:picLocks noChangeAspect="1" noChangeArrowheads="1"/>
          </p:cNvPicPr>
          <p:nvPr/>
        </p:nvPicPr>
        <p:blipFill>
          <a:blip r:embed="rId14" cstate="print"/>
          <a:srcRect/>
          <a:stretch>
            <a:fillRect/>
          </a:stretch>
        </p:blipFill>
        <p:spPr bwMode="auto">
          <a:xfrm>
            <a:off x="385262" y="5722892"/>
            <a:ext cx="968508" cy="504056"/>
          </a:xfrm>
          <a:prstGeom prst="rect">
            <a:avLst/>
          </a:prstGeom>
          <a:solidFill>
            <a:schemeClr val="bg2"/>
          </a:solidFill>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Be part of our team...</a:t>
            </a:r>
            <a:endParaRPr lang="en-GB" sz="2800" dirty="0"/>
          </a:p>
        </p:txBody>
      </p:sp>
      <p:sp>
        <p:nvSpPr>
          <p:cNvPr id="35" name="Slide Number Placeholder 34"/>
          <p:cNvSpPr>
            <a:spLocks noGrp="1"/>
          </p:cNvSpPr>
          <p:nvPr>
            <p:ph type="sldNum" sz="quarter" idx="18"/>
          </p:nvPr>
        </p:nvSpPr>
        <p:spPr/>
        <p:txBody>
          <a:bodyPr/>
          <a:lstStyle/>
          <a:p>
            <a:r>
              <a:rPr lang="en-GB" smtClean="0"/>
              <a:t>Slide </a:t>
            </a:r>
            <a:fld id="{F40CD079-BC3F-4086-BA81-31A79D845B02}" type="slidenum">
              <a:rPr lang="en-GB" smtClean="0"/>
              <a:pPr/>
              <a:t>22</a:t>
            </a:fld>
            <a:endParaRPr lang="en-GB"/>
          </a:p>
        </p:txBody>
      </p:sp>
      <p:sp>
        <p:nvSpPr>
          <p:cNvPr id="7" name="TextBox 6"/>
          <p:cNvSpPr txBox="1"/>
          <p:nvPr/>
        </p:nvSpPr>
        <p:spPr>
          <a:xfrm>
            <a:off x="899592" y="1916832"/>
            <a:ext cx="2952328" cy="648997"/>
          </a:xfrm>
          <a:prstGeom prst="rect">
            <a:avLst/>
          </a:prstGeom>
          <a:solidFill>
            <a:schemeClr val="accent4">
              <a:lumMod val="75000"/>
            </a:schemeClr>
          </a:solidFill>
        </p:spPr>
        <p:txBody>
          <a:bodyPr wrap="square" lIns="216000" tIns="108000" rIns="108000" bIns="108000" rtlCol="0">
            <a:spAutoFit/>
          </a:bodyPr>
          <a:lstStyle/>
          <a:p>
            <a:r>
              <a:rPr lang="en-GB" sz="2800" b="1" i="1" dirty="0" smtClean="0">
                <a:solidFill>
                  <a:schemeClr val="bg1"/>
                </a:solidFill>
                <a:latin typeface="+mj-lt"/>
                <a:cs typeface="Arial" pitchFamily="34" charset="0"/>
              </a:rPr>
              <a:t>Find us on</a:t>
            </a:r>
            <a:endParaRPr lang="en-GB" sz="2800" b="1" i="1" dirty="0">
              <a:solidFill>
                <a:schemeClr val="bg1"/>
              </a:solidFill>
              <a:latin typeface="+mj-lt"/>
              <a:cs typeface="Arial" pitchFamily="34" charset="0"/>
            </a:endParaRPr>
          </a:p>
        </p:txBody>
      </p:sp>
      <p:sp>
        <p:nvSpPr>
          <p:cNvPr id="10" name="TextBox 9"/>
          <p:cNvSpPr txBox="1"/>
          <p:nvPr/>
        </p:nvSpPr>
        <p:spPr>
          <a:xfrm>
            <a:off x="5076056" y="4292171"/>
            <a:ext cx="2952328" cy="648997"/>
          </a:xfrm>
          <a:prstGeom prst="rect">
            <a:avLst/>
          </a:prstGeom>
          <a:solidFill>
            <a:schemeClr val="accent2"/>
          </a:solidFill>
        </p:spPr>
        <p:txBody>
          <a:bodyPr wrap="square" lIns="216000" tIns="108000" rIns="108000" bIns="108000" rtlCol="0">
            <a:spAutoFit/>
          </a:bodyPr>
          <a:lstStyle/>
          <a:p>
            <a:r>
              <a:rPr lang="en-GB" sz="2800" b="1" i="1" dirty="0" smtClean="0">
                <a:solidFill>
                  <a:schemeClr val="bg1"/>
                </a:solidFill>
                <a:latin typeface="+mj-lt"/>
                <a:cs typeface="Arial" pitchFamily="34" charset="0"/>
              </a:rPr>
              <a:t>Contact us</a:t>
            </a:r>
            <a:endParaRPr lang="en-GB" sz="2800" b="1" i="1" dirty="0">
              <a:solidFill>
                <a:schemeClr val="bg1"/>
              </a:solidFill>
              <a:latin typeface="+mj-lt"/>
              <a:cs typeface="Arial" pitchFamily="34" charset="0"/>
            </a:endParaRPr>
          </a:p>
        </p:txBody>
      </p:sp>
      <p:sp>
        <p:nvSpPr>
          <p:cNvPr id="19" name="TextBox 18"/>
          <p:cNvSpPr txBox="1"/>
          <p:nvPr/>
        </p:nvSpPr>
        <p:spPr>
          <a:xfrm>
            <a:off x="5076056" y="1916832"/>
            <a:ext cx="2952328" cy="648997"/>
          </a:xfrm>
          <a:prstGeom prst="rect">
            <a:avLst/>
          </a:prstGeom>
          <a:solidFill>
            <a:schemeClr val="accent1"/>
          </a:solidFill>
        </p:spPr>
        <p:txBody>
          <a:bodyPr wrap="square" lIns="216000" tIns="108000" rIns="108000" bIns="108000" rtlCol="0">
            <a:spAutoFit/>
          </a:bodyPr>
          <a:lstStyle/>
          <a:p>
            <a:r>
              <a:rPr lang="en-GB" sz="2800" b="1" i="1" dirty="0" smtClean="0">
                <a:solidFill>
                  <a:schemeClr val="bg1"/>
                </a:solidFill>
                <a:latin typeface="+mj-lt"/>
                <a:cs typeface="Arial" pitchFamily="34" charset="0"/>
              </a:rPr>
              <a:t>Join us on</a:t>
            </a:r>
            <a:endParaRPr lang="en-GB" sz="2800" b="1" i="1" dirty="0">
              <a:solidFill>
                <a:schemeClr val="bg1"/>
              </a:solidFill>
              <a:latin typeface="+mj-lt"/>
              <a:cs typeface="Arial" pitchFamily="34" charset="0"/>
            </a:endParaRPr>
          </a:p>
        </p:txBody>
      </p:sp>
      <p:sp>
        <p:nvSpPr>
          <p:cNvPr id="23" name="TextBox 22"/>
          <p:cNvSpPr txBox="1"/>
          <p:nvPr/>
        </p:nvSpPr>
        <p:spPr>
          <a:xfrm>
            <a:off x="971600" y="4293096"/>
            <a:ext cx="2880320" cy="648997"/>
          </a:xfrm>
          <a:prstGeom prst="rect">
            <a:avLst/>
          </a:prstGeom>
          <a:solidFill>
            <a:schemeClr val="accent5"/>
          </a:solidFill>
        </p:spPr>
        <p:txBody>
          <a:bodyPr wrap="square" lIns="216000" tIns="108000" rIns="108000" bIns="108000" rtlCol="0">
            <a:spAutoFit/>
          </a:bodyPr>
          <a:lstStyle/>
          <a:p>
            <a:r>
              <a:rPr lang="en-GB" sz="2800" b="1" i="1" dirty="0" smtClean="0">
                <a:solidFill>
                  <a:schemeClr val="bg1"/>
                </a:solidFill>
                <a:latin typeface="+mj-lt"/>
                <a:cs typeface="Arial" pitchFamily="34" charset="0"/>
              </a:rPr>
              <a:t>Follow us</a:t>
            </a:r>
            <a:endParaRPr lang="en-GB" sz="2800" b="1" i="1" dirty="0">
              <a:solidFill>
                <a:schemeClr val="bg1"/>
              </a:solidFill>
              <a:latin typeface="+mj-lt"/>
              <a:cs typeface="Arial" pitchFamily="34" charset="0"/>
            </a:endParaRPr>
          </a:p>
        </p:txBody>
      </p:sp>
      <p:pic>
        <p:nvPicPr>
          <p:cNvPr id="64514" name="Picture 2" descr="http://iwebask.com/blog/wp-content/uploads/2012/06/slideshare-marketing-content.jpg">
            <a:hlinkClick r:id="rId3"/>
          </p:cNvPr>
          <p:cNvPicPr>
            <a:picLocks noChangeAspect="1" noChangeArrowheads="1"/>
          </p:cNvPicPr>
          <p:nvPr/>
        </p:nvPicPr>
        <p:blipFill>
          <a:blip r:embed="rId4" cstate="print"/>
          <a:srcRect r="70772"/>
          <a:stretch>
            <a:fillRect/>
          </a:stretch>
        </p:blipFill>
        <p:spPr bwMode="auto">
          <a:xfrm>
            <a:off x="852382" y="2730406"/>
            <a:ext cx="366636" cy="432048"/>
          </a:xfrm>
          <a:prstGeom prst="rect">
            <a:avLst/>
          </a:prstGeom>
          <a:noFill/>
        </p:spPr>
      </p:pic>
      <p:sp>
        <p:nvSpPr>
          <p:cNvPr id="26" name="Rectangle 25"/>
          <p:cNvSpPr/>
          <p:nvPr/>
        </p:nvSpPr>
        <p:spPr>
          <a:xfrm>
            <a:off x="1272280" y="2751892"/>
            <a:ext cx="3170612" cy="523220"/>
          </a:xfrm>
          <a:prstGeom prst="rect">
            <a:avLst/>
          </a:prstGeom>
        </p:spPr>
        <p:txBody>
          <a:bodyPr wrap="none">
            <a:spAutoFit/>
          </a:bodyPr>
          <a:lstStyle/>
          <a:p>
            <a:r>
              <a:rPr lang="en-GB" sz="1600" dirty="0" smtClean="0">
                <a:hlinkClick r:id="rId5"/>
              </a:rPr>
              <a:t>Open Data Support</a:t>
            </a:r>
            <a:endParaRPr lang="en-GB" sz="1600" dirty="0" smtClean="0"/>
          </a:p>
          <a:p>
            <a:r>
              <a:rPr lang="en-GB" sz="1200" dirty="0" smtClean="0"/>
              <a:t>http://www.slideshare.net/OpenDataSupport</a:t>
            </a:r>
            <a:endParaRPr lang="en-GB" sz="1200" dirty="0"/>
          </a:p>
        </p:txBody>
      </p:sp>
      <p:pic>
        <p:nvPicPr>
          <p:cNvPr id="64516" name="Picture 4" descr="image"/>
          <p:cNvPicPr>
            <a:picLocks noChangeAspect="1" noChangeArrowheads="1"/>
          </p:cNvPicPr>
          <p:nvPr/>
        </p:nvPicPr>
        <p:blipFill>
          <a:blip r:embed="rId6" cstate="print"/>
          <a:srcRect/>
          <a:stretch>
            <a:fillRect/>
          </a:stretch>
        </p:blipFill>
        <p:spPr bwMode="auto">
          <a:xfrm>
            <a:off x="5028845" y="2730406"/>
            <a:ext cx="720081" cy="708670"/>
          </a:xfrm>
          <a:prstGeom prst="rect">
            <a:avLst/>
          </a:prstGeom>
          <a:noFill/>
        </p:spPr>
      </p:pic>
      <p:sp>
        <p:nvSpPr>
          <p:cNvPr id="28" name="Rectangle 27"/>
          <p:cNvSpPr/>
          <p:nvPr/>
        </p:nvSpPr>
        <p:spPr>
          <a:xfrm>
            <a:off x="4956838" y="3522494"/>
            <a:ext cx="3071546" cy="338554"/>
          </a:xfrm>
          <a:prstGeom prst="rect">
            <a:avLst/>
          </a:prstGeom>
        </p:spPr>
        <p:txBody>
          <a:bodyPr wrap="none">
            <a:spAutoFit/>
          </a:bodyPr>
          <a:lstStyle/>
          <a:p>
            <a:r>
              <a:rPr lang="en-GB" sz="1600" dirty="0" smtClean="0">
                <a:hlinkClick r:id="rId7"/>
              </a:rPr>
              <a:t>http://www.opendatasupport.eu</a:t>
            </a:r>
            <a:r>
              <a:rPr lang="en-GB" sz="1600" dirty="0" smtClean="0"/>
              <a:t> </a:t>
            </a:r>
            <a:endParaRPr lang="en-GB" sz="1600" dirty="0"/>
          </a:p>
        </p:txBody>
      </p:sp>
      <p:pic>
        <p:nvPicPr>
          <p:cNvPr id="64518" name="Picture 6" descr="http://www.collaboration133.com/wp-content/uploads/2011/12/linkedin-icon.png">
            <a:hlinkClick r:id="rId8"/>
          </p:cNvPr>
          <p:cNvPicPr>
            <a:picLocks noChangeAspect="1" noChangeArrowheads="1"/>
          </p:cNvPicPr>
          <p:nvPr/>
        </p:nvPicPr>
        <p:blipFill>
          <a:blip r:embed="rId9" cstate="print"/>
          <a:srcRect/>
          <a:stretch>
            <a:fillRect/>
          </a:stretch>
        </p:blipFill>
        <p:spPr bwMode="auto">
          <a:xfrm>
            <a:off x="900640" y="3491483"/>
            <a:ext cx="271089" cy="288032"/>
          </a:xfrm>
          <a:prstGeom prst="rect">
            <a:avLst/>
          </a:prstGeom>
          <a:noFill/>
        </p:spPr>
      </p:pic>
      <p:sp>
        <p:nvSpPr>
          <p:cNvPr id="30" name="Rectangle 29"/>
          <p:cNvSpPr/>
          <p:nvPr/>
        </p:nvSpPr>
        <p:spPr>
          <a:xfrm>
            <a:off x="1284430" y="3440960"/>
            <a:ext cx="1952779" cy="523220"/>
          </a:xfrm>
          <a:prstGeom prst="rect">
            <a:avLst/>
          </a:prstGeom>
        </p:spPr>
        <p:txBody>
          <a:bodyPr wrap="none">
            <a:spAutoFit/>
          </a:bodyPr>
          <a:lstStyle/>
          <a:p>
            <a:r>
              <a:rPr lang="en-GB" sz="1600" dirty="0" smtClean="0">
                <a:hlinkClick r:id="rId10"/>
              </a:rPr>
              <a:t>Open Data Support</a:t>
            </a:r>
            <a:endParaRPr lang="en-GB" sz="1600" dirty="0" smtClean="0"/>
          </a:p>
          <a:p>
            <a:r>
              <a:rPr lang="en-GB" sz="1200" dirty="0" smtClean="0"/>
              <a:t>http://goo.gl/y9ZZI</a:t>
            </a:r>
            <a:endParaRPr lang="en-GB" sz="1200" dirty="0"/>
          </a:p>
        </p:txBody>
      </p:sp>
      <p:pic>
        <p:nvPicPr>
          <p:cNvPr id="64520" name="Picture 8" descr="http://info.hjmt.com/Portals/150282/images/Twitter_Logo.gif">
            <a:hlinkClick r:id="rId11"/>
          </p:cNvPr>
          <p:cNvPicPr>
            <a:picLocks noChangeAspect="1" noChangeArrowheads="1"/>
          </p:cNvPicPr>
          <p:nvPr/>
        </p:nvPicPr>
        <p:blipFill>
          <a:blip r:embed="rId12" cstate="print"/>
          <a:srcRect/>
          <a:stretch>
            <a:fillRect/>
          </a:stretch>
        </p:blipFill>
        <p:spPr bwMode="auto">
          <a:xfrm>
            <a:off x="971600" y="5135706"/>
            <a:ext cx="288031" cy="288031"/>
          </a:xfrm>
          <a:prstGeom prst="rect">
            <a:avLst/>
          </a:prstGeom>
          <a:noFill/>
        </p:spPr>
      </p:pic>
      <p:sp>
        <p:nvSpPr>
          <p:cNvPr id="32" name="Rectangle 31"/>
          <p:cNvSpPr/>
          <p:nvPr/>
        </p:nvSpPr>
        <p:spPr>
          <a:xfrm>
            <a:off x="1307131" y="5085184"/>
            <a:ext cx="2045753" cy="338554"/>
          </a:xfrm>
          <a:prstGeom prst="rect">
            <a:avLst/>
          </a:prstGeom>
        </p:spPr>
        <p:txBody>
          <a:bodyPr wrap="none">
            <a:spAutoFit/>
          </a:bodyPr>
          <a:lstStyle/>
          <a:p>
            <a:r>
              <a:rPr lang="en-GB" sz="1600" dirty="0" smtClean="0">
                <a:hlinkClick r:id="rId13"/>
              </a:rPr>
              <a:t>@OpenDataSupport</a:t>
            </a:r>
            <a:endParaRPr lang="en-GB" sz="1600" dirty="0"/>
          </a:p>
        </p:txBody>
      </p:sp>
      <p:pic>
        <p:nvPicPr>
          <p:cNvPr id="33" name="Picture 2" descr="Go to the home page">
            <a:hlinkClick r:id="rId14" tooltip="Go to the home page"/>
          </p:cNvPr>
          <p:cNvPicPr>
            <a:picLocks noChangeAspect="1" noChangeArrowheads="1"/>
          </p:cNvPicPr>
          <p:nvPr/>
        </p:nvPicPr>
        <p:blipFill>
          <a:blip r:embed="rId15" cstate="print"/>
          <a:srcRect/>
          <a:stretch>
            <a:fillRect/>
          </a:stretch>
        </p:blipFill>
        <p:spPr bwMode="auto">
          <a:xfrm>
            <a:off x="5892942" y="2802414"/>
            <a:ext cx="1676400" cy="619126"/>
          </a:xfrm>
          <a:prstGeom prst="rect">
            <a:avLst/>
          </a:prstGeom>
          <a:noFill/>
        </p:spPr>
      </p:pic>
      <p:sp>
        <p:nvSpPr>
          <p:cNvPr id="34" name="Rectangle 33"/>
          <p:cNvSpPr/>
          <p:nvPr/>
        </p:nvSpPr>
        <p:spPr>
          <a:xfrm>
            <a:off x="5004048" y="5076473"/>
            <a:ext cx="3456384" cy="338554"/>
          </a:xfrm>
          <a:prstGeom prst="rect">
            <a:avLst/>
          </a:prstGeom>
        </p:spPr>
        <p:txBody>
          <a:bodyPr wrap="square">
            <a:spAutoFit/>
          </a:bodyPr>
          <a:lstStyle/>
          <a:p>
            <a:pPr marL="0" lvl="2">
              <a:defRPr/>
            </a:pPr>
            <a:r>
              <a:rPr lang="en-GB" sz="1600" dirty="0" smtClean="0">
                <a:hlinkClick r:id="rId16"/>
              </a:rPr>
              <a:t>contact@opendatasupport.eu</a:t>
            </a:r>
            <a:r>
              <a:rPr lang="en-GB" sz="1600" dirty="0" smtClean="0"/>
              <a:t> </a:t>
            </a:r>
            <a:endParaRPr lang="en-GB"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Learning objectives</a:t>
            </a:r>
            <a:endParaRPr lang="en-GB" noProof="0" dirty="0"/>
          </a:p>
        </p:txBody>
      </p:sp>
      <p:sp>
        <p:nvSpPr>
          <p:cNvPr id="3" name="Content Placeholder 2"/>
          <p:cNvSpPr>
            <a:spLocks noGrp="1"/>
          </p:cNvSpPr>
          <p:nvPr>
            <p:ph sz="quarter" idx="15"/>
          </p:nvPr>
        </p:nvSpPr>
        <p:spPr/>
        <p:txBody>
          <a:bodyPr/>
          <a:lstStyle/>
          <a:p>
            <a:pPr marL="0" lvl="1" indent="0">
              <a:buNone/>
            </a:pPr>
            <a:r>
              <a:rPr lang="en-GB" dirty="0" smtClean="0"/>
              <a:t>By the end of this training module you should have an understanding of:</a:t>
            </a:r>
            <a:endParaRPr lang="en-GB" noProof="0" dirty="0" smtClean="0"/>
          </a:p>
          <a:p>
            <a:pPr lvl="1"/>
            <a:r>
              <a:rPr lang="en-GB" noProof="0" dirty="0" smtClean="0"/>
              <a:t>The importance of licensing;</a:t>
            </a:r>
          </a:p>
          <a:p>
            <a:pPr lvl="1"/>
            <a:r>
              <a:rPr lang="en-GB" noProof="0" dirty="0" smtClean="0"/>
              <a:t>The meaning of licensing in the world of Open Data</a:t>
            </a:r>
            <a:r>
              <a:rPr lang="en-GB" dirty="0"/>
              <a:t>;</a:t>
            </a:r>
            <a:endParaRPr lang="en-GB" noProof="0" dirty="0" smtClean="0"/>
          </a:p>
          <a:p>
            <a:pPr lvl="1"/>
            <a:r>
              <a:rPr lang="en-GB" dirty="0" smtClean="0"/>
              <a:t>Reuse principles and conditions for European Commission documents;</a:t>
            </a:r>
            <a:endParaRPr lang="en-GB" dirty="0"/>
          </a:p>
          <a:p>
            <a:pPr lvl="1"/>
            <a:r>
              <a:rPr lang="en-GB" noProof="0" dirty="0" smtClean="0"/>
              <a:t>The licensing option for data and metadata published via the EU ODP.</a:t>
            </a:r>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3</a:t>
            </a:fld>
            <a:endParaRPr lang="en-GB"/>
          </a:p>
        </p:txBody>
      </p:sp>
    </p:spTree>
    <p:extLst>
      <p:ext uri="{BB962C8B-B14F-4D97-AF65-F5344CB8AC3E}">
        <p14:creationId xmlns:p14="http://schemas.microsoft.com/office/powerpoint/2010/main" val="3557348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a:t>
            </a:r>
            <a:endParaRPr lang="en-GB" dirty="0"/>
          </a:p>
        </p:txBody>
      </p:sp>
      <p:sp>
        <p:nvSpPr>
          <p:cNvPr id="3" name="Content Placeholder 2"/>
          <p:cNvSpPr>
            <a:spLocks noGrp="1"/>
          </p:cNvSpPr>
          <p:nvPr>
            <p:ph sz="quarter" idx="15"/>
          </p:nvPr>
        </p:nvSpPr>
        <p:spPr/>
        <p:txBody>
          <a:bodyPr/>
          <a:lstStyle/>
          <a:p>
            <a:r>
              <a:rPr lang="en-GB" dirty="0" smtClean="0"/>
              <a:t>This modules contains...</a:t>
            </a:r>
          </a:p>
          <a:p>
            <a:pPr lvl="1"/>
            <a:r>
              <a:rPr lang="en-GB" dirty="0" smtClean="0"/>
              <a:t>The importance of licensing;</a:t>
            </a:r>
          </a:p>
          <a:p>
            <a:pPr lvl="1"/>
            <a:r>
              <a:rPr lang="en-GB" dirty="0" smtClean="0"/>
              <a:t>Licensing in the Open Data </a:t>
            </a:r>
            <a:r>
              <a:rPr lang="en-GB" dirty="0"/>
              <a:t>p</a:t>
            </a:r>
            <a:r>
              <a:rPr lang="en-GB" dirty="0" smtClean="0"/>
              <a:t>rinciples;</a:t>
            </a:r>
          </a:p>
          <a:p>
            <a:pPr lvl="1"/>
            <a:r>
              <a:rPr lang="en-GB" dirty="0" smtClean="0"/>
              <a:t>Reuse principles for European Commission documents;</a:t>
            </a:r>
          </a:p>
          <a:p>
            <a:pPr lvl="1"/>
            <a:r>
              <a:rPr lang="en-GB" dirty="0" smtClean="0"/>
              <a:t>The licensing option for publishing data and metadata via the EU ODP.</a:t>
            </a:r>
          </a:p>
          <a:p>
            <a:pPr lvl="1"/>
            <a:endParaRPr lang="en-GB" dirty="0" smtClean="0"/>
          </a:p>
          <a:p>
            <a:pPr marL="0" lvl="1" indent="0">
              <a:buNone/>
            </a:pPr>
            <a:endParaRPr lang="en-GB" dirty="0" smtClean="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4</a:t>
            </a:fld>
            <a:endParaRPr lang="en-GB"/>
          </a:p>
        </p:txBody>
      </p:sp>
      <p:sp>
        <p:nvSpPr>
          <p:cNvPr id="5" name="TextBox 4"/>
          <p:cNvSpPr txBox="1"/>
          <p:nvPr/>
        </p:nvSpPr>
        <p:spPr>
          <a:xfrm>
            <a:off x="899912" y="4869160"/>
            <a:ext cx="7344816" cy="587441"/>
          </a:xfrm>
          <a:prstGeom prst="rect">
            <a:avLst/>
          </a:prstGeom>
          <a:solidFill>
            <a:schemeClr val="accent4">
              <a:lumMod val="75000"/>
            </a:schemeClr>
          </a:solidFill>
        </p:spPr>
        <p:txBody>
          <a:bodyPr wrap="square" lIns="216000" tIns="108000" rIns="108000" bIns="10800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400" i="1" dirty="0" smtClean="0">
                <a:solidFill>
                  <a:schemeClr val="bg1"/>
                </a:solidFill>
                <a:latin typeface="+mj-lt"/>
                <a:cs typeface="Arial" pitchFamily="34" charset="0"/>
              </a:rPr>
              <a:t>Find more on: </a:t>
            </a:r>
            <a:r>
              <a:rPr lang="en-GB" sz="2400" b="1" i="1" dirty="0" smtClean="0">
                <a:solidFill>
                  <a:schemeClr val="bg1"/>
                </a:solidFill>
                <a:latin typeface="+mj-lt"/>
                <a:cs typeface="Arial" pitchFamily="34" charset="0"/>
              </a:rPr>
              <a:t>training.opendatasupport.eu</a:t>
            </a:r>
            <a:endParaRPr lang="en-GB" sz="2400" b="1" i="1" dirty="0">
              <a:solidFill>
                <a:schemeClr val="bg1"/>
              </a:solidFill>
              <a:latin typeface="+mj-lt"/>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2232248"/>
          </a:xfrm>
        </p:spPr>
        <p:txBody>
          <a:bodyPr/>
          <a:lstStyle/>
          <a:p>
            <a:r>
              <a:rPr lang="en-GB" sz="7200" i="0" dirty="0" smtClean="0">
                <a:solidFill>
                  <a:schemeClr val="accent1"/>
                </a:solidFill>
                <a:latin typeface="Bradley Hand ITC" pitchFamily="66" charset="0"/>
              </a:rPr>
              <a:t>The importance of Licensing</a:t>
            </a:r>
            <a:br>
              <a:rPr lang="en-GB" sz="7200" i="0" dirty="0" smtClean="0">
                <a:solidFill>
                  <a:schemeClr val="accent1"/>
                </a:solidFill>
                <a:latin typeface="Bradley Hand ITC" pitchFamily="66" charset="0"/>
              </a:rPr>
            </a:br>
            <a:endParaRPr lang="en-GB" b="0" dirty="0" smtClean="0"/>
          </a:p>
        </p:txBody>
      </p:sp>
      <p:sp>
        <p:nvSpPr>
          <p:cNvPr id="4" name="Slide Number Placeholder 3"/>
          <p:cNvSpPr>
            <a:spLocks noGrp="1"/>
          </p:cNvSpPr>
          <p:nvPr>
            <p:ph type="sldNum" sz="quarter" idx="12"/>
          </p:nvPr>
        </p:nvSpPr>
        <p:spPr/>
        <p:txBody>
          <a:bodyPr/>
          <a:lstStyle/>
          <a:p>
            <a:r>
              <a:rPr lang="en-GB" smtClean="0"/>
              <a:t>Slide </a:t>
            </a:r>
            <a:fld id="{F40CD079-BC3F-4086-BA81-31A79D845B02}" type="slidenum">
              <a:rPr lang="en-GB" smtClean="0"/>
              <a:pPr/>
              <a:t>5</a:t>
            </a:fld>
            <a:endParaRPr lang="en-GB"/>
          </a:p>
        </p:txBody>
      </p:sp>
    </p:spTree>
    <p:extLst>
      <p:ext uri="{BB962C8B-B14F-4D97-AF65-F5344CB8AC3E}">
        <p14:creationId xmlns:p14="http://schemas.microsoft.com/office/powerpoint/2010/main" val="1100308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Clear licence information is important because...</a:t>
            </a:r>
            <a:endParaRPr lang="en-GB" noProof="0" dirty="0"/>
          </a:p>
        </p:txBody>
      </p:sp>
      <p:sp>
        <p:nvSpPr>
          <p:cNvPr id="3" name="Content Placeholder 2"/>
          <p:cNvSpPr>
            <a:spLocks noGrp="1"/>
          </p:cNvSpPr>
          <p:nvPr>
            <p:ph sz="quarter" idx="15"/>
          </p:nvPr>
        </p:nvSpPr>
        <p:spPr/>
        <p:txBody>
          <a:bodyPr/>
          <a:lstStyle/>
          <a:p>
            <a:pPr lvl="1"/>
            <a:r>
              <a:rPr lang="en-GB" noProof="0" dirty="0" smtClean="0"/>
              <a:t>It </a:t>
            </a:r>
            <a:r>
              <a:rPr lang="en-GB" b="1" noProof="0" dirty="0" smtClean="0"/>
              <a:t>tells users </a:t>
            </a:r>
            <a:r>
              <a:rPr lang="en-GB" noProof="0" dirty="0" smtClean="0"/>
              <a:t>and </a:t>
            </a:r>
            <a:r>
              <a:rPr lang="en-GB" b="1" noProof="0" dirty="0" err="1" smtClean="0"/>
              <a:t>reusers</a:t>
            </a:r>
            <a:r>
              <a:rPr lang="en-GB" noProof="0" dirty="0" smtClean="0"/>
              <a:t> exactly </a:t>
            </a:r>
            <a:r>
              <a:rPr lang="en-GB" b="1" noProof="0" dirty="0" smtClean="0"/>
              <a:t>what they can do</a:t>
            </a:r>
            <a:r>
              <a:rPr lang="en-GB" noProof="0" dirty="0" smtClean="0"/>
              <a:t> with your data and metadata.</a:t>
            </a:r>
          </a:p>
          <a:p>
            <a:pPr lvl="1"/>
            <a:r>
              <a:rPr lang="en-GB" noProof="0" dirty="0" smtClean="0"/>
              <a:t>It</a:t>
            </a:r>
            <a:r>
              <a:rPr lang="en-GB" b="1" noProof="0" dirty="0" smtClean="0"/>
              <a:t> encourages the use and reuse </a:t>
            </a:r>
            <a:r>
              <a:rPr lang="en-GB" noProof="0" dirty="0" smtClean="0"/>
              <a:t>of your data and </a:t>
            </a:r>
            <a:r>
              <a:rPr lang="en-GB" dirty="0" smtClean="0"/>
              <a:t>metadata </a:t>
            </a:r>
            <a:r>
              <a:rPr lang="en-GB" noProof="0" dirty="0" smtClean="0"/>
              <a:t>the way you want them to be used and reused.</a:t>
            </a:r>
          </a:p>
          <a:p>
            <a:pPr lvl="1"/>
            <a:r>
              <a:rPr lang="en-GB" noProof="0" dirty="0" smtClean="0"/>
              <a:t>It </a:t>
            </a:r>
            <a:r>
              <a:rPr lang="en-GB" b="1" noProof="0" dirty="0" smtClean="0"/>
              <a:t>creates visibility </a:t>
            </a:r>
            <a:r>
              <a:rPr lang="en-GB" noProof="0" dirty="0" smtClean="0"/>
              <a:t>of your efforts downstream (if you ask for attribution).</a:t>
            </a:r>
          </a:p>
          <a:p>
            <a:pPr lvl="1">
              <a:buNone/>
            </a:pPr>
            <a:endParaRPr lang="en-GB" noProof="0" dirty="0" smtClean="0"/>
          </a:p>
          <a:p>
            <a:endParaRPr lang="en-GB" noProof="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6</a:t>
            </a:fld>
            <a:endParaRPr lang="en-GB"/>
          </a:p>
        </p:txBody>
      </p:sp>
      <p:sp>
        <p:nvSpPr>
          <p:cNvPr id="5" name="Rectangle 4"/>
          <p:cNvSpPr/>
          <p:nvPr/>
        </p:nvSpPr>
        <p:spPr>
          <a:xfrm>
            <a:off x="827584" y="4437112"/>
            <a:ext cx="7560840" cy="1200329"/>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marL="0" lvl="1" indent="0">
              <a:buNone/>
            </a:pPr>
            <a:r>
              <a:rPr lang="en-GB" i="1" dirty="0" smtClean="0">
                <a:solidFill>
                  <a:schemeClr val="bg2"/>
                </a:solidFill>
                <a:latin typeface="+mj-lt"/>
              </a:rPr>
              <a:t>If </a:t>
            </a:r>
            <a:r>
              <a:rPr lang="en-GB" b="1" i="1" dirty="0" smtClean="0">
                <a:solidFill>
                  <a:schemeClr val="bg2"/>
                </a:solidFill>
                <a:latin typeface="+mj-lt"/>
              </a:rPr>
              <a:t>no explicit licence </a:t>
            </a:r>
            <a:r>
              <a:rPr lang="en-GB" i="1" dirty="0" smtClean="0">
                <a:solidFill>
                  <a:schemeClr val="bg2"/>
                </a:solidFill>
                <a:latin typeface="+mj-lt"/>
              </a:rPr>
              <a:t>is provided, a user does not know what can be done with the data/metadata – </a:t>
            </a:r>
            <a:r>
              <a:rPr lang="en-GB" b="1" i="1" dirty="0" smtClean="0">
                <a:solidFill>
                  <a:schemeClr val="bg2"/>
                </a:solidFill>
                <a:latin typeface="+mj-lt"/>
              </a:rPr>
              <a:t>the default legal position is that nothing can be done without contacting the owner on a case-by-case basis</a:t>
            </a:r>
            <a:r>
              <a:rPr lang="en-GB" i="1" dirty="0" smtClean="0">
                <a:solidFill>
                  <a:schemeClr val="bg2"/>
                </a:solidFill>
                <a:latin typeface="+mj-lt"/>
              </a:rPr>
              <a:t>.</a:t>
            </a:r>
          </a:p>
        </p:txBody>
      </p:sp>
    </p:spTree>
    <p:extLst>
      <p:ext uri="{BB962C8B-B14F-4D97-AF65-F5344CB8AC3E}">
        <p14:creationId xmlns:p14="http://schemas.microsoft.com/office/powerpoint/2010/main" val="275319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r>
              <a:rPr lang="en-GB" sz="7200" i="0" dirty="0" smtClean="0">
                <a:solidFill>
                  <a:schemeClr val="accent1"/>
                </a:solidFill>
                <a:latin typeface="Bradley Hand ITC" pitchFamily="66" charset="0"/>
              </a:rPr>
              <a:t>Licensing in the Open Data Principles</a:t>
            </a:r>
            <a:br>
              <a:rPr lang="en-GB" sz="7200" i="0" dirty="0" smtClean="0">
                <a:solidFill>
                  <a:schemeClr val="accent1"/>
                </a:solidFill>
                <a:latin typeface="Bradley Hand ITC" pitchFamily="66" charset="0"/>
              </a:rPr>
            </a:br>
            <a:r>
              <a:rPr lang="en-GB" b="0" dirty="0" smtClean="0"/>
              <a:t>How licences appear in the basic principles of open data and why licensing of open (meta)data is important.</a:t>
            </a:r>
          </a:p>
        </p:txBody>
      </p:sp>
      <p:sp>
        <p:nvSpPr>
          <p:cNvPr id="4" name="Slide Number Placeholder 3"/>
          <p:cNvSpPr>
            <a:spLocks noGrp="1"/>
          </p:cNvSpPr>
          <p:nvPr>
            <p:ph type="sldNum" sz="quarter" idx="12"/>
          </p:nvPr>
        </p:nvSpPr>
        <p:spPr/>
        <p:txBody>
          <a:bodyPr/>
          <a:lstStyle/>
          <a:p>
            <a:r>
              <a:rPr lang="en-GB" smtClean="0"/>
              <a:t>Slide </a:t>
            </a:r>
            <a:fld id="{F40CD079-BC3F-4086-BA81-31A79D845B02}" type="slidenum">
              <a:rPr lang="en-GB" smtClean="0"/>
              <a:pPr/>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The Open Data Definition</a:t>
            </a:r>
            <a:br>
              <a:rPr lang="en-GB" noProof="0" dirty="0" smtClean="0"/>
            </a:br>
            <a:r>
              <a:rPr lang="en-GB" b="0" noProof="0" dirty="0" smtClean="0"/>
              <a:t>It also covers metadata</a:t>
            </a:r>
            <a:endParaRPr lang="en-GB" b="0" noProof="0" dirty="0"/>
          </a:p>
        </p:txBody>
      </p:sp>
      <p:sp>
        <p:nvSpPr>
          <p:cNvPr id="3" name="Content Placeholder 2"/>
          <p:cNvSpPr>
            <a:spLocks noGrp="1"/>
          </p:cNvSpPr>
          <p:nvPr>
            <p:ph sz="quarter" idx="15"/>
          </p:nvPr>
        </p:nvSpPr>
        <p:spPr/>
        <p:txBody>
          <a:bodyPr/>
          <a:lstStyle/>
          <a:p>
            <a:r>
              <a:rPr lang="en-GB" i="1" dirty="0" smtClean="0">
                <a:solidFill>
                  <a:schemeClr val="accent1"/>
                </a:solidFill>
              </a:rPr>
              <a:t>“A </a:t>
            </a:r>
            <a:r>
              <a:rPr lang="en-GB" i="1" dirty="0">
                <a:solidFill>
                  <a:schemeClr val="accent1"/>
                </a:solidFill>
              </a:rPr>
              <a:t>piece of data or content is open if </a:t>
            </a:r>
            <a:r>
              <a:rPr lang="en-GB" b="1" i="1" dirty="0">
                <a:solidFill>
                  <a:schemeClr val="accent1"/>
                </a:solidFill>
              </a:rPr>
              <a:t>anyone</a:t>
            </a:r>
            <a:r>
              <a:rPr lang="en-GB" i="1" dirty="0">
                <a:solidFill>
                  <a:schemeClr val="accent1"/>
                </a:solidFill>
              </a:rPr>
              <a:t> is </a:t>
            </a:r>
            <a:r>
              <a:rPr lang="en-GB" b="1" i="1" dirty="0">
                <a:solidFill>
                  <a:schemeClr val="accent1"/>
                </a:solidFill>
              </a:rPr>
              <a:t>free to use, reuse, and redistribute</a:t>
            </a:r>
            <a:r>
              <a:rPr lang="en-GB" i="1" dirty="0">
                <a:solidFill>
                  <a:schemeClr val="accent1"/>
                </a:solidFill>
              </a:rPr>
              <a:t> it — subject only, at most, to the requirement to attribute and/or </a:t>
            </a:r>
            <a:r>
              <a:rPr lang="en-GB" i="1" dirty="0" smtClean="0">
                <a:solidFill>
                  <a:schemeClr val="accent1"/>
                </a:solidFill>
              </a:rPr>
              <a:t>share-alike” </a:t>
            </a:r>
            <a:r>
              <a:rPr lang="en-GB" sz="1600" dirty="0" smtClean="0"/>
              <a:t/>
            </a:r>
            <a:br>
              <a:rPr lang="en-GB" sz="1600" dirty="0" smtClean="0"/>
            </a:br>
            <a:r>
              <a:rPr lang="en-GB" sz="1400" i="1" dirty="0" smtClean="0"/>
              <a:t>-- opendefinition.org </a:t>
            </a:r>
            <a:endParaRPr lang="en-GB" sz="1400" i="1" noProof="0" dirty="0" smtClean="0"/>
          </a:p>
          <a:p>
            <a:endParaRPr lang="en-GB" sz="1600" noProof="0" dirty="0"/>
          </a:p>
          <a:p>
            <a:r>
              <a:rPr lang="en-GB" sz="1600" noProof="0" dirty="0" smtClean="0"/>
              <a:t>This means, according to the Open </a:t>
            </a:r>
            <a:r>
              <a:rPr lang="en-GB" sz="1600" dirty="0"/>
              <a:t>Knowledge </a:t>
            </a:r>
            <a:r>
              <a:rPr lang="en-GB" sz="1600" dirty="0" smtClean="0"/>
              <a:t>Foundation: </a:t>
            </a:r>
            <a:endParaRPr lang="en-GB" sz="1600" noProof="0" dirty="0" smtClean="0"/>
          </a:p>
          <a:p>
            <a:pPr lvl="1"/>
            <a:r>
              <a:rPr lang="en-GB" sz="1600" b="1" noProof="0" dirty="0" smtClean="0"/>
              <a:t>Availability and Access</a:t>
            </a:r>
            <a:r>
              <a:rPr lang="en-GB" sz="1600" noProof="0" dirty="0" smtClean="0"/>
              <a:t>: the data must be available as a whole and at no more than a reasonable reproduction cost, preferably by downloading over the internet. The data must also be available in a convenient and modifiable form.</a:t>
            </a:r>
          </a:p>
          <a:p>
            <a:pPr lvl="1" indent="-273600"/>
            <a:r>
              <a:rPr lang="en-GB" sz="1600" b="1" noProof="0" dirty="0" smtClean="0"/>
              <a:t>Reuse </a:t>
            </a:r>
            <a:r>
              <a:rPr lang="en-GB" sz="1600" b="1" noProof="0" dirty="0"/>
              <a:t>and Redistribution</a:t>
            </a:r>
            <a:r>
              <a:rPr lang="en-GB" sz="1600" noProof="0" dirty="0"/>
              <a:t>: the data must be provided under terms that permit reuse and redistribution including the intermixing with other datasets.</a:t>
            </a:r>
          </a:p>
          <a:p>
            <a:pPr lvl="1" indent="-273600"/>
            <a:r>
              <a:rPr lang="en-GB" sz="1600" b="1" noProof="0" dirty="0"/>
              <a:t>Universal Participation</a:t>
            </a:r>
            <a:r>
              <a:rPr lang="en-GB" sz="1600" noProof="0" dirty="0"/>
              <a:t>: everyone must be able to use, reuse and redistribute - there should be no discrimination against fields of endeavour or against persons or groups. For example, ‘non-commercial’ restrictions that would prevent ‘commercial’ use, or restrictions of use for certain purposes (e.g. only in education), are not </a:t>
            </a:r>
            <a:r>
              <a:rPr lang="en-GB" sz="1600" noProof="0" dirty="0" smtClean="0"/>
              <a:t>allowed</a:t>
            </a:r>
            <a:endParaRPr lang="en-GB" sz="1600" noProof="0" dirty="0"/>
          </a:p>
        </p:txBody>
      </p:sp>
      <p:sp>
        <p:nvSpPr>
          <p:cNvPr id="4" name="Slide Number Placeholder 3"/>
          <p:cNvSpPr>
            <a:spLocks noGrp="1"/>
          </p:cNvSpPr>
          <p:nvPr>
            <p:ph type="sldNum" sz="quarter" idx="18"/>
          </p:nvPr>
        </p:nvSpPr>
        <p:spPr/>
        <p:txBody>
          <a:bodyPr/>
          <a:lstStyle/>
          <a:p>
            <a:r>
              <a:rPr lang="en-GB" dirty="0" smtClean="0"/>
              <a:t>Slide </a:t>
            </a:r>
            <a:fld id="{F40CD079-BC3F-4086-BA81-31A79D845B02}" type="slidenum">
              <a:rPr lang="en-GB" smtClean="0"/>
              <a:pPr/>
              <a:t>8</a:t>
            </a:fld>
            <a:endParaRPr lang="en-GB" dirty="0"/>
          </a:p>
        </p:txBody>
      </p:sp>
    </p:spTree>
    <p:extLst>
      <p:ext uri="{BB962C8B-B14F-4D97-AF65-F5344CB8AC3E}">
        <p14:creationId xmlns:p14="http://schemas.microsoft.com/office/powerpoint/2010/main" val="3629688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Licensing is the first star...</a:t>
            </a:r>
            <a:endParaRPr lang="en-GB" noProof="0" dirty="0"/>
          </a:p>
        </p:txBody>
      </p:sp>
      <p:sp>
        <p:nvSpPr>
          <p:cNvPr id="3" name="Content Placeholder 2"/>
          <p:cNvSpPr>
            <a:spLocks noGrp="1"/>
          </p:cNvSpPr>
          <p:nvPr>
            <p:ph sz="quarter" idx="15"/>
          </p:nvPr>
        </p:nvSpPr>
        <p:spPr>
          <a:xfrm>
            <a:off x="3275856" y="2571664"/>
            <a:ext cx="5472608" cy="812304"/>
          </a:xfrm>
        </p:spPr>
        <p:txBody>
          <a:bodyPr anchor="ctr"/>
          <a:lstStyle/>
          <a:p>
            <a:r>
              <a:rPr lang="en-GB" i="1" dirty="0" smtClean="0"/>
              <a:t>Two stars: </a:t>
            </a:r>
            <a:r>
              <a:rPr lang="en-GB" dirty="0" smtClean="0"/>
              <a:t>publish in </a:t>
            </a:r>
            <a:r>
              <a:rPr lang="en-GB" b="1" dirty="0" smtClean="0"/>
              <a:t>machine-readable</a:t>
            </a:r>
            <a:r>
              <a:rPr lang="en-GB" dirty="0" smtClean="0"/>
              <a:t> format</a:t>
            </a:r>
            <a:endParaRPr lang="en-GB"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596752"/>
            <a:ext cx="2515553" cy="9124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551" y="2517759"/>
            <a:ext cx="2515553" cy="920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9550" y="3437874"/>
            <a:ext cx="2515553" cy="920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549" y="4357989"/>
            <a:ext cx="2515553" cy="9124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9552" y="5270484"/>
            <a:ext cx="2515553" cy="920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txBox="1">
            <a:spLocks/>
          </p:cNvSpPr>
          <p:nvPr/>
        </p:nvSpPr>
        <p:spPr>
          <a:xfrm>
            <a:off x="3275856" y="1646847"/>
            <a:ext cx="5408984" cy="862400"/>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n-GB" i="1" dirty="0" smtClean="0"/>
              <a:t>One star: </a:t>
            </a:r>
            <a:r>
              <a:rPr lang="en-GB" dirty="0" smtClean="0"/>
              <a:t>publish data under an </a:t>
            </a:r>
            <a:r>
              <a:rPr lang="en-GB" b="1" dirty="0" smtClean="0"/>
              <a:t>open licence</a:t>
            </a:r>
            <a:endParaRPr lang="en-GB" b="1" dirty="0"/>
          </a:p>
        </p:txBody>
      </p:sp>
      <p:sp>
        <p:nvSpPr>
          <p:cNvPr id="12" name="Content Placeholder 2"/>
          <p:cNvSpPr txBox="1">
            <a:spLocks/>
          </p:cNvSpPr>
          <p:nvPr/>
        </p:nvSpPr>
        <p:spPr>
          <a:xfrm>
            <a:off x="3275856" y="3491779"/>
            <a:ext cx="5408984" cy="812304"/>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n-GB" i="1" dirty="0" smtClean="0"/>
              <a:t>Three stars: </a:t>
            </a:r>
            <a:r>
              <a:rPr lang="en-GB" dirty="0" smtClean="0"/>
              <a:t>publish in </a:t>
            </a:r>
            <a:r>
              <a:rPr lang="en-GB" b="1" dirty="0" smtClean="0"/>
              <a:t>open format</a:t>
            </a:r>
            <a:endParaRPr lang="en-GB" b="1" dirty="0"/>
          </a:p>
        </p:txBody>
      </p:sp>
      <p:sp>
        <p:nvSpPr>
          <p:cNvPr id="13" name="Content Placeholder 2"/>
          <p:cNvSpPr txBox="1">
            <a:spLocks/>
          </p:cNvSpPr>
          <p:nvPr/>
        </p:nvSpPr>
        <p:spPr>
          <a:xfrm>
            <a:off x="3275856" y="5324389"/>
            <a:ext cx="5408984" cy="812304"/>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n-GB" i="1" dirty="0" smtClean="0"/>
              <a:t>Five stars: </a:t>
            </a:r>
            <a:r>
              <a:rPr lang="en-GB" dirty="0" smtClean="0"/>
              <a:t>create </a:t>
            </a:r>
            <a:r>
              <a:rPr lang="en-GB" b="1" dirty="0" smtClean="0"/>
              <a:t>links</a:t>
            </a:r>
            <a:r>
              <a:rPr lang="en-GB" dirty="0" smtClean="0"/>
              <a:t> to other data </a:t>
            </a:r>
            <a:endParaRPr lang="en-GB" dirty="0"/>
          </a:p>
        </p:txBody>
      </p:sp>
      <p:sp>
        <p:nvSpPr>
          <p:cNvPr id="14" name="Content Placeholder 2"/>
          <p:cNvSpPr txBox="1">
            <a:spLocks/>
          </p:cNvSpPr>
          <p:nvPr/>
        </p:nvSpPr>
        <p:spPr>
          <a:xfrm>
            <a:off x="3275856" y="4408084"/>
            <a:ext cx="5408984" cy="812304"/>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n-GB" i="1" dirty="0" smtClean="0"/>
              <a:t>Four stars: </a:t>
            </a:r>
            <a:r>
              <a:rPr lang="en-GB" dirty="0" smtClean="0"/>
              <a:t>assign </a:t>
            </a:r>
            <a:r>
              <a:rPr lang="en-GB" b="1" dirty="0" smtClean="0"/>
              <a:t>URIs</a:t>
            </a:r>
            <a:r>
              <a:rPr lang="en-GB" dirty="0" smtClean="0"/>
              <a:t> to data </a:t>
            </a:r>
            <a:endParaRPr lang="en-GB" dirty="0"/>
          </a:p>
        </p:txBody>
      </p:sp>
      <p:sp>
        <p:nvSpPr>
          <p:cNvPr id="15" name="Rectangle 14"/>
          <p:cNvSpPr/>
          <p:nvPr/>
        </p:nvSpPr>
        <p:spPr bwMode="ltGray">
          <a:xfrm>
            <a:off x="4860032" y="6093296"/>
            <a:ext cx="3168352" cy="648072"/>
          </a:xfrm>
          <a:prstGeom prst="rect">
            <a:avLst/>
          </a:prstGeom>
          <a:solidFill>
            <a:schemeClr val="bg1"/>
          </a:solidFill>
          <a:ln w="3175"/>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200" b="1" dirty="0" smtClean="0">
                <a:solidFill>
                  <a:schemeClr val="tx1"/>
                </a:solidFill>
                <a:latin typeface="Georgia" pitchFamily="18" charset="0"/>
              </a:rPr>
              <a:t>See also:</a:t>
            </a:r>
          </a:p>
          <a:p>
            <a:r>
              <a:rPr lang="en-GB" sz="1200" dirty="0" smtClean="0">
                <a:hlinkClick r:id="rId8"/>
              </a:rPr>
              <a:t>http://www.slideshare.net/OpenDataSupport/introduction-to-linked-data-23402165</a:t>
            </a:r>
            <a:endParaRPr lang="en-GB" sz="1200" dirty="0" smtClean="0">
              <a:solidFill>
                <a:schemeClr val="tx1"/>
              </a:solidFill>
            </a:endParaRPr>
          </a:p>
        </p:txBody>
      </p:sp>
      <p:sp>
        <p:nvSpPr>
          <p:cNvPr id="16" name="Slide Number Placeholder 3"/>
          <p:cNvSpPr>
            <a:spLocks noGrp="1"/>
          </p:cNvSpPr>
          <p:nvPr>
            <p:ph type="sldNum" sz="quarter" idx="18"/>
          </p:nvPr>
        </p:nvSpPr>
        <p:spPr>
          <a:xfrm>
            <a:off x="7086600" y="6477000"/>
            <a:ext cx="1527048" cy="152400"/>
          </a:xfrm>
        </p:spPr>
        <p:txBody>
          <a:bodyPr/>
          <a:lstStyle/>
          <a:p>
            <a:r>
              <a:rPr lang="en-GB" dirty="0" smtClean="0"/>
              <a:t>Slide </a:t>
            </a:r>
            <a:fld id="{F40CD079-BC3F-4086-BA81-31A79D845B02}" type="slidenum">
              <a:rPr lang="en-GB" smtClean="0"/>
              <a:pPr/>
              <a:t>9</a:t>
            </a:fld>
            <a:endParaRPr lang="en-GB" dirty="0"/>
          </a:p>
        </p:txBody>
      </p:sp>
      <p:sp>
        <p:nvSpPr>
          <p:cNvPr id="17" name="Rectangle 16"/>
          <p:cNvSpPr/>
          <p:nvPr/>
        </p:nvSpPr>
        <p:spPr bwMode="ltGray">
          <a:xfrm>
            <a:off x="467544" y="1577430"/>
            <a:ext cx="8496944" cy="936104"/>
          </a:xfrm>
          <a:prstGeom prst="rect">
            <a:avLst/>
          </a:prstGeom>
          <a:noFill/>
          <a:ln>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err="1" smtClean="0">
              <a:solidFill>
                <a:schemeClr val="bg1"/>
              </a:solidFill>
              <a:latin typeface="Georgia" pitchFamily="18" charset="0"/>
            </a:endParaRPr>
          </a:p>
        </p:txBody>
      </p:sp>
    </p:spTree>
    <p:extLst>
      <p:ext uri="{BB962C8B-B14F-4D97-AF65-F5344CB8AC3E}">
        <p14:creationId xmlns:p14="http://schemas.microsoft.com/office/powerpoint/2010/main" val="252845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DS_presentation template v0.05">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E27588"/>
      </a:accent4>
      <a:accent5>
        <a:srgbClr val="DC6900"/>
      </a:accent5>
      <a:accent6>
        <a:srgbClr val="FFB600"/>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vert="horz"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D2.1.1 Training Module 2.4 Designing and developing vocabularies in RDF_v0.05</Template>
  <TotalTime>1494</TotalTime>
  <Words>1429</Words>
  <Application>Microsoft Office PowerPoint</Application>
  <PresentationFormat>On-screen Show (4:3)</PresentationFormat>
  <Paragraphs>174</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ODS_presentation template v0.05</vt:lpstr>
      <vt:lpstr>Training Module 2.5     Data &amp; metadata licensing</vt:lpstr>
      <vt:lpstr>This presentation has been created by PwC  Authors:  Makx Dekkers, Nikolaos Loutas, Michiel De Keyzer and Stijn Goedertier </vt:lpstr>
      <vt:lpstr>Learning objectives</vt:lpstr>
      <vt:lpstr>Content</vt:lpstr>
      <vt:lpstr>The importance of Licensing </vt:lpstr>
      <vt:lpstr>Clear licence information is important because...</vt:lpstr>
      <vt:lpstr>Licensing in the Open Data Principles How licences appear in the basic principles of open data and why licensing of open (meta)data is important.</vt:lpstr>
      <vt:lpstr>The Open Data Definition It also covers metadata</vt:lpstr>
      <vt:lpstr>Licensing is the first star...</vt:lpstr>
      <vt:lpstr>Reuse principles  for EC documents  </vt:lpstr>
      <vt:lpstr>Commission decision of 12 December 2011 on the reuse of Commission documents (2011/833/EU) Article 4</vt:lpstr>
      <vt:lpstr>Commission decision of 12 December 2011 on the reuse of Commission documents (2011/833/EU) Article 5</vt:lpstr>
      <vt:lpstr>Commission decision of 12 December 2011 on the reuse of Commission documents (2011/833/EU) Article 6</vt:lpstr>
      <vt:lpstr>Licensing datasets to be published via the EU ODP </vt:lpstr>
      <vt:lpstr>Licensing datasets</vt:lpstr>
      <vt:lpstr>Licensing option for datasets published via the EU ODP</vt:lpstr>
      <vt:lpstr>Conclusions</vt:lpstr>
      <vt:lpstr>Thank you! ...and now YOUR questions?</vt:lpstr>
      <vt:lpstr>References</vt:lpstr>
      <vt:lpstr>Further reading</vt:lpstr>
      <vt:lpstr>Related projects and initiatives</vt:lpstr>
      <vt:lpstr>Be part of our team...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and metadata licensing</dc:title>
  <dc:creator>PwC EU Services</dc:creator>
  <cp:lastModifiedBy>Michiel De Keyzer</cp:lastModifiedBy>
  <cp:revision>245</cp:revision>
  <cp:lastPrinted>2013-08-25T09:30:31Z</cp:lastPrinted>
  <dcterms:created xsi:type="dcterms:W3CDTF">2013-06-03T10:50:20Z</dcterms:created>
  <dcterms:modified xsi:type="dcterms:W3CDTF">2014-02-05T08:30:53Z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version">
    <vt:lpwstr>6</vt:lpwstr>
  </property>
  <property fmtid="{D5CDD505-2E9C-101B-9397-08002B2CF9AE}" pid="3" name="TB template type">
    <vt:lpwstr>Onscreen</vt:lpwstr>
  </property>
  <property fmtid="{D5CDD505-2E9C-101B-9397-08002B2CF9AE}" pid="4" name="Template created by">
    <vt:lpwstr>PwC</vt:lpwstr>
  </property>
  <property fmtid="{D5CDD505-2E9C-101B-9397-08002B2CF9AE}" pid="5" name="Template version">
    <vt:lpwstr>5</vt:lpwstr>
  </property>
</Properties>
</file>