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48"/>
  </p:notesMasterIdLst>
  <p:handoutMasterIdLst>
    <p:handoutMasterId r:id="rId49"/>
  </p:handoutMasterIdLst>
  <p:sldIdLst>
    <p:sldId id="507" r:id="rId2"/>
    <p:sldId id="520" r:id="rId3"/>
    <p:sldId id="448" r:id="rId4"/>
    <p:sldId id="530" r:id="rId5"/>
    <p:sldId id="509" r:id="rId6"/>
    <p:sldId id="451" r:id="rId7"/>
    <p:sldId id="531" r:id="rId8"/>
    <p:sldId id="534" r:id="rId9"/>
    <p:sldId id="538" r:id="rId10"/>
    <p:sldId id="465" r:id="rId11"/>
    <p:sldId id="536" r:id="rId12"/>
    <p:sldId id="537" r:id="rId13"/>
    <p:sldId id="511" r:id="rId14"/>
    <p:sldId id="462" r:id="rId15"/>
    <p:sldId id="475" r:id="rId16"/>
    <p:sldId id="488" r:id="rId17"/>
    <p:sldId id="476" r:id="rId18"/>
    <p:sldId id="487" r:id="rId19"/>
    <p:sldId id="477" r:id="rId20"/>
    <p:sldId id="486" r:id="rId21"/>
    <p:sldId id="478" r:id="rId22"/>
    <p:sldId id="489" r:id="rId23"/>
    <p:sldId id="539" r:id="rId24"/>
    <p:sldId id="491" r:id="rId25"/>
    <p:sldId id="528" r:id="rId26"/>
    <p:sldId id="545" r:id="rId27"/>
    <p:sldId id="522" r:id="rId28"/>
    <p:sldId id="540" r:id="rId29"/>
    <p:sldId id="541" r:id="rId30"/>
    <p:sldId id="542" r:id="rId31"/>
    <p:sldId id="543" r:id="rId32"/>
    <p:sldId id="544" r:id="rId33"/>
    <p:sldId id="527" r:id="rId34"/>
    <p:sldId id="526" r:id="rId35"/>
    <p:sldId id="524" r:id="rId36"/>
    <p:sldId id="525" r:id="rId37"/>
    <p:sldId id="513" r:id="rId38"/>
    <p:sldId id="506" r:id="rId39"/>
    <p:sldId id="469" r:id="rId40"/>
    <p:sldId id="455" r:id="rId41"/>
    <p:sldId id="535" r:id="rId42"/>
    <p:sldId id="517" r:id="rId43"/>
    <p:sldId id="508" r:id="rId44"/>
    <p:sldId id="515" r:id="rId45"/>
    <p:sldId id="516" r:id="rId46"/>
    <p:sldId id="529"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3" clrIdx="2"/>
  <p:cmAuthor id="3" name="Michiel De Keyzer" initials="MDK"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B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88261" autoAdjust="0"/>
  </p:normalViewPr>
  <p:slideViewPr>
    <p:cSldViewPr>
      <p:cViewPr>
        <p:scale>
          <a:sx n="84" d="100"/>
          <a:sy n="84" d="100"/>
        </p:scale>
        <p:origin x="-1590" y="210"/>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05/02/2014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05/02/2014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eur-ws.org/Vol-782/CobdenEtAl_COLD2011.pd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www.google.be/url?sa=i&amp;rct=j&amp;q=&amp;esrc=s&amp;frm=1&amp;source=images&amp;cd=&amp;cad=rja&amp;docid=yHbwW-Xd1_MLAM&amp;tbnid=3JOZrAOZkfvWXM:&amp;ved=0CAUQjRw&amp;url=http://www.wyversolutions.co.uk/cms/2012/07/19/the-benefits-of-xml-based-learning-content-publishing/&amp;ei=H5frUuVAprPRBf-EgcgC&amp;bvm=bv.60444564,d.ZG4&amp;psig=AFQjCNF4rJtuCeZe4DH201-LUpgOjwMtZg&amp;ust=139125772316822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lideshare.net/OpenDataSupport/design-and-manage-persitent-ur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open-data.europa.eu/en/data/dataset/0VSJ36wxUk9o0IbZVgVhEg"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open-data.europa.eu/en/data/dataset/SZGmLR0FFqWyJZN4ReBe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openrefin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youtube.com/watch?v=4Ve93C238g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OpenRefi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refine.deri.i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joinup.ec.europa.eu/asset/core_business/document/linking-data-about-applications-and-decisions-authorisation-ppp" TargetMode="External"/><Relationship Id="rId3" Type="http://schemas.openxmlformats.org/officeDocument/2006/relationships/hyperlink" Target="http://www.minagric.gr/" TargetMode="External"/><Relationship Id="rId7" Type="http://schemas.openxmlformats.org/officeDocument/2006/relationships/hyperlink" Target="http://health.testproject.eu/PPP/" TargetMode="External"/><Relationship Id="rId2" Type="http://schemas.openxmlformats.org/officeDocument/2006/relationships/hyperlink" Target="https://joinup.ec.europa.eu/svn/core_business/Greece/" TargetMode="Externa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http://ec.europa.eu/dgs/health_consumer/index_en.htm" TargetMode="External"/><Relationship Id="rId4" Type="http://schemas.openxmlformats.org/officeDocument/2006/relationships/hyperlink" Target="http://health.testproject.eu/PPP/ppp_ontology.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joinup.ec.europa.eu/asset/core_business/description" TargetMode="External"/><Relationship Id="rId13" Type="http://schemas.openxmlformats.org/officeDocument/2006/relationships/image" Target="../media/image39.emf"/><Relationship Id="rId18" Type="http://schemas.openxmlformats.org/officeDocument/2006/relationships/image" Target="../media/image42.png"/><Relationship Id="rId26" Type="http://schemas.openxmlformats.org/officeDocument/2006/relationships/hyperlink" Target="https://joinup.ec.europa.eu/community/semic/description" TargetMode="External"/><Relationship Id="rId3" Type="http://schemas.openxmlformats.org/officeDocument/2006/relationships/image" Target="../media/image34.png"/><Relationship Id="rId21" Type="http://schemas.openxmlformats.org/officeDocument/2006/relationships/hyperlink" Target="http://inspire.jrc.ec.europa.eu/" TargetMode="External"/><Relationship Id="rId34" Type="http://schemas.openxmlformats.org/officeDocument/2006/relationships/image" Target="../media/image52.png"/><Relationship Id="rId7" Type="http://schemas.openxmlformats.org/officeDocument/2006/relationships/image" Target="../media/image36.png"/><Relationship Id="rId12" Type="http://schemas.openxmlformats.org/officeDocument/2006/relationships/hyperlink" Target="https://joinup.ec.europa.eu/asset/adms_foss/description" TargetMode="External"/><Relationship Id="rId17" Type="http://schemas.openxmlformats.org/officeDocument/2006/relationships/hyperlink" Target="http://euclid-project.eu/" TargetMode="External"/><Relationship Id="rId25" Type="http://schemas.openxmlformats.org/officeDocument/2006/relationships/image" Target="../media/image46.gif"/><Relationship Id="rId33" Type="http://schemas.openxmlformats.org/officeDocument/2006/relationships/image" Target="../media/image51.png"/><Relationship Id="rId2" Type="http://schemas.openxmlformats.org/officeDocument/2006/relationships/hyperlink" Target="http://publicdata.eu/" TargetMode="External"/><Relationship Id="rId16" Type="http://schemas.openxmlformats.org/officeDocument/2006/relationships/image" Target="../media/image41.png"/><Relationship Id="rId20" Type="http://schemas.openxmlformats.org/officeDocument/2006/relationships/image" Target="../media/image43.jpe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joinup.ec.europa.eu/asset/core_person/description" TargetMode="External"/><Relationship Id="rId11" Type="http://schemas.openxmlformats.org/officeDocument/2006/relationships/image" Target="../media/image38.png"/><Relationship Id="rId24" Type="http://schemas.openxmlformats.org/officeDocument/2006/relationships/image" Target="../media/image45.png"/><Relationship Id="rId32" Type="http://schemas.openxmlformats.org/officeDocument/2006/relationships/image" Target="../media/image50.png"/><Relationship Id="rId5" Type="http://schemas.openxmlformats.org/officeDocument/2006/relationships/image" Target="../media/image35.png"/><Relationship Id="rId15" Type="http://schemas.openxmlformats.org/officeDocument/2006/relationships/image" Target="../media/image40.emf"/><Relationship Id="rId23" Type="http://schemas.openxmlformats.org/officeDocument/2006/relationships/hyperlink" Target="http://www.opendatasupport.eu/" TargetMode="External"/><Relationship Id="rId28" Type="http://schemas.openxmlformats.org/officeDocument/2006/relationships/hyperlink" Target="http://www.europeana.eu/" TargetMode="External"/><Relationship Id="rId10" Type="http://schemas.openxmlformats.org/officeDocument/2006/relationships/hyperlink" Target="https://joinup.ec.europa.eu/asset/core_location/description" TargetMode="External"/><Relationship Id="rId19" Type="http://schemas.openxmlformats.org/officeDocument/2006/relationships/hyperlink" Target="http://lod2.eu/Welcome.html" TargetMode="External"/><Relationship Id="rId31" Type="http://schemas.openxmlformats.org/officeDocument/2006/relationships/image" Target="../media/image49.png"/><Relationship Id="rId4" Type="http://schemas.openxmlformats.org/officeDocument/2006/relationships/hyperlink" Target="https://joinup.ec.europa.eu/asset/adms/description" TargetMode="External"/><Relationship Id="rId9" Type="http://schemas.openxmlformats.org/officeDocument/2006/relationships/image" Target="../media/image37.png"/><Relationship Id="rId14" Type="http://schemas.openxmlformats.org/officeDocument/2006/relationships/hyperlink" Target="https://joinup.ec.europa.eu/asset/core_public_service/description" TargetMode="External"/><Relationship Id="rId22" Type="http://schemas.openxmlformats.org/officeDocument/2006/relationships/image" Target="../media/image44.png"/><Relationship Id="rId27" Type="http://schemas.openxmlformats.org/officeDocument/2006/relationships/image" Target="../media/image47.png"/><Relationship Id="rId30" Type="http://schemas.openxmlformats.org/officeDocument/2006/relationships/hyperlink" Target="http://publications.europa.eu/md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org.testproject.eu/MAREG/" TargetMode="External"/><Relationship Id="rId7" Type="http://schemas.openxmlformats.org/officeDocument/2006/relationships/hyperlink" Target="http://cpsv.testproject.eu/CPSV/" TargetMode="External"/><Relationship Id="rId2" Type="http://schemas.openxmlformats.org/officeDocument/2006/relationships/hyperlink" Target="http://health.testproject.eu/PPP/"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joinup.ec.europa.eu/sites/default/files/D7.1.3%20-%20Study%20on%20persistent%20URIs.pdf" TargetMode="External"/><Relationship Id="rId3" Type="http://schemas.openxmlformats.org/officeDocument/2006/relationships/hyperlink" Target="http://www.euclid-project.eu/modules/course1" TargetMode="External"/><Relationship Id="rId7" Type="http://schemas.openxmlformats.org/officeDocument/2006/relationships/hyperlink" Target="http://okfn.org/opendat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w3.org/DesignIssues/LinkedData.html" TargetMode="External"/><Relationship Id="rId11" Type="http://schemas.openxmlformats.org/officeDocument/2006/relationships/hyperlink" Target="http://refine.deri.ie/" TargetMode="External"/><Relationship Id="rId5" Type="http://schemas.openxmlformats.org/officeDocument/2006/relationships/hyperlink" Target="https://joinup.ec.europa.eu/community/semic/document/case-study-how-linked-data-transforming-egovernment" TargetMode="External"/><Relationship Id="rId10" Type="http://schemas.openxmlformats.org/officeDocument/2006/relationships/hyperlink" Target="https://github.com/OpenRefine" TargetMode="External"/><Relationship Id="rId4" Type="http://schemas.openxmlformats.org/officeDocument/2006/relationships/hyperlink" Target="http://lod-cloud.net/" TargetMode="External"/><Relationship Id="rId9" Type="http://schemas.openxmlformats.org/officeDocument/2006/relationships/hyperlink" Target="http://5stardata.info/"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linkeddatabook.com/editions/1.0/" TargetMode="External"/><Relationship Id="rId7" Type="http://schemas.openxmlformats.org/officeDocument/2006/relationships/image" Target="../media/image57.jpeg"/><Relationship Id="rId2" Type="http://schemas.openxmlformats.org/officeDocument/2006/relationships/hyperlink" Target="http://www.semantic-web.at/LOD-TheEssentials.pdf"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www.euclid-project.eu/modules/course1" TargetMode="External"/><Relationship Id="rId4" Type="http://schemas.openxmlformats.org/officeDocument/2006/relationships/hyperlink" Target="http://ieeexplore.ieee.org/stamp/stamp.jsp?tp=&amp;arnumber=6237454" TargetMode="External"/><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hyperlink" Target="http://latc-project.eu/" TargetMode="External"/><Relationship Id="rId13" Type="http://schemas.openxmlformats.org/officeDocument/2006/relationships/image" Target="../media/image62.jpeg"/><Relationship Id="rId3" Type="http://schemas.openxmlformats.org/officeDocument/2006/relationships/hyperlink" Target="http://okfn.org/" TargetMode="External"/><Relationship Id="rId7" Type="http://schemas.openxmlformats.org/officeDocument/2006/relationships/hyperlink" Target="http://www.w3.org/2011/gld/wiki/Main_Page" TargetMode="External"/><Relationship Id="rId12" Type="http://schemas.openxmlformats.org/officeDocument/2006/relationships/image" Target="../media/image61.jpeg"/><Relationship Id="rId2" Type="http://schemas.openxmlformats.org/officeDocument/2006/relationships/hyperlink" Target="http://lod2.eu/" TargetMode="Externa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hyperlink" Target="http://ec.europa.eu/isa/" TargetMode="External"/><Relationship Id="rId11" Type="http://schemas.openxmlformats.org/officeDocument/2006/relationships/image" Target="../media/image60.jpeg"/><Relationship Id="rId5" Type="http://schemas.openxmlformats.org/officeDocument/2006/relationships/hyperlink" Target="http://projecteuclid.org/" TargetMode="External"/><Relationship Id="rId15" Type="http://schemas.openxmlformats.org/officeDocument/2006/relationships/image" Target="../media/image46.gif"/><Relationship Id="rId10" Type="http://schemas.openxmlformats.org/officeDocument/2006/relationships/image" Target="../media/image59.png"/><Relationship Id="rId4" Type="http://schemas.openxmlformats.org/officeDocument/2006/relationships/hyperlink" Target="http://www.w3.org/standards/semanticweb/" TargetMode="External"/><Relationship Id="rId9" Type="http://schemas.openxmlformats.org/officeDocument/2006/relationships/hyperlink" Target="http://data.gov.uk/linked-data" TargetMode="External"/><Relationship Id="rId14"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hyperlink" Target="http://joinup.ec.europa.eu/" TargetMode="External"/><Relationship Id="rId3" Type="http://schemas.openxmlformats.org/officeDocument/2006/relationships/image" Target="../media/image65.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68.gif"/><Relationship Id="rId5" Type="http://schemas.openxmlformats.org/officeDocument/2006/relationships/image" Target="../media/image66.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hyperlink" Target="http://www.ted.com/talks/tim_berners_lee_on_the_next_web.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x_xzT5eF5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uju4wT9uBIA" TargetMode="External"/><Relationship Id="rId4" Type="http://schemas.openxmlformats.org/officeDocument/2006/relationships/hyperlink" Target="http://www.w3.org/DesignIssues/LinkedData.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joinup.ec.europa.eu/community/ods/document/tm23-design-manage-persistent-uris-en" TargetMode="External"/><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google.be/url?sa=i&amp;rct=j&amp;q=&amp;esrc=s&amp;frm=1&amp;source=images&amp;cd=&amp;cad=rja&amp;docid=JD6asWTHPgrlQM&amp;tbnid=YxO9MMDoe41kRM:&amp;ved=0CAUQjRw&amp;url=http://ec.europa.eu/belgium/events/euopendoors/130504_op_en.htm&amp;ei=IF_vUrHfIs6R0QXjn4G4Cw&amp;bvm=bv.60444564,d.ZG4&amp;psig=AFQjCNEWlyfN7oRboIF9SG-M_AUhMD7syQ&amp;ust=1391505561514551" TargetMode="External"/><Relationship Id="rId4" Type="http://schemas.openxmlformats.org/officeDocument/2006/relationships/hyperlink" Target="http://www.google.be/url?sa=i&amp;rct=j&amp;q=&amp;esrc=s&amp;frm=1&amp;source=images&amp;cd=&amp;cad=rja&amp;docid=lLQa2YXlTRJHmM&amp;tbnid=o-DRdRq_6YyApM:&amp;ved=0CAUQjRw&amp;url=http://www.allaboutphones.nl/nieuws/23578/roamingkosten-vanaf-2016-verleden-tijd-in-europa.html&amp;ei=plvvUrvJN-mT0AWK4IGwBg&amp;bvm=bv.60444564,d.ZG4&amp;psig=AFQjCNEbDG2ImJl-jw4sRUJBhdWz7aThmQ&amp;ust=13915046709634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1.2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Introduction to Linked Data</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vs. open data</a:t>
            </a:r>
            <a:endParaRPr lang="en-GB" dirty="0"/>
          </a:p>
        </p:txBody>
      </p:sp>
      <p:sp>
        <p:nvSpPr>
          <p:cNvPr id="14" name="Content Placeholder 13"/>
          <p:cNvSpPr>
            <a:spLocks noGrp="1"/>
          </p:cNvSpPr>
          <p:nvPr>
            <p:ph sz="quarter" idx="14"/>
          </p:nvPr>
        </p:nvSpPr>
        <p:spPr>
          <a:xfrm>
            <a:off x="533400" y="1752601"/>
            <a:ext cx="3534544" cy="4419599"/>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Open data</a:t>
            </a:r>
          </a:p>
          <a:p>
            <a:endParaRPr lang="en-GB" dirty="0" smtClean="0"/>
          </a:p>
          <a:p>
            <a:pPr algn="just"/>
            <a:r>
              <a:rPr lang="en-GB" sz="1800" dirty="0" smtClean="0"/>
              <a:t>Data can be published and be publicly available under an open licence without linking to other data sources.</a:t>
            </a:r>
          </a:p>
          <a:p>
            <a:endParaRPr lang="en-GB" dirty="0"/>
          </a:p>
        </p:txBody>
      </p:sp>
      <p:sp>
        <p:nvSpPr>
          <p:cNvPr id="15" name="Content Placeholder 14"/>
          <p:cNvSpPr>
            <a:spLocks noGrp="1"/>
          </p:cNvSpPr>
          <p:nvPr>
            <p:ph sz="quarter" idx="15"/>
          </p:nvPr>
        </p:nvSpPr>
        <p:spPr>
          <a:xfrm>
            <a:off x="5076056" y="1752600"/>
            <a:ext cx="3534544" cy="4419600"/>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Linked data</a:t>
            </a:r>
          </a:p>
          <a:p>
            <a:pPr algn="ctr"/>
            <a:endParaRPr lang="en-GB" dirty="0" smtClean="0"/>
          </a:p>
          <a:p>
            <a:r>
              <a:rPr lang="en-GB" sz="1800" dirty="0" smtClean="0"/>
              <a:t>Data can be linked to URIs from other data sources, using open standards such as RDF without being publicly available under an open licence.</a:t>
            </a:r>
          </a:p>
          <a:p>
            <a:pPr algn="ct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sp>
        <p:nvSpPr>
          <p:cNvPr id="7" name="Rectangle 6"/>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smtClean="0">
                <a:solidFill>
                  <a:schemeClr val="tx2"/>
                </a:solidFill>
                <a:latin typeface="+mj-lt"/>
              </a:rPr>
              <a:t>Open data is data that can be freely used, reused and redistributed by anyone – subject only, at most, to the requirement to attribute and sharealike.</a:t>
            </a:r>
            <a:r>
              <a:rPr lang="en-GB" dirty="0" smtClean="0">
                <a:solidFill>
                  <a:schemeClr val="tx2"/>
                </a:solidFill>
                <a:latin typeface="+mj-lt"/>
              </a:rPr>
              <a:t>” </a:t>
            </a:r>
          </a:p>
          <a:p>
            <a:r>
              <a:rPr lang="en-GB" sz="1600" i="1" dirty="0" smtClean="0">
                <a:solidFill>
                  <a:schemeClr val="tx1"/>
                </a:solidFill>
                <a:latin typeface="+mj-lt"/>
              </a:rPr>
              <a:t>- OpenDefinition.org</a:t>
            </a:r>
          </a:p>
        </p:txBody>
      </p:sp>
      <p:sp>
        <p:nvSpPr>
          <p:cNvPr id="9218" name="AutoShape 2" descr="http://ed101.bu.edu/StudentDoc/Archives/ED101fa09/floodj/Images/Wrong%20ma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9220" name="Picture 4" descr="Not Equal To 5 by dripsandcastle - Not Equal To"/>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39952" y="3068960"/>
            <a:ext cx="864096" cy="864096"/>
          </a:xfrm>
          <a:prstGeom prst="rect">
            <a:avLst/>
          </a:prstGeom>
          <a:noFill/>
        </p:spPr>
      </p:pic>
      <p:sp>
        <p:nvSpPr>
          <p:cNvPr id="9" name="Rectangle 8"/>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rPr>
              <a:t>Cobden et al., A research agenda for Linked Closed Data</a:t>
            </a:r>
            <a:br>
              <a:rPr lang="en-GB" sz="1100" dirty="0" smtClean="0">
                <a:solidFill>
                  <a:schemeClr val="tx1"/>
                </a:solidFill>
              </a:rPr>
            </a:br>
            <a:r>
              <a:rPr lang="en-GB" sz="1100" dirty="0" smtClean="0">
                <a:hlinkClick r:id="rId3"/>
              </a:rPr>
              <a:t> http://ceur-ws.org/Vol-782/CobdenEtAl_COLD2011.pdf</a:t>
            </a:r>
            <a:endParaRPr lang="en-GB" sz="1100" dirty="0" smtClean="0">
              <a:solidFill>
                <a:schemeClr val="tx1"/>
              </a:solidFill>
            </a:endParaRPr>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using linked data</a:t>
            </a:r>
            <a:endParaRPr lang="en-GB" dirty="0"/>
          </a:p>
        </p:txBody>
      </p:sp>
      <p:sp>
        <p:nvSpPr>
          <p:cNvPr id="11" name="Content Placeholder 10"/>
          <p:cNvSpPr>
            <a:spLocks noGrp="1"/>
          </p:cNvSpPr>
          <p:nvPr>
            <p:ph sz="quarter" idx="15"/>
          </p:nvPr>
        </p:nvSpPr>
        <p:spPr/>
        <p:txBody>
          <a:bodyPr/>
          <a:lstStyle/>
          <a:p>
            <a:pPr lvl="1">
              <a:buFont typeface="Arial" pitchFamily="34" charset="0"/>
              <a:buChar char="•"/>
            </a:pPr>
            <a:r>
              <a:rPr lang="en-GB" dirty="0" smtClean="0"/>
              <a:t>Allows for flexible integration of data from different sources, without requiring the data to be moved. </a:t>
            </a:r>
          </a:p>
          <a:p>
            <a:pPr lvl="1">
              <a:buFont typeface="Arial" pitchFamily="34" charset="0"/>
              <a:buChar char="•"/>
            </a:pPr>
            <a:r>
              <a:rPr lang="en-GB" dirty="0" smtClean="0"/>
              <a:t>Fosters the reuse of data from reference/authoritative sources. </a:t>
            </a:r>
          </a:p>
          <a:p>
            <a:pPr lvl="1">
              <a:buFont typeface="Arial" pitchFamily="34" charset="0"/>
              <a:buChar char="•"/>
            </a:pPr>
            <a:r>
              <a:rPr lang="en-GB" dirty="0" smtClean="0"/>
              <a:t>Caters for assigning common identifiers in the form of HTTP URIs to things (e.g. people, products, business, locations...).</a:t>
            </a:r>
          </a:p>
          <a:p>
            <a:pPr lvl="1">
              <a:buFont typeface="Arial" pitchFamily="34" charset="0"/>
              <a:buChar char="•"/>
            </a:pPr>
            <a:r>
              <a:rPr lang="en-GB" dirty="0" smtClean="0"/>
              <a:t>Provides context to data – richer and more expressive data.</a:t>
            </a:r>
          </a:p>
          <a:p>
            <a:pPr marL="274320" lvl="2">
              <a:buFont typeface="Arial" pitchFamily="34" charset="0"/>
              <a:buChar char="•"/>
            </a:pPr>
            <a:r>
              <a:rPr lang="en-GB" dirty="0" smtClean="0"/>
              <a:t>The use of standard Web interfaces (such as HTTP and SPARQL) can simplify the use of data for machines. </a:t>
            </a:r>
          </a:p>
          <a:p>
            <a:pPr marL="274320" lvl="2">
              <a:buFont typeface="Arial" pitchFamily="34" charset="0"/>
              <a:buChar char="•"/>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sp>
        <p:nvSpPr>
          <p:cNvPr id="5" name="Rectangle 4"/>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a:solidFill>
                  <a:schemeClr val="tx1"/>
                </a:solidFill>
                <a:hlinkClick r:id="rId3"/>
              </a:rPr>
              <a:t>https://</a:t>
            </a:r>
            <a:r>
              <a:rPr lang="en-GB" sz="1100" dirty="0" smtClean="0">
                <a:solidFill>
                  <a:schemeClr val="tx1"/>
                </a:solidFill>
                <a:hlinkClick r:id="rId3"/>
              </a:rPr>
              <a:t>joinup.ec.europa.eu/community/semic/document/study-business-models-linked-open-government-data-bm4logd</a:t>
            </a:r>
            <a:r>
              <a:rPr lang="en-GB" sz="1100" dirty="0" smtClean="0">
                <a:solidFill>
                  <a:schemeClr val="tx1"/>
                </a:solidFill>
              </a:rPr>
              <a:t> </a:t>
            </a:r>
          </a:p>
        </p:txBody>
      </p:sp>
    </p:spTree>
    <p:extLst>
      <p:ext uri="{BB962C8B-B14F-4D97-AF65-F5344CB8AC3E}">
        <p14:creationId xmlns:p14="http://schemas.microsoft.com/office/powerpoint/2010/main" val="2437710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for publishing Linked Data</a:t>
            </a:r>
            <a:endParaRPr lang="en-GB" dirty="0"/>
          </a:p>
        </p:txBody>
      </p:sp>
      <p:sp>
        <p:nvSpPr>
          <p:cNvPr id="3" name="Content Placeholder 2"/>
          <p:cNvSpPr>
            <a:spLocks noGrp="1"/>
          </p:cNvSpPr>
          <p:nvPr>
            <p:ph sz="quarter" idx="15"/>
          </p:nvPr>
        </p:nvSpPr>
        <p:spPr/>
        <p:txBody>
          <a:bodyPr>
            <a:noAutofit/>
          </a:bodyPr>
          <a:lstStyle/>
          <a:p>
            <a:pPr lvl="1">
              <a:buFont typeface="Arial" pitchFamily="34" charset="0"/>
              <a:buChar char="•"/>
            </a:pPr>
            <a:r>
              <a:rPr lang="en-GB" sz="1600" dirty="0" smtClean="0"/>
              <a:t>Linked Data is high-quality data. Considerable data cleansing and curation is required.</a:t>
            </a:r>
          </a:p>
          <a:p>
            <a:pPr lvl="1"/>
            <a:r>
              <a:rPr lang="en-GB" sz="1600" dirty="0" smtClean="0"/>
              <a:t>Managing the data lifecycle is a challenging task. Mechanisms for handling updates and deletions in the data should be devised. </a:t>
            </a:r>
          </a:p>
          <a:p>
            <a:pPr lvl="1"/>
            <a:r>
              <a:rPr lang="en-GB" sz="1600" dirty="0" smtClean="0"/>
              <a:t>The tools and software supporting linked data solutions are still not at production level/quality.  </a:t>
            </a:r>
          </a:p>
          <a:p>
            <a:pPr lvl="1"/>
            <a:r>
              <a:rPr lang="en-GB" sz="1600" dirty="0" smtClean="0"/>
              <a:t>A central authority should take the responsibility of publishing and maintaining persistent HTTP URIs for data resources. Existing identifiers should be reused to the extent possible, especially the ones coming from reference data sources, such as company registers.</a:t>
            </a:r>
          </a:p>
          <a:p>
            <a:pPr lvl="1"/>
            <a:r>
              <a:rPr lang="en-GB" sz="1600" dirty="0" smtClean="0"/>
              <a:t>Data is currently available under different licences and in most cases no licence actually exists. This hampers data reuse and integration. </a:t>
            </a:r>
          </a:p>
          <a:p>
            <a:pPr lvl="1"/>
            <a:r>
              <a:rPr lang="en-GB" sz="1600" dirty="0" smtClean="0"/>
              <a:t>Alternative business model for publishing linked data should be further explored. The costs and benefits of the different alternatives need to identified, before governments can decide on the adoption of the linked data technological paradigm.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Tree>
    <p:extLst>
      <p:ext uri="{BB962C8B-B14F-4D97-AF65-F5344CB8AC3E}">
        <p14:creationId xmlns:p14="http://schemas.microsoft.com/office/powerpoint/2010/main" val="2651341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How to publish linked data?</a:t>
            </a:r>
            <a:br>
              <a:rPr lang="en-GB" sz="7200" i="0" dirty="0" smtClean="0">
                <a:solidFill>
                  <a:schemeClr val="accent1"/>
                </a:solidFill>
                <a:latin typeface="Bradley Hand ITC" pitchFamily="66" charset="0"/>
              </a:rPr>
            </a:br>
            <a:r>
              <a:rPr lang="en-GB" b="0" dirty="0" smtClean="0"/>
              <a:t>Paving the way towards 5-star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star-schema of Linked Open Data</a:t>
            </a:r>
            <a:endParaRPr lang="en-GB" dirty="0"/>
          </a:p>
        </p:txBody>
      </p:sp>
      <p:graphicFrame>
        <p:nvGraphicFramePr>
          <p:cNvPr id="5" name="Content Placeholder 8"/>
          <p:cNvGraphicFramePr>
            <a:graphicFrameLocks noGrp="1"/>
          </p:cNvGraphicFramePr>
          <p:nvPr>
            <p:ph sz="quarter" idx="15"/>
          </p:nvPr>
        </p:nvGraphicFramePr>
        <p:xfrm>
          <a:off x="533400" y="1752600"/>
          <a:ext cx="8077200" cy="4196680"/>
        </p:xfrm>
        <a:graphic>
          <a:graphicData uri="http://schemas.openxmlformats.org/drawingml/2006/table">
            <a:tbl>
              <a:tblPr firstRow="1" bandRow="1">
                <a:tableStyleId>{69D073F8-1565-44D7-B386-08B59EADF2EE}</a:tableStyleId>
              </a:tblPr>
              <a:tblGrid>
                <a:gridCol w="1590328"/>
                <a:gridCol w="6486872"/>
              </a:tblGrid>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latin typeface="+mj-lt"/>
                          <a:ea typeface="+mj-ea"/>
                          <a:cs typeface="+mj-cs"/>
                        </a:rPr>
                        <a:t>Make your stuff available on the Web (whatever format) under an open license.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it available as structured data (e.g., Excel instead of image scan of a table)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non-proprietary formats (e.g., CSV instead of Excel)</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URIs to denote things, so that people can point at your stuff</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Link your data to other data to provide context</a:t>
                      </a:r>
                    </a:p>
                  </a:txBody>
                  <a:tcPr anchor="ctr"/>
                </a:tc>
              </a:tr>
            </a:tbl>
          </a:graphicData>
        </a:graphic>
      </p:graphicFrame>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t>
            </a:r>
            <a:r>
              <a:rPr lang="en-GB" dirty="0" smtClean="0">
                <a:solidFill>
                  <a:srgbClr val="FFFF00"/>
                </a:solidFill>
              </a:rPr>
              <a:t> </a:t>
            </a:r>
            <a:r>
              <a:rPr lang="en-GB" dirty="0" smtClean="0"/>
              <a:t>Make your stuff available on the Web under an open licence</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00"/>
          <a:stretch/>
        </p:blipFill>
        <p:spPr bwMode="auto">
          <a:xfrm>
            <a:off x="2702052" y="1412776"/>
            <a:ext cx="5040560" cy="465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9" name="Picture 5" descr="https://encrypted-tbn2.gstatic.com/images?q=tbn:ANd9GcQtOxzP14OwIbBIdvv1kFeXsovu836krCgIzQnMPIPJFtDbNjHE"/>
          <p:cNvPicPr>
            <a:picLocks noChangeAspect="1" noChangeArrowheads="1"/>
          </p:cNvPicPr>
          <p:nvPr/>
        </p:nvPicPr>
        <p:blipFill>
          <a:blip r:embed="rId3" cstate="print"/>
          <a:srcRect/>
          <a:stretch>
            <a:fillRect/>
          </a:stretch>
        </p:blipFill>
        <p:spPr bwMode="auto">
          <a:xfrm>
            <a:off x="7094540" y="4388561"/>
            <a:ext cx="936104" cy="996221"/>
          </a:xfrm>
          <a:prstGeom prst="rect">
            <a:avLst/>
          </a:prstGeom>
          <a:noFill/>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 t="16110" r="52998"/>
          <a:stretch/>
        </p:blipFill>
        <p:spPr bwMode="auto">
          <a:xfrm>
            <a:off x="6950524" y="5513694"/>
            <a:ext cx="1725932" cy="72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6666" y="1772816"/>
            <a:ext cx="2305386" cy="1008112"/>
          </a:xfrm>
          <a:prstGeom prst="rect">
            <a:avLst/>
          </a:prstGeom>
          <a:noFill/>
          <a:ln>
            <a:solidFill>
              <a:schemeClr val="tx1"/>
            </a:solidFill>
          </a:ln>
        </p:spPr>
        <p:txBody>
          <a:bodyPr vert="horz" wrap="square" lIns="108000" tIns="0" rIns="0" bIns="0" rtlCol="0" anchor="ctr" anchorCtr="0">
            <a:noAutofit/>
          </a:bodyPr>
          <a:lstStyle/>
          <a:p>
            <a:pPr indent="-274320">
              <a:spcAft>
                <a:spcPts val="900"/>
              </a:spcAft>
            </a:pPr>
            <a:r>
              <a:rPr lang="en-GB" dirty="0">
                <a:latin typeface="Hand Of Sean"/>
              </a:rPr>
              <a:t>Trends, risks and vulnerabilities in securities markets </a:t>
            </a:r>
            <a:endParaRPr lang="nl-BE" dirty="0" err="1" smtClean="0">
              <a:latin typeface="Hand Of Se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a:t>
            </a:r>
            <a:r>
              <a:rPr lang="en-GB" dirty="0" smtClean="0">
                <a:solidFill>
                  <a:srgbClr val="FFFF00"/>
                </a:solidFill>
              </a:rPr>
              <a:t> </a:t>
            </a:r>
            <a:r>
              <a:rPr lang="en-GB" dirty="0" smtClean="0"/>
              <a:t>open data</a:t>
            </a:r>
            <a:endParaRPr lang="en-GB" dirty="0"/>
          </a:p>
        </p:txBody>
      </p:sp>
      <p:sp>
        <p:nvSpPr>
          <p:cNvPr id="17" name="Content Placeholder 1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graphicFrame>
        <p:nvGraphicFramePr>
          <p:cNvPr id="6" name="Table 5"/>
          <p:cNvGraphicFramePr>
            <a:graphicFrameLocks noGrp="1"/>
          </p:cNvGraphicFramePr>
          <p:nvPr/>
        </p:nvGraphicFramePr>
        <p:xfrm>
          <a:off x="539552" y="1727356"/>
          <a:ext cx="8064896" cy="3789876"/>
        </p:xfrm>
        <a:graphic>
          <a:graphicData uri="http://schemas.openxmlformats.org/drawingml/2006/table">
            <a:tbl>
              <a:tblPr firstRow="1">
                <a:tableStyleId>{5C22544A-7EE6-4342-B048-85BDC9FD1C3A}</a:tableStyleId>
              </a:tblPr>
              <a:tblGrid>
                <a:gridCol w="4032448"/>
                <a:gridCol w="4032448"/>
              </a:tblGrid>
              <a:tr h="391788">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look at it.</a:t>
                      </a:r>
                      <a:endParaRPr lang="en-GB" sz="1600" dirty="0">
                        <a:latin typeface="+mj-lt"/>
                      </a:endParaRPr>
                    </a:p>
                  </a:txBody>
                  <a:tcPr marL="128727" marR="128727" marT="64363" marB="64363"/>
                </a:tc>
                <a:tc>
                  <a:txBody>
                    <a:bodyPr/>
                    <a:lstStyle/>
                    <a:p>
                      <a:pPr>
                        <a:buFont typeface="Wingdings" pitchFamily="2" charset="2"/>
                        <a:buChar char="ü"/>
                      </a:pPr>
                      <a:r>
                        <a:rPr lang="en-GB" sz="1600" dirty="0" smtClean="0">
                          <a:latin typeface="+mj-lt"/>
                        </a:rPr>
                        <a:t>It is simple to publish.</a:t>
                      </a:r>
                      <a:endParaRPr lang="en-GB" sz="16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store it locally.</a:t>
                      </a:r>
                      <a:endParaRPr lang="en-GB" sz="1600" dirty="0">
                        <a:latin typeface="+mj-lt"/>
                      </a:endParaRPr>
                    </a:p>
                  </a:txBody>
                  <a:tcPr marL="128727" marR="128727" marT="64363" marB="64363"/>
                </a:tc>
                <a:tc>
                  <a:txBody>
                    <a:bodyPr/>
                    <a:lstStyle/>
                    <a:p>
                      <a:pPr>
                        <a:buFont typeface="Wingdings" pitchFamily="2" charset="2"/>
                        <a:buChar char="ü"/>
                      </a:pPr>
                      <a:r>
                        <a:rPr lang="en-GB" sz="1600" dirty="0" smtClean="0">
                          <a:latin typeface="+mj-lt"/>
                        </a:rPr>
                        <a:t>You do not have explain repeatedly to others that they can use your data.</a:t>
                      </a:r>
                    </a:p>
                  </a:txBody>
                  <a:tcPr marL="128727" marR="128727" marT="64363" marB="64363"/>
                </a:tc>
              </a:tr>
              <a:tr h="677366">
                <a:tc>
                  <a:txBody>
                    <a:bodyPr/>
                    <a:lstStyle/>
                    <a:p>
                      <a:pPr marL="0" algn="l" defTabSz="914400" rtl="0" eaLnBrk="1" latinLnBrk="0" hangingPunct="1">
                        <a:buFont typeface="Wingdings" pitchFamily="2" charset="2"/>
                        <a:buChar char="ü"/>
                      </a:pPr>
                      <a:r>
                        <a:rPr lang="en-GB" sz="1600" kern="1200" dirty="0" smtClean="0">
                          <a:latin typeface="+mj-lt"/>
                        </a:rPr>
                        <a:t>You can enter the data into any other system.</a:t>
                      </a:r>
                      <a:endParaRPr lang="en-GB" sz="1600" kern="1200" dirty="0" smtClean="0">
                        <a:solidFill>
                          <a:schemeClr val="dk1"/>
                        </a:solidFill>
                        <a:latin typeface="+mj-lt"/>
                        <a:ea typeface="+mn-ea"/>
                        <a:cs typeface="+mn-cs"/>
                      </a:endParaRPr>
                    </a:p>
                  </a:txBody>
                  <a:tcPr marL="128727" marR="128727" marT="64363" marB="64363"/>
                </a:tc>
                <a:tc>
                  <a:txBody>
                    <a:bodyPr/>
                    <a:lstStyle/>
                    <a:p>
                      <a:endParaRPr lang="en-GB" sz="1600" dirty="0">
                        <a:latin typeface="+mj-lt"/>
                      </a:endParaRPr>
                    </a:p>
                  </a:txBody>
                  <a:tcPr marL="128727" marR="128727" marT="64363" marB="64363"/>
                </a:tc>
              </a:tr>
              <a:tr h="677366">
                <a:tc>
                  <a:txBody>
                    <a:bodyPr/>
                    <a:lstStyle/>
                    <a:p>
                      <a:pPr marL="0" algn="l" defTabSz="914400" rtl="0" eaLnBrk="1" latinLnBrk="0" hangingPunct="1">
                        <a:buFont typeface="Wingdings" pitchFamily="2" charset="2"/>
                        <a:buChar char="ü"/>
                      </a:pPr>
                      <a:r>
                        <a:rPr lang="en-GB" sz="1600" kern="1200" dirty="0" smtClean="0">
                          <a:latin typeface="+mj-lt"/>
                        </a:rPr>
                        <a:t>You can change the</a:t>
                      </a:r>
                      <a:r>
                        <a:rPr lang="en-GB" sz="1600" kern="1200" baseline="0" dirty="0" smtClean="0">
                          <a:latin typeface="+mj-lt"/>
                        </a:rPr>
                        <a:t> data.</a:t>
                      </a:r>
                      <a:endParaRPr lang="en-GB" sz="1600" kern="1200" dirty="0" smtClean="0">
                        <a:solidFill>
                          <a:schemeClr val="dk1"/>
                        </a:solidFill>
                        <a:latin typeface="+mj-lt"/>
                        <a:ea typeface="+mn-ea"/>
                        <a:cs typeface="+mn-cs"/>
                      </a:endParaRPr>
                    </a:p>
                  </a:txBody>
                  <a:tcPr marL="128727" marR="128727" marT="64363" marB="64363"/>
                </a:tc>
                <a:tc>
                  <a:txBody>
                    <a:bodyPr/>
                    <a:lstStyle/>
                    <a:p>
                      <a:endParaRPr lang="en-GB" sz="1600" dirty="0">
                        <a:latin typeface="+mj-lt"/>
                      </a:endParaRPr>
                    </a:p>
                  </a:txBody>
                  <a:tcPr marL="128727" marR="128727" marT="64363" marB="64363"/>
                </a:tc>
              </a:tr>
              <a:tr h="677366">
                <a:tc>
                  <a:txBody>
                    <a:bodyPr/>
                    <a:lstStyle/>
                    <a:p>
                      <a:pPr marL="0" algn="l" defTabSz="914400" rtl="0" eaLnBrk="1" latinLnBrk="0" hangingPunct="1">
                        <a:buFont typeface="Wingdings" pitchFamily="2" charset="2"/>
                        <a:buChar char="ü"/>
                      </a:pPr>
                      <a:r>
                        <a:rPr lang="en-GB" sz="1600" kern="1200" dirty="0" smtClean="0">
                          <a:latin typeface="+mj-lt"/>
                        </a:rPr>
                        <a:t>You can share the data with anyone.</a:t>
                      </a:r>
                      <a:endParaRPr lang="en-GB" sz="1600" kern="1200" dirty="0" smtClean="0">
                        <a:solidFill>
                          <a:schemeClr val="dk1"/>
                        </a:solidFill>
                        <a:latin typeface="+mj-lt"/>
                        <a:ea typeface="+mn-ea"/>
                        <a:cs typeface="+mn-cs"/>
                      </a:endParaRPr>
                    </a:p>
                  </a:txBody>
                  <a:tcPr marL="128727" marR="128727" marT="64363" marB="64363"/>
                </a:tc>
                <a:tc>
                  <a:txBody>
                    <a:bodyPr/>
                    <a:lstStyle/>
                    <a:p>
                      <a:endParaRPr lang="en-GB" sz="1600" dirty="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a:t>
            </a:r>
            <a:r>
              <a:rPr lang="en-GB" dirty="0" smtClean="0">
                <a:solidFill>
                  <a:srgbClr val="FFFF00"/>
                </a:solidFill>
              </a:rPr>
              <a:t> </a:t>
            </a:r>
            <a:r>
              <a:rPr lang="en-GB" dirty="0" smtClean="0"/>
              <a:t>Make it available as structured data </a:t>
            </a:r>
            <a:endParaRPr lang="en-GB" dirty="0"/>
          </a:p>
        </p:txBody>
      </p:sp>
      <p:sp>
        <p:nvSpPr>
          <p:cNvPr id="8" name="Content Placeholder 7"/>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692" y="1183183"/>
            <a:ext cx="3163604" cy="512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descr="http://png-1.findicons.com/files/icons/1637/file_icons_vs_2/256/xls.png"/>
          <p:cNvPicPr>
            <a:picLocks noChangeAspect="1" noChangeArrowheads="1"/>
          </p:cNvPicPr>
          <p:nvPr/>
        </p:nvPicPr>
        <p:blipFill>
          <a:blip r:embed="rId3" cstate="print"/>
          <a:srcRect/>
          <a:stretch>
            <a:fillRect/>
          </a:stretch>
        </p:blipFill>
        <p:spPr bwMode="auto">
          <a:xfrm>
            <a:off x="6588224" y="5157192"/>
            <a:ext cx="1296144" cy="1296144"/>
          </a:xfrm>
          <a:prstGeom prst="rect">
            <a:avLst/>
          </a:prstGeom>
          <a:noFill/>
          <a:effectLst>
            <a:outerShdw blurRad="50800" dist="38100" dir="2700000" algn="tl" rotWithShape="0">
              <a:prstClr val="black">
                <a:alpha val="40000"/>
              </a:prstClr>
            </a:outerShdw>
          </a:effectLst>
        </p:spPr>
      </p:pic>
      <p:sp>
        <p:nvSpPr>
          <p:cNvPr id="3" name="TextBox 2"/>
          <p:cNvSpPr txBox="1"/>
          <p:nvPr/>
        </p:nvSpPr>
        <p:spPr>
          <a:xfrm>
            <a:off x="107504" y="1772816"/>
            <a:ext cx="3744416" cy="864096"/>
          </a:xfrm>
          <a:prstGeom prst="rect">
            <a:avLst/>
          </a:prstGeom>
          <a:noFill/>
          <a:ln>
            <a:solidFill>
              <a:schemeClr val="tx1"/>
            </a:solidFill>
          </a:ln>
        </p:spPr>
        <p:txBody>
          <a:bodyPr vert="horz" wrap="square" lIns="108000" tIns="0" rIns="0" bIns="0" rtlCol="0" anchor="ctr" anchorCtr="0">
            <a:noAutofit/>
          </a:bodyPr>
          <a:lstStyle/>
          <a:p>
            <a:pPr indent="-274320">
              <a:spcAft>
                <a:spcPts val="900"/>
              </a:spcAft>
            </a:pPr>
            <a:r>
              <a:rPr lang="nl-BE" dirty="0">
                <a:latin typeface="Hand Of Sean"/>
              </a:rPr>
              <a:t>Waterbase - </a:t>
            </a:r>
            <a:r>
              <a:rPr lang="nl-BE" dirty="0" err="1">
                <a:latin typeface="Hand Of Sean"/>
              </a:rPr>
              <a:t>Emissions</a:t>
            </a:r>
            <a:r>
              <a:rPr lang="nl-BE" dirty="0">
                <a:latin typeface="Hand Of Sean"/>
              </a:rPr>
              <a:t> </a:t>
            </a:r>
            <a:r>
              <a:rPr lang="nl-BE" dirty="0" err="1">
                <a:latin typeface="Hand Of Sean"/>
              </a:rPr>
              <a:t>to</a:t>
            </a:r>
            <a:r>
              <a:rPr lang="nl-BE" dirty="0">
                <a:latin typeface="Hand Of Sean"/>
              </a:rPr>
              <a:t> </a:t>
            </a:r>
            <a:r>
              <a:rPr lang="nl-BE" dirty="0" smtClean="0">
                <a:latin typeface="Hand Of Sean"/>
              </a:rPr>
              <a:t>water:</a:t>
            </a:r>
          </a:p>
          <a:p>
            <a:pPr indent="-274320">
              <a:spcAft>
                <a:spcPts val="900"/>
              </a:spcAft>
            </a:pPr>
            <a:r>
              <a:rPr lang="nl-BE" dirty="0" err="1" smtClean="0">
                <a:latin typeface="Hand Of Sean"/>
              </a:rPr>
              <a:t>CountryCode</a:t>
            </a:r>
            <a:endParaRPr lang="nl-BE" dirty="0" smtClean="0">
              <a:latin typeface="Hand Of Se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a:t>
            </a:r>
            <a:r>
              <a:rPr lang="en-GB" dirty="0" smtClean="0">
                <a:solidFill>
                  <a:srgbClr val="FFFF00"/>
                </a:solidFill>
              </a:rPr>
              <a:t> </a:t>
            </a:r>
            <a:r>
              <a:rPr lang="en-GB" dirty="0" smtClean="0"/>
              <a:t>open data</a:t>
            </a:r>
            <a:endParaRPr lang="en-GB" dirty="0"/>
          </a:p>
        </p:txBody>
      </p:sp>
      <p:sp>
        <p:nvSpPr>
          <p:cNvPr id="12" name="Content Placeholder 11"/>
          <p:cNvSpPr>
            <a:spLocks noGrp="1"/>
          </p:cNvSpPr>
          <p:nvPr>
            <p:ph sz="quarter" idx="15"/>
          </p:nvPr>
        </p:nvSpPr>
        <p:spPr/>
        <p:txBody>
          <a:bodyPr/>
          <a:lstStyle/>
          <a:p>
            <a:r>
              <a:rPr lang="en-GB" dirty="0" smtClean="0"/>
              <a:t>All the benefits of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graphicFrame>
        <p:nvGraphicFramePr>
          <p:cNvPr id="6" name="Table 5"/>
          <p:cNvGraphicFramePr>
            <a:graphicFrameLocks noGrp="1"/>
          </p:cNvGraphicFramePr>
          <p:nvPr/>
        </p:nvGraphicFramePr>
        <p:xfrm>
          <a:off x="611560" y="2346718"/>
          <a:ext cx="7848872" cy="2115838"/>
        </p:xfrm>
        <a:graphic>
          <a:graphicData uri="http://schemas.openxmlformats.org/drawingml/2006/table">
            <a:tbl>
              <a:tblPr firstRow="1">
                <a:tableStyleId>{5C22544A-7EE6-4342-B048-85BDC9FD1C3A}</a:tableStyleId>
              </a:tblPr>
              <a:tblGrid>
                <a:gridCol w="3924436"/>
                <a:gridCol w="3924436"/>
              </a:tblGrid>
              <a:tr h="578226">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directly process it with proprietary software to aggregate it, perform calculations, visualise it, etc.</a:t>
                      </a:r>
                    </a:p>
                  </a:txBody>
                  <a:tcPr marL="128727" marR="128727" marT="64363" marB="64363"/>
                </a:tc>
                <a:tc>
                  <a:txBody>
                    <a:bodyPr/>
                    <a:lstStyle/>
                    <a:p>
                      <a:pPr>
                        <a:buFont typeface="Wingdings" pitchFamily="2" charset="2"/>
                        <a:buChar char="ü"/>
                      </a:pPr>
                      <a:r>
                        <a:rPr lang="en-GB" sz="1600" dirty="0" smtClean="0">
                          <a:latin typeface="+mj-lt"/>
                        </a:rPr>
                        <a:t>It is still simple to publish.</a:t>
                      </a:r>
                      <a:endParaRPr lang="en-GB" sz="16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export it into another (structured) format.</a:t>
                      </a:r>
                    </a:p>
                  </a:txBody>
                  <a:tcPr marL="128727" marR="128727" marT="64363" marB="64363"/>
                </a:tc>
                <a:tc>
                  <a:txBody>
                    <a:bodyPr/>
                    <a:lstStyle/>
                    <a:p>
                      <a:pPr>
                        <a:buFont typeface="Wingdings" pitchFamily="2" charset="2"/>
                        <a:buChar char="ü"/>
                      </a:pPr>
                      <a:endParaRPr lang="en-GB" sz="1600" dirty="0" smtClean="0">
                        <a:latin typeface="+mj-lt"/>
                      </a:endParaRPr>
                    </a:p>
                  </a:txBody>
                  <a:tcPr marL="128727" marR="128727" marT="64363" marB="64363"/>
                </a:tc>
              </a:tr>
            </a:tbl>
          </a:graphicData>
        </a:graphic>
      </p:graphicFrame>
      <p:sp>
        <p:nvSpPr>
          <p:cNvPr id="9" name="TextBox 8"/>
          <p:cNvSpPr txBox="1"/>
          <p:nvPr/>
        </p:nvSpPr>
        <p:spPr>
          <a:xfrm>
            <a:off x="683568" y="1412776"/>
            <a:ext cx="5616624" cy="432048"/>
          </a:xfrm>
          <a:prstGeom prst="rect">
            <a:avLst/>
          </a:prstGeom>
          <a:noFill/>
        </p:spPr>
        <p:txBody>
          <a:bodyPr vert="horz" wrap="square" lIns="0" tIns="0" rIns="0" bIns="0" rtlCol="0">
            <a:noAutofit/>
          </a:bodyPr>
          <a:lstStyle/>
          <a:p>
            <a:pPr indent="-274320">
              <a:spcAft>
                <a:spcPts val="900"/>
              </a:spcAft>
            </a:pPr>
            <a:endParaRPr lang="en-GB" sz="2000" b="1" dirty="0" smtClean="0">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a:buFont typeface="Arial" pitchFamily="34" charset="0"/>
              <a:buChar char="•"/>
            </a:pPr>
            <a:r>
              <a:rPr lang="en-GB" dirty="0" smtClean="0"/>
              <a:t>Proprietary: Excel, Word, PDF...</a:t>
            </a:r>
          </a:p>
          <a:p>
            <a:pPr>
              <a:buFont typeface="Arial" pitchFamily="34" charset="0"/>
              <a:buChar char="•"/>
            </a:pPr>
            <a:r>
              <a:rPr lang="en-GB" dirty="0" smtClean="0"/>
              <a:t>Non-proprietary: XML, CSV, RDF, JSON, ODF...</a:t>
            </a:r>
          </a:p>
          <a:p>
            <a:endParaRPr lang="en-GB" sz="400" dirty="0" smtClean="0"/>
          </a:p>
          <a:p>
            <a:r>
              <a:rPr lang="en-GB" dirty="0"/>
              <a:t>DG Enlargement - Regional </a:t>
            </a:r>
            <a:r>
              <a:rPr lang="en-GB" dirty="0" smtClean="0"/>
              <a:t>programmes:</a:t>
            </a:r>
          </a:p>
          <a:p>
            <a:endParaRPr lang="en-GB" dirty="0" smtClean="0"/>
          </a:p>
          <a:p>
            <a:endParaRPr lang="en-GB" dirty="0" smtClean="0"/>
          </a:p>
          <a:p>
            <a:endParaRPr lang="en-GB" dirty="0" smtClean="0"/>
          </a:p>
          <a:p>
            <a:r>
              <a:rPr lang="en-GB" sz="800" dirty="0" smtClean="0"/>
              <a:t> </a:t>
            </a:r>
            <a:r>
              <a:rPr lang="en-GB" sz="1800" dirty="0" smtClean="0"/>
              <a:t/>
            </a:r>
            <a:br>
              <a:rPr lang="en-GB" sz="1800" dirty="0" smtClean="0"/>
            </a:br>
            <a:endParaRPr lang="en-GB" sz="1800" dirty="0" smtClean="0"/>
          </a:p>
        </p:txBody>
      </p:sp>
      <p:sp>
        <p:nvSpPr>
          <p:cNvPr id="2" name="Title 1"/>
          <p:cNvSpPr>
            <a:spLocks noGrp="1"/>
          </p:cNvSpPr>
          <p:nvPr>
            <p:ph type="title"/>
          </p:nvPr>
        </p:nvSpPr>
        <p:spPr/>
        <p:txBody>
          <a:bodyPr/>
          <a:lstStyle/>
          <a:p>
            <a:r>
              <a:rPr lang="en-GB" i="0" dirty="0" smtClean="0"/>
              <a:t>★ ★ ★</a:t>
            </a:r>
            <a:r>
              <a:rPr lang="en-GB" dirty="0" smtClean="0">
                <a:solidFill>
                  <a:srgbClr val="FFFF00"/>
                </a:solidFill>
              </a:rPr>
              <a:t> </a:t>
            </a:r>
            <a:r>
              <a:rPr lang="en-GB" dirty="0" smtClean="0"/>
              <a:t>Use non-proprietary formats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18720"/>
            <a:ext cx="7645853" cy="32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wyversolutions.co.uk/cms/wp-content/uploads/2012/07/xml_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558" y="5157192"/>
            <a:ext cx="1549524" cy="1328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Keyzer, Nikolaos Loutas, Christophe Colas and Stijn Goedertier</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a:latin typeface="Georgia" pitchFamily="18" charset="0"/>
            </a:endParaRPr>
          </a:p>
          <a:p>
            <a:r>
              <a:rPr lang="en-GB" sz="1200" dirty="0">
                <a:latin typeface="Georgia" pitchFamily="18" charset="0"/>
              </a:rPr>
              <a:t>© </a:t>
            </a:r>
            <a:r>
              <a:rPr lang="en-GB" sz="1200" dirty="0" smtClean="0">
                <a:latin typeface="Georgia" pitchFamily="18" charset="0"/>
              </a:rPr>
              <a:t>2014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a:xfrm>
            <a:off x="2987824" y="2276872"/>
            <a:ext cx="5760640" cy="396044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200" b="1" i="1" u="none" strike="noStrike" kern="1200" cap="none" spc="0" normalizeH="0" baseline="0" noProof="0" smtClean="0">
                <a:ln>
                  <a:noFill/>
                </a:ln>
                <a:solidFill>
                  <a:schemeClr val="tx1"/>
                </a:solidFill>
                <a:effectLst/>
                <a:uLnTx/>
                <a:uFillTx/>
                <a:latin typeface="Georgia" pitchFamily="18" charset="0"/>
                <a:ea typeface="+mn-ea"/>
                <a:cs typeface="+mn-cs"/>
              </a:rPr>
              <a:t>Disclaimers</a:t>
            </a:r>
          </a:p>
          <a:p>
            <a:pPr marL="0" marR="0" lvl="0" indent="-274320" algn="just"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4320" algn="just" defTabSz="914400" rtl="0" eaLnBrk="1" fontAlgn="auto" latinLnBrk="0" hangingPunct="1">
              <a:lnSpc>
                <a:spcPct val="100000"/>
              </a:lnSpc>
              <a:spcBef>
                <a:spcPts val="0"/>
              </a:spcBef>
              <a:spcAft>
                <a:spcPts val="90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4320" algn="just" defTabSz="914400" rtl="0" eaLnBrk="1" fontAlgn="auto" latinLnBrk="0" hangingPunct="1">
              <a:lnSpc>
                <a:spcPct val="100000"/>
              </a:lnSpc>
              <a:spcBef>
                <a:spcPts val="0"/>
              </a:spcBef>
              <a:spcAft>
                <a:spcPts val="900"/>
              </a:spcAft>
              <a:buClr>
                <a:schemeClr val="tx1"/>
              </a:buClr>
              <a:buSzTx/>
              <a:buFont typeface="+mj-lt"/>
              <a:buAutoNum type="arabicPeriod" startAt="2"/>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endPar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a:t>
            </a:r>
            <a:r>
              <a:rPr lang="en-GB" dirty="0" smtClean="0">
                <a:solidFill>
                  <a:srgbClr val="FFFF00"/>
                </a:solidFill>
              </a:rPr>
              <a:t> </a:t>
            </a:r>
            <a:r>
              <a:rPr lang="en-GB" dirty="0" smtClean="0"/>
              <a:t>open data</a:t>
            </a:r>
            <a:endParaRPr lang="en-GB" dirty="0"/>
          </a:p>
        </p:txBody>
      </p:sp>
      <p:sp>
        <p:nvSpPr>
          <p:cNvPr id="12" name="Content Placeholder 11"/>
          <p:cNvSpPr>
            <a:spLocks noGrp="1"/>
          </p:cNvSpPr>
          <p:nvPr>
            <p:ph sz="quarter" idx="15"/>
          </p:nvPr>
        </p:nvSpPr>
        <p:spPr/>
        <p:txBody>
          <a:bodyPr/>
          <a:lstStyle/>
          <a:p>
            <a:r>
              <a:rPr lang="en-GB" dirty="0" smtClean="0"/>
              <a:t>All the benefits of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graphicFrame>
        <p:nvGraphicFramePr>
          <p:cNvPr id="8" name="Table 7"/>
          <p:cNvGraphicFramePr>
            <a:graphicFrameLocks noGrp="1"/>
          </p:cNvGraphicFramePr>
          <p:nvPr/>
        </p:nvGraphicFramePr>
        <p:xfrm>
          <a:off x="611560" y="2346718"/>
          <a:ext cx="7848872" cy="2641698"/>
        </p:xfrm>
        <a:graphic>
          <a:graphicData uri="http://schemas.openxmlformats.org/drawingml/2006/table">
            <a:tbl>
              <a:tblPr firstRow="1">
                <a:tableStyleId>{5C22544A-7EE6-4342-B048-85BDC9FD1C3A}</a:tableStyleId>
              </a:tblPr>
              <a:tblGrid>
                <a:gridCol w="3924436"/>
                <a:gridCol w="3924436"/>
              </a:tblGrid>
              <a:tr h="677366">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600" dirty="0" smtClean="0">
                          <a:latin typeface="+mj-lt"/>
                        </a:rPr>
                        <a:t>You can manipulate the data in any way you like, without being confined by the capabilities of any particular software.</a:t>
                      </a:r>
                    </a:p>
                  </a:txBody>
                  <a:tcPr marL="128727" marR="128727" marT="64363" marB="64363"/>
                </a:tc>
                <a:tc>
                  <a:txBody>
                    <a:bodyPr/>
                    <a:lstStyle/>
                    <a:p>
                      <a:pPr>
                        <a:buFont typeface="Wingdings" pitchFamily="2" charset="2"/>
                        <a:buChar char="ü"/>
                      </a:pPr>
                      <a:r>
                        <a:rPr lang="en-GB" sz="1600" dirty="0" smtClean="0">
                          <a:latin typeface="+mj-lt"/>
                        </a:rPr>
                        <a:t>It is still simple to publish.</a:t>
                      </a:r>
                      <a:endParaRPr lang="en-GB" sz="1600" dirty="0">
                        <a:latin typeface="+mj-lt"/>
                      </a:endParaRPr>
                    </a:p>
                  </a:txBody>
                  <a:tcPr marL="128727" marR="128727" marT="64363" marB="64363"/>
                </a:tc>
              </a:tr>
              <a:tr h="677366">
                <a:tc>
                  <a:txBody>
                    <a:bodyPr/>
                    <a:lstStyle/>
                    <a:p>
                      <a:endParaRPr lang="en-GB" sz="1600" dirty="0" smtClean="0">
                        <a:latin typeface="+mj-lt"/>
                      </a:endParaRP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j-lt"/>
                        </a:rPr>
                        <a:t>- But, you do need converters or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j-lt"/>
                        </a:rPr>
                        <a:t>plug-ins to export the data from the proprietary format.</a:t>
                      </a: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a:t>
            </a:r>
            <a:r>
              <a:rPr lang="en-GB" dirty="0" smtClean="0">
                <a:solidFill>
                  <a:srgbClr val="FFFF00"/>
                </a:solidFill>
              </a:rPr>
              <a:t> </a:t>
            </a:r>
            <a:r>
              <a:rPr lang="en-GB" dirty="0" smtClean="0"/>
              <a:t>Use URIs to denote things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sp>
        <p:nvSpPr>
          <p:cNvPr id="6" name="Rectangle 5"/>
          <p:cNvSpPr/>
          <p:nvPr/>
        </p:nvSpPr>
        <p:spPr bwMode="ltGray">
          <a:xfrm>
            <a:off x="3131840" y="5877272"/>
            <a:ext cx="540060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http://www.slideshare.net/OpenDataSupport/design-and-manage-persitent-uris</a:t>
            </a:r>
            <a:r>
              <a:rPr lang="en-GB" sz="1100" dirty="0" smtClean="0"/>
              <a:t> </a:t>
            </a:r>
            <a:endParaRPr lang="en-GB" sz="1100" dirty="0" smtClean="0">
              <a:solidFill>
                <a:schemeClr val="tx1"/>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276872"/>
            <a:ext cx="8784977" cy="234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5549" y="1651378"/>
            <a:ext cx="7191615" cy="288032"/>
          </a:xfrm>
          <a:prstGeom prst="rect">
            <a:avLst/>
          </a:prstGeom>
          <a:noFill/>
          <a:ln>
            <a:solidFill>
              <a:schemeClr val="tx1"/>
            </a:solidFill>
          </a:ln>
        </p:spPr>
        <p:txBody>
          <a:bodyPr vert="horz" wrap="square" lIns="36000" tIns="0" rIns="0" bIns="0" rtlCol="0" anchor="ctr" anchorCtr="0">
            <a:noAutofit/>
          </a:bodyPr>
          <a:lstStyle/>
          <a:p>
            <a:pPr indent="-274320">
              <a:spcAft>
                <a:spcPts val="900"/>
              </a:spcAft>
            </a:pPr>
            <a:r>
              <a:rPr lang="nl-BE" sz="1400" dirty="0">
                <a:latin typeface="Hand Of Sean"/>
              </a:rPr>
              <a:t>Food </a:t>
            </a:r>
            <a:r>
              <a:rPr lang="nl-BE" sz="1400" dirty="0" err="1" smtClean="0">
                <a:latin typeface="Hand Of Sean"/>
              </a:rPr>
              <a:t>Additives</a:t>
            </a:r>
            <a:r>
              <a:rPr lang="nl-BE" sz="1400" dirty="0">
                <a:latin typeface="Hand Of Sean"/>
              </a:rPr>
              <a:t> </a:t>
            </a:r>
            <a:r>
              <a:rPr lang="nl-BE" sz="1400" dirty="0" smtClean="0">
                <a:latin typeface="Hand Of Sean"/>
              </a:rPr>
              <a:t>- </a:t>
            </a:r>
            <a:r>
              <a:rPr lang="nl-BE" sz="1400" dirty="0" smtClean="0">
                <a:latin typeface="Hand Of Sean"/>
                <a:hlinkClick r:id="rId5"/>
              </a:rPr>
              <a:t>http</a:t>
            </a:r>
            <a:r>
              <a:rPr lang="nl-BE" sz="1400" dirty="0">
                <a:latin typeface="Hand Of Sean"/>
                <a:hlinkClick r:id="rId5"/>
              </a:rPr>
              <a:t>://</a:t>
            </a:r>
            <a:r>
              <a:rPr lang="nl-BE" sz="1400" dirty="0" smtClean="0">
                <a:latin typeface="Hand Of Sean"/>
                <a:hlinkClick r:id="rId5"/>
              </a:rPr>
              <a:t>open-data.europa.eu/en/data/dataset/0VSJ36wxUk9o0IbZVgVhEg</a:t>
            </a:r>
            <a:r>
              <a:rPr lang="nl-BE" sz="1400" dirty="0" smtClean="0">
                <a:latin typeface="Hand Of Sean"/>
              </a:rPr>
              <a:t> </a:t>
            </a:r>
            <a:endParaRPr lang="nl-BE" sz="1400" dirty="0" smtClean="0">
              <a:latin typeface="Hand Of Sean"/>
            </a:endParaRPr>
          </a:p>
        </p:txBody>
      </p:sp>
      <p:sp>
        <p:nvSpPr>
          <p:cNvPr id="5" name="Rectangle 4"/>
          <p:cNvSpPr/>
          <p:nvPr/>
        </p:nvSpPr>
        <p:spPr bwMode="ltGray">
          <a:xfrm>
            <a:off x="179513" y="2173800"/>
            <a:ext cx="8856984" cy="28803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13" name="Rectangle 12"/>
          <p:cNvSpPr/>
          <p:nvPr/>
        </p:nvSpPr>
        <p:spPr bwMode="ltGray">
          <a:xfrm>
            <a:off x="179512" y="3384288"/>
            <a:ext cx="8856984" cy="28803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 ★</a:t>
            </a:r>
            <a:r>
              <a:rPr lang="en-GB" dirty="0" smtClean="0">
                <a:solidFill>
                  <a:srgbClr val="FFFF00"/>
                </a:solidFill>
              </a:rPr>
              <a:t> </a:t>
            </a:r>
            <a:r>
              <a:rPr lang="en-GB" dirty="0" smtClean="0"/>
              <a:t>linked open data</a:t>
            </a:r>
            <a:endParaRPr lang="en-GB" dirty="0"/>
          </a:p>
        </p:txBody>
      </p:sp>
      <p:sp>
        <p:nvSpPr>
          <p:cNvPr id="19" name="Content Placeholder 18"/>
          <p:cNvSpPr>
            <a:spLocks noGrp="1"/>
          </p:cNvSpPr>
          <p:nvPr>
            <p:ph sz="quarter" idx="15"/>
          </p:nvPr>
        </p:nvSpPr>
        <p:spPr>
          <a:xfrm>
            <a:off x="533400" y="1340768"/>
            <a:ext cx="8077200" cy="4975448"/>
          </a:xfrm>
        </p:spPr>
        <p:txBody>
          <a:bodyPr/>
          <a:lstStyle/>
          <a:p>
            <a:r>
              <a:rPr lang="en-GB" dirty="0" smtClean="0"/>
              <a:t>All the benefits of ★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graphicFrame>
        <p:nvGraphicFramePr>
          <p:cNvPr id="8" name="Table 7"/>
          <p:cNvGraphicFramePr>
            <a:graphicFrameLocks noGrp="1"/>
          </p:cNvGraphicFramePr>
          <p:nvPr/>
        </p:nvGraphicFramePr>
        <p:xfrm>
          <a:off x="611560" y="1772816"/>
          <a:ext cx="7848872" cy="4432830"/>
        </p:xfrm>
        <a:graphic>
          <a:graphicData uri="http://schemas.openxmlformats.org/drawingml/2006/table">
            <a:tbl>
              <a:tblPr firstRow="1">
                <a:tableStyleId>{5C22544A-7EE6-4342-B048-85BDC9FD1C3A}</a:tableStyleId>
              </a:tblPr>
              <a:tblGrid>
                <a:gridCol w="3924436"/>
                <a:gridCol w="3924436"/>
              </a:tblGrid>
              <a:tr h="400170">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851521">
                <a:tc>
                  <a:txBody>
                    <a:bodyPr/>
                    <a:lstStyle/>
                    <a:p>
                      <a:pPr>
                        <a:buFont typeface="Wingdings" pitchFamily="2" charset="2"/>
                        <a:buChar char="ü"/>
                      </a:pPr>
                      <a:r>
                        <a:rPr lang="en-GB" sz="1600" dirty="0" smtClean="0">
                          <a:latin typeface="+mj-lt"/>
                        </a:rPr>
                        <a:t>You can link to it from any other place.</a:t>
                      </a:r>
                    </a:p>
                  </a:txBody>
                  <a:tcPr marL="128727" marR="128727" marT="64363" marB="64363"/>
                </a:tc>
                <a:tc>
                  <a:txBody>
                    <a:bodyPr/>
                    <a:lstStyle/>
                    <a:p>
                      <a:pPr>
                        <a:buFont typeface="Wingdings" pitchFamily="2" charset="2"/>
                        <a:buChar char="ü"/>
                      </a:pPr>
                      <a:r>
                        <a:rPr lang="en-GB" sz="1600" dirty="0" smtClean="0">
                          <a:latin typeface="+mj-lt"/>
                        </a:rPr>
                        <a:t>You have fine-granular control over the data items and can optimise their access. </a:t>
                      </a:r>
                      <a:endParaRPr lang="en-GB" sz="1600" dirty="0">
                        <a:latin typeface="+mj-lt"/>
                      </a:endParaRPr>
                    </a:p>
                  </a:txBody>
                  <a:tcPr marL="128727" marR="128727" marT="64363" marB="64363"/>
                </a:tc>
              </a:tr>
              <a:tr h="61015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bookmark it.</a:t>
                      </a: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Other data publishers can now link into your data, promoting it to 5 star.</a:t>
                      </a:r>
                    </a:p>
                  </a:txBody>
                  <a:tcPr marL="128727" marR="128727" marT="64363" marB="64363"/>
                </a:tc>
              </a:tr>
              <a:tr h="61015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reuse parts of the data.</a:t>
                      </a:r>
                    </a:p>
                  </a:txBody>
                  <a:tcPr marL="128727" marR="128727" marT="64363" marB="64363"/>
                </a:tc>
                <a:tc rowSpan="2">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will be able to reuse vocabularies</a:t>
                      </a:r>
                      <a:r>
                        <a:rPr lang="en-GB" sz="1600" baseline="0" dirty="0" smtClean="0">
                          <a:latin typeface="+mj-lt"/>
                        </a:rPr>
                        <a:t>, data and metadata, and URI design patterns instead of creating them from scratch. </a:t>
                      </a:r>
                      <a:endParaRPr lang="en-GB" sz="1600" dirty="0" smtClean="0">
                        <a:latin typeface="+mj-lt"/>
                      </a:endParaRPr>
                    </a:p>
                  </a:txBody>
                  <a:tcPr marL="128727" marR="128727" marT="64363" marB="64363"/>
                </a:tc>
              </a:tr>
              <a:tr h="65068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may be able to reuse existing tools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dirty="0" smtClean="0">
                          <a:latin typeface="+mj-lt"/>
                        </a:rPr>
                        <a:t>and libraries.</a:t>
                      </a:r>
                    </a:p>
                  </a:txBody>
                  <a:tcPr marL="128727" marR="128727" marT="64363" marB="64363"/>
                </a:tc>
                <a:tc vMerge="1">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GB" sz="1600" dirty="0" smtClean="0">
                        <a:latin typeface="+mj-lt"/>
                      </a:endParaRPr>
                    </a:p>
                  </a:txBody>
                  <a:tcPr marL="128727" marR="128727" marT="64363" marB="64363"/>
                </a:tc>
              </a:tr>
              <a:tr h="675888">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kern="1200" dirty="0" smtClean="0">
                          <a:solidFill>
                            <a:schemeClr val="dk1"/>
                          </a:solidFill>
                          <a:latin typeface="+mj-lt"/>
                          <a:ea typeface="+mn-ea"/>
                          <a:cs typeface="+mn-cs"/>
                        </a:rPr>
                        <a:t>You can combine the data safely with </a:t>
                      </a:r>
                      <a:r>
                        <a:rPr lang="en-GB" sz="1600" kern="1200" baseline="0" dirty="0" smtClean="0">
                          <a:solidFill>
                            <a:schemeClr val="dk1"/>
                          </a:solidFill>
                          <a:latin typeface="+mj-lt"/>
                          <a:ea typeface="+mn-ea"/>
                          <a:cs typeface="+mn-cs"/>
                        </a:rPr>
                        <a:t> </a:t>
                      </a:r>
                      <a:r>
                        <a:rPr lang="en-GB" sz="1600" kern="1200" dirty="0" smtClean="0">
                          <a:solidFill>
                            <a:schemeClr val="dk1"/>
                          </a:solidFill>
                          <a:latin typeface="+mj-lt"/>
                          <a:ea typeface="+mn-ea"/>
                          <a:cs typeface="+mn-cs"/>
                        </a:rPr>
                        <a:t>other data.</a:t>
                      </a:r>
                      <a:endParaRPr lang="en-GB" sz="1600" dirty="0" smtClean="0">
                        <a:latin typeface="+mj-lt"/>
                      </a:endParaRP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kern="1200" baseline="0" dirty="0" smtClean="0">
                          <a:solidFill>
                            <a:schemeClr val="dk1"/>
                          </a:solidFill>
                          <a:latin typeface="+mj-lt"/>
                          <a:ea typeface="+mn-ea"/>
                          <a:cs typeface="+mn-cs"/>
                        </a:rPr>
                        <a:t>- But you typically need to invest some time in slicing and dicing your data.</a:t>
                      </a:r>
                    </a:p>
                  </a:txBody>
                  <a:tcPr marL="128727" marR="128727" marT="64363" marB="64363"/>
                </a:tc>
              </a:tr>
              <a:tr h="610154">
                <a:tc gridSpan="2">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mj-lt"/>
                        </a:rPr>
                        <a:t> - But understanding the technology requires effort and can have a steep learning curve.</a:t>
                      </a:r>
                    </a:p>
                  </a:txBody>
                  <a:tcPr marL="128727" marR="128727" marT="64363" marB="6436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 ★</a:t>
            </a:r>
            <a:r>
              <a:rPr lang="en-GB" dirty="0" smtClean="0">
                <a:solidFill>
                  <a:srgbClr val="FFFF00"/>
                </a:solidFill>
              </a:rPr>
              <a:t> </a:t>
            </a:r>
            <a:r>
              <a:rPr lang="en-GB" dirty="0" smtClean="0"/>
              <a:t>Link your data to other data to provide context</a:t>
            </a:r>
            <a:br>
              <a:rPr lang="en-GB" dirty="0" smtClean="0"/>
            </a:b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grpSp>
        <p:nvGrpSpPr>
          <p:cNvPr id="5" name="Group 4"/>
          <p:cNvGrpSpPr/>
          <p:nvPr/>
        </p:nvGrpSpPr>
        <p:grpSpPr>
          <a:xfrm>
            <a:off x="976829" y="1917025"/>
            <a:ext cx="6990417" cy="4360747"/>
            <a:chOff x="140190" y="1376792"/>
            <a:chExt cx="7967830" cy="4970474"/>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45" y="3829984"/>
              <a:ext cx="7051725" cy="2517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ltGray">
            <a:xfrm>
              <a:off x="998448" y="3789040"/>
              <a:ext cx="6381864"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nvGrpSpPr>
            <p:cNvPr id="3" name="Group 2"/>
            <p:cNvGrpSpPr/>
            <p:nvPr/>
          </p:nvGrpSpPr>
          <p:grpSpPr>
            <a:xfrm>
              <a:off x="683568" y="1376792"/>
              <a:ext cx="6884103" cy="2340240"/>
              <a:chOff x="683568" y="1376792"/>
              <a:chExt cx="6884103" cy="234024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6812095" cy="23042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ltGray">
              <a:xfrm>
                <a:off x="683568" y="1376792"/>
                <a:ext cx="6552728"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14" name="Rectangle 13"/>
              <p:cNvSpPr/>
              <p:nvPr/>
            </p:nvSpPr>
            <p:spPr bwMode="ltGray">
              <a:xfrm>
                <a:off x="903707" y="1846958"/>
                <a:ext cx="6663963"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sp>
          <p:nvSpPr>
            <p:cNvPr id="15" name="Rectangle 14"/>
            <p:cNvSpPr/>
            <p:nvPr/>
          </p:nvSpPr>
          <p:spPr bwMode="ltGray">
            <a:xfrm>
              <a:off x="1229105" y="4243668"/>
              <a:ext cx="6863765"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24" name="Freeform 23"/>
            <p:cNvSpPr/>
            <p:nvPr/>
          </p:nvSpPr>
          <p:spPr bwMode="ltGray">
            <a:xfrm>
              <a:off x="140190" y="1556792"/>
              <a:ext cx="996632" cy="2805143"/>
            </a:xfrm>
            <a:custGeom>
              <a:avLst/>
              <a:gdLst>
                <a:gd name="connsiteX0" fmla="*/ 428221 w 996632"/>
                <a:gd name="connsiteY0" fmla="*/ 0 h 2891481"/>
                <a:gd name="connsiteX1" fmla="*/ 20448 w 996632"/>
                <a:gd name="connsiteY1" fmla="*/ 1902941 h 2891481"/>
                <a:gd name="connsiteX2" fmla="*/ 996632 w 996632"/>
                <a:gd name="connsiteY2" fmla="*/ 2891481 h 2891481"/>
              </a:gdLst>
              <a:ahLst/>
              <a:cxnLst>
                <a:cxn ang="0">
                  <a:pos x="connsiteX0" y="connsiteY0"/>
                </a:cxn>
                <a:cxn ang="0">
                  <a:pos x="connsiteX1" y="connsiteY1"/>
                </a:cxn>
                <a:cxn ang="0">
                  <a:pos x="connsiteX2" y="connsiteY2"/>
                </a:cxn>
              </a:cxnLst>
              <a:rect l="l" t="t" r="r" b="b"/>
              <a:pathLst>
                <a:path w="996632" h="2891481">
                  <a:moveTo>
                    <a:pt x="428221" y="0"/>
                  </a:moveTo>
                  <a:cubicBezTo>
                    <a:pt x="176967" y="710514"/>
                    <a:pt x="-74287" y="1421028"/>
                    <a:pt x="20448" y="1902941"/>
                  </a:cubicBezTo>
                  <a:cubicBezTo>
                    <a:pt x="115183" y="2384854"/>
                    <a:pt x="831875" y="2732903"/>
                    <a:pt x="996632" y="2891481"/>
                  </a:cubicBezTo>
                </a:path>
              </a:pathLst>
            </a:custGeom>
            <a:noFill/>
            <a:ln w="381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Freeform 24"/>
            <p:cNvSpPr/>
            <p:nvPr/>
          </p:nvSpPr>
          <p:spPr bwMode="ltGray">
            <a:xfrm>
              <a:off x="7475838" y="1940011"/>
              <a:ext cx="632182" cy="1964724"/>
            </a:xfrm>
            <a:custGeom>
              <a:avLst/>
              <a:gdLst>
                <a:gd name="connsiteX0" fmla="*/ 0 w 632182"/>
                <a:gd name="connsiteY0" fmla="*/ 1964724 h 1964724"/>
                <a:gd name="connsiteX1" fmla="*/ 630194 w 632182"/>
                <a:gd name="connsiteY1" fmla="*/ 827903 h 1964724"/>
                <a:gd name="connsiteX2" fmla="*/ 160638 w 632182"/>
                <a:gd name="connsiteY2" fmla="*/ 0 h 1964724"/>
              </a:gdLst>
              <a:ahLst/>
              <a:cxnLst>
                <a:cxn ang="0">
                  <a:pos x="connsiteX0" y="connsiteY0"/>
                </a:cxn>
                <a:cxn ang="0">
                  <a:pos x="connsiteX1" y="connsiteY1"/>
                </a:cxn>
                <a:cxn ang="0">
                  <a:pos x="connsiteX2" y="connsiteY2"/>
                </a:cxn>
              </a:cxnLst>
              <a:rect l="l" t="t" r="r" b="b"/>
              <a:pathLst>
                <a:path w="632182" h="1964724">
                  <a:moveTo>
                    <a:pt x="0" y="1964724"/>
                  </a:moveTo>
                  <a:cubicBezTo>
                    <a:pt x="301710" y="1560040"/>
                    <a:pt x="603421" y="1155357"/>
                    <a:pt x="630194" y="827903"/>
                  </a:cubicBezTo>
                  <a:cubicBezTo>
                    <a:pt x="656967" y="500449"/>
                    <a:pt x="408802" y="250224"/>
                    <a:pt x="160638" y="0"/>
                  </a:cubicBezTo>
                </a:path>
              </a:pathLst>
            </a:custGeom>
            <a:noFill/>
            <a:ln w="3810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7" name="TextBox 16"/>
          <p:cNvSpPr txBox="1"/>
          <p:nvPr/>
        </p:nvSpPr>
        <p:spPr>
          <a:xfrm>
            <a:off x="215549" y="1529940"/>
            <a:ext cx="7884844" cy="288032"/>
          </a:xfrm>
          <a:prstGeom prst="rect">
            <a:avLst/>
          </a:prstGeom>
          <a:noFill/>
          <a:ln>
            <a:solidFill>
              <a:schemeClr val="tx1"/>
            </a:solidFill>
          </a:ln>
        </p:spPr>
        <p:txBody>
          <a:bodyPr vert="horz" wrap="square" lIns="36000" tIns="0" rIns="0" bIns="0" rtlCol="0" anchor="ctr" anchorCtr="0">
            <a:noAutofit/>
          </a:bodyPr>
          <a:lstStyle/>
          <a:p>
            <a:pPr indent="-274320">
              <a:spcAft>
                <a:spcPts val="900"/>
              </a:spcAft>
            </a:pPr>
            <a:r>
              <a:rPr lang="nl-BE" sz="1400" dirty="0" smtClean="0">
                <a:latin typeface="Hand Of Sean"/>
              </a:rPr>
              <a:t>Corporate </a:t>
            </a:r>
            <a:r>
              <a:rPr lang="nl-BE" sz="1400" dirty="0" err="1" smtClean="0">
                <a:latin typeface="Hand Of Sean"/>
              </a:rPr>
              <a:t>bodies</a:t>
            </a:r>
            <a:r>
              <a:rPr lang="nl-BE" sz="1400" dirty="0" smtClean="0">
                <a:latin typeface="Hand Of Sean"/>
              </a:rPr>
              <a:t> NAL </a:t>
            </a:r>
            <a:r>
              <a:rPr lang="nl-BE" sz="1400" dirty="0">
                <a:latin typeface="Hand Of Sean"/>
              </a:rPr>
              <a:t>- </a:t>
            </a:r>
            <a:r>
              <a:rPr lang="nl-BE" sz="1400" dirty="0">
                <a:latin typeface="Hand Of Sean"/>
                <a:hlinkClick r:id="rId4"/>
              </a:rPr>
              <a:t>http://</a:t>
            </a:r>
            <a:r>
              <a:rPr lang="nl-BE" sz="1400" dirty="0" smtClean="0">
                <a:latin typeface="Hand Of Sean"/>
                <a:hlinkClick r:id="rId4"/>
              </a:rPr>
              <a:t>open-data.europa.eu/en/data/dataset/SZGmLR0FFqWyJZN4ReBeNg</a:t>
            </a:r>
            <a:r>
              <a:rPr lang="nl-BE" sz="1400" dirty="0" smtClean="0">
                <a:latin typeface="Hand Of Sean"/>
              </a:rPr>
              <a:t>  </a:t>
            </a:r>
            <a:endParaRPr lang="nl-BE" sz="1400" dirty="0" smtClean="0">
              <a:latin typeface="Hand Of Sean"/>
            </a:endParaRPr>
          </a:p>
        </p:txBody>
      </p:sp>
    </p:spTree>
    <p:extLst>
      <p:ext uri="{BB962C8B-B14F-4D97-AF65-F5344CB8AC3E}">
        <p14:creationId xmlns:p14="http://schemas.microsoft.com/office/powerpoint/2010/main" val="1502681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 ★ ★</a:t>
            </a:r>
            <a:r>
              <a:rPr lang="en-GB" dirty="0" smtClean="0">
                <a:solidFill>
                  <a:srgbClr val="FFFF00"/>
                </a:solidFill>
              </a:rPr>
              <a:t> </a:t>
            </a:r>
            <a:r>
              <a:rPr lang="en-GB" dirty="0" smtClean="0"/>
              <a:t>linked open data</a:t>
            </a:r>
            <a:endParaRPr lang="en-GB" dirty="0"/>
          </a:p>
        </p:txBody>
      </p:sp>
      <p:sp>
        <p:nvSpPr>
          <p:cNvPr id="19" name="Content Placeholder 18"/>
          <p:cNvSpPr>
            <a:spLocks noGrp="1"/>
          </p:cNvSpPr>
          <p:nvPr>
            <p:ph sz="quarter" idx="15"/>
          </p:nvPr>
        </p:nvSpPr>
        <p:spPr/>
        <p:txBody>
          <a:bodyPr/>
          <a:lstStyle/>
          <a:p>
            <a:r>
              <a:rPr lang="en-GB" dirty="0" smtClean="0"/>
              <a:t>All the benefits of ★ ★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graphicFrame>
        <p:nvGraphicFramePr>
          <p:cNvPr id="9" name="Table 8"/>
          <p:cNvGraphicFramePr>
            <a:graphicFrameLocks noGrp="1"/>
          </p:cNvGraphicFramePr>
          <p:nvPr/>
        </p:nvGraphicFramePr>
        <p:xfrm>
          <a:off x="611560" y="2134750"/>
          <a:ext cx="7920880" cy="3669914"/>
        </p:xfrm>
        <a:graphic>
          <a:graphicData uri="http://schemas.openxmlformats.org/drawingml/2006/table">
            <a:tbl>
              <a:tblPr firstRow="1">
                <a:tableStyleId>{5C22544A-7EE6-4342-B048-85BDC9FD1C3A}</a:tableStyleId>
              </a:tblPr>
              <a:tblGrid>
                <a:gridCol w="3960440"/>
                <a:gridCol w="3960440"/>
              </a:tblGrid>
              <a:tr h="430154">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3771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discover more (related) data while consuming the data.</a:t>
                      </a:r>
                    </a:p>
                  </a:txBody>
                  <a:tcPr marL="128727" marR="128727" marT="64363" marB="64363"/>
                </a:tc>
                <a:tc>
                  <a:txBody>
                    <a:bodyPr/>
                    <a:lstStyle/>
                    <a:p>
                      <a:pPr>
                        <a:buFont typeface="Wingdings" pitchFamily="2" charset="2"/>
                        <a:buChar char="ü"/>
                      </a:pPr>
                      <a:r>
                        <a:rPr lang="en-GB" sz="1600" dirty="0" smtClean="0">
                          <a:latin typeface="+mj-lt"/>
                        </a:rPr>
                        <a:t>You make your data discoverable.</a:t>
                      </a:r>
                      <a:endParaRPr lang="en-GB" sz="1600" dirty="0">
                        <a:latin typeface="+mj-lt"/>
                      </a:endParaRPr>
                    </a:p>
                  </a:txBody>
                  <a:tcPr marL="128727" marR="128727" marT="64363" marB="64363"/>
                </a:tc>
              </a:tr>
              <a:tr h="63771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directly learn about the data schema.</a:t>
                      </a: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increase the context, expressivity, quality</a:t>
                      </a:r>
                      <a:r>
                        <a:rPr lang="en-GB" sz="1600" baseline="0" dirty="0" smtClean="0">
                          <a:latin typeface="+mj-lt"/>
                        </a:rPr>
                        <a:t> and </a:t>
                      </a:r>
                      <a:r>
                        <a:rPr lang="en-GB" sz="1600" dirty="0" smtClean="0">
                          <a:latin typeface="+mj-lt"/>
                        </a:rPr>
                        <a:t>value of your data (and consequently</a:t>
                      </a:r>
                      <a:r>
                        <a:rPr lang="en-GB" sz="1600" baseline="0" dirty="0" smtClean="0">
                          <a:latin typeface="+mj-lt"/>
                        </a:rPr>
                        <a:t> you give visibility to your organisation)</a:t>
                      </a:r>
                      <a:r>
                        <a:rPr lang="en-GB" sz="1600" dirty="0" smtClean="0">
                          <a:latin typeface="+mj-lt"/>
                        </a:rPr>
                        <a:t>.</a:t>
                      </a:r>
                    </a:p>
                  </a:txBody>
                  <a:tcPr marL="128727" marR="128727" marT="64363" marB="64363"/>
                </a:tc>
              </a:tr>
              <a:tr h="637714">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kern="1200" dirty="0" smtClean="0">
                          <a:solidFill>
                            <a:schemeClr val="dk1"/>
                          </a:solidFill>
                          <a:latin typeface="+mj-lt"/>
                          <a:ea typeface="+mn-ea"/>
                          <a:cs typeface="+mn-cs"/>
                        </a:rPr>
                        <a:t>You</a:t>
                      </a:r>
                      <a:r>
                        <a:rPr lang="en-GB" sz="1600" kern="1200" baseline="0" dirty="0" smtClean="0">
                          <a:solidFill>
                            <a:schemeClr val="dk1"/>
                          </a:solidFill>
                          <a:latin typeface="+mj-lt"/>
                          <a:ea typeface="+mn-ea"/>
                          <a:cs typeface="+mn-cs"/>
                        </a:rPr>
                        <a:t> can combine data from different source, be innovative, gain new knowledge, be an entrepreneur... </a:t>
                      </a:r>
                      <a:endParaRPr lang="en-GB" sz="1600" kern="1200" dirty="0" smtClean="0">
                        <a:solidFill>
                          <a:schemeClr val="dk1"/>
                        </a:solidFill>
                        <a:latin typeface="+mj-lt"/>
                        <a:ea typeface="+mn-ea"/>
                        <a:cs typeface="+mn-cs"/>
                      </a:endParaRP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dirty="0" smtClean="0">
                          <a:latin typeface="+mj-lt"/>
                        </a:rPr>
                        <a:t>-</a:t>
                      </a:r>
                      <a:r>
                        <a:rPr lang="en-GB" sz="1600" baseline="0" dirty="0" smtClean="0">
                          <a:latin typeface="+mj-lt"/>
                        </a:rPr>
                        <a:t> </a:t>
                      </a:r>
                      <a:r>
                        <a:rPr lang="en-GB" sz="1600" dirty="0" smtClean="0">
                          <a:latin typeface="+mj-lt"/>
                        </a:rPr>
                        <a:t>This requires an</a:t>
                      </a:r>
                      <a:r>
                        <a:rPr lang="en-GB" sz="1600" baseline="0" dirty="0" smtClean="0">
                          <a:latin typeface="+mj-lt"/>
                        </a:rPr>
                        <a:t> investment in time, money, technology and competencies/ skills.</a:t>
                      </a:r>
                      <a:endParaRPr lang="en-GB" sz="1600" dirty="0" smtClean="0">
                        <a:latin typeface="+mj-lt"/>
                      </a:endParaRPr>
                    </a:p>
                  </a:txBody>
                  <a:tcPr marL="128727" marR="128727" marT="64363" marB="64363"/>
                </a:tc>
              </a:tr>
              <a:tr h="637714">
                <a:tc gridSpan="2">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j-lt"/>
                          <a:ea typeface="+mn-ea"/>
                          <a:cs typeface="+mn-cs"/>
                        </a:rPr>
                        <a:t>- But, you now have to deal with broken data links. Not all publishers/data sources will be reliable.</a:t>
                      </a:r>
                    </a:p>
                  </a:txBody>
                  <a:tcPr marL="128727" marR="128727" marT="64363" marB="64363"/>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sz="6000" i="0" dirty="0" smtClean="0">
                <a:solidFill>
                  <a:schemeClr val="accent1"/>
                </a:solidFill>
                <a:latin typeface="Bradley Hand ITC" pitchFamily="66" charset="0"/>
              </a:rPr>
              <a:t>Example</a:t>
            </a:r>
            <a:br>
              <a:rPr lang="en-GB" sz="6000" i="0" dirty="0" smtClean="0">
                <a:solidFill>
                  <a:schemeClr val="accent1"/>
                </a:solidFill>
                <a:latin typeface="Bradley Hand ITC" pitchFamily="66" charset="0"/>
              </a:rPr>
            </a:br>
            <a:r>
              <a:rPr lang="en-GB" b="0" dirty="0" smtClean="0"/>
              <a:t>Using Open Refine for RDF to publish tabular data as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25</a:t>
            </a:fld>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Open </a:t>
            </a:r>
            <a:r>
              <a:rPr lang="en-GB" dirty="0" smtClean="0"/>
              <a:t>Refine</a:t>
            </a:r>
            <a:endParaRPr lang="nl-BE" dirty="0"/>
          </a:p>
        </p:txBody>
      </p:sp>
      <p:sp>
        <p:nvSpPr>
          <p:cNvPr id="3" name="Slide Number Placeholder 2"/>
          <p:cNvSpPr>
            <a:spLocks noGrp="1"/>
          </p:cNvSpPr>
          <p:nvPr>
            <p:ph type="sldNum" sz="quarter" idx="12"/>
          </p:nvPr>
        </p:nvSpPr>
        <p:spPr/>
        <p:txBody>
          <a:bodyPr/>
          <a:lstStyle/>
          <a:p>
            <a:r>
              <a:rPr lang="en-GB" smtClean="0"/>
              <a:t>Slide </a:t>
            </a:r>
            <a:fld id="{7703A140-4BD5-4963-8DDB-02EE24C99514}" type="slidenum">
              <a:rPr lang="en-GB" smtClean="0"/>
              <a:pPr/>
              <a:t>26</a:t>
            </a:fld>
            <a:endParaRPr lang="en-GB"/>
          </a:p>
        </p:txBody>
      </p:sp>
      <p:pic>
        <p:nvPicPr>
          <p:cNvPr id="4" name="Picture 2" descr="http://lh4.ggpht.com/-HsS8f5sKWWc/Ty_fgRiXiII/AAAAAAAABHg/In4r9NXMkoc/refine.png?imgmax=800"/>
          <p:cNvPicPr>
            <a:picLocks noChangeAspect="1" noChangeArrowheads="1"/>
          </p:cNvPicPr>
          <p:nvPr/>
        </p:nvPicPr>
        <p:blipFill>
          <a:blip r:embed="rId2" cstate="print"/>
          <a:srcRect/>
          <a:stretch>
            <a:fillRect/>
          </a:stretch>
        </p:blipFill>
        <p:spPr bwMode="auto">
          <a:xfrm>
            <a:off x="7884368" y="764704"/>
            <a:ext cx="720080" cy="720081"/>
          </a:xfrm>
          <a:prstGeom prst="rect">
            <a:avLst/>
          </a:prstGeom>
          <a:noFill/>
        </p:spPr>
      </p:pic>
      <p:sp>
        <p:nvSpPr>
          <p:cNvPr id="5" name="Rectangle 4"/>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err="1">
                <a:solidFill>
                  <a:schemeClr val="tx2"/>
                </a:solidFill>
                <a:latin typeface="+mj-lt"/>
              </a:rPr>
              <a:t>OpenRefine</a:t>
            </a:r>
            <a:r>
              <a:rPr lang="en-GB" i="1" dirty="0">
                <a:solidFill>
                  <a:schemeClr val="tx2"/>
                </a:solidFill>
                <a:latin typeface="+mj-lt"/>
              </a:rPr>
              <a:t> (ex-Google Refine) is a powerful tool for working with messy data, cleaning it, transforming it from one format into another</a:t>
            </a:r>
            <a:r>
              <a:rPr lang="en-GB" i="1" dirty="0" smtClean="0">
                <a:solidFill>
                  <a:schemeClr val="tx2"/>
                </a:solidFill>
                <a:latin typeface="+mj-lt"/>
              </a:rPr>
              <a:t>, ...</a:t>
            </a:r>
            <a:r>
              <a:rPr lang="en-GB" dirty="0" smtClean="0">
                <a:solidFill>
                  <a:schemeClr val="tx2"/>
                </a:solidFill>
                <a:latin typeface="+mj-lt"/>
              </a:rPr>
              <a:t>” </a:t>
            </a:r>
          </a:p>
          <a:p>
            <a:r>
              <a:rPr lang="en-GB" sz="1600" i="1" dirty="0" smtClean="0">
                <a:solidFill>
                  <a:schemeClr val="tx1"/>
                </a:solidFill>
                <a:latin typeface="+mj-lt"/>
              </a:rPr>
              <a:t>- openRefine.org</a:t>
            </a:r>
          </a:p>
        </p:txBody>
      </p:sp>
      <p:pic>
        <p:nvPicPr>
          <p:cNvPr id="3074" name="Picture 2" descr="Exploring the data in OpenRef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284984"/>
            <a:ext cx="4569622" cy="24964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bwMode="ltGray">
          <a:xfrm>
            <a:off x="572412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Open Refine  website</a:t>
            </a:r>
          </a:p>
          <a:p>
            <a:r>
              <a:rPr lang="en-GB" sz="1200" dirty="0" smtClean="0">
                <a:hlinkClick r:id="rId4"/>
              </a:rPr>
              <a:t>http</a:t>
            </a:r>
            <a:r>
              <a:rPr lang="en-GB" sz="1200" dirty="0">
                <a:hlinkClick r:id="rId4"/>
              </a:rPr>
              <a:t>://openrefine.org</a:t>
            </a:r>
            <a:r>
              <a:rPr lang="en-GB" sz="1200" dirty="0" smtClean="0">
                <a:hlinkClick r:id="rId4"/>
              </a:rPr>
              <a:t>/</a:t>
            </a:r>
            <a:r>
              <a:rPr lang="en-GB" sz="1200" dirty="0" smtClean="0"/>
              <a:t> </a:t>
            </a:r>
            <a:endParaRPr lang="en-GB" sz="1200" b="1" dirty="0" smtClean="0">
              <a:solidFill>
                <a:schemeClr val="tx1"/>
              </a:solidFill>
              <a:latin typeface="Georgia" pitchFamily="18" charset="0"/>
            </a:endParaRPr>
          </a:p>
        </p:txBody>
      </p:sp>
    </p:spTree>
    <p:extLst>
      <p:ext uri="{BB962C8B-B14F-4D97-AF65-F5344CB8AC3E}">
        <p14:creationId xmlns:p14="http://schemas.microsoft.com/office/powerpoint/2010/main" val="3677318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Refine RDF extension</a:t>
            </a:r>
            <a:endParaRPr lang="en-GB" dirty="0"/>
          </a:p>
        </p:txBody>
      </p:sp>
      <p:sp>
        <p:nvSpPr>
          <p:cNvPr id="3" name="Content Placeholder 2"/>
          <p:cNvSpPr>
            <a:spLocks noGrp="1"/>
          </p:cNvSpPr>
          <p:nvPr>
            <p:ph sz="quarter" idx="15"/>
          </p:nvPr>
        </p:nvSpPr>
        <p:spPr>
          <a:xfrm>
            <a:off x="533400" y="1752600"/>
            <a:ext cx="8077200" cy="3476600"/>
          </a:xfrm>
        </p:spPr>
        <p:txBody>
          <a:bodyPr/>
          <a:lstStyle/>
          <a:p>
            <a:r>
              <a:rPr lang="en-GB" dirty="0" smtClean="0"/>
              <a:t>Open Refine RDF extension, allows you to easily import data in different formats such as : </a:t>
            </a:r>
          </a:p>
          <a:p>
            <a:pPr lvl="2" fontAlgn="t">
              <a:buFont typeface="Wingdings" pitchFamily="2" charset="2"/>
              <a:buChar char="§"/>
            </a:pPr>
            <a:r>
              <a:rPr lang="en-GB" sz="1800" dirty="0" smtClean="0"/>
              <a:t>CSV; </a:t>
            </a:r>
          </a:p>
          <a:p>
            <a:pPr lvl="2" fontAlgn="t">
              <a:buFont typeface="Wingdings" pitchFamily="2" charset="2"/>
              <a:buChar char="§"/>
            </a:pPr>
            <a:r>
              <a:rPr lang="en-GB" sz="1800" dirty="0" smtClean="0"/>
              <a:t>Excel(.xls and .xlsx);</a:t>
            </a:r>
          </a:p>
          <a:p>
            <a:pPr lvl="2" fontAlgn="t">
              <a:buFont typeface="Wingdings" pitchFamily="2" charset="2"/>
              <a:buChar char="§"/>
            </a:pPr>
            <a:r>
              <a:rPr lang="en-GB" sz="1800" dirty="0" smtClean="0"/>
              <a:t>JSON;</a:t>
            </a:r>
          </a:p>
          <a:p>
            <a:pPr lvl="2" fontAlgn="t">
              <a:buFont typeface="Wingdings" pitchFamily="2" charset="2"/>
              <a:buChar char="§"/>
            </a:pPr>
            <a:r>
              <a:rPr lang="en-GB" sz="1800" dirty="0" smtClean="0"/>
              <a:t>XML; and</a:t>
            </a:r>
          </a:p>
          <a:p>
            <a:pPr lvl="2" fontAlgn="t">
              <a:buFont typeface="Wingdings" pitchFamily="2" charset="2"/>
              <a:buChar char="§"/>
            </a:pPr>
            <a:r>
              <a:rPr lang="en-GB" sz="1800" dirty="0" smtClean="0"/>
              <a:t>RDF/XML.</a:t>
            </a:r>
          </a:p>
          <a:p>
            <a:r>
              <a:rPr lang="en-GB" dirty="0" smtClean="0"/>
              <a:t>And then determine the intended structure of an RDF dataset, by drawing a template graph. </a:t>
            </a:r>
          </a:p>
          <a:p>
            <a:endParaRPr lang="en-GB" u="sng" dirty="0" smtClean="0"/>
          </a:p>
          <a:p>
            <a:endParaRPr lang="en-GB" u="sng"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pic>
        <p:nvPicPr>
          <p:cNvPr id="27650" name="Picture 2" descr="http://lh4.ggpht.com/-HsS8f5sKWWc/Ty_fgRiXiII/AAAAAAAABHg/In4r9NXMkoc/refine.png?imgmax=800"/>
          <p:cNvPicPr>
            <a:picLocks noChangeAspect="1" noChangeArrowheads="1"/>
          </p:cNvPicPr>
          <p:nvPr/>
        </p:nvPicPr>
        <p:blipFill>
          <a:blip r:embed="rId3" cstate="print"/>
          <a:srcRect/>
          <a:stretch>
            <a:fillRect/>
          </a:stretch>
        </p:blipFill>
        <p:spPr bwMode="auto">
          <a:xfrm>
            <a:off x="7884368" y="764704"/>
            <a:ext cx="720080" cy="720081"/>
          </a:xfrm>
          <a:prstGeom prst="rect">
            <a:avLst/>
          </a:prstGeom>
          <a:noFill/>
        </p:spPr>
      </p:pic>
      <p:sp>
        <p:nvSpPr>
          <p:cNvPr id="10" name="Rectangle 9"/>
          <p:cNvSpPr/>
          <p:nvPr/>
        </p:nvSpPr>
        <p:spPr bwMode="ltGray">
          <a:xfrm>
            <a:off x="536408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LOD 2 Webinar – Open Refine </a:t>
            </a:r>
            <a:r>
              <a:rPr lang="en-GB" sz="1100" dirty="0" smtClean="0">
                <a:hlinkClick r:id="rId4"/>
              </a:rPr>
              <a:t>http://www.youtube.com/watch?v=4Ve93C238gI</a:t>
            </a:r>
            <a:endParaRPr lang="en-GB" sz="1100" b="1" dirty="0" smtClean="0">
              <a:solidFill>
                <a:schemeClr val="tx1"/>
              </a:solidFill>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Open Refine to model and publish open data </a:t>
            </a:r>
            <a:r>
              <a:rPr lang="en-GB" b="0" dirty="0" smtClean="0"/>
              <a:t>Getting started</a:t>
            </a:r>
            <a:endParaRPr lang="en-GB" b="0" dirty="0"/>
          </a:p>
        </p:txBody>
      </p:sp>
      <p:sp>
        <p:nvSpPr>
          <p:cNvPr id="3" name="Content Placeholder 2"/>
          <p:cNvSpPr>
            <a:spLocks noGrp="1"/>
          </p:cNvSpPr>
          <p:nvPr>
            <p:ph sz="quarter" idx="15"/>
          </p:nvPr>
        </p:nvSpPr>
        <p:spPr/>
        <p:txBody>
          <a:bodyPr/>
          <a:lstStyle/>
          <a:p>
            <a:pPr marL="182880" indent="-457200">
              <a:buFont typeface="+mj-lt"/>
              <a:buAutoNum type="arabicPeriod"/>
            </a:pPr>
            <a:r>
              <a:rPr lang="en-GB" dirty="0" smtClean="0"/>
              <a:t>Install Open Refine from: </a:t>
            </a:r>
            <a:r>
              <a:rPr lang="en-GB" dirty="0" smtClean="0">
                <a:hlinkClick r:id="rId3"/>
              </a:rPr>
              <a:t>https://github.com/OpenRefine</a:t>
            </a:r>
            <a:endParaRPr lang="en-GB" dirty="0" smtClean="0"/>
          </a:p>
          <a:p>
            <a:pPr marL="182880" indent="-457200">
              <a:buFont typeface="+mj-lt"/>
              <a:buAutoNum type="arabicPeriod"/>
            </a:pPr>
            <a:r>
              <a:rPr lang="en-GB" dirty="0" smtClean="0"/>
              <a:t>Install the RDF extension :  </a:t>
            </a:r>
            <a:r>
              <a:rPr lang="en-GB" dirty="0" smtClean="0">
                <a:hlinkClick r:id="rId4"/>
              </a:rPr>
              <a:t>http://refine.deri.ie/</a:t>
            </a:r>
            <a:endParaRPr lang="en-GB" dirty="0" smtClean="0"/>
          </a:p>
          <a:p>
            <a:pPr marL="182880" indent="-457200">
              <a:buFont typeface="+mj-lt"/>
              <a:buAutoNum type="arabicPeriod"/>
            </a:pPr>
            <a:endParaRPr lang="en-GB" dirty="0" smtClean="0"/>
          </a:p>
          <a:p>
            <a:pPr marL="182880" indent="-457200"/>
            <a:r>
              <a:rPr lang="en-GB" dirty="0" smtClean="0"/>
              <a:t>And then...</a:t>
            </a:r>
          </a:p>
          <a:p>
            <a:pPr marL="182880" indent="-457200"/>
            <a:endParaRPr lang="en-GB" dirty="0" smtClean="0"/>
          </a:p>
          <a:p>
            <a:pPr lvl="4">
              <a:lnSpc>
                <a:spcPct val="150000"/>
              </a:lnSpc>
              <a:buNone/>
            </a:pPr>
            <a:r>
              <a:rPr lang="en-GB" dirty="0" smtClean="0"/>
              <a:t>Describe your data in a spreadsheet.</a:t>
            </a:r>
          </a:p>
          <a:p>
            <a:pPr lvl="4">
              <a:lnSpc>
                <a:spcPct val="150000"/>
              </a:lnSpc>
              <a:buNone/>
            </a:pPr>
            <a:r>
              <a:rPr lang="en-GB" dirty="0" smtClean="0"/>
              <a:t>Create a project and upload it in Open Refine.</a:t>
            </a:r>
          </a:p>
          <a:p>
            <a:pPr lvl="4">
              <a:lnSpc>
                <a:spcPct val="150000"/>
              </a:lnSpc>
              <a:buNone/>
            </a:pPr>
            <a:r>
              <a:rPr lang="en-GB" dirty="0" smtClean="0"/>
              <a:t>Map your data to appropriate RDF classes &amp; properties.</a:t>
            </a:r>
          </a:p>
          <a:p>
            <a:pPr lvl="4">
              <a:lnSpc>
                <a:spcPct val="150000"/>
              </a:lnSpc>
              <a:buNone/>
            </a:pPr>
            <a:r>
              <a:rPr lang="en-GB" dirty="0" smtClean="0"/>
              <a:t>Export the data in RDF.</a:t>
            </a:r>
          </a:p>
          <a:p>
            <a:pPr marL="182880" indent="-457200"/>
            <a:endParaRPr lang="en-GB" dirty="0" smtClean="0"/>
          </a:p>
          <a:p>
            <a:pPr marL="182880" indent="-457200">
              <a:buFont typeface="+mj-lt"/>
              <a:buAutoNum type="arabicPeriod"/>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28</a:t>
            </a:fld>
            <a:endParaRPr lang="en-GB" dirty="0"/>
          </a:p>
        </p:txBody>
      </p:sp>
      <p:sp>
        <p:nvSpPr>
          <p:cNvPr id="6" name="TextBox 5"/>
          <p:cNvSpPr txBox="1"/>
          <p:nvPr/>
        </p:nvSpPr>
        <p:spPr>
          <a:xfrm>
            <a:off x="827584" y="391047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1</a:t>
            </a:r>
          </a:p>
        </p:txBody>
      </p:sp>
      <p:sp>
        <p:nvSpPr>
          <p:cNvPr id="7" name="TextBox 6"/>
          <p:cNvSpPr txBox="1"/>
          <p:nvPr/>
        </p:nvSpPr>
        <p:spPr>
          <a:xfrm>
            <a:off x="827584" y="4472049"/>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2</a:t>
            </a:r>
          </a:p>
        </p:txBody>
      </p:sp>
      <p:sp>
        <p:nvSpPr>
          <p:cNvPr id="8" name="TextBox 7"/>
          <p:cNvSpPr txBox="1"/>
          <p:nvPr/>
        </p:nvSpPr>
        <p:spPr>
          <a:xfrm>
            <a:off x="827584" y="501317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3</a:t>
            </a:r>
          </a:p>
        </p:txBody>
      </p:sp>
      <p:sp>
        <p:nvSpPr>
          <p:cNvPr id="9" name="TextBox 8"/>
          <p:cNvSpPr txBox="1"/>
          <p:nvPr/>
        </p:nvSpPr>
        <p:spPr>
          <a:xfrm>
            <a:off x="802870" y="5579017"/>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4</a:t>
            </a:r>
          </a:p>
        </p:txBody>
      </p:sp>
    </p:spTree>
    <p:extLst>
      <p:ext uri="{BB962C8B-B14F-4D97-AF65-F5344CB8AC3E}">
        <p14:creationId xmlns:p14="http://schemas.microsoft.com/office/powerpoint/2010/main" val="1516650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Describe your data in a spreadsheet</a:t>
            </a:r>
            <a:endParaRPr lang="en-GB" dirty="0"/>
          </a:p>
        </p:txBody>
      </p:sp>
      <p:sp>
        <p:nvSpPr>
          <p:cNvPr id="3" name="Content Placeholder 2"/>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graphicFrame>
        <p:nvGraphicFramePr>
          <p:cNvPr id="5" name="Table 4"/>
          <p:cNvGraphicFramePr>
            <a:graphicFrameLocks noGrp="1"/>
          </p:cNvGraphicFramePr>
          <p:nvPr/>
        </p:nvGraphicFramePr>
        <p:xfrm>
          <a:off x="827584" y="2636912"/>
          <a:ext cx="7334988" cy="1872208"/>
        </p:xfrm>
        <a:graphic>
          <a:graphicData uri="http://schemas.openxmlformats.org/drawingml/2006/table">
            <a:tbl>
              <a:tblPr firstRow="1">
                <a:tableStyleId>{9D7B26C5-4107-4FEC-AEDC-1716B250A1EF}</a:tableStyleId>
              </a:tblPr>
              <a:tblGrid>
                <a:gridCol w="1913475"/>
                <a:gridCol w="2138590"/>
                <a:gridCol w="1463246"/>
                <a:gridCol w="1819677"/>
              </a:tblGrid>
              <a:tr h="468052">
                <a:tc>
                  <a:txBody>
                    <a:bodyPr/>
                    <a:lstStyle/>
                    <a:p>
                      <a:pPr algn="l" fontAlgn="b"/>
                      <a:r>
                        <a:rPr lang="en-GB" sz="1800" u="none" strike="noStrike" dirty="0"/>
                        <a:t>Company_name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Registration date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Country</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E-mail</a:t>
                      </a:r>
                      <a:endParaRPr lang="en-GB" sz="1800" b="1" i="0" u="none" strike="noStrike" dirty="0">
                        <a:solidFill>
                          <a:srgbClr val="FFFFFF"/>
                        </a:solidFill>
                        <a:latin typeface="Arial"/>
                      </a:endParaRPr>
                    </a:p>
                  </a:txBody>
                  <a:tcPr marL="14070" marR="14070" marT="14070" marB="0" anchor="b"/>
                </a:tc>
              </a:tr>
              <a:tr h="468052">
                <a:tc>
                  <a:txBody>
                    <a:bodyPr/>
                    <a:lstStyle/>
                    <a:p>
                      <a:pPr algn="l" fontAlgn="b"/>
                      <a:r>
                        <a:rPr lang="en-GB" sz="1800" u="none" strike="noStrike" dirty="0"/>
                        <a:t>Nikè</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1991-04-28</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niké@sport.org</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BARCO</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1986-09-05</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Barco@email.be</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Coca-Cola</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1964-03-26</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US</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coca@cola.com</a:t>
                      </a:r>
                      <a:endParaRPr lang="en-GB" sz="1800" b="0" i="0" u="none" strike="noStrike" dirty="0">
                        <a:solidFill>
                          <a:srgbClr val="000000"/>
                        </a:solidFill>
                        <a:latin typeface="Arial"/>
                      </a:endParaRPr>
                    </a:p>
                  </a:txBody>
                  <a:tcPr marL="14070" marR="14070" marT="14070" marB="0" anchor="b"/>
                </a:tc>
              </a:tr>
            </a:tbl>
          </a:graphicData>
        </a:graphic>
      </p:graphicFrame>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Tree>
    <p:extLst>
      <p:ext uri="{BB962C8B-B14F-4D97-AF65-F5344CB8AC3E}">
        <p14:creationId xmlns:p14="http://schemas.microsoft.com/office/powerpoint/2010/main" val="131560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objectives</a:t>
            </a:r>
            <a:endParaRPr lang="en-GB" dirty="0"/>
          </a:p>
        </p:txBody>
      </p:sp>
      <p:sp>
        <p:nvSpPr>
          <p:cNvPr id="5" name="Content Placeholder 4"/>
          <p:cNvSpPr>
            <a:spLocks noGrp="1"/>
          </p:cNvSpPr>
          <p:nvPr>
            <p:ph sz="quarter" idx="15"/>
          </p:nvPr>
        </p:nvSpPr>
        <p:spPr/>
        <p:txBody>
          <a:bodyPr/>
          <a:lstStyle/>
          <a:p>
            <a:r>
              <a:rPr lang="en-GB" dirty="0" smtClean="0"/>
              <a:t>By the end of this training module you should have an understanding of:</a:t>
            </a:r>
          </a:p>
          <a:p>
            <a:pPr>
              <a:buFont typeface="Arial" pitchFamily="34" charset="0"/>
              <a:buChar char="•"/>
            </a:pPr>
            <a:r>
              <a:rPr lang="en-GB" dirty="0" smtClean="0"/>
              <a:t>What is linked data;</a:t>
            </a:r>
          </a:p>
          <a:p>
            <a:pPr>
              <a:buFont typeface="Arial" pitchFamily="34" charset="0"/>
              <a:buChar char="•"/>
            </a:pPr>
            <a:r>
              <a:rPr lang="en-GB" dirty="0" smtClean="0"/>
              <a:t>What is the difference between linked and open data;</a:t>
            </a:r>
          </a:p>
          <a:p>
            <a:pPr>
              <a:buFont typeface="Arial" pitchFamily="34" charset="0"/>
              <a:buChar char="•"/>
            </a:pPr>
            <a:r>
              <a:rPr lang="en-GB" dirty="0" smtClean="0"/>
              <a:t>How to publish linked data (5-star schema);</a:t>
            </a:r>
          </a:p>
          <a:p>
            <a:pPr>
              <a:buFont typeface="Arial" pitchFamily="34" charset="0"/>
              <a:buChar char="•"/>
            </a:pPr>
            <a:r>
              <a:rPr lang="en-GB" dirty="0" smtClean="0"/>
              <a:t>The economic and social aspects of linked data.</a:t>
            </a:r>
          </a:p>
          <a:p>
            <a:pPr>
              <a:buFont typeface="Arial" pitchFamily="34" charset="0"/>
              <a:buChar char="•"/>
            </a:pPr>
            <a:endParaRPr lang="en-GB" dirty="0"/>
          </a:p>
        </p:txBody>
      </p:sp>
      <p:sp>
        <p:nvSpPr>
          <p:cNvPr id="3" name="Slide Number Placeholder 2"/>
          <p:cNvSpPr>
            <a:spLocks noGrp="1"/>
          </p:cNvSpPr>
          <p:nvPr>
            <p:ph type="sldNum" sz="quarter" idx="18"/>
          </p:nvPr>
        </p:nvSpPr>
        <p:spPr/>
        <p:txBody>
          <a:bodyPr/>
          <a:lstStyle/>
          <a:p>
            <a:r>
              <a:rPr lang="en-GB" dirty="0" smtClean="0"/>
              <a:t>Slide </a:t>
            </a:r>
            <a:fld id="{2C15C9EF-3AB5-4B83-AD00-86D3AAF498A4}"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Create a project and upload it in Google Refine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026" name="Picture 2"/>
          <p:cNvPicPr>
            <a:picLocks noChangeAspect="1" noChangeArrowheads="1"/>
          </p:cNvPicPr>
          <p:nvPr/>
        </p:nvPicPr>
        <p:blipFill>
          <a:blip r:embed="rId2" cstate="print"/>
          <a:srcRect/>
          <a:stretch>
            <a:fillRect/>
          </a:stretch>
        </p:blipFill>
        <p:spPr bwMode="auto">
          <a:xfrm>
            <a:off x="2915816" y="4775616"/>
            <a:ext cx="5899026" cy="1378277"/>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558526" y="1484785"/>
            <a:ext cx="4476877" cy="1440160"/>
          </a:xfrm>
          <a:prstGeom prst="rect">
            <a:avLst/>
          </a:prstGeom>
          <a:ln>
            <a:noFill/>
          </a:ln>
          <a:effectLst>
            <a:outerShdw blurRad="190500" algn="tl" rotWithShape="0">
              <a:srgbClr val="000000">
                <a:alpha val="70000"/>
              </a:srgbClr>
            </a:outerShdw>
          </a:effectLst>
        </p:spPr>
      </p:pic>
      <p:pic>
        <p:nvPicPr>
          <p:cNvPr id="1028" name="Picture 4"/>
          <p:cNvPicPr>
            <a:picLocks noGrp="1" noChangeAspect="1" noChangeArrowheads="1"/>
          </p:cNvPicPr>
          <p:nvPr>
            <p:ph sz="quarter" idx="15"/>
          </p:nvPr>
        </p:nvPicPr>
        <p:blipFill>
          <a:blip r:embed="rId4" cstate="print"/>
          <a:srcRect/>
          <a:stretch>
            <a:fillRect/>
          </a:stretch>
        </p:blipFill>
        <p:spPr bwMode="auto">
          <a:xfrm>
            <a:off x="1652389" y="3140968"/>
            <a:ext cx="6231979" cy="137545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5503799" y="1652401"/>
            <a:ext cx="898909" cy="1599261"/>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Curved Left Arrow 11"/>
          <p:cNvSpPr/>
          <p:nvPr/>
        </p:nvSpPr>
        <p:spPr bwMode="ltGray">
          <a:xfrm rot="19275363">
            <a:off x="8222390" y="3298437"/>
            <a:ext cx="796203" cy="1487740"/>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3" name="TextBox 12"/>
          <p:cNvSpPr txBox="1"/>
          <p:nvPr/>
        </p:nvSpPr>
        <p:spPr>
          <a:xfrm>
            <a:off x="6588224" y="1916832"/>
            <a:ext cx="1656184"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Upload the spreadsheet</a:t>
            </a:r>
          </a:p>
        </p:txBody>
      </p:sp>
      <p:sp>
        <p:nvSpPr>
          <p:cNvPr id="14" name="TextBox 13"/>
          <p:cNvSpPr txBox="1"/>
          <p:nvPr/>
        </p:nvSpPr>
        <p:spPr>
          <a:xfrm>
            <a:off x="72008" y="3501008"/>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Select relevant tabs</a:t>
            </a:r>
          </a:p>
        </p:txBody>
      </p:sp>
      <p:sp>
        <p:nvSpPr>
          <p:cNvPr id="15" name="TextBox 14"/>
          <p:cNvSpPr txBox="1"/>
          <p:nvPr/>
        </p:nvSpPr>
        <p:spPr>
          <a:xfrm>
            <a:off x="1187624" y="5157192"/>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Create the project</a:t>
            </a:r>
          </a:p>
        </p:txBody>
      </p:sp>
    </p:spTree>
    <p:extLst>
      <p:ext uri="{BB962C8B-B14F-4D97-AF65-F5344CB8AC3E}">
        <p14:creationId xmlns:p14="http://schemas.microsoft.com/office/powerpoint/2010/main" val="507639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10" name="Content Placeholder 9"/>
          <p:cNvSpPr>
            <a:spLocks noGrp="1"/>
          </p:cNvSpPr>
          <p:nvPr>
            <p:ph sz="quarter" idx="15"/>
          </p:nvPr>
        </p:nvSpPr>
        <p:spPr/>
        <p:txBody>
          <a:bodyPr/>
          <a:lstStyle/>
          <a:p>
            <a:endParaRPr lang="en-GB" dirty="0"/>
          </a:p>
        </p:txBody>
      </p:sp>
      <p:pic>
        <p:nvPicPr>
          <p:cNvPr id="2051" name="Picture 3"/>
          <p:cNvPicPr>
            <a:picLocks noChangeAspect="1" noChangeArrowheads="1"/>
          </p:cNvPicPr>
          <p:nvPr/>
        </p:nvPicPr>
        <p:blipFill>
          <a:blip r:embed="rId2" cstate="print"/>
          <a:srcRect l="68984" t="9240" b="70600"/>
          <a:stretch>
            <a:fillRect/>
          </a:stretch>
        </p:blipFill>
        <p:spPr bwMode="auto">
          <a:xfrm>
            <a:off x="133200" y="1700808"/>
            <a:ext cx="4726832" cy="1728192"/>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3116564" y="2904188"/>
            <a:ext cx="5616624" cy="3525148"/>
          </a:xfrm>
          <a:prstGeom prst="rect">
            <a:avLst/>
          </a:prstGeom>
          <a:ln>
            <a:noFill/>
          </a:ln>
          <a:effectLst>
            <a:outerShdw blurRad="190500" algn="tl" rotWithShape="0">
              <a:srgbClr val="000000">
                <a:alpha val="70000"/>
              </a:srgbClr>
            </a:outerShdw>
          </a:effectLst>
        </p:spPr>
      </p:pic>
      <p:sp>
        <p:nvSpPr>
          <p:cNvPr id="14" name="Curved Left Arrow 13"/>
          <p:cNvSpPr/>
          <p:nvPr/>
        </p:nvSpPr>
        <p:spPr bwMode="ltGray">
          <a:xfrm rot="19275363">
            <a:off x="5344963" y="1539421"/>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9" name="TextBox 8"/>
          <p:cNvSpPr txBox="1"/>
          <p:nvPr/>
        </p:nvSpPr>
        <p:spPr>
          <a:xfrm>
            <a:off x="6372200" y="1700808"/>
            <a:ext cx="2639278" cy="792088"/>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Define a skeleton to transform your spreadsheet data to RDF</a:t>
            </a:r>
          </a:p>
        </p:txBody>
      </p:sp>
    </p:spTree>
    <p:extLst>
      <p:ext uri="{BB962C8B-B14F-4D97-AF65-F5344CB8AC3E}">
        <p14:creationId xmlns:p14="http://schemas.microsoft.com/office/powerpoint/2010/main" val="3639120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Export your data to RDF/XML or Turtle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10" name="Content Placeholder 9"/>
          <p:cNvSpPr>
            <a:spLocks noGrp="1"/>
          </p:cNvSpPr>
          <p:nvPr>
            <p:ph sz="quarter" idx="15"/>
          </p:nvPr>
        </p:nvSpPr>
        <p:spPr/>
        <p:txBody>
          <a:bodyPr/>
          <a:lstStyle/>
          <a:p>
            <a:endParaRPr lang="en-GB" dirty="0"/>
          </a:p>
        </p:txBody>
      </p:sp>
      <p:pic>
        <p:nvPicPr>
          <p:cNvPr id="3074" name="Picture 2"/>
          <p:cNvPicPr>
            <a:picLocks noChangeAspect="1" noChangeArrowheads="1"/>
          </p:cNvPicPr>
          <p:nvPr/>
        </p:nvPicPr>
        <p:blipFill>
          <a:blip r:embed="rId2" cstate="print"/>
          <a:srcRect l="63024" t="9536" b="47554"/>
          <a:stretch>
            <a:fillRect/>
          </a:stretch>
        </p:blipFill>
        <p:spPr bwMode="auto">
          <a:xfrm>
            <a:off x="611560" y="1412776"/>
            <a:ext cx="2808312" cy="1833161"/>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1562065" y="3140968"/>
            <a:ext cx="7042383" cy="324036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3904803" y="1536793"/>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extLst>
      <p:ext uri="{BB962C8B-B14F-4D97-AF65-F5344CB8AC3E}">
        <p14:creationId xmlns:p14="http://schemas.microsoft.com/office/powerpoint/2010/main" val="348557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Linking data about plant protection products</a:t>
            </a:r>
            <a:endParaRPr lang="en-GB" dirty="0"/>
          </a:p>
        </p:txBody>
      </p:sp>
      <p:sp>
        <p:nvSpPr>
          <p:cNvPr id="5" name="Content Placeholder 4"/>
          <p:cNvSpPr>
            <a:spLocks noGrp="1"/>
          </p:cNvSpPr>
          <p:nvPr>
            <p:ph sz="quarter" idx="14"/>
          </p:nvPr>
        </p:nvSpPr>
        <p:spPr/>
        <p:txBody>
          <a:bodyPr>
            <a:normAutofit/>
          </a:bodyPr>
          <a:lstStyle/>
          <a:p>
            <a:r>
              <a:rPr lang="en-GB" dirty="0" smtClean="0"/>
              <a:t>We will show how a </a:t>
            </a:r>
            <a:r>
              <a:rPr lang="en-GB" dirty="0" smtClean="0">
                <a:hlinkClick r:id="rId2"/>
              </a:rPr>
              <a:t>dataset </a:t>
            </a:r>
            <a:r>
              <a:rPr lang="en-GB" dirty="0" smtClean="0"/>
              <a:t>of the Greek </a:t>
            </a:r>
            <a:r>
              <a:rPr lang="en-GB" dirty="0" smtClean="0">
                <a:hlinkClick r:id="rId3"/>
              </a:rPr>
              <a:t>Ministry of Rural Development and Food</a:t>
            </a:r>
            <a:r>
              <a:rPr lang="en-GB" dirty="0" smtClean="0"/>
              <a:t> was described using an </a:t>
            </a:r>
            <a:r>
              <a:rPr lang="en-GB" dirty="0" smtClean="0">
                <a:hlinkClick r:id="rId4"/>
              </a:rPr>
              <a:t>ontology </a:t>
            </a:r>
            <a:r>
              <a:rPr lang="en-GB" dirty="0" smtClean="0"/>
              <a:t>developed by </a:t>
            </a:r>
            <a:r>
              <a:rPr lang="en-GB" dirty="0" smtClean="0">
                <a:hlinkClick r:id="rId5"/>
              </a:rPr>
              <a:t>DG Health and Consumers</a:t>
            </a:r>
            <a:r>
              <a:rPr lang="en-GB" dirty="0" smtClean="0"/>
              <a:t> and was then published as Linked Data. </a:t>
            </a:r>
          </a:p>
          <a:p>
            <a:r>
              <a:rPr lang="en-GB" dirty="0" smtClean="0"/>
              <a:t>The dataset was in CSV format. </a:t>
            </a:r>
          </a:p>
          <a:p>
            <a:endParaRPr lang="en-GB" dirty="0"/>
          </a:p>
        </p:txBody>
      </p:sp>
      <p:sp>
        <p:nvSpPr>
          <p:cNvPr id="6" name="Content Placeholder 5"/>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pic>
        <p:nvPicPr>
          <p:cNvPr id="8" name="Picture 1"/>
          <p:cNvPicPr>
            <a:picLocks noChangeAspect="1" noChangeArrowheads="1"/>
          </p:cNvPicPr>
          <p:nvPr/>
        </p:nvPicPr>
        <p:blipFill>
          <a:blip r:embed="rId6" cstate="print"/>
          <a:srcRect/>
          <a:stretch>
            <a:fillRect/>
          </a:stretch>
        </p:blipFill>
        <p:spPr bwMode="auto">
          <a:xfrm>
            <a:off x="4612016" y="1700808"/>
            <a:ext cx="4020358" cy="324036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80112" y="5013176"/>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7"/>
              </a:rPr>
              <a:t>http://health.testproject.eu/PPP/</a:t>
            </a:r>
            <a:endParaRPr lang="en-GB" sz="1200" dirty="0" smtClean="0"/>
          </a:p>
        </p:txBody>
      </p:sp>
      <p:sp>
        <p:nvSpPr>
          <p:cNvPr id="10" name="Rectangle 9"/>
          <p:cNvSpPr/>
          <p:nvPr/>
        </p:nvSpPr>
        <p:spPr bwMode="ltGray">
          <a:xfrm>
            <a:off x="467544" y="5517232"/>
            <a:ext cx="424847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dirty="0" smtClean="0">
                <a:hlinkClick r:id="rId8"/>
              </a:rPr>
              <a:t>http://joinup.ec.europa.eu/asset/core_business/document/linking-data-about-applications-and-decisions-authorisation-ppp</a:t>
            </a:r>
            <a:endParaRPr lang="en-GB" sz="1100" b="1" dirty="0" smtClean="0">
              <a:solidFill>
                <a:schemeClr val="tx1"/>
              </a:solidFill>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the project in Open Refine</a:t>
            </a:r>
            <a:endParaRPr lang="en-GB" dirty="0"/>
          </a:p>
        </p:txBody>
      </p:sp>
      <p:sp>
        <p:nvSpPr>
          <p:cNvPr id="3" name="Content Placeholder 2"/>
          <p:cNvSpPr>
            <a:spLocks noGrp="1"/>
          </p:cNvSpPr>
          <p:nvPr>
            <p:ph sz="quarter" idx="15"/>
          </p:nvPr>
        </p:nvSpPr>
        <p:spPr>
          <a:xfrm>
            <a:off x="533400" y="1752600"/>
            <a:ext cx="3246512" cy="4419600"/>
          </a:xfrm>
        </p:spPr>
        <p:txBody>
          <a:bodyPr/>
          <a:lstStyle/>
          <a:p>
            <a:pPr lvl="1">
              <a:buFont typeface="Arial" pitchFamily="34" charset="0"/>
              <a:buChar char="•"/>
            </a:pPr>
            <a:r>
              <a:rPr lang="en-GB" dirty="0" smtClean="0"/>
              <a:t>Make sure that Open Refine and the RDF extension are installed on your machine.</a:t>
            </a:r>
          </a:p>
          <a:p>
            <a:pPr lvl="1">
              <a:buFont typeface="Arial" pitchFamily="34" charset="0"/>
              <a:buChar char="•"/>
            </a:pPr>
            <a:r>
              <a:rPr lang="en-GB" dirty="0" smtClean="0"/>
              <a:t>Launch Open Refine.</a:t>
            </a:r>
          </a:p>
          <a:p>
            <a:pPr lvl="1">
              <a:buFont typeface="Arial" pitchFamily="34" charset="0"/>
              <a:buChar char="•"/>
            </a:pPr>
            <a:r>
              <a:rPr lang="en-GB" dirty="0" smtClean="0"/>
              <a:t>Upload the spreadsheet and selected the sheets that you want.</a:t>
            </a:r>
          </a:p>
          <a:p>
            <a:pPr lvl="1">
              <a:buFont typeface="Arial" pitchFamily="34" charset="0"/>
              <a:buChar char="•"/>
            </a:pPr>
            <a:r>
              <a:rPr lang="en-GB" dirty="0" smtClean="0"/>
              <a:t>Confirm the creation of the project.</a:t>
            </a:r>
          </a:p>
          <a:p>
            <a:pPr>
              <a:buFont typeface="Arial" pitchFamily="34" charset="0"/>
              <a:buChar char="•"/>
            </a:pPr>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pic>
        <p:nvPicPr>
          <p:cNvPr id="2051" name="Picture 3" descr="C:\Users\colasc\Documents\PWC\Project\EC Semic\ODS\STEP1_Create_project.png"/>
          <p:cNvPicPr>
            <a:picLocks noChangeAspect="1" noChangeArrowheads="1"/>
          </p:cNvPicPr>
          <p:nvPr/>
        </p:nvPicPr>
        <p:blipFill>
          <a:blip r:embed="rId2" cstate="print"/>
          <a:srcRect r="42389" b="1220"/>
          <a:stretch>
            <a:fillRect/>
          </a:stretch>
        </p:blipFill>
        <p:spPr bwMode="auto">
          <a:xfrm>
            <a:off x="3995936" y="1700808"/>
            <a:ext cx="4511612" cy="415273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the raw data to the ontology</a:t>
            </a:r>
            <a:endParaRPr lang="en-GB" dirty="0"/>
          </a:p>
        </p:txBody>
      </p:sp>
      <p:sp>
        <p:nvSpPr>
          <p:cNvPr id="3" name="Content Placeholder 2"/>
          <p:cNvSpPr>
            <a:spLocks noGrp="1"/>
          </p:cNvSpPr>
          <p:nvPr>
            <p:ph sz="quarter" idx="15"/>
          </p:nvPr>
        </p:nvSpPr>
        <p:spPr>
          <a:xfrm>
            <a:off x="533400" y="1752600"/>
            <a:ext cx="7999040" cy="1532384"/>
          </a:xfrm>
        </p:spPr>
        <p:txBody>
          <a:bodyPr/>
          <a:lstStyle/>
          <a:p>
            <a:r>
              <a:rPr lang="en-GB" sz="1800" dirty="0" smtClean="0"/>
              <a:t>You can map the data to the ontology using a simple graphical interface to create or edit an existing RDF skeleton.</a:t>
            </a:r>
          </a:p>
          <a:p>
            <a:r>
              <a:rPr lang="en-GB" sz="1800" dirty="0" smtClean="0"/>
              <a:t>You can set the base URI for the data.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35</a:t>
            </a:fld>
            <a:endParaRPr lang="en-GB" dirty="0"/>
          </a:p>
        </p:txBody>
      </p:sp>
      <p:pic>
        <p:nvPicPr>
          <p:cNvPr id="5" name="Picture 2" descr="C:\Users\colasc\Documents\PWC\Project\EC Semic\ODS\STEP2_Skeleton.png"/>
          <p:cNvPicPr>
            <a:picLocks noChangeAspect="1" noChangeArrowheads="1"/>
          </p:cNvPicPr>
          <p:nvPr/>
        </p:nvPicPr>
        <p:blipFill>
          <a:blip r:embed="rId2" cstate="print"/>
          <a:srcRect/>
          <a:stretch>
            <a:fillRect/>
          </a:stretch>
        </p:blipFill>
        <p:spPr bwMode="auto">
          <a:xfrm>
            <a:off x="395536" y="3212976"/>
            <a:ext cx="3928884" cy="25202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08104" y="3140968"/>
            <a:ext cx="914400" cy="914400"/>
          </a:xfrm>
          <a:prstGeom prst="rect">
            <a:avLst/>
          </a:prstGeom>
          <a:noFill/>
        </p:spPr>
        <p:txBody>
          <a:bodyPr vert="horz" wrap="none" lIns="0" tIns="0" rIns="0" bIns="0" rtlCol="0">
            <a:noAutofit/>
          </a:bodyPr>
          <a:lstStyle/>
          <a:p>
            <a:pPr indent="-274320">
              <a:spcAft>
                <a:spcPts val="900"/>
              </a:spcAft>
            </a:pPr>
            <a:endParaRPr lang="en-GB" sz="2000" dirty="0" smtClean="0">
              <a:latin typeface="Georgia" pitchFamily="18" charset="0"/>
            </a:endParaRPr>
          </a:p>
        </p:txBody>
      </p:sp>
      <p:pic>
        <p:nvPicPr>
          <p:cNvPr id="9" name="Picture 2" descr="C:\Users\colasc\Documents\PWC\Project\EC Semic\ODS\STEP2_Skeleton_text.png"/>
          <p:cNvPicPr>
            <a:picLocks noChangeAspect="1" noChangeArrowheads="1"/>
          </p:cNvPicPr>
          <p:nvPr/>
        </p:nvPicPr>
        <p:blipFill>
          <a:blip r:embed="rId3" cstate="print"/>
          <a:srcRect/>
          <a:stretch>
            <a:fillRect/>
          </a:stretch>
        </p:blipFill>
        <p:spPr bwMode="auto">
          <a:xfrm>
            <a:off x="4499992" y="2580467"/>
            <a:ext cx="4174314" cy="316835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788024" y="5854694"/>
            <a:ext cx="3168352" cy="216024"/>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copy/paste  an existing RDF skeleton</a:t>
            </a:r>
          </a:p>
        </p:txBody>
      </p:sp>
      <p:sp>
        <p:nvSpPr>
          <p:cNvPr id="12" name="TextBox 11"/>
          <p:cNvSpPr txBox="1"/>
          <p:nvPr/>
        </p:nvSpPr>
        <p:spPr>
          <a:xfrm>
            <a:off x="1043608" y="5877272"/>
            <a:ext cx="2448272" cy="288032"/>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edit an RDF skeleton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Exporting the data in RDF – Linked Data </a:t>
            </a:r>
            <a:endParaRPr lang="en-GB" dirty="0"/>
          </a:p>
        </p:txBody>
      </p:sp>
      <p:sp>
        <p:nvSpPr>
          <p:cNvPr id="3" name="Content Placeholder 2"/>
          <p:cNvSpPr>
            <a:spLocks noGrp="1"/>
          </p:cNvSpPr>
          <p:nvPr>
            <p:ph sz="quarter" idx="15"/>
          </p:nvPr>
        </p:nvSpPr>
        <p:spPr>
          <a:xfrm>
            <a:off x="533400" y="1752600"/>
            <a:ext cx="3462536" cy="4419600"/>
          </a:xfrm>
        </p:spPr>
        <p:txBody>
          <a:bodyPr/>
          <a:lstStyle/>
          <a:p>
            <a:r>
              <a:rPr lang="en-GB" dirty="0" smtClean="0"/>
              <a:t>You can now export your data in:</a:t>
            </a:r>
          </a:p>
          <a:p>
            <a:pPr>
              <a:buFont typeface="Arial" pitchFamily="34" charset="0"/>
              <a:buChar char="•"/>
            </a:pPr>
            <a:r>
              <a:rPr lang="en-GB" dirty="0" smtClean="0"/>
              <a:t>RDF/XML; or </a:t>
            </a:r>
          </a:p>
          <a:p>
            <a:pPr>
              <a:buFont typeface="Arial" pitchFamily="34" charset="0"/>
              <a:buChar char="•"/>
            </a:pPr>
            <a:r>
              <a:rPr lang="en-GB" dirty="0" smtClean="0"/>
              <a:t>Turtle</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pic>
        <p:nvPicPr>
          <p:cNvPr id="1029" name="Picture 5" descr="C:\Users\colasc\Documents\PWC\Project\EC Semic\ODS\STEP3_Export_ttl.png"/>
          <p:cNvPicPr>
            <a:picLocks noChangeAspect="1" noChangeArrowheads="1"/>
          </p:cNvPicPr>
          <p:nvPr/>
        </p:nvPicPr>
        <p:blipFill>
          <a:blip r:embed="rId2" cstate="print"/>
          <a:srcRect/>
          <a:stretch>
            <a:fillRect/>
          </a:stretch>
        </p:blipFill>
        <p:spPr bwMode="auto">
          <a:xfrm>
            <a:off x="4278944" y="1700808"/>
            <a:ext cx="4325504" cy="464991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699792" y="5877272"/>
            <a:ext cx="1512168" cy="288032"/>
          </a:xfrm>
          <a:prstGeom prst="rect">
            <a:avLst/>
          </a:prstGeom>
          <a:noFill/>
        </p:spPr>
        <p:txBody>
          <a:bodyPr vert="horz" wrap="square" lIns="0" tIns="0" rIns="0" bIns="0" rtlCol="0">
            <a:noAutofit/>
          </a:bodyPr>
          <a:lstStyle/>
          <a:p>
            <a:pPr indent="-274320" algn="r">
              <a:spcAft>
                <a:spcPts val="900"/>
              </a:spcAft>
            </a:pPr>
            <a:r>
              <a:rPr lang="en-GB" sz="1400" dirty="0" smtClean="0">
                <a:latin typeface="Hand Of Sean" pitchFamily="2" charset="-128"/>
                <a:ea typeface="Hand Of Sean" pitchFamily="2" charset="-128"/>
              </a:rPr>
              <a:t>Export of the data in Turtle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Linked data initiatives in the EUIs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37</a:t>
            </a:fld>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blicData.eu Logo">
            <a:hlinkClick r:id="rId2"/>
          </p:cNvPr>
          <p:cNvPicPr>
            <a:picLocks noChangeAspect="1" noChangeArrowheads="1"/>
          </p:cNvPicPr>
          <p:nvPr/>
        </p:nvPicPr>
        <p:blipFill>
          <a:blip r:embed="rId3" cstate="print"/>
          <a:srcRect/>
          <a:stretch>
            <a:fillRect/>
          </a:stretch>
        </p:blipFill>
        <p:spPr bwMode="auto">
          <a:xfrm>
            <a:off x="4311416" y="4342580"/>
            <a:ext cx="1905000" cy="476250"/>
          </a:xfrm>
          <a:prstGeom prst="rect">
            <a:avLst/>
          </a:prstGeom>
          <a:solidFill>
            <a:srgbClr val="2C4B88"/>
          </a:solidFill>
        </p:spPr>
      </p:pic>
      <p:sp>
        <p:nvSpPr>
          <p:cNvPr id="2" name="Title 1"/>
          <p:cNvSpPr>
            <a:spLocks noGrp="1"/>
          </p:cNvSpPr>
          <p:nvPr>
            <p:ph type="title"/>
          </p:nvPr>
        </p:nvSpPr>
        <p:spPr/>
        <p:txBody>
          <a:bodyPr/>
          <a:lstStyle/>
          <a:p>
            <a:r>
              <a:rPr lang="en-GB" dirty="0" smtClean="0"/>
              <a:t>Linked Government Data &amp; Metadata initiatives funded by the European Commission</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pic>
        <p:nvPicPr>
          <p:cNvPr id="6" name="Picture 5" descr="ADMS_logo.png">
            <a:hlinkClick r:id="rId4"/>
          </p:cNvPr>
          <p:cNvPicPr>
            <a:picLocks noChangeAspect="1"/>
          </p:cNvPicPr>
          <p:nvPr/>
        </p:nvPicPr>
        <p:blipFill>
          <a:blip r:embed="rId5" cstate="print"/>
          <a:stretch>
            <a:fillRect/>
          </a:stretch>
        </p:blipFill>
        <p:spPr>
          <a:xfrm>
            <a:off x="7236296" y="2348880"/>
            <a:ext cx="710934" cy="710934"/>
          </a:xfrm>
          <a:prstGeom prst="rect">
            <a:avLst/>
          </a:prstGeom>
        </p:spPr>
      </p:pic>
      <p:pic>
        <p:nvPicPr>
          <p:cNvPr id="7" name="Picture 6" descr="CorePerson_logo.png">
            <a:hlinkClick r:id="rId6"/>
          </p:cNvPr>
          <p:cNvPicPr>
            <a:picLocks noChangeAspect="1"/>
          </p:cNvPicPr>
          <p:nvPr/>
        </p:nvPicPr>
        <p:blipFill>
          <a:blip r:embed="rId7" cstate="print"/>
          <a:stretch>
            <a:fillRect/>
          </a:stretch>
        </p:blipFill>
        <p:spPr>
          <a:xfrm>
            <a:off x="5714873" y="1592455"/>
            <a:ext cx="710934" cy="714080"/>
          </a:xfrm>
          <a:prstGeom prst="rect">
            <a:avLst/>
          </a:prstGeom>
        </p:spPr>
      </p:pic>
      <p:pic>
        <p:nvPicPr>
          <p:cNvPr id="8" name="Picture 7" descr="CoreBusiness_logo.png">
            <a:hlinkClick r:id="rId8"/>
          </p:cNvPr>
          <p:cNvPicPr>
            <a:picLocks noChangeAspect="1"/>
          </p:cNvPicPr>
          <p:nvPr/>
        </p:nvPicPr>
        <p:blipFill>
          <a:blip r:embed="rId9" cstate="print"/>
          <a:stretch>
            <a:fillRect/>
          </a:stretch>
        </p:blipFill>
        <p:spPr>
          <a:xfrm>
            <a:off x="6478621" y="2348880"/>
            <a:ext cx="704519" cy="707635"/>
          </a:xfrm>
          <a:prstGeom prst="rect">
            <a:avLst/>
          </a:prstGeom>
        </p:spPr>
      </p:pic>
      <p:pic>
        <p:nvPicPr>
          <p:cNvPr id="9" name="Picture 8" descr="core_location_logo.png">
            <a:hlinkClick r:id="rId10"/>
          </p:cNvPr>
          <p:cNvPicPr>
            <a:picLocks noChangeAspect="1"/>
          </p:cNvPicPr>
          <p:nvPr/>
        </p:nvPicPr>
        <p:blipFill>
          <a:blip r:embed="rId11" cstate="print"/>
          <a:stretch>
            <a:fillRect/>
          </a:stretch>
        </p:blipFill>
        <p:spPr>
          <a:xfrm>
            <a:off x="6454470" y="1590838"/>
            <a:ext cx="713329" cy="713329"/>
          </a:xfrm>
          <a:prstGeom prst="rect">
            <a:avLst/>
          </a:prstGeom>
        </p:spPr>
      </p:pic>
      <p:pic>
        <p:nvPicPr>
          <p:cNvPr id="10" name="Picture 24">
            <a:hlinkClick r:id="rId12"/>
          </p:cNvPr>
          <p:cNvPicPr>
            <a:picLocks noChangeAspect="1" noChangeArrowheads="1"/>
          </p:cNvPicPr>
          <p:nvPr/>
        </p:nvPicPr>
        <p:blipFill>
          <a:blip r:embed="rId13" cstate="print"/>
          <a:srcRect l="16609" t="7760" r="17722" b="3632"/>
          <a:stretch>
            <a:fillRect/>
          </a:stretch>
        </p:blipFill>
        <p:spPr bwMode="auto">
          <a:xfrm>
            <a:off x="7956376" y="1588596"/>
            <a:ext cx="739298" cy="714188"/>
          </a:xfrm>
          <a:prstGeom prst="rect">
            <a:avLst/>
          </a:prstGeom>
          <a:noFill/>
          <a:ln w="9525">
            <a:noFill/>
            <a:miter lim="800000"/>
            <a:headEnd/>
            <a:tailEnd/>
          </a:ln>
          <a:effectLst/>
        </p:spPr>
      </p:pic>
      <p:pic>
        <p:nvPicPr>
          <p:cNvPr id="11" name="Picture 25">
            <a:hlinkClick r:id="rId14"/>
          </p:cNvPr>
          <p:cNvPicPr>
            <a:picLocks noChangeAspect="1" noChangeArrowheads="1"/>
          </p:cNvPicPr>
          <p:nvPr/>
        </p:nvPicPr>
        <p:blipFill>
          <a:blip r:embed="rId15" cstate="print"/>
          <a:srcRect l="8423" t="8099" r="9358"/>
          <a:stretch>
            <a:fillRect/>
          </a:stretch>
        </p:blipFill>
        <p:spPr bwMode="auto">
          <a:xfrm>
            <a:off x="5716177" y="2348153"/>
            <a:ext cx="714942" cy="726218"/>
          </a:xfrm>
          <a:prstGeom prst="rect">
            <a:avLst/>
          </a:prstGeom>
          <a:noFill/>
          <a:ln w="9525">
            <a:noFill/>
            <a:miter lim="800000"/>
            <a:headEnd/>
            <a:tailEnd/>
          </a:ln>
          <a:effectLst/>
        </p:spPr>
      </p:pic>
      <p:pic>
        <p:nvPicPr>
          <p:cNvPr id="12" name="Picture 2" descr="DCAT application profile for data portals in Europe logo"/>
          <p:cNvPicPr>
            <a:picLocks noChangeAspect="1" noChangeArrowheads="1"/>
          </p:cNvPicPr>
          <p:nvPr/>
        </p:nvPicPr>
        <p:blipFill>
          <a:blip r:embed="rId16" cstate="print"/>
          <a:srcRect/>
          <a:stretch>
            <a:fillRect/>
          </a:stretch>
        </p:blipFill>
        <p:spPr bwMode="auto">
          <a:xfrm>
            <a:off x="7215140" y="1587603"/>
            <a:ext cx="720080" cy="720081"/>
          </a:xfrm>
          <a:prstGeom prst="rect">
            <a:avLst/>
          </a:prstGeom>
          <a:noFill/>
        </p:spPr>
      </p:pic>
      <p:pic>
        <p:nvPicPr>
          <p:cNvPr id="1030" name="Picture 6" descr="Home">
            <a:hlinkClick r:id="rId17"/>
          </p:cNvPr>
          <p:cNvPicPr>
            <a:picLocks noChangeAspect="1" noChangeArrowheads="1"/>
          </p:cNvPicPr>
          <p:nvPr/>
        </p:nvPicPr>
        <p:blipFill>
          <a:blip r:embed="rId18" cstate="print"/>
          <a:srcRect/>
          <a:stretch>
            <a:fillRect/>
          </a:stretch>
        </p:blipFill>
        <p:spPr bwMode="auto">
          <a:xfrm>
            <a:off x="1403648" y="4221088"/>
            <a:ext cx="2096559" cy="720080"/>
          </a:xfrm>
          <a:prstGeom prst="rect">
            <a:avLst/>
          </a:prstGeom>
          <a:noFill/>
        </p:spPr>
      </p:pic>
      <p:pic>
        <p:nvPicPr>
          <p:cNvPr id="1032" name="Picture 8" descr="http://blog.semantic-web.at/wp-content/uploads/2010/09/lod2-logo.jpg">
            <a:hlinkClick r:id="rId19"/>
          </p:cNvPr>
          <p:cNvPicPr>
            <a:picLocks noChangeAspect="1" noChangeArrowheads="1"/>
          </p:cNvPicPr>
          <p:nvPr/>
        </p:nvPicPr>
        <p:blipFill>
          <a:blip r:embed="rId20" cstate="print"/>
          <a:srcRect/>
          <a:stretch>
            <a:fillRect/>
          </a:stretch>
        </p:blipFill>
        <p:spPr bwMode="auto">
          <a:xfrm>
            <a:off x="3347864" y="1484784"/>
            <a:ext cx="1877194" cy="1411651"/>
          </a:xfrm>
          <a:prstGeom prst="rect">
            <a:avLst/>
          </a:prstGeom>
          <a:noFill/>
        </p:spPr>
      </p:pic>
      <p:pic>
        <p:nvPicPr>
          <p:cNvPr id="1034" name="Picture 10" descr="http://gmes.gov.cz/sites/default/files/images/logoINSPIRE_trans.png">
            <a:hlinkClick r:id="rId21"/>
          </p:cNvPr>
          <p:cNvPicPr>
            <a:picLocks noChangeAspect="1" noChangeArrowheads="1"/>
          </p:cNvPicPr>
          <p:nvPr/>
        </p:nvPicPr>
        <p:blipFill>
          <a:blip r:embed="rId22" cstate="print"/>
          <a:srcRect/>
          <a:stretch>
            <a:fillRect/>
          </a:stretch>
        </p:blipFill>
        <p:spPr bwMode="auto">
          <a:xfrm>
            <a:off x="683568" y="4941168"/>
            <a:ext cx="1259632" cy="1231004"/>
          </a:xfrm>
          <a:prstGeom prst="rect">
            <a:avLst/>
          </a:prstGeom>
          <a:noFill/>
        </p:spPr>
      </p:pic>
      <p:pic>
        <p:nvPicPr>
          <p:cNvPr id="1036" name="Picture 12" descr="https://joinup.ec.europa.eu/sites/default/files/ckeditor_files/images/ODS%20logo%20blue(1).png">
            <a:hlinkClick r:id="rId23"/>
          </p:cNvPr>
          <p:cNvPicPr>
            <a:picLocks noChangeAspect="1" noChangeArrowheads="1"/>
          </p:cNvPicPr>
          <p:nvPr/>
        </p:nvPicPr>
        <p:blipFill>
          <a:blip r:embed="rId24" cstate="print"/>
          <a:srcRect/>
          <a:stretch>
            <a:fillRect/>
          </a:stretch>
        </p:blipFill>
        <p:spPr bwMode="auto">
          <a:xfrm>
            <a:off x="419921" y="3401610"/>
            <a:ext cx="1008112" cy="992135"/>
          </a:xfrm>
          <a:prstGeom prst="rect">
            <a:avLst/>
          </a:prstGeom>
          <a:noFill/>
        </p:spPr>
      </p:pic>
      <p:pic>
        <p:nvPicPr>
          <p:cNvPr id="14338" name="Picture 2" descr="Home"/>
          <p:cNvPicPr>
            <a:picLocks noChangeAspect="1" noChangeArrowheads="1"/>
          </p:cNvPicPr>
          <p:nvPr/>
        </p:nvPicPr>
        <p:blipFill>
          <a:blip r:embed="rId25" cstate="print"/>
          <a:srcRect/>
          <a:stretch>
            <a:fillRect/>
          </a:stretch>
        </p:blipFill>
        <p:spPr bwMode="auto">
          <a:xfrm>
            <a:off x="899592" y="2810748"/>
            <a:ext cx="1681229" cy="386684"/>
          </a:xfrm>
          <a:prstGeom prst="rect">
            <a:avLst/>
          </a:prstGeom>
          <a:noFill/>
        </p:spPr>
      </p:pic>
      <p:pic>
        <p:nvPicPr>
          <p:cNvPr id="11266" name="Picture 2" descr="https://joinup.ec.europa.eu/sites/default/files/ckeditor_files/images/SEMIC_Community_Logo.png">
            <a:hlinkClick r:id="rId26"/>
          </p:cNvPr>
          <p:cNvPicPr>
            <a:picLocks noChangeAspect="1" noChangeArrowheads="1"/>
          </p:cNvPicPr>
          <p:nvPr/>
        </p:nvPicPr>
        <p:blipFill>
          <a:blip r:embed="rId27" cstate="print"/>
          <a:srcRect/>
          <a:stretch>
            <a:fillRect/>
          </a:stretch>
        </p:blipFill>
        <p:spPr bwMode="auto">
          <a:xfrm>
            <a:off x="7924925" y="2276872"/>
            <a:ext cx="871694" cy="792088"/>
          </a:xfrm>
          <a:prstGeom prst="rect">
            <a:avLst/>
          </a:prstGeom>
          <a:noFill/>
        </p:spPr>
      </p:pic>
      <p:pic>
        <p:nvPicPr>
          <p:cNvPr id="12290" name="Picture 2" descr="http://www.maltastar.com/userfiles/tn/t_460x0_europeana_logo_en.png">
            <a:hlinkClick r:id="rId28"/>
          </p:cNvPr>
          <p:cNvPicPr>
            <a:picLocks noChangeAspect="1" noChangeArrowheads="1"/>
          </p:cNvPicPr>
          <p:nvPr/>
        </p:nvPicPr>
        <p:blipFill>
          <a:blip r:embed="rId29" cstate="print"/>
          <a:srcRect/>
          <a:stretch>
            <a:fillRect/>
          </a:stretch>
        </p:blipFill>
        <p:spPr bwMode="auto">
          <a:xfrm>
            <a:off x="2987824" y="2996951"/>
            <a:ext cx="1512168" cy="900727"/>
          </a:xfrm>
          <a:prstGeom prst="rect">
            <a:avLst/>
          </a:prstGeom>
          <a:noFill/>
        </p:spPr>
      </p:pic>
      <p:pic>
        <p:nvPicPr>
          <p:cNvPr id="12291" name="Picture 3">
            <a:hlinkClick r:id="rId30"/>
          </p:cNvPr>
          <p:cNvPicPr>
            <a:picLocks noChangeAspect="1" noChangeArrowheads="1"/>
          </p:cNvPicPr>
          <p:nvPr/>
        </p:nvPicPr>
        <p:blipFill>
          <a:blip r:embed="rId31" cstate="print"/>
          <a:srcRect/>
          <a:stretch>
            <a:fillRect/>
          </a:stretch>
        </p:blipFill>
        <p:spPr bwMode="auto">
          <a:xfrm>
            <a:off x="7056276" y="4582485"/>
            <a:ext cx="1800200" cy="475405"/>
          </a:xfrm>
          <a:prstGeom prst="rect">
            <a:avLst/>
          </a:prstGeom>
          <a:noFill/>
          <a:ln w="9525">
            <a:noFill/>
            <a:miter lim="800000"/>
            <a:headEnd/>
            <a:tailEnd/>
          </a:ln>
        </p:spPr>
      </p:pic>
      <p:pic>
        <p:nvPicPr>
          <p:cNvPr id="1027" name="Picture 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80235" y="3536869"/>
            <a:ext cx="4343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187624" y="1949495"/>
            <a:ext cx="19907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4">
            <a:extLst>
              <a:ext uri="{28A0092B-C50C-407E-A947-70E740481C1C}">
                <a14:useLocalDpi xmlns:a14="http://schemas.microsoft.com/office/drawing/2010/main" val="0"/>
              </a:ext>
            </a:extLst>
          </a:blip>
          <a:srcRect l="3975"/>
          <a:stretch/>
        </p:blipFill>
        <p:spPr bwMode="auto">
          <a:xfrm>
            <a:off x="2386671" y="5056533"/>
            <a:ext cx="4467475" cy="127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Linked Government Data Pilots of ISA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
        <p:nvSpPr>
          <p:cNvPr id="8" name="TextBox 7"/>
          <p:cNvSpPr txBox="1"/>
          <p:nvPr/>
        </p:nvSpPr>
        <p:spPr>
          <a:xfrm>
            <a:off x="971600" y="414908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2"/>
              </a:rPr>
              <a:t>http://health.testproject.eu/PPP/</a:t>
            </a:r>
            <a:endParaRPr lang="en-GB" sz="1200" dirty="0" smtClean="0"/>
          </a:p>
        </p:txBody>
      </p:sp>
      <p:sp>
        <p:nvSpPr>
          <p:cNvPr id="10" name="TextBox 9"/>
          <p:cNvSpPr txBox="1"/>
          <p:nvPr/>
        </p:nvSpPr>
        <p:spPr>
          <a:xfrm>
            <a:off x="5652120" y="416813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3"/>
              </a:rPr>
              <a:t>http://maritime.testproject.eu/CISE/</a:t>
            </a:r>
            <a:endParaRPr lang="en-GB" sz="1200" dirty="0" smtClean="0"/>
          </a:p>
        </p:txBody>
      </p:sp>
      <p:pic>
        <p:nvPicPr>
          <p:cNvPr id="10241" name="Picture 1"/>
          <p:cNvPicPr>
            <a:picLocks noChangeAspect="1" noChangeArrowheads="1"/>
          </p:cNvPicPr>
          <p:nvPr/>
        </p:nvPicPr>
        <p:blipFill>
          <a:blip r:embed="rId4" cstate="print"/>
          <a:srcRect/>
          <a:stretch>
            <a:fillRect/>
          </a:stretch>
        </p:blipFill>
        <p:spPr bwMode="auto">
          <a:xfrm>
            <a:off x="539552" y="1268760"/>
            <a:ext cx="3484310" cy="2808312"/>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5" cstate="print"/>
          <a:srcRect/>
          <a:stretch>
            <a:fillRect/>
          </a:stretch>
        </p:blipFill>
        <p:spPr bwMode="auto">
          <a:xfrm>
            <a:off x="5220072" y="1268760"/>
            <a:ext cx="3024336" cy="2877998"/>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6" cstate="print"/>
          <a:srcRect/>
          <a:stretch>
            <a:fillRect/>
          </a:stretch>
        </p:blipFill>
        <p:spPr bwMode="auto">
          <a:xfrm>
            <a:off x="3419872" y="3861048"/>
            <a:ext cx="3096344" cy="282055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436096" y="6453336"/>
            <a:ext cx="2160240"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7"/>
              </a:rPr>
              <a:t>http://cpsv.testproject.eu/CPSV/</a:t>
            </a:r>
            <a:endParaRPr lang="en-GB" sz="1200" dirty="0" smtClean="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a:buFont typeface="Arial" pitchFamily="34" charset="0"/>
              <a:buChar char="•"/>
            </a:pPr>
            <a:r>
              <a:rPr lang="en-GB" dirty="0" smtClean="0"/>
              <a:t>An introduction to the linked data principles;</a:t>
            </a:r>
          </a:p>
          <a:p>
            <a:pPr>
              <a:buFont typeface="Arial" pitchFamily="34" charset="0"/>
              <a:buChar char="•"/>
            </a:pPr>
            <a:r>
              <a:rPr lang="en-GB" dirty="0" smtClean="0"/>
              <a:t>An introduction to linked data technologies;</a:t>
            </a:r>
          </a:p>
          <a:p>
            <a:pPr>
              <a:buFont typeface="Arial" pitchFamily="34" charset="0"/>
              <a:buChar char="•"/>
            </a:pPr>
            <a:r>
              <a:rPr lang="en-GB" dirty="0" smtClean="0"/>
              <a:t>An outline of the 5-star scheme for publishing linked data;</a:t>
            </a:r>
          </a:p>
          <a:p>
            <a:pPr lvl="1">
              <a:buFont typeface="Arial" pitchFamily="34" charset="0"/>
              <a:buChar char="•"/>
            </a:pPr>
            <a:r>
              <a:rPr lang="en-GB" dirty="0" smtClean="0"/>
              <a:t>An example of how tabular data can be published as linked data using Open Refine;</a:t>
            </a:r>
          </a:p>
          <a:p>
            <a:pPr>
              <a:buFont typeface="Arial" pitchFamily="34" charset="0"/>
              <a:buChar char="•"/>
            </a:pPr>
            <a:r>
              <a:rPr lang="en-GB" dirty="0" smtClean="0"/>
              <a:t>The expected benefits of linked data for governments;</a:t>
            </a:r>
          </a:p>
          <a:p>
            <a:pPr>
              <a:buFont typeface="Arial" pitchFamily="34" charset="0"/>
              <a:buChar char="•"/>
            </a:pPr>
            <a:r>
              <a:rPr lang="en-GB" dirty="0" smtClean="0"/>
              <a:t>An overview of linked data initiatives in Europe.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
        <p:nvSpPr>
          <p:cNvPr id="5" name="TextBox 4"/>
          <p:cNvSpPr txBox="1"/>
          <p:nvPr/>
        </p:nvSpPr>
        <p:spPr>
          <a:xfrm>
            <a:off x="971600" y="5361839"/>
            <a:ext cx="7344816" cy="587441"/>
          </a:xfrm>
          <a:prstGeom prst="rect">
            <a:avLst/>
          </a:prstGeom>
          <a:solidFill>
            <a:schemeClr val="accent4">
              <a:lumMod val="75000"/>
            </a:schemeClr>
          </a:solidFill>
        </p:spPr>
        <p:txBody>
          <a:bodyPr wrap="square" lIns="216000" tIns="108000" rIns="108000" bIns="108000" rtlCol="0">
            <a:spAutoFit/>
          </a:bodyPr>
          <a:lstStyle/>
          <a:p>
            <a:pPr algn="ctr"/>
            <a:r>
              <a:rPr lang="en-GB" sz="2400" i="1" dirty="0" smtClean="0">
                <a:solidFill>
                  <a:schemeClr val="bg1"/>
                </a:solidFill>
                <a:latin typeface="+mj-lt"/>
                <a:cs typeface="Arial" pitchFamily="34" charset="0"/>
              </a:rPr>
              <a:t>Find more on: </a:t>
            </a:r>
            <a:r>
              <a:rPr lang="en-GB" sz="2400" b="1" i="1" dirty="0" smtClean="0">
                <a:solidFill>
                  <a:schemeClr val="bg1"/>
                </a:solidFill>
                <a:latin typeface="+mj-lt"/>
                <a:cs typeface="Arial" pitchFamily="34" charset="0"/>
              </a:rPr>
              <a:t>training.opendatasupport.eu</a:t>
            </a:r>
            <a:endParaRPr lang="en-GB" sz="2400" b="1" i="1" dirty="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sz="2200" dirty="0" smtClean="0"/>
              <a:t>Linked data is a set of design principles for sharing machine-readable data on the Web in a Data as a Service fashion; </a:t>
            </a:r>
          </a:p>
          <a:p>
            <a:pPr lvl="1">
              <a:buFont typeface="Arial" pitchFamily="34" charset="0"/>
              <a:buChar char="•"/>
            </a:pPr>
            <a:r>
              <a:rPr lang="en-GB" sz="2200" dirty="0" smtClean="0"/>
              <a:t>URIs, RDF and SPARQL form the foundational layer for Linked data;</a:t>
            </a:r>
          </a:p>
          <a:p>
            <a:pPr>
              <a:buFont typeface="Arial" pitchFamily="34" charset="0"/>
              <a:buChar char="•"/>
            </a:pPr>
            <a:r>
              <a:rPr lang="en-GB" sz="2200" dirty="0" smtClean="0"/>
              <a:t>Linked data offers a number of advantages for:</a:t>
            </a:r>
          </a:p>
          <a:p>
            <a:pPr lvl="2">
              <a:buFont typeface="Courier New" pitchFamily="49" charset="0"/>
              <a:buChar char="o"/>
            </a:pPr>
            <a:r>
              <a:rPr lang="en-GB" sz="2200" dirty="0" smtClean="0"/>
              <a:t>Data integration with small impact on legacy systems;</a:t>
            </a:r>
          </a:p>
          <a:p>
            <a:pPr lvl="2">
              <a:buFont typeface="Courier New" pitchFamily="49" charset="0"/>
              <a:buChar char="o"/>
            </a:pPr>
            <a:r>
              <a:rPr lang="en-GB" sz="2200" dirty="0" smtClean="0"/>
              <a:t>Enabler to semantic interoperability;</a:t>
            </a:r>
          </a:p>
          <a:p>
            <a:pPr lvl="2">
              <a:buFont typeface="Courier New" pitchFamily="49" charset="0"/>
              <a:buChar char="o"/>
            </a:pPr>
            <a:r>
              <a:rPr lang="en-GB" sz="2200" dirty="0" smtClean="0"/>
              <a:t>Sparks new business models for data reuse. </a:t>
            </a:r>
          </a:p>
          <a:p>
            <a:pPr lvl="2">
              <a:buFont typeface="Courier New" pitchFamily="49" charset="0"/>
              <a:buChar char="o"/>
            </a:pPr>
            <a:endParaRPr lang="en-GB" sz="22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41</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smtClean="0">
                <a:solidFill>
                  <a:srgbClr val="000000"/>
                </a:solidFill>
              </a:rPr>
              <a:t>How would you encourage the supply </a:t>
            </a:r>
            <a:r>
              <a:rPr lang="en-GB" dirty="0">
                <a:solidFill>
                  <a:srgbClr val="000000"/>
                </a:solidFill>
              </a:rPr>
              <a:t>and </a:t>
            </a:r>
            <a:r>
              <a:rPr lang="en-GB" dirty="0" smtClean="0">
                <a:solidFill>
                  <a:srgbClr val="000000"/>
                </a:solidFill>
              </a:rPr>
              <a:t>the demand </a:t>
            </a:r>
            <a:r>
              <a:rPr lang="en-GB" dirty="0">
                <a:solidFill>
                  <a:srgbClr val="000000"/>
                </a:solidFill>
              </a:rPr>
              <a:t>for (Linked) Open Government Data </a:t>
            </a:r>
            <a:r>
              <a:rPr lang="en-GB" dirty="0" smtClean="0">
                <a:solidFill>
                  <a:srgbClr val="000000"/>
                </a:solidFill>
              </a:rPr>
              <a:t>from the EU Institutions?</a:t>
            </a: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What are, in your opinion, the expected benefits and pitfalls of Linked Data?</a:t>
            </a:r>
          </a:p>
          <a:p>
            <a:pPr marL="0" lvl="1" indent="0">
              <a:buClr>
                <a:srgbClr val="000000"/>
              </a:buClr>
              <a:buNone/>
            </a:pPr>
            <a:endParaRPr lang="en-GB" dirty="0">
              <a:solidFill>
                <a:srgbClr val="000000"/>
              </a:solidFill>
            </a:endParaRPr>
          </a:p>
          <a:p>
            <a:pPr marL="0" lvl="1" indent="0">
              <a:buClr>
                <a:srgbClr val="000000"/>
              </a:buClr>
              <a:buNone/>
            </a:pPr>
            <a:endParaRPr lang="en-GB" dirty="0">
              <a:solidFill>
                <a:srgbClr val="000000"/>
              </a:solidFill>
            </a:endParaRPr>
          </a:p>
        </p:txBody>
      </p:sp>
      <p:pic>
        <p:nvPicPr>
          <p:cNvPr id="7"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299695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778269"/>
            <a:ext cx="1277888" cy="184666"/>
          </a:xfrm>
          <a:prstGeom prst="rect">
            <a:avLst/>
          </a:prstGeom>
        </p:spPr>
        <p:txBody>
          <a:bodyPr wrap="square">
            <a:spAutoFit/>
          </a:bodyPr>
          <a:lstStyle/>
          <a:p>
            <a:r>
              <a:rPr lang="en-GB" sz="600" dirty="0"/>
              <a:t> http://www.visualpharm.com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42</a:t>
            </a:fld>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pPr lvl="1">
              <a:buFont typeface="Arial" pitchFamily="34" charset="0"/>
              <a:buChar char="•"/>
            </a:pPr>
            <a:r>
              <a:rPr lang="en-GB" sz="1000" dirty="0" smtClean="0"/>
              <a:t>EUCLID. Course 1: Introduction and Application Scenarios. </a:t>
            </a:r>
            <a:r>
              <a:rPr lang="en-GB" sz="1000" dirty="0" smtClean="0">
                <a:hlinkClick r:id="rId3"/>
              </a:rPr>
              <a:t>http://www.euclid-project.eu/modules/course1</a:t>
            </a:r>
            <a:r>
              <a:rPr lang="en-GB" sz="1000" dirty="0" smtClean="0"/>
              <a:t>	</a:t>
            </a:r>
          </a:p>
          <a:p>
            <a:pPr lvl="1">
              <a:buFont typeface="Arial" pitchFamily="34" charset="0"/>
              <a:buChar char="•"/>
            </a:pPr>
            <a:r>
              <a:rPr lang="en-GB" sz="1000" dirty="0" smtClean="0"/>
              <a:t>Linking Open Data cloud diagram, by Richard </a:t>
            </a:r>
            <a:r>
              <a:rPr lang="en-GB" sz="1000" dirty="0" err="1" smtClean="0"/>
              <a:t>Cyganiak</a:t>
            </a:r>
            <a:r>
              <a:rPr lang="en-GB" sz="1000" dirty="0" smtClean="0"/>
              <a:t> and </a:t>
            </a:r>
            <a:r>
              <a:rPr lang="en-GB" sz="1000" dirty="0" err="1" smtClean="0"/>
              <a:t>Anja</a:t>
            </a:r>
            <a:r>
              <a:rPr lang="en-GB" sz="1000" dirty="0" smtClean="0"/>
              <a:t> </a:t>
            </a:r>
            <a:r>
              <a:rPr lang="en-GB" sz="1000" dirty="0" err="1" smtClean="0"/>
              <a:t>Jentzsch</a:t>
            </a:r>
            <a:r>
              <a:rPr lang="en-GB" sz="1000" dirty="0" smtClean="0"/>
              <a:t>. </a:t>
            </a:r>
            <a:r>
              <a:rPr lang="en-GB" sz="1000" dirty="0" smtClean="0">
                <a:hlinkClick r:id="rId4"/>
              </a:rPr>
              <a:t>http://lod-cloud.net/</a:t>
            </a:r>
            <a:endParaRPr lang="en-GB" sz="1000" dirty="0" smtClean="0"/>
          </a:p>
          <a:p>
            <a:pPr lvl="1">
              <a:buFont typeface="Arial" pitchFamily="34" charset="0"/>
              <a:buChar char="•"/>
            </a:pPr>
            <a:r>
              <a:rPr lang="en-GB" sz="1000" dirty="0" smtClean="0"/>
              <a:t>ISA Programme. Case study on how Linked Data is transforming eGovernment. </a:t>
            </a:r>
            <a:r>
              <a:rPr lang="en-GB" sz="1000" dirty="0" smtClean="0">
                <a:hlinkClick r:id="rId5"/>
              </a:rPr>
              <a:t>https://joinup.ec.europa.eu/community/semic/document/case-study-how-linked-data-transforming-egovernment</a:t>
            </a:r>
            <a:endParaRPr lang="en-GB" sz="1000" dirty="0" smtClean="0"/>
          </a:p>
          <a:p>
            <a:pPr lvl="1">
              <a:buFont typeface="Arial" pitchFamily="34" charset="0"/>
              <a:buChar char="•"/>
            </a:pPr>
            <a:r>
              <a:rPr lang="en-GB" sz="1000" dirty="0" smtClean="0"/>
              <a:t>Tim Berners-Lee. Linked Data. </a:t>
            </a:r>
            <a:r>
              <a:rPr lang="en-GB" sz="1000" dirty="0" smtClean="0">
                <a:hlinkClick r:id="rId6"/>
              </a:rPr>
              <a:t>http://www.w3.org/DesignIssues/LinkedData.html</a:t>
            </a:r>
            <a:endParaRPr lang="en-GB" sz="1000" dirty="0" smtClean="0"/>
          </a:p>
          <a:p>
            <a:pPr lvl="1">
              <a:buFont typeface="Arial" pitchFamily="34" charset="0"/>
              <a:buChar char="•"/>
            </a:pPr>
            <a:r>
              <a:rPr lang="en-GB" sz="1000" dirty="0" smtClean="0"/>
              <a:t>The Open Knowledge Foundation. Open Data – An Introduction. </a:t>
            </a:r>
            <a:r>
              <a:rPr lang="en-GB" sz="1000" dirty="0" smtClean="0">
                <a:hlinkClick r:id="rId7"/>
              </a:rPr>
              <a:t>http://okfn.org/opendata/</a:t>
            </a:r>
            <a:endParaRPr lang="en-GB" sz="1000" dirty="0" smtClean="0"/>
          </a:p>
          <a:p>
            <a:pPr lvl="1">
              <a:buFont typeface="Arial" pitchFamily="34" charset="0"/>
              <a:buChar char="•"/>
            </a:pPr>
            <a:r>
              <a:rPr lang="en-GB" sz="1000" dirty="0" smtClean="0"/>
              <a:t>ISA Programme. D7.1.3 - Study on persistent URIs, with identification of best practices and recommendations on the topic for the MSs and the EC. </a:t>
            </a:r>
            <a:r>
              <a:rPr lang="en-GB" sz="1000" dirty="0" smtClean="0">
                <a:hlinkClick r:id="rId8"/>
              </a:rPr>
              <a:t>https://joinup.ec.europa.eu/sites/default/files/D7.1.3%20-%20Study%20on%20persistent%20URIs.pdf</a:t>
            </a:r>
            <a:endParaRPr lang="en-GB" sz="1000" dirty="0" smtClean="0"/>
          </a:p>
          <a:p>
            <a:pPr lvl="1">
              <a:buFont typeface="Arial" pitchFamily="34" charset="0"/>
              <a:buChar char="•"/>
            </a:pPr>
            <a:endParaRPr lang="en-GB" sz="1000" dirty="0" smtClean="0"/>
          </a:p>
          <a:p>
            <a:pPr>
              <a:buFont typeface="Arial" pitchFamily="34" charset="0"/>
              <a:buChar char="•"/>
            </a:pPr>
            <a:endParaRPr lang="en-GB" sz="1000" dirty="0" smtClean="0"/>
          </a:p>
        </p:txBody>
      </p:sp>
      <p:sp>
        <p:nvSpPr>
          <p:cNvPr id="6" name="Content Placeholder 5"/>
          <p:cNvSpPr>
            <a:spLocks noGrp="1"/>
          </p:cNvSpPr>
          <p:nvPr>
            <p:ph sz="quarter" idx="15"/>
          </p:nvPr>
        </p:nvSpPr>
        <p:spPr/>
        <p:txBody>
          <a:bodyPr/>
          <a:lstStyle/>
          <a:p>
            <a:pPr>
              <a:buFont typeface="Arial" pitchFamily="34" charset="0"/>
              <a:buChar char="•"/>
            </a:pPr>
            <a:r>
              <a:rPr lang="en-GB" sz="1000" dirty="0" smtClean="0"/>
              <a:t>5 </a:t>
            </a:r>
            <a:r>
              <a:rPr lang="en-GB" sz="1000" dirty="0"/>
              <a:t>★ Open Data. </a:t>
            </a:r>
            <a:r>
              <a:rPr lang="en-GB" sz="1000" dirty="0">
                <a:hlinkClick r:id="rId9"/>
              </a:rPr>
              <a:t>http://5stardata.info</a:t>
            </a:r>
            <a:r>
              <a:rPr lang="en-GB" sz="1000" dirty="0" smtClean="0">
                <a:hlinkClick r:id="rId9"/>
              </a:rPr>
              <a:t>/</a:t>
            </a:r>
            <a:endParaRPr lang="en-GB" sz="1000" dirty="0" smtClean="0"/>
          </a:p>
          <a:p>
            <a:pPr>
              <a:buFont typeface="Arial" pitchFamily="34" charset="0"/>
              <a:buChar char="•"/>
            </a:pPr>
            <a:r>
              <a:rPr lang="en-GB" sz="1000" dirty="0" smtClean="0"/>
              <a:t>Open Refine: </a:t>
            </a:r>
            <a:r>
              <a:rPr lang="en-GB" sz="1000" dirty="0" smtClean="0">
                <a:hlinkClick r:id="rId10"/>
              </a:rPr>
              <a:t>https://github.com/OpenRefine</a:t>
            </a:r>
            <a:endParaRPr lang="en-GB" sz="1000" dirty="0" smtClean="0">
              <a:hlinkClick r:id="rId11"/>
            </a:endParaRPr>
          </a:p>
          <a:p>
            <a:pPr>
              <a:buFont typeface="Arial" pitchFamily="34" charset="0"/>
              <a:buChar char="•"/>
            </a:pPr>
            <a:r>
              <a:rPr lang="en-GB" sz="1000" dirty="0" smtClean="0"/>
              <a:t>RDF Extension: </a:t>
            </a:r>
            <a:r>
              <a:rPr lang="en-GB" sz="1000" dirty="0" smtClean="0">
                <a:hlinkClick r:id="rId11"/>
              </a:rPr>
              <a:t>http://refine.deri.ie/</a:t>
            </a:r>
            <a:endParaRPr lang="en-GB" sz="1000" dirty="0" smtClean="0"/>
          </a:p>
          <a:p>
            <a:pPr>
              <a:buFont typeface="Arial" pitchFamily="34" charset="0"/>
              <a:buChar char="•"/>
            </a:pPr>
            <a:endParaRPr lang="en-GB" sz="10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43</a:t>
            </a:fld>
            <a:endParaRPr lang="en-GB"/>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2"/>
              </a:rPr>
              <a:t>http://www.semantic-web.at/LOD-TheEssentials.pdf</a:t>
            </a:r>
            <a:endParaRPr lang="en-GB" sz="1800" dirty="0" smtClean="0"/>
          </a:p>
          <a:p>
            <a:endParaRPr lang="en-GB" sz="1800" dirty="0" smtClean="0"/>
          </a:p>
          <a:p>
            <a:r>
              <a:rPr lang="en-GB" sz="1800" dirty="0" smtClean="0"/>
              <a:t>Linked Data: Evolving the Web into a Global Data Space. Tom Heath and Christian </a:t>
            </a:r>
            <a:r>
              <a:rPr lang="en-GB" sz="1800" dirty="0" err="1" smtClean="0"/>
              <a:t>Bizer</a:t>
            </a:r>
            <a:r>
              <a:rPr lang="en-GB" sz="1800" dirty="0" smtClean="0"/>
              <a:t>.</a:t>
            </a:r>
          </a:p>
          <a:p>
            <a:r>
              <a:rPr lang="en-GB" sz="1800" dirty="0" smtClean="0">
                <a:hlinkClick r:id="rId3"/>
              </a:rPr>
              <a:t>http://linkeddatabook.com/editions/1.0/</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4"/>
              </a:rPr>
              <a:t>http://ieeexplore.ieee.org/stamp/stamp.jsp?tp=&amp;arnumber=6237454</a:t>
            </a:r>
            <a:endParaRPr lang="en-GB" sz="1800" dirty="0" smtClean="0"/>
          </a:p>
          <a:p>
            <a:endParaRPr lang="en-GB" sz="1800" dirty="0" smtClean="0"/>
          </a:p>
          <a:p>
            <a:r>
              <a:rPr lang="en-GB" sz="1800" dirty="0" smtClean="0"/>
              <a:t>EUCLID - Course 1: Introduction and Application Scenarios</a:t>
            </a:r>
          </a:p>
          <a:p>
            <a:r>
              <a:rPr lang="en-GB" sz="1800" dirty="0" smtClean="0"/>
              <a:t> </a:t>
            </a:r>
            <a:r>
              <a:rPr lang="en-GB" sz="1800" dirty="0" smtClean="0">
                <a:hlinkClick r:id="rId5"/>
              </a:rPr>
              <a:t>http://www.euclid-project.eu/modules/course1</a:t>
            </a:r>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44</a:t>
            </a:fld>
            <a:endParaRPr lang="en-GB"/>
          </a:p>
        </p:txBody>
      </p:sp>
      <p:pic>
        <p:nvPicPr>
          <p:cNvPr id="6" name="Picture 1"/>
          <p:cNvPicPr>
            <a:picLocks noChangeAspect="1" noChangeArrowheads="1"/>
          </p:cNvPicPr>
          <p:nvPr/>
        </p:nvPicPr>
        <p:blipFill>
          <a:blip r:embed="rId6" cstate="print"/>
          <a:srcRect/>
          <a:stretch>
            <a:fillRect/>
          </a:stretch>
        </p:blipFill>
        <p:spPr bwMode="auto">
          <a:xfrm>
            <a:off x="438969" y="1700808"/>
            <a:ext cx="792088" cy="1111906"/>
          </a:xfrm>
          <a:prstGeom prst="rect">
            <a:avLst/>
          </a:prstGeom>
          <a:ln>
            <a:noFill/>
          </a:ln>
          <a:effectLst>
            <a:outerShdw blurRad="50800" dist="38100" dir="2700000" algn="tl" rotWithShape="0">
              <a:prstClr val="black">
                <a:alpha val="40000"/>
              </a:prstClr>
            </a:outerShdw>
          </a:effectLst>
        </p:spPr>
      </p:pic>
      <p:pic>
        <p:nvPicPr>
          <p:cNvPr id="7" name="Picture 3" descr="http://linkeddatabook.com/editions/1.0/images/LinkedDataBookCoverCropped.jpg"/>
          <p:cNvPicPr>
            <a:picLocks noChangeAspect="1" noChangeArrowheads="1"/>
          </p:cNvPicPr>
          <p:nvPr/>
        </p:nvPicPr>
        <p:blipFill>
          <a:blip r:embed="rId7" cstate="print"/>
          <a:srcRect l="1985"/>
          <a:stretch>
            <a:fillRect/>
          </a:stretch>
        </p:blipFill>
        <p:spPr bwMode="auto">
          <a:xfrm>
            <a:off x="467544" y="2929136"/>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8" cstate="print"/>
          <a:srcRect/>
          <a:stretch>
            <a:fillRect/>
          </a:stretch>
        </p:blipFill>
        <p:spPr bwMode="auto">
          <a:xfrm>
            <a:off x="467544" y="4221088"/>
            <a:ext cx="741022" cy="936104"/>
          </a:xfrm>
          <a:prstGeom prst="rect">
            <a:avLst/>
          </a:prstGeom>
          <a:noFill/>
          <a:effectLst>
            <a:outerShdw blurRad="50800" dist="38100" dir="2700000" algn="tl" rotWithShape="0">
              <a:prstClr val="black">
                <a:alpha val="40000"/>
              </a:prstClr>
            </a:outerShdw>
          </a:effectLst>
        </p:spPr>
      </p:pic>
      <p:pic>
        <p:nvPicPr>
          <p:cNvPr id="9" name="Picture 2" descr="Home"/>
          <p:cNvPicPr>
            <a:picLocks noChangeAspect="1" noChangeArrowheads="1"/>
          </p:cNvPicPr>
          <p:nvPr/>
        </p:nvPicPr>
        <p:blipFill>
          <a:blip r:embed="rId9" cstate="print"/>
          <a:srcRect/>
          <a:stretch>
            <a:fillRect/>
          </a:stretch>
        </p:blipFill>
        <p:spPr bwMode="auto">
          <a:xfrm>
            <a:off x="323528" y="5752306"/>
            <a:ext cx="1048279" cy="432048"/>
          </a:xfrm>
          <a:prstGeom prst="rect">
            <a:avLst/>
          </a:prstGeom>
          <a:solidFill>
            <a:schemeClr val="bg2"/>
          </a:solid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a:t>
            </a:r>
            <a:endParaRPr lang="en-GB"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LOD2 FP7 project, </a:t>
            </a:r>
            <a:r>
              <a:rPr lang="en-GB" sz="1800" dirty="0" smtClean="0">
                <a:hlinkClick r:id="rId2"/>
              </a:rPr>
              <a:t>http://lod2.eu/</a:t>
            </a:r>
            <a:r>
              <a:rPr lang="en-GB" sz="1800" dirty="0" smtClean="0"/>
              <a:t> </a:t>
            </a:r>
          </a:p>
          <a:p>
            <a:pPr>
              <a:spcAft>
                <a:spcPts val="2400"/>
              </a:spcAft>
            </a:pPr>
            <a:r>
              <a:rPr lang="en-GB" sz="1800" dirty="0" smtClean="0"/>
              <a:t>The Open Knowledge Foundation, </a:t>
            </a:r>
            <a:r>
              <a:rPr lang="en-GB" sz="1800" dirty="0" smtClean="0">
                <a:hlinkClick r:id="rId3"/>
              </a:rPr>
              <a:t>http://okfn.org/</a:t>
            </a:r>
            <a:endParaRPr lang="en-GB" sz="1800" dirty="0" smtClean="0"/>
          </a:p>
          <a:p>
            <a:pPr lvl="1">
              <a:spcAft>
                <a:spcPts val="2400"/>
              </a:spcAft>
              <a:buNone/>
            </a:pPr>
            <a:r>
              <a:rPr lang="en-GB" sz="1800" dirty="0" smtClean="0"/>
              <a:t>W3C Semantic Web, </a:t>
            </a:r>
            <a:r>
              <a:rPr lang="en-GB" sz="1800" dirty="0" smtClean="0">
                <a:hlinkClick r:id="rId4"/>
              </a:rPr>
              <a:t>http://www.w3.org/standards/semanticweb/</a:t>
            </a:r>
            <a:endParaRPr lang="en-GB" sz="1800" dirty="0" smtClean="0"/>
          </a:p>
          <a:p>
            <a:pPr lvl="1">
              <a:spcAft>
                <a:spcPts val="2400"/>
              </a:spcAft>
              <a:buNone/>
            </a:pPr>
            <a:r>
              <a:rPr lang="en-GB" sz="1800" dirty="0" smtClean="0"/>
              <a:t>EUCLID, </a:t>
            </a:r>
            <a:r>
              <a:rPr lang="en-GB" sz="1800" dirty="0" smtClean="0">
                <a:hlinkClick r:id="rId5"/>
              </a:rPr>
              <a:t>http://projecteuclid.org/</a:t>
            </a:r>
            <a:endParaRPr lang="en-GB" sz="1800" dirty="0" smtClean="0"/>
          </a:p>
          <a:p>
            <a:pPr lvl="1">
              <a:spcAft>
                <a:spcPts val="2400"/>
              </a:spcAft>
              <a:buNone/>
            </a:pPr>
            <a:r>
              <a:rPr lang="en-GB" sz="1800" dirty="0" smtClean="0"/>
              <a:t>ISA Programme, </a:t>
            </a:r>
            <a:r>
              <a:rPr lang="en-GB" sz="1800" dirty="0" smtClean="0">
                <a:hlinkClick r:id="rId6"/>
              </a:rPr>
              <a:t>http://ec.europa.eu/isa/</a:t>
            </a:r>
            <a:endParaRPr lang="en-GB" sz="1800" dirty="0" smtClean="0"/>
          </a:p>
          <a:p>
            <a:pPr marL="0" lvl="1" indent="0">
              <a:spcAft>
                <a:spcPts val="2400"/>
              </a:spcAft>
              <a:buNone/>
            </a:pPr>
            <a:r>
              <a:rPr lang="en-GB" sz="1800" dirty="0" smtClean="0"/>
              <a:t>W3C LOGD WG, </a:t>
            </a:r>
            <a:r>
              <a:rPr lang="en-GB" sz="1800" dirty="0" smtClean="0">
                <a:hlinkClick r:id="rId7"/>
              </a:rPr>
              <a:t>http://www.w3.org/2011/gld/wiki/Main_Page</a:t>
            </a:r>
            <a:endParaRPr lang="en-GB" sz="1800" dirty="0" smtClean="0"/>
          </a:p>
          <a:p>
            <a:pPr marL="0" lvl="1" indent="0">
              <a:spcAft>
                <a:spcPts val="2400"/>
              </a:spcAft>
              <a:buNone/>
            </a:pPr>
            <a:r>
              <a:rPr lang="en-GB" sz="1800" dirty="0" smtClean="0"/>
              <a:t>LOD Around The Clock FP7 project, </a:t>
            </a:r>
            <a:r>
              <a:rPr lang="en-GB" sz="1800" dirty="0" smtClean="0">
                <a:hlinkClick r:id="rId8"/>
              </a:rPr>
              <a:t>http://latc-project.eu/</a:t>
            </a:r>
            <a:endParaRPr lang="en-GB" sz="1800" dirty="0" smtClean="0"/>
          </a:p>
          <a:p>
            <a:pPr marL="0" lvl="1" indent="0">
              <a:spcAft>
                <a:spcPts val="2400"/>
              </a:spcAft>
              <a:buNone/>
            </a:pPr>
            <a:r>
              <a:rPr lang="en-GB" sz="1800" dirty="0" smtClean="0"/>
              <a:t>Data.gov.uk, </a:t>
            </a:r>
            <a:r>
              <a:rPr lang="en-GB" sz="1800" dirty="0" smtClean="0">
                <a:hlinkClick r:id="rId9"/>
              </a:rPr>
              <a:t>http://data.gov.uk/linked-data</a:t>
            </a:r>
            <a:endParaRPr lang="en-GB" sz="1800" dirty="0" smtClean="0"/>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45</a:t>
            </a:fld>
            <a:endParaRPr lang="en-GB"/>
          </a:p>
        </p:txBody>
      </p:sp>
      <p:pic>
        <p:nvPicPr>
          <p:cNvPr id="76806" name="Picture 6" descr="https://secure.gravatar.com/avatar/6018ab87076187018fc29c94a68a3cd2?s=420&amp;d=https://a248.e.akamai.net/assets.github.com%2Fimages%2Fgravatars%2Fgravatar-org-420.png"/>
          <p:cNvPicPr>
            <a:picLocks noChangeAspect="1" noChangeArrowheads="1"/>
          </p:cNvPicPr>
          <p:nvPr/>
        </p:nvPicPr>
        <p:blipFill>
          <a:blip r:embed="rId10" cstate="print"/>
          <a:srcRect/>
          <a:stretch>
            <a:fillRect/>
          </a:stretch>
        </p:blipFill>
        <p:spPr bwMode="auto">
          <a:xfrm>
            <a:off x="611560" y="2276872"/>
            <a:ext cx="504056" cy="504056"/>
          </a:xfrm>
          <a:prstGeom prst="rect">
            <a:avLst/>
          </a:prstGeom>
          <a:noFill/>
        </p:spPr>
      </p:pic>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6819" name="Picture 19" descr="https://encrypted-tbn2.gstatic.com/images?q=tbn:ANd9GcQfdYAVhInu_Bg8m6_fSN-qjNrDdCSuq3lcFIa5qZTobhOb6vu15Q"/>
          <p:cNvPicPr>
            <a:picLocks noChangeAspect="1" noChangeArrowheads="1"/>
          </p:cNvPicPr>
          <p:nvPr/>
        </p:nvPicPr>
        <p:blipFill>
          <a:blip r:embed="rId11" cstate="print"/>
          <a:srcRect/>
          <a:stretch>
            <a:fillRect/>
          </a:stretch>
        </p:blipFill>
        <p:spPr bwMode="auto">
          <a:xfrm>
            <a:off x="611560" y="2916208"/>
            <a:ext cx="648072" cy="440784"/>
          </a:xfrm>
          <a:prstGeom prst="rect">
            <a:avLst/>
          </a:prstGeom>
          <a:noFill/>
        </p:spPr>
      </p:pic>
      <p:pic>
        <p:nvPicPr>
          <p:cNvPr id="76802" name="Picture 2" descr="http://blog.semantic-web.at/wp-content/uploads/2010/09/lod2-logo.jpg"/>
          <p:cNvPicPr>
            <a:picLocks noChangeAspect="1" noChangeArrowheads="1"/>
          </p:cNvPicPr>
          <p:nvPr/>
        </p:nvPicPr>
        <p:blipFill>
          <a:blip r:embed="rId12" cstate="print"/>
          <a:srcRect/>
          <a:stretch>
            <a:fillRect/>
          </a:stretch>
        </p:blipFill>
        <p:spPr bwMode="auto">
          <a:xfrm>
            <a:off x="539552" y="1628800"/>
            <a:ext cx="670287" cy="504056"/>
          </a:xfrm>
          <a:prstGeom prst="rect">
            <a:avLst/>
          </a:prstGeom>
          <a:noFill/>
        </p:spPr>
      </p:pic>
      <p:pic>
        <p:nvPicPr>
          <p:cNvPr id="76804" name="Picture 4" descr="http://b.vimeocdn.com/ps/476/550/4765500_300.jpg"/>
          <p:cNvPicPr>
            <a:picLocks noChangeAspect="1" noChangeArrowheads="1"/>
          </p:cNvPicPr>
          <p:nvPr/>
        </p:nvPicPr>
        <p:blipFill>
          <a:blip r:embed="rId13" cstate="print"/>
          <a:srcRect l="5040" t="27720" r="6761" b="24401"/>
          <a:stretch>
            <a:fillRect/>
          </a:stretch>
        </p:blipFill>
        <p:spPr bwMode="auto">
          <a:xfrm>
            <a:off x="563935" y="3419475"/>
            <a:ext cx="864096" cy="469081"/>
          </a:xfrm>
          <a:prstGeom prst="rect">
            <a:avLst/>
          </a:prstGeom>
          <a:noFill/>
        </p:spPr>
      </p:pic>
      <p:pic>
        <p:nvPicPr>
          <p:cNvPr id="5" name="Picture 6" descr="http://ec.europa.eu/yourvoice/ipm/forms/images/isa_logo2.png"/>
          <p:cNvPicPr>
            <a:picLocks noChangeAspect="1" noChangeArrowheads="1"/>
          </p:cNvPicPr>
          <p:nvPr/>
        </p:nvPicPr>
        <p:blipFill>
          <a:blip r:embed="rId14" cstate="print"/>
          <a:srcRect/>
          <a:stretch>
            <a:fillRect/>
          </a:stretch>
        </p:blipFill>
        <p:spPr bwMode="auto">
          <a:xfrm>
            <a:off x="579157" y="3933057"/>
            <a:ext cx="968507" cy="504056"/>
          </a:xfrm>
          <a:prstGeom prst="rect">
            <a:avLst/>
          </a:prstGeom>
          <a:noFill/>
        </p:spPr>
      </p:pic>
      <p:pic>
        <p:nvPicPr>
          <p:cNvPr id="18" name="Picture 19" descr="https://encrypted-tbn2.gstatic.com/images?q=tbn:ANd9GcQfdYAVhInu_Bg8m6_fSN-qjNrDdCSuq3lcFIa5qZTobhOb6vu15Q"/>
          <p:cNvPicPr>
            <a:picLocks noChangeAspect="1" noChangeArrowheads="1"/>
          </p:cNvPicPr>
          <p:nvPr/>
        </p:nvPicPr>
        <p:blipFill>
          <a:blip r:embed="rId11" cstate="print"/>
          <a:srcRect/>
          <a:stretch>
            <a:fillRect/>
          </a:stretch>
        </p:blipFill>
        <p:spPr bwMode="auto">
          <a:xfrm>
            <a:off x="683568" y="4581128"/>
            <a:ext cx="648072" cy="440784"/>
          </a:xfrm>
          <a:prstGeom prst="rect">
            <a:avLst/>
          </a:prstGeom>
          <a:noFill/>
        </p:spPr>
      </p:pic>
      <p:pic>
        <p:nvPicPr>
          <p:cNvPr id="76808" name="Picture 8" descr="Home"/>
          <p:cNvPicPr>
            <a:picLocks noChangeAspect="1" noChangeArrowheads="1"/>
          </p:cNvPicPr>
          <p:nvPr/>
        </p:nvPicPr>
        <p:blipFill>
          <a:blip r:embed="rId15" cstate="print"/>
          <a:srcRect/>
          <a:stretch>
            <a:fillRect/>
          </a:stretch>
        </p:blipFill>
        <p:spPr bwMode="auto">
          <a:xfrm>
            <a:off x="611560" y="5277182"/>
            <a:ext cx="864096" cy="198742"/>
          </a:xfrm>
          <a:prstGeom prst="rect">
            <a:avLst/>
          </a:prstGeom>
          <a:noFill/>
        </p:spPr>
      </p:pic>
      <p:pic>
        <p:nvPicPr>
          <p:cNvPr id="6" name="Picture 10" descr="DATA.GOV.UK - Opening up Government"/>
          <p:cNvPicPr>
            <a:picLocks noChangeAspect="1" noChangeArrowheads="1"/>
          </p:cNvPicPr>
          <p:nvPr/>
        </p:nvPicPr>
        <p:blipFill>
          <a:blip r:embed="rId16" cstate="print"/>
          <a:srcRect/>
          <a:stretch>
            <a:fillRect/>
          </a:stretch>
        </p:blipFill>
        <p:spPr bwMode="auto">
          <a:xfrm>
            <a:off x="558602" y="5837352"/>
            <a:ext cx="1008111" cy="18393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46</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What is linked data?</a:t>
            </a:r>
            <a:br>
              <a:rPr lang="en-GB" sz="7200" i="0" dirty="0" smtClean="0">
                <a:solidFill>
                  <a:schemeClr val="accent1"/>
                </a:solidFill>
                <a:latin typeface="Bradley Hand ITC" pitchFamily="66" charset="0"/>
              </a:rPr>
            </a:br>
            <a:r>
              <a:rPr lang="en-GB" b="0" dirty="0" smtClean="0"/>
              <a:t>Evolution from a document-based Web to a Web of interlinked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GB" dirty="0" smtClean="0">
                <a:cs typeface="Aharoni" pitchFamily="2" charset="-79"/>
              </a:rPr>
              <a:t>The Web is evolving from a “Web of linked documents” into a “Web of linked data”... (1/2)</a:t>
            </a:r>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6</a:t>
            </a:fld>
            <a:endParaRPr lang="en-GB" dirty="0"/>
          </a:p>
        </p:txBody>
      </p:sp>
      <p:pic>
        <p:nvPicPr>
          <p:cNvPr id="7" name="Picture 2" descr="http://www.euclid-project.eu/sites/default/files/images/weblinks.png"/>
          <p:cNvPicPr>
            <a:picLocks noChangeAspect="1" noChangeArrowheads="1"/>
          </p:cNvPicPr>
          <p:nvPr/>
        </p:nvPicPr>
        <p:blipFill>
          <a:blip r:embed="rId2" cstate="print"/>
          <a:srcRect t="13835" r="51163" b="13039"/>
          <a:stretch>
            <a:fillRect/>
          </a:stretch>
        </p:blipFill>
        <p:spPr bwMode="auto">
          <a:xfrm>
            <a:off x="323528" y="2996952"/>
            <a:ext cx="3024336" cy="2664296"/>
          </a:xfrm>
          <a:prstGeom prst="rect">
            <a:avLst/>
          </a:prstGeom>
          <a:noFill/>
          <a:effectLst>
            <a:outerShdw blurRad="50800" dist="38100" dir="2700000" algn="tl" rotWithShape="0">
              <a:prstClr val="black">
                <a:alpha val="40000"/>
              </a:prstClr>
            </a:outerShdw>
          </a:effectLst>
        </p:spPr>
      </p:pic>
      <p:pic>
        <p:nvPicPr>
          <p:cNvPr id="9" name="Picture 2" descr="Figure 3.2: Linking Open Data cloud as of November 2010. The colors classify data sets by topical domain."/>
          <p:cNvPicPr>
            <a:picLocks noChangeAspect="1" noChangeArrowheads="1"/>
          </p:cNvPicPr>
          <p:nvPr/>
        </p:nvPicPr>
        <p:blipFill>
          <a:blip r:embed="rId3" cstate="print"/>
          <a:srcRect/>
          <a:stretch>
            <a:fillRect/>
          </a:stretch>
        </p:blipFill>
        <p:spPr bwMode="auto">
          <a:xfrm>
            <a:off x="3995936" y="2578009"/>
            <a:ext cx="4736158" cy="3083239"/>
          </a:xfrm>
          <a:prstGeom prst="rect">
            <a:avLst/>
          </a:prstGeom>
          <a:noFill/>
          <a:effectLst>
            <a:outerShdw blurRad="50800" dist="38100" dir="2700000" algn="tl" rotWithShape="0">
              <a:prstClr val="black">
                <a:alpha val="40000"/>
              </a:prstClr>
            </a:outerShdw>
          </a:effectLst>
        </p:spPr>
      </p:pic>
      <p:sp>
        <p:nvSpPr>
          <p:cNvPr id="8" name="Right Arrow 7"/>
          <p:cNvSpPr/>
          <p:nvPr/>
        </p:nvSpPr>
        <p:spPr bwMode="ltGray">
          <a:xfrm>
            <a:off x="2843808" y="3284984"/>
            <a:ext cx="1224136" cy="720080"/>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0" name="TextBox 9"/>
          <p:cNvSpPr txBox="1"/>
          <p:nvPr/>
        </p:nvSpPr>
        <p:spPr>
          <a:xfrm>
            <a:off x="755576" y="2204864"/>
            <a:ext cx="2376264" cy="504056"/>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Web of documents...</a:t>
            </a:r>
          </a:p>
        </p:txBody>
      </p:sp>
      <p:sp>
        <p:nvSpPr>
          <p:cNvPr id="11" name="TextBox 10"/>
          <p:cNvSpPr txBox="1"/>
          <p:nvPr/>
        </p:nvSpPr>
        <p:spPr>
          <a:xfrm>
            <a:off x="5004048" y="2158256"/>
            <a:ext cx="2376264" cy="504056"/>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Web of linked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The Web is evolving from a “Web of linked documents” into a “Web of linked data”... (2/2)</a:t>
            </a:r>
            <a:endParaRPr lang="en-GB" dirty="0"/>
          </a:p>
        </p:txBody>
      </p:sp>
      <p:sp>
        <p:nvSpPr>
          <p:cNvPr id="3" name="Content Placeholder 2"/>
          <p:cNvSpPr>
            <a:spLocks noGrp="1"/>
          </p:cNvSpPr>
          <p:nvPr>
            <p:ph sz="quarter" idx="14"/>
          </p:nvPr>
        </p:nvSpPr>
        <p:spPr>
          <a:xfrm>
            <a:off x="533400" y="1752601"/>
            <a:ext cx="4830688" cy="4419599"/>
          </a:xfrm>
        </p:spPr>
        <p:txBody>
          <a:bodyPr/>
          <a:lstStyle/>
          <a:p>
            <a:pPr lvl="1">
              <a:buFont typeface="Arial" pitchFamily="34" charset="0"/>
              <a:buChar char="•"/>
            </a:pPr>
            <a:r>
              <a:rPr lang="en-GB" sz="1800" dirty="0" smtClean="0"/>
              <a:t>The Web started as a collection of documents published online – accessible at Web location identified by a URL.</a:t>
            </a:r>
          </a:p>
          <a:p>
            <a:pPr lvl="1">
              <a:buFont typeface="Arial" pitchFamily="34" charset="0"/>
              <a:buChar char="•"/>
            </a:pPr>
            <a:r>
              <a:rPr lang="en-GB" sz="1800" dirty="0" smtClean="0"/>
              <a:t>These documents often contain data about real-world resources which is mainly human-readable and cannot be understood by machines.</a:t>
            </a:r>
          </a:p>
          <a:p>
            <a:pPr lvl="1">
              <a:buFont typeface="Arial" pitchFamily="34" charset="0"/>
              <a:buChar char="•"/>
            </a:pPr>
            <a:r>
              <a:rPr lang="en-GB" sz="1800" dirty="0" smtClean="0"/>
              <a:t>The Web of Data is about enabling the access to this data, by making it available in machine-readable formats and connecting it using Uniform Resource Identifiers (URIs), thus enabling people and machines to collect the data, and put it together to do all kinds of things with it (permitted by the licence).</a:t>
            </a:r>
          </a:p>
        </p:txBody>
      </p:sp>
      <p:sp>
        <p:nvSpPr>
          <p:cNvPr id="6" name="Content Placeholder 5"/>
          <p:cNvSpPr>
            <a:spLocks noGrp="1"/>
          </p:cNvSpPr>
          <p:nvPr>
            <p:ph sz="quarter" idx="15"/>
          </p:nvPr>
        </p:nvSpPr>
        <p:spPr>
          <a:xfrm>
            <a:off x="5796136" y="1752600"/>
            <a:ext cx="2814464" cy="4419600"/>
          </a:xfrm>
        </p:spPr>
        <p:txBody>
          <a:bodyPr/>
          <a:lstStyle/>
          <a:p>
            <a:r>
              <a:rPr lang="en-GB" sz="1400" dirty="0" smtClean="0">
                <a:solidFill>
                  <a:schemeClr val="accent1"/>
                </a:solidFill>
                <a:latin typeface="Hand Of Sean" pitchFamily="2" charset="-128"/>
                <a:ea typeface="Hand Of Sean" pitchFamily="2" charset="-128"/>
              </a:rPr>
              <a:t>Machine-readable data (or metadata) is data in a format that can be interpreted by a computer.</a:t>
            </a:r>
          </a:p>
          <a:p>
            <a:r>
              <a:rPr lang="en-GB" sz="1400" dirty="0" smtClean="0">
                <a:solidFill>
                  <a:schemeClr val="accent1"/>
                </a:solidFill>
                <a:latin typeface="Hand Of Sean" pitchFamily="2" charset="-128"/>
                <a:ea typeface="Hand Of Sean" pitchFamily="2" charset="-128"/>
              </a:rPr>
              <a:t>2 types of machine-readable data:</a:t>
            </a:r>
          </a:p>
          <a:p>
            <a:pPr lvl="1">
              <a:buFont typeface="Arial" pitchFamily="34" charset="0"/>
              <a:buChar char="•"/>
            </a:pPr>
            <a:r>
              <a:rPr lang="en-GB" sz="1400" dirty="0" smtClean="0">
                <a:solidFill>
                  <a:schemeClr val="accent1"/>
                </a:solidFill>
                <a:latin typeface="Hand Of Sean" pitchFamily="2" charset="-128"/>
                <a:ea typeface="Hand Of Sean" pitchFamily="2" charset="-128"/>
              </a:rPr>
              <a:t>human-readable data that is marked up so that it can also be understood by computers, e.g. microformats, RDFa;</a:t>
            </a:r>
          </a:p>
          <a:p>
            <a:pPr lvl="1">
              <a:buFont typeface="Arial" pitchFamily="34" charset="0"/>
              <a:buChar char="•"/>
            </a:pPr>
            <a:r>
              <a:rPr lang="en-GB" sz="1400" dirty="0" smtClean="0">
                <a:solidFill>
                  <a:schemeClr val="accent1"/>
                </a:solidFill>
                <a:latin typeface="Hand Of Sean" pitchFamily="2" charset="-128"/>
                <a:ea typeface="Hand Of Sean" pitchFamily="2" charset="-128"/>
              </a:rPr>
              <a:t>data formats intended principally for computers, e.g. RDF, XML and JSON.</a:t>
            </a:r>
          </a:p>
          <a:p>
            <a:endParaRPr lang="en-GB" sz="1400" dirty="0">
              <a:solidFill>
                <a:schemeClr val="accent1"/>
              </a:solidFill>
              <a:latin typeface="Hand Of Sean" pitchFamily="2" charset="-128"/>
              <a:ea typeface="Hand Of Sean" pitchFamily="2" charset="-128"/>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5" name="Rectangle 4"/>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2"/>
              </a:rPr>
              <a:t>http://www.ted.com/talks/tim_berners_lee_on_the_next_web.html</a:t>
            </a:r>
            <a:endParaRPr lang="en-GB" sz="1100" dirty="0" smtClean="0"/>
          </a:p>
          <a:p>
            <a:r>
              <a:rPr lang="en-GB" sz="1100" dirty="0" smtClean="0">
                <a:hlinkClick r:id="rId3"/>
              </a:rPr>
              <a:t>http://linkeddatabook.com/editions/1.0/</a:t>
            </a:r>
            <a:endParaRPr lang="en-GB" sz="1100" dirty="0" smtClean="0"/>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linked data...</a:t>
            </a:r>
            <a:endParaRPr lang="en-GB" dirty="0"/>
          </a:p>
        </p:txBody>
      </p:sp>
      <p:sp>
        <p:nvSpPr>
          <p:cNvPr id="6" name="Content Placeholder 5"/>
          <p:cNvSpPr>
            <a:spLocks noGrp="1"/>
          </p:cNvSpPr>
          <p:nvPr>
            <p:ph sz="quarter" idx="15"/>
          </p:nvPr>
        </p:nvSpPr>
        <p:spPr/>
        <p:txBody>
          <a:bodyPr/>
          <a:lstStyle/>
          <a:p>
            <a:r>
              <a:rPr lang="en-GB" i="1" dirty="0" smtClean="0">
                <a:solidFill>
                  <a:schemeClr val="accent1"/>
                </a:solidFill>
              </a:rPr>
              <a:t>“Linked data is a set of design principles for sharing machine-readable data on the Web for use by public administrations, business and citizens.”</a:t>
            </a:r>
            <a:r>
              <a:rPr lang="en-GB" i="1" dirty="0" smtClean="0"/>
              <a:t> </a:t>
            </a:r>
            <a:endParaRPr lang="en-GB" dirty="0" smtClean="0"/>
          </a:p>
          <a:p>
            <a:pPr>
              <a:spcAft>
                <a:spcPts val="0"/>
              </a:spcAft>
            </a:pPr>
            <a:r>
              <a:rPr lang="en-GB" sz="1600" i="1" dirty="0" smtClean="0"/>
              <a:t>EC ISA Case Study: How Linked Data is transforming eGovernment</a:t>
            </a:r>
          </a:p>
          <a:p>
            <a:pPr lvl="0">
              <a:defRPr/>
            </a:pPr>
            <a:endParaRPr lang="en-GB" dirty="0" smtClean="0"/>
          </a:p>
          <a:p>
            <a:pPr lvl="0">
              <a:defRPr/>
            </a:pPr>
            <a:r>
              <a:rPr lang="en-GB" sz="1800" dirty="0" smtClean="0"/>
              <a:t>The </a:t>
            </a:r>
            <a:r>
              <a:rPr lang="en-GB" sz="1800" b="1" dirty="0" smtClean="0"/>
              <a:t>four design principles </a:t>
            </a:r>
            <a:r>
              <a:rPr lang="en-GB" sz="1800" dirty="0" smtClean="0"/>
              <a:t>of Linked Data </a:t>
            </a:r>
            <a:r>
              <a:rPr lang="en-GB" sz="1800" i="1" dirty="0" smtClean="0"/>
              <a:t>(by Tim Berners Lee)</a:t>
            </a:r>
            <a:r>
              <a:rPr lang="en-GB" sz="1800" dirty="0" smtClean="0"/>
              <a:t>:</a:t>
            </a:r>
          </a:p>
          <a:p>
            <a:pPr marL="182880" lvl="0" indent="-457200">
              <a:buFont typeface="+mj-lt"/>
              <a:buAutoNum type="arabicPeriod"/>
              <a:defRPr/>
            </a:pPr>
            <a:r>
              <a:rPr lang="en-GB" sz="1800" dirty="0" smtClean="0"/>
              <a:t>Use Uniform Resource Identifiers (URIs) as names for things. </a:t>
            </a:r>
          </a:p>
          <a:p>
            <a:pPr marL="182880" lvl="0" indent="-457200">
              <a:buFont typeface="+mj-lt"/>
              <a:buAutoNum type="arabicPeriod"/>
              <a:defRPr/>
            </a:pPr>
            <a:r>
              <a:rPr lang="en-GB" sz="1800" dirty="0" smtClean="0"/>
              <a:t>Use HTTP URIs so that people can look up those names. </a:t>
            </a:r>
          </a:p>
          <a:p>
            <a:pPr marL="182880" lvl="0" indent="-457200">
              <a:buFont typeface="+mj-lt"/>
              <a:buAutoNum type="arabicPeriod"/>
              <a:defRPr/>
            </a:pPr>
            <a:r>
              <a:rPr lang="en-GB" sz="1800" dirty="0" smtClean="0"/>
              <a:t>When someone looks up a URI, provide useful information, using the standards (RDF*, SPARQL). </a:t>
            </a:r>
          </a:p>
          <a:p>
            <a:pPr marL="182880" lvl="0" indent="-457200">
              <a:buFont typeface="+mj-lt"/>
              <a:buAutoNum type="arabicPeriod"/>
              <a:defRPr/>
            </a:pPr>
            <a:r>
              <a:rPr lang="en-GB" sz="1800" dirty="0" smtClean="0"/>
              <a:t>Include links to other URIs so that they can discover more things.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
        <p:nvSpPr>
          <p:cNvPr id="7" name="Rectangle 6"/>
          <p:cNvSpPr/>
          <p:nvPr/>
        </p:nvSpPr>
        <p:spPr bwMode="ltGray">
          <a:xfrm>
            <a:off x="4644008" y="5949280"/>
            <a:ext cx="3384376" cy="73913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http://www.youtube.com/watch?v=4x_xzT5eF5Q</a:t>
            </a:r>
            <a:endParaRPr lang="en-GB" sz="1100" dirty="0" smtClean="0">
              <a:solidFill>
                <a:schemeClr val="tx1"/>
              </a:solidFill>
              <a:hlinkClick r:id="rId4"/>
            </a:endParaRPr>
          </a:p>
          <a:p>
            <a:r>
              <a:rPr lang="en-GB" sz="1100" dirty="0" smtClean="0">
                <a:solidFill>
                  <a:schemeClr val="tx1"/>
                </a:solidFill>
                <a:hlinkClick r:id="rId4"/>
              </a:rPr>
              <a:t>http://www.w3.org/DesignIssues/LinkedData.html</a:t>
            </a:r>
            <a:r>
              <a:rPr lang="en-GB" sz="1100" dirty="0" smtClean="0">
                <a:solidFill>
                  <a:schemeClr val="tx1"/>
                </a:solidFill>
              </a:rPr>
              <a:t>  </a:t>
            </a:r>
            <a:r>
              <a:rPr lang="en-GB" sz="1100" dirty="0" smtClean="0">
                <a:hlinkClick r:id="rId5"/>
              </a:rPr>
              <a:t>http://www.youtube.com/watch?v=uju4wT9uBIA</a:t>
            </a:r>
            <a:endParaRPr lang="en-GB" sz="1100" dirty="0" smtClean="0">
              <a:solidFill>
                <a:schemeClr val="tx1"/>
              </a:solidFill>
            </a:endParaRPr>
          </a:p>
          <a:p>
            <a:pPr>
              <a:buFont typeface="Arial" pitchFamily="34" charset="0"/>
              <a:buChar char="•"/>
            </a:pP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Uniform Resource Identifier (URI)</a:t>
            </a:r>
            <a:endParaRPr lang="en-GB" dirty="0"/>
          </a:p>
        </p:txBody>
      </p:sp>
      <p:sp>
        <p:nvSpPr>
          <p:cNvPr id="19" name="Content Placeholder 2"/>
          <p:cNvSpPr>
            <a:spLocks noGrp="1"/>
          </p:cNvSpPr>
          <p:nvPr>
            <p:ph sz="quarter" idx="15"/>
          </p:nvPr>
        </p:nvSpPr>
        <p:spPr/>
        <p:txBody>
          <a:bodyPr/>
          <a:lstStyle/>
          <a:p>
            <a:r>
              <a:rPr lang="en-GB" sz="1800" i="1" dirty="0" smtClean="0">
                <a:solidFill>
                  <a:schemeClr val="accent1"/>
                </a:solidFill>
              </a:rPr>
              <a:t>“A Uniform Resource Identifier (URI) is a compact sequence of characters that identifies an abstract or physical resource.”</a:t>
            </a:r>
            <a:r>
              <a:rPr lang="en-GB" sz="1800" dirty="0" smtClean="0"/>
              <a:t> </a:t>
            </a:r>
          </a:p>
          <a:p>
            <a:pPr>
              <a:spcAft>
                <a:spcPts val="0"/>
              </a:spcAft>
            </a:pPr>
            <a:endParaRPr lang="en-GB" sz="1800" dirty="0" smtClean="0"/>
          </a:p>
          <a:p>
            <a:pPr lvl="1">
              <a:buNone/>
            </a:pPr>
            <a:r>
              <a:rPr lang="en-GB" dirty="0" smtClean="0"/>
              <a:t>A </a:t>
            </a:r>
            <a:r>
              <a:rPr lang="en-GB" dirty="0"/>
              <a:t>country, e.g. Belgium</a:t>
            </a:r>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publications.europa.eu/resource/authority/country/BEL</a:t>
            </a:r>
          </a:p>
          <a:p>
            <a:pPr lvl="1">
              <a:buNone/>
            </a:pPr>
            <a:r>
              <a:rPr lang="en-GB" dirty="0" smtClean="0"/>
              <a:t>An organisation, </a:t>
            </a:r>
            <a:r>
              <a:rPr lang="en-GB" dirty="0"/>
              <a:t>e.g. </a:t>
            </a:r>
            <a:r>
              <a:rPr lang="en-GB" dirty="0" smtClean="0"/>
              <a:t>the Publications Office</a:t>
            </a:r>
            <a:endParaRPr lang="en-GB" dirty="0"/>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publications.europa.eu/resource/authority/corporate-body/PUBL</a:t>
            </a:r>
          </a:p>
          <a:p>
            <a:pPr lvl="1">
              <a:buNone/>
            </a:pPr>
            <a:r>
              <a:rPr lang="en-GB" dirty="0"/>
              <a:t>A dataset, e.g. </a:t>
            </a:r>
            <a:r>
              <a:rPr lang="en-GB" dirty="0" smtClean="0"/>
              <a:t>Countries Named Authority List</a:t>
            </a:r>
            <a:endParaRPr lang="en-GB" dirty="0"/>
          </a:p>
          <a:p>
            <a:pPr lvl="2">
              <a:buClr>
                <a:srgbClr val="000000"/>
              </a:buClr>
            </a:pPr>
            <a:r>
              <a:rPr lang="en-GB" sz="1400" b="1" dirty="0">
                <a:solidFill>
                  <a:schemeClr val="tx2"/>
                </a:solidFill>
                <a:latin typeface="+mj-lt"/>
                <a:cs typeface="Courier New" pitchFamily="49" charset="0"/>
              </a:rPr>
              <a:t>http://publications.europa.eu/resource/authority/country/</a:t>
            </a:r>
            <a:endParaRPr lang="en-GB" dirty="0" smtClean="0">
              <a:solidFill>
                <a:srgbClr val="000000"/>
              </a:solidFill>
            </a:endParaRPr>
          </a:p>
          <a:p>
            <a:pPr lvl="1">
              <a:buClr>
                <a:srgbClr val="000000"/>
              </a:buClr>
            </a:pPr>
            <a:endParaRPr lang="en-GB" dirty="0" smtClean="0"/>
          </a:p>
          <a:p>
            <a:pPr lvl="2">
              <a:buClr>
                <a:srgbClr val="000000"/>
              </a:buClr>
              <a:buNone/>
            </a:pPr>
            <a:endParaRPr lang="en-GB" dirty="0" smtClean="0"/>
          </a:p>
          <a:p>
            <a:pPr lvl="2"/>
            <a:endParaRPr lang="en-GB"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9</a:t>
            </a:fld>
            <a:endParaRPr lang="en-GB" dirty="0"/>
          </a:p>
        </p:txBody>
      </p:sp>
      <p:sp>
        <p:nvSpPr>
          <p:cNvPr id="21" name="Freeform 57"/>
          <p:cNvSpPr>
            <a:spLocks/>
          </p:cNvSpPr>
          <p:nvPr/>
        </p:nvSpPr>
        <p:spPr bwMode="auto">
          <a:xfrm>
            <a:off x="6988296" y="3068960"/>
            <a:ext cx="864096" cy="648072"/>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50000"/>
            </a:schemeClr>
          </a:solidFill>
          <a:ln w="6350" cap="rnd" cmpd="sng">
            <a:solidFill>
              <a:schemeClr val="bg1"/>
            </a:solidFill>
            <a:prstDash val="solid"/>
            <a:round/>
            <a:headEnd/>
            <a:tailEnd/>
          </a:ln>
          <a:effectLst>
            <a:outerShdw blurRad="50800" dist="38100" dir="5400000" algn="t" rotWithShape="0">
              <a:prstClr val="black">
                <a:alpha val="40000"/>
              </a:prstClr>
            </a:outerShdw>
          </a:effectLst>
        </p:spPr>
        <p:txBody>
          <a:bodyPr anchor="ctr" anchorCtr="0"/>
          <a:lstStyle/>
          <a:p>
            <a:pPr algn="ctr"/>
            <a:r>
              <a:rPr lang="en-GB" sz="1200" b="1" dirty="0" smtClean="0">
                <a:solidFill>
                  <a:schemeClr val="bg1"/>
                </a:solidFill>
              </a:rPr>
              <a:t>BE</a:t>
            </a:r>
            <a:endParaRPr lang="en-GB" sz="1200" b="1" dirty="0">
              <a:solidFill>
                <a:schemeClr val="bg1"/>
              </a:solidFill>
            </a:endParaRPr>
          </a:p>
        </p:txBody>
      </p:sp>
      <p:pic>
        <p:nvPicPr>
          <p:cNvPr id="23" name="Picture 5" descr="C:\Users\loutasn\Downloads\1368737380_spreadsheet.png"/>
          <p:cNvPicPr>
            <a:picLocks noChangeAspect="1" noChangeArrowheads="1"/>
          </p:cNvPicPr>
          <p:nvPr/>
        </p:nvPicPr>
        <p:blipFill>
          <a:blip r:embed="rId3" cstate="print"/>
          <a:srcRect/>
          <a:stretch>
            <a:fillRect/>
          </a:stretch>
        </p:blipFill>
        <p:spPr bwMode="auto">
          <a:xfrm>
            <a:off x="7020272" y="4653136"/>
            <a:ext cx="576064" cy="576064"/>
          </a:xfrm>
          <a:prstGeom prst="rect">
            <a:avLst/>
          </a:prstGeom>
          <a:noFill/>
          <a:effectLst>
            <a:outerShdw blurRad="50800" dist="38100" dir="5400000" algn="t" rotWithShape="0">
              <a:prstClr val="black">
                <a:alpha val="40000"/>
              </a:prstClr>
            </a:outerShdw>
          </a:effectLst>
        </p:spPr>
      </p:pic>
      <p:sp>
        <p:nvSpPr>
          <p:cNvPr id="3" name="AutoShape 4"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4"/>
          </p:cNvPr>
          <p:cNvSpPr>
            <a:spLocks noChangeAspect="1" noChangeArrowheads="1"/>
          </p:cNvSpPr>
          <p:nvPr/>
        </p:nvSpPr>
        <p:spPr bwMode="auto">
          <a:xfrm>
            <a:off x="180975" y="-20574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7" descr="data:image/jpeg;base64,/9j/4AAQSkZJRgABAQAAAQABAAD/2wCEAAkGBxISEhAQEg8UEBUWFxcWERUUFRcUFRYUGBgXFhYUFRQYHywgGB0lGxkWIzQhJSssLy4uGCAzRDMuOiotLisBCgoKDg0OGxAQGzImHyQsMi8sLCwtLCw0LCwsLCwsLCwsLCwwLCwsLCwsLCwsLCwsLCwsLCwsLCwsLCwsLCwsLP/AABEIAGwAwAMBEQACEQEDEQH/xAAbAAEAAgMBAQAAAAAAAAAAAAAABQYBAwQCB//EAD8QAAEDAgIECQkIAQUAAAAAAAEAAgMEERIhBQYxURMWMjNBcZGx4RQiQlJTYYGS0QcVFyNkcqLBYiRUk6Hi/8QAGwEBAAIDAQEAAAAAAAAAAAAAAAEFAgMEBgf/xAAwEQACAQIDBgYCAQUBAAAAAAAAAQIDEQQSIQUVMUFRYRMiM1JxoRY0MgYjQoGRFP/aAAwDAQACEQMRAD8A+4IAo0GgUgIAlwEuAlwEuAlwEuAlwFFwApGplAEAQBAEAQBAEAQBAEB4kNgTuF1jJ2V0THUijpR9r2b/AN/VVc8fNJuyOxYaN9WRQ1ml9RnY76qse26t9Io693Q6szxmm9SPsd9VO/K3tRO7afVjjNN6kfY76pvyt7UN20+rHGab1I+x31Tflb2obtp9WOM03qR9jvqm/K3tQ3bT6scZpvUj7HfVN+Vvahu2n1Y4zTepH2O+qb8re1DdtPqxxmm9SPsd9U35W9qG7afVjjNN6kfY76pvyt7UN20+rJGm0u9zQ4tbc7r/AFXfS2jUnBSaRyzwkYuyZKUspc0OPTuVpRm5xuzjnHLKxuW0wMoAgCAIAgCAIAgCAICrz6YlwuzbsPo+5ccq0mtTjdeotSpP1hnwnNmw+j7utV1OCm1F8zUtq1+RSm631VhnH8nivR/jGBtrdnTvrE9jPG+q3x/J4qfxbA9H9DfeJ7DjdVb4/k8U/FsD3+hvvE9hxuqt8fyeKfi2B7/Q33iew43VW+P5PFPxfAd/ob7xPYcb6rfH8nij/pXAd/ojfeJ7DjdVb4/k8U/FsD3+id94nsON1Vvj+TxT8WwPf6G+8T2HG+q3x/J4p+LYHv8ARG+8T2LZojWOodDGSWXI9X39a46my6NGWSPBHqcDSjiKEas+LLdorTMpiYbt+X3rZCnGCsjRXwdNVGWTRk5fGHO257OtZFVVgoSsjrUGsIAgCAIAgCAIAgCAo9RyH/tPcVXyehWPmU1/JPUe5ctL+a+SvRQGbAvoiNh6RjWwU35jRolqbRUTqaSc1Aa9p82O3nEDJ1he7syzMbM1T1toV6eMjQVO8XzOqNCDpOebXoKOqphTSxvhxTOILHXfh83k3zyPnO2ZZC6mvh8bLGRqQl/bXFCnOl4TzLzCh0VE+nmndUBj28lhGbrZvsPSyLcxsUYnH1qWKhRjC8XzFOhCVJyza9CICt1qcuqMqdbgKAXPQfMRdX9lUGK9WR9F2P8Ap0/guuh+ZZ8e9cxhiPUZcNC803496go8Sv7h3qDQEAQBAEAQBAEAQBAUeo5D/wBp7iq6XArHzKbJyT1HuXNT9RfJXooDNg6l9ENh6U3aHMlNXqimY9xqYzI3CQ3De4J805XsciTfosqradDFVqajhZZXfX4OnDSpxk85GSWubAAXyAJNh0ZnPtVjSvlvLic99W0YWy2upFjBWNlroNOJLaVqaZ0MDYYsEjRaUkusb5+bc55k5ncLKpwVDFwr1J1ZXi+COqvKi4RUFrzIpW+hyhAXPQfMRdX9lUGK9WR9E2P+nT+C66H5lnx7yuYxxHqMuGheab8e9QyjxPqs71BoCAIAgCAIAgCAIAgKPUch/wC09xVdLgVj5lNk5J6j3Lmp+ovkr0UBmwdS+iGw9KeGotqS0M9KKV7HREzl2JrsTsOWQvuyc7LZkFT1aONeMU1K1Pg0dMZ0lR1/kRKt+L1OZMJazsQEJJbR9TSinmZLEXTO5DgXADDmL22XJOzbYXVPi6OMni4SoztBcUdVOdGNNp6yIlXL4nKFALnoPmIur+yqDFerI+ibH/Tp/BddD8yz495XMY4j1GXDQvNN+PeoZR4n1Wd6g0BAEAQBAEAQBAEAQFHqOQ/9p7iq6XArHzKbJyT1HuXNT9RfJXooDNg6l9ENh6RWvqPklNX5qZj3GqY57cJDcN73ORyG3Ik+6yqtqU8ZVppYaVnfW50YeVJazRHPbfE5rbNBA2kgXvhBJzNw09hXfCollhN+axrkru6Wh4W+xrszIaSHOANhbEegYr4b9dlrdSK0b1fBE5W0SulZqV0MAhjc2RotKS5xHrZX5WZIudlgqzA0scsRN15eR/xOmrKl4cci1IlWyOXTkEBc9B8xF1f2VQYr1ZH0TY/6dP4LrofmWfHvK5jHEeoy4aF5pvx71DKPE+qzvUGgIAgCAIAgCAIAgCAo9RyH/tPcVXS4FY+ZTX8k9R7lzU/UXyV6KAzYF9ENh6U68iAiJbTJWm07IynfSgDC65xE+cNlgPdt68XQqqpsuFXFLFNu64I6Y4nLT8NIzRzUgppWvjcZybxkOdhs3k3Po3xHIbcIvZYVqWMeMhKnK1PmISoqk1JeYxRadkip5KYAEPvd3pN2Ww7htv19Cyr7KhWxUcTKT8vLqRDEOFNwRFK1S6HNogp+CbWCgFz0HzEXV/ZVBivVkfRNj/p0/guuh+ZZ8e8rmMcR6jLhoXmm/HvUMo8T6rO9QaAgCAIAgCAIAgCAICCqdBjA/wDMPJPQNy0LD5tGzlnRsmUl+hhhP5h5J6PcV0U9lRU01IpG8qKK3QYsPzD2Bery20OLeHYz9xD2h7AmUjePYx9xj2h7EysbwfQfcY9oexTlG8X0H3GPaHsTKN4PoPuNvtD2KMq6jeD6D7jb7Q9iZV1G8H0H3G32h7EyrqN4PoPuMe0PYmTuN4PoXHQuhgII/wAw7N3vKqMRQUqrZ63Af1FOlh4wUOBdtDaEHAs/MPT0e8qumssmixW0nW89ieoqfg2hl72Ws56ks7udCGAQBAEAQBAEAQBAEB4lZcOG8EdqLR3IkrqxBnVvIjhei3J8V2LF25Fc9n3TTZBj7O/1R+TxXVvR3vlODcK9xg/Z5+pPyeKLajf+JEthJL+RRVbpnnZKzsCpIsXem1BxMa/ym2IA2wbxfeqiW02nbKehhsRTinnNn4efqf4eKjej9pnuGPuH4efqf4eKb0ftG4Y+4fh5+p/h4pvR+0bhj7h+Hn6r+Him9H7RuGPuJej1WwMazhr26cPiuaeMzSvY7aWzckcuYnKGm4NjWXvbptZcs5Znc76VPJBROhYG0IAgCAIAgCAIAgCAIAgCAIDy5OBDV1YoZ+z0/wC6H/H/AOlbLajWmU87LYet830UiZti5u4kdmSt4vMjz8o5ZNH2zRvNRfsb3BeUn/JnvqPpr4OlYm0IDBQC6AXSwMoAgCAIAgCAIAgMXSxAuhJlAEAQBAEAQGCEIfAoMv2fvJcfKWi5J5B6SfereO0lFWUTzs9hylLMpfRsGvYiHBeTl2DzL4wL4fNvs9yjdrn5s3HUy30qfky8NC6Uc+NjJLWxNDrbri9lVSjleUvqc88VLqfM59MPtVOZXTurG1EjKenDi9jmh9msMNrYSPS6N6sPDVkrK1tWcrm9ddbltqNasENfMYSfJH4HNxDzzgY4kG2XLt8FzOh5opPib3Vsn2Idul5oKzSsrKc1DGNp3yASYXMaGPJwMIs4nPpGxbXSjKEE3Zu5hnkpN8jXpLSTTUV84dI6M6OZI0RvMbiC5xu1w5DrdKiNPypc7kuScn8E3xhkMjKampnVD2xRyTF8oYGNePMBcQcbjYn4LX4Ks5yduRl4muVGNYNaXUjiXwx8GMOfDtEpBsC5kJFzbrSlQU1o9ROo4u1jnGmKk1ukIHMvDHAxwwvDXNDhKcYIF7uw7PRw+9ZeHBU4yvq2Y55ZmraDR2sL+CooaanfUSSU4mtLNmyMWAMkzgS5xJtszsUlQScnJ8GSqj0UTbxvL20nAUxkfUGUBj5BHwborY2vdY5g5ZblisPZyu+BPjJ27muTXS0Mcnk5bI6d1M5j5GtYyVt7l0uzDlkbZ3ClYdOVr8rmPj6cCx0tQ8xCSRnBusS5odjAtucLXyWiUVmypm5Py3ZQvKavyE6Z8skx2MwguOA4EO5rBbbh9LbfsXalB1PCy/75nOs+XxL/AOjsramok0k4tg4VsNOySFpnMbRjLryllrF2VrHdtzWMYw8JXfF9A5Sz9rEdqrVyNj0a+SOX/US4jMKpx4WQsebyxkcm1/N2DJZVYRvOz4djGnJ2jfmWyi1hfNJLwdP/AKeJ745J3SBvnM5ZbHa7gCLXuFzypKMVd6vkblUzN2WhyaP1zEj6YOhEcdQbQO4VrpNhc0yQjNgIB6T0bFlPDZU9dUQqyutOJbVzG8IAgCAIDyQgKDUagSuc93lDBic48k5XJO/3q4p7ShCKWU83LYk5SbzfReaKAsjjYTfC0NvvsLKpm80mz0FKGSCj0I/V/RLqdswc4P4SaSUEC1g91w036Qs6lTNbshCnlXcg9Lap1D/Loop4mxVbg+TGxxex2FrTgINiCGjbsW2NePlbWqNc6UndJ6M21urNSZaww1McbKpsbJC5jjIwMa5pwWNiSHHbsSNeNo3XAeFLVJ8RV6nk+UCOUNbJRtpIwQSW4b2eT0jPYojiLWuuDuS6PHXkbXavVEUwqKWeNrnxRxTtlY5zXcFfA9mEgg5uFjvWPixlHLJc9CfDaehx6U1PmeatrJIMFS8Pe+SMmaO2EYWOBzHm5A2tcrZDEKNuOhjKk2ySm0BL5VPOyVgZPA2KVjmkuBYHhjmuB/zN7rWqqyKLXB3MnTd9GckGq9RCKR9PPGJoYBTycIxxjkZkQ4AG7SDfrusnWjJu60ZHhSVmnqbdHapmF1ARMHeTmd0pLbGR81i5wz83O+WfQonXzOWnElUrW7Bmr88cU8cbqeThaiWV7Z43OYWSG4ZYHaD0+5PFi2m+S5Dw2k0SWrOhzSU0dMZOFLb3dawzJOFozs0XsAtdWpnk5IzhGysyB4nVHBeQ+VM8ixXw8GeG4O+LgA+9sPRe17Lf/wCiObPbzGrwpWy30JxmhiKuapxDC+BsIbbMFrnG992a0+J5EnxubMlpX7EdRarPZBouEytJpHhzzhNn2a5tmjo5XTuWbrK8nbiYqm7JdDbo/QE8MkzGSxupZXvkfG9juEaZLl7GuBsQSb57ElWUkm1qiFTauk9GadXNWpqQxxtNK6JmWPgMNQ5vohzwbE/5dO5KlZTvx/6TCm4lrXObggCAIAgCAIAgCAIAgCAIAgCAIAgCAIAgCAIAgCA//9k=">
            <a:hlinkClick r:id="rId5"/>
          </p:cNvPr>
          <p:cNvSpPr>
            <a:spLocks noChangeAspect="1" noChangeArrowheads="1"/>
          </p:cNvSpPr>
          <p:nvPr/>
        </p:nvSpPr>
        <p:spPr bwMode="auto">
          <a:xfrm>
            <a:off x="28575" y="-617538"/>
            <a:ext cx="22860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2" name="Picture 8"/>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57858" y="3850817"/>
            <a:ext cx="1170316" cy="65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ltGray">
          <a:xfrm>
            <a:off x="5076056" y="5661248"/>
            <a:ext cx="392443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a:hlinkClick r:id="rId8"/>
              </a:rPr>
              <a:t>https://joinup.ec.europa.eu/community/ods/document/tm23-design-manage-persistent-uris-en</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26799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4868</TotalTime>
  <Words>2746</Words>
  <Application>Microsoft Office PowerPoint</Application>
  <PresentationFormat>On-screen Show (4:3)</PresentationFormat>
  <Paragraphs>411</Paragraphs>
  <Slides>46</Slides>
  <Notes>16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ODS_presentation template v0.05</vt:lpstr>
      <vt:lpstr>Training Module 1.2    Introduction to Linked Data</vt:lpstr>
      <vt:lpstr>This presentation has been created by PwC  Authors:  Michiel De Keyzer, Nikolaos Loutas, Christophe Colas and Stijn Goedertier </vt:lpstr>
      <vt:lpstr>Learning objectives</vt:lpstr>
      <vt:lpstr>Content</vt:lpstr>
      <vt:lpstr>What is linked data? Evolution from a document-based Web to a Web of interlinked data.</vt:lpstr>
      <vt:lpstr>The Web is evolving from a “Web of linked documents” into a “Web of linked data”... (1/2)</vt:lpstr>
      <vt:lpstr>The Web is evolving from a “Web of linked documents” into a “Web of linked data”... (2/2)</vt:lpstr>
      <vt:lpstr>Defining linked data...</vt:lpstr>
      <vt:lpstr>Uniform Resource Identifier (URI)</vt:lpstr>
      <vt:lpstr>Linked data vs. open data</vt:lpstr>
      <vt:lpstr>Benefits of using linked data</vt:lpstr>
      <vt:lpstr>Considerations for publishing Linked Data</vt:lpstr>
      <vt:lpstr>How to publish linked data? Paving the way towards 5-star linked data</vt:lpstr>
      <vt:lpstr>5 star-schema of Linked Open Data</vt:lpstr>
      <vt:lpstr>★ Make your stuff available on the Web under an open licence</vt:lpstr>
      <vt:lpstr>Pros &amp; cons of ★ open data</vt:lpstr>
      <vt:lpstr>★ ★ Make it available as structured data </vt:lpstr>
      <vt:lpstr>Pros &amp; cons of ★ ★ open data</vt:lpstr>
      <vt:lpstr>★ ★ ★ Use non-proprietary formats </vt:lpstr>
      <vt:lpstr>Pros &amp; cons of ★ ★ ★ open data</vt:lpstr>
      <vt:lpstr>★ ★ ★ ★ Use URIs to denote things</vt:lpstr>
      <vt:lpstr>Pros &amp; cons of ★ ★ ★ ★ linked open data</vt:lpstr>
      <vt:lpstr>★ ★ ★ ★ ★ Link your data to other data to provide context </vt:lpstr>
      <vt:lpstr>Pros &amp; cons of ★ ★ ★ ★ ★ linked open data</vt:lpstr>
      <vt:lpstr> Example Using Open Refine for RDF to publish tabular data as Linked Data.</vt:lpstr>
      <vt:lpstr>What is Open Refine</vt:lpstr>
      <vt:lpstr>What is Open Refine RDF extension</vt:lpstr>
      <vt:lpstr>Using Open Refine to model and publish open data Getting started</vt:lpstr>
      <vt:lpstr>Describe your data in a spreadsheet</vt:lpstr>
      <vt:lpstr>Create a project and upload it in Google Refine</vt:lpstr>
      <vt:lpstr>Map your data to appropriate RDF classes &amp; properties (model your data) </vt:lpstr>
      <vt:lpstr>Export your data to RDF/XML or Turtle</vt:lpstr>
      <vt:lpstr>Case study: Linking data about plant protection products</vt:lpstr>
      <vt:lpstr>Creating the project in Open Refine</vt:lpstr>
      <vt:lpstr>Mapping the raw data to the ontology</vt:lpstr>
      <vt:lpstr>Exporting the data in RDF – Linked Data </vt:lpstr>
      <vt:lpstr>Linked data initiatives in the EUIs</vt:lpstr>
      <vt:lpstr>Linked Government Data &amp; Metadata initiatives funded by the European Commission</vt:lpstr>
      <vt:lpstr>The Linked Government Data Pilots of ISA</vt:lpstr>
      <vt:lpstr>Conclusions</vt:lpstr>
      <vt:lpstr>Group questions</vt:lpstr>
      <vt:lpstr>Thank you! ...and now YOUR questions?</vt:lpstr>
      <vt:lpstr>References</vt:lpstr>
      <vt:lpstr>Further reading</vt:lpstr>
      <vt:lpstr>Related projects and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Linked Data</dc:title>
  <dc:creator>PwC EU Services</dc:creator>
  <cp:lastModifiedBy>Michiel De Keyzer</cp:lastModifiedBy>
  <cp:revision>418</cp:revision>
  <dcterms:created xsi:type="dcterms:W3CDTF">2013-05-16T07:58:13Z</dcterms:created>
  <dcterms:modified xsi:type="dcterms:W3CDTF">2014-02-05T14:55:23Z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