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Lst>
  <p:notesMasterIdLst>
    <p:notesMasterId r:id="rId26"/>
  </p:notesMasterIdLst>
  <p:handoutMasterIdLst>
    <p:handoutMasterId r:id="rId27"/>
  </p:handoutMasterIdLst>
  <p:sldIdLst>
    <p:sldId id="445" r:id="rId2"/>
    <p:sldId id="479" r:id="rId3"/>
    <p:sldId id="483" r:id="rId4"/>
    <p:sldId id="449" r:id="rId5"/>
    <p:sldId id="450" r:id="rId6"/>
    <p:sldId id="472" r:id="rId7"/>
    <p:sldId id="452" r:id="rId8"/>
    <p:sldId id="484" r:id="rId9"/>
    <p:sldId id="493" r:id="rId10"/>
    <p:sldId id="481" r:id="rId11"/>
    <p:sldId id="471" r:id="rId12"/>
    <p:sldId id="455" r:id="rId13"/>
    <p:sldId id="458" r:id="rId14"/>
    <p:sldId id="459" r:id="rId15"/>
    <p:sldId id="494" r:id="rId16"/>
    <p:sldId id="485" r:id="rId17"/>
    <p:sldId id="482" r:id="rId18"/>
    <p:sldId id="486" r:id="rId19"/>
    <p:sldId id="487" r:id="rId20"/>
    <p:sldId id="488" r:id="rId21"/>
    <p:sldId id="489" r:id="rId22"/>
    <p:sldId id="490" r:id="rId23"/>
    <p:sldId id="491" r:id="rId24"/>
    <p:sldId id="492"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275" autoAdjust="0"/>
    <p:restoredTop sz="89857" autoAdjust="0"/>
  </p:normalViewPr>
  <p:slideViewPr>
    <p:cSldViewPr>
      <p:cViewPr>
        <p:scale>
          <a:sx n="66" d="100"/>
          <a:sy n="66" d="100"/>
        </p:scale>
        <p:origin x="-1890" y="-37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BDED8-2651-43B1-9A0E-1B263A7304CE}" type="doc">
      <dgm:prSet loTypeId="urn:microsoft.com/office/officeart/2005/8/layout/equation1" loCatId="process" qsTypeId="urn:microsoft.com/office/officeart/2005/8/quickstyle/simple4" qsCatId="simple" csTypeId="urn:microsoft.com/office/officeart/2005/8/colors/accent4_4" csCatId="accent4" phldr="1"/>
      <dgm:spPr/>
    </dgm:pt>
    <dgm:pt modelId="{CC7B4CA4-F03C-4925-913B-94111BC9C802}">
      <dgm:prSet phldrT="[Text]"/>
      <dgm:spPr/>
      <dgm:t>
        <a:bodyPr/>
        <a:lstStyle/>
        <a:p>
          <a:r>
            <a:rPr lang="en-GB" dirty="0" smtClean="0"/>
            <a:t>Different metadata vocabularies</a:t>
          </a:r>
          <a:endParaRPr lang="en-GB" dirty="0"/>
        </a:p>
      </dgm:t>
    </dgm:pt>
    <dgm:pt modelId="{110596B1-56EA-4E02-80C2-4F0187DE1CE8}" type="parTrans" cxnId="{E9BD3055-F587-4822-A880-B41E8F5849F4}">
      <dgm:prSet/>
      <dgm:spPr/>
      <dgm:t>
        <a:bodyPr/>
        <a:lstStyle/>
        <a:p>
          <a:endParaRPr lang="en-GB"/>
        </a:p>
      </dgm:t>
    </dgm:pt>
    <dgm:pt modelId="{3F87A67E-1362-4AAF-BF92-69F6D5997E4F}" type="sibTrans" cxnId="{E9BD3055-F587-4822-A880-B41E8F5849F4}">
      <dgm:prSet/>
      <dgm:spPr/>
      <dgm:t>
        <a:bodyPr/>
        <a:lstStyle/>
        <a:p>
          <a:endParaRPr lang="en-GB"/>
        </a:p>
      </dgm:t>
    </dgm:pt>
    <dgm:pt modelId="{E3407E75-66D5-459D-9AFB-E7DAE28D5277}">
      <dgm:prSet phldrT="[Text]"/>
      <dgm:spPr/>
      <dgm:t>
        <a:bodyPr/>
        <a:lstStyle/>
        <a:p>
          <a:r>
            <a:rPr lang="en-GB" dirty="0" smtClean="0"/>
            <a:t>Limited accessibility and lack of awareness</a:t>
          </a:r>
          <a:endParaRPr lang="en-GB" dirty="0"/>
        </a:p>
      </dgm:t>
    </dgm:pt>
    <dgm:pt modelId="{42488A67-91A7-4CA3-9A87-62E1BDC87B0A}" type="parTrans" cxnId="{27D55E77-79CC-4BF6-A8F7-CB96F68BC3D8}">
      <dgm:prSet/>
      <dgm:spPr/>
      <dgm:t>
        <a:bodyPr/>
        <a:lstStyle/>
        <a:p>
          <a:endParaRPr lang="en-GB"/>
        </a:p>
      </dgm:t>
    </dgm:pt>
    <dgm:pt modelId="{6E859682-381D-4C90-B3A0-39314B0D154C}" type="sibTrans" cxnId="{27D55E77-79CC-4BF6-A8F7-CB96F68BC3D8}">
      <dgm:prSet/>
      <dgm:spPr/>
      <dgm:t>
        <a:bodyPr/>
        <a:lstStyle/>
        <a:p>
          <a:endParaRPr lang="en-GB"/>
        </a:p>
      </dgm:t>
    </dgm:pt>
    <dgm:pt modelId="{E2218324-3619-4C98-BA75-59E930747F22}">
      <dgm:prSet phldrT="[Text]"/>
      <dgm:spPr/>
      <dgm:t>
        <a:bodyPr/>
        <a:lstStyle/>
        <a:p>
          <a:r>
            <a:rPr lang="en-GB" dirty="0" smtClean="0"/>
            <a:t>Limited reuse of open datasets</a:t>
          </a:r>
          <a:endParaRPr lang="en-GB" dirty="0"/>
        </a:p>
      </dgm:t>
    </dgm:pt>
    <dgm:pt modelId="{53F6B733-0D68-4726-AEBF-B3EC0DC261A0}" type="parTrans" cxnId="{764B78A5-49EB-4B3F-933D-88686D8EBAAE}">
      <dgm:prSet/>
      <dgm:spPr/>
      <dgm:t>
        <a:bodyPr/>
        <a:lstStyle/>
        <a:p>
          <a:endParaRPr lang="en-GB"/>
        </a:p>
      </dgm:t>
    </dgm:pt>
    <dgm:pt modelId="{A11A94CF-6D51-4929-809C-6114DDC0C3CF}" type="sibTrans" cxnId="{764B78A5-49EB-4B3F-933D-88686D8EBAAE}">
      <dgm:prSet/>
      <dgm:spPr/>
      <dgm:t>
        <a:bodyPr/>
        <a:lstStyle/>
        <a:p>
          <a:endParaRPr lang="en-GB"/>
        </a:p>
      </dgm:t>
    </dgm:pt>
    <dgm:pt modelId="{C4BDE1C3-4C1D-4B40-9565-E2C5FE03184C}" type="pres">
      <dgm:prSet presAssocID="{591BDED8-2651-43B1-9A0E-1B263A7304CE}" presName="linearFlow" presStyleCnt="0">
        <dgm:presLayoutVars>
          <dgm:dir/>
          <dgm:resizeHandles val="exact"/>
        </dgm:presLayoutVars>
      </dgm:prSet>
      <dgm:spPr/>
    </dgm:pt>
    <dgm:pt modelId="{9FCB5D39-C565-4139-85C7-F4375A9D0362}" type="pres">
      <dgm:prSet presAssocID="{CC7B4CA4-F03C-4925-913B-94111BC9C802}" presName="node" presStyleLbl="node1" presStyleIdx="0" presStyleCnt="3">
        <dgm:presLayoutVars>
          <dgm:bulletEnabled val="1"/>
        </dgm:presLayoutVars>
      </dgm:prSet>
      <dgm:spPr/>
      <dgm:t>
        <a:bodyPr/>
        <a:lstStyle/>
        <a:p>
          <a:endParaRPr lang="en-GB"/>
        </a:p>
      </dgm:t>
    </dgm:pt>
    <dgm:pt modelId="{A2964AB5-7360-4255-B025-93A1243B58EA}" type="pres">
      <dgm:prSet presAssocID="{3F87A67E-1362-4AAF-BF92-69F6D5997E4F}" presName="spacerL" presStyleCnt="0"/>
      <dgm:spPr/>
    </dgm:pt>
    <dgm:pt modelId="{859C790E-550D-4C8A-9496-6F9EC71C343D}" type="pres">
      <dgm:prSet presAssocID="{3F87A67E-1362-4AAF-BF92-69F6D5997E4F}" presName="sibTrans" presStyleLbl="sibTrans2D1" presStyleIdx="0" presStyleCnt="2"/>
      <dgm:spPr/>
      <dgm:t>
        <a:bodyPr/>
        <a:lstStyle/>
        <a:p>
          <a:endParaRPr lang="en-GB"/>
        </a:p>
      </dgm:t>
    </dgm:pt>
    <dgm:pt modelId="{B0757D26-F266-433B-AA1D-6FAE7487D228}" type="pres">
      <dgm:prSet presAssocID="{3F87A67E-1362-4AAF-BF92-69F6D5997E4F}" presName="spacerR" presStyleCnt="0"/>
      <dgm:spPr/>
    </dgm:pt>
    <dgm:pt modelId="{6ABC9947-DD65-44F4-A26C-5DCC3CEDA2A9}" type="pres">
      <dgm:prSet presAssocID="{E3407E75-66D5-459D-9AFB-E7DAE28D5277}" presName="node" presStyleLbl="node1" presStyleIdx="1" presStyleCnt="3">
        <dgm:presLayoutVars>
          <dgm:bulletEnabled val="1"/>
        </dgm:presLayoutVars>
      </dgm:prSet>
      <dgm:spPr/>
      <dgm:t>
        <a:bodyPr/>
        <a:lstStyle/>
        <a:p>
          <a:endParaRPr lang="en-GB"/>
        </a:p>
      </dgm:t>
    </dgm:pt>
    <dgm:pt modelId="{E41402AB-32B0-4298-AC15-C0DB4516EA68}" type="pres">
      <dgm:prSet presAssocID="{6E859682-381D-4C90-B3A0-39314B0D154C}" presName="spacerL" presStyleCnt="0"/>
      <dgm:spPr/>
    </dgm:pt>
    <dgm:pt modelId="{2613318D-AC72-4ADF-9D11-92B551473665}" type="pres">
      <dgm:prSet presAssocID="{6E859682-381D-4C90-B3A0-39314B0D154C}" presName="sibTrans" presStyleLbl="sibTrans2D1" presStyleIdx="1" presStyleCnt="2"/>
      <dgm:spPr/>
      <dgm:t>
        <a:bodyPr/>
        <a:lstStyle/>
        <a:p>
          <a:endParaRPr lang="en-GB"/>
        </a:p>
      </dgm:t>
    </dgm:pt>
    <dgm:pt modelId="{C985108A-8401-4BAA-9CFB-D61082CC7BA9}" type="pres">
      <dgm:prSet presAssocID="{6E859682-381D-4C90-B3A0-39314B0D154C}" presName="spacerR" presStyleCnt="0"/>
      <dgm:spPr/>
    </dgm:pt>
    <dgm:pt modelId="{F5A2F234-570D-4A0B-BCC2-1C7775002B08}" type="pres">
      <dgm:prSet presAssocID="{E2218324-3619-4C98-BA75-59E930747F22}" presName="node" presStyleLbl="node1" presStyleIdx="2" presStyleCnt="3">
        <dgm:presLayoutVars>
          <dgm:bulletEnabled val="1"/>
        </dgm:presLayoutVars>
      </dgm:prSet>
      <dgm:spPr/>
      <dgm:t>
        <a:bodyPr/>
        <a:lstStyle/>
        <a:p>
          <a:endParaRPr lang="en-GB"/>
        </a:p>
      </dgm:t>
    </dgm:pt>
  </dgm:ptLst>
  <dgm:cxnLst>
    <dgm:cxn modelId="{B80F0249-61CA-4F26-835E-6F00F9E0A974}" type="presOf" srcId="{E3407E75-66D5-459D-9AFB-E7DAE28D5277}" destId="{6ABC9947-DD65-44F4-A26C-5DCC3CEDA2A9}" srcOrd="0" destOrd="0" presId="urn:microsoft.com/office/officeart/2005/8/layout/equation1"/>
    <dgm:cxn modelId="{C55D7FAA-B557-4AB9-8327-95A8E66DB999}" type="presOf" srcId="{CC7B4CA4-F03C-4925-913B-94111BC9C802}" destId="{9FCB5D39-C565-4139-85C7-F4375A9D0362}" srcOrd="0" destOrd="0" presId="urn:microsoft.com/office/officeart/2005/8/layout/equation1"/>
    <dgm:cxn modelId="{764B78A5-49EB-4B3F-933D-88686D8EBAAE}" srcId="{591BDED8-2651-43B1-9A0E-1B263A7304CE}" destId="{E2218324-3619-4C98-BA75-59E930747F22}" srcOrd="2" destOrd="0" parTransId="{53F6B733-0D68-4726-AEBF-B3EC0DC261A0}" sibTransId="{A11A94CF-6D51-4929-809C-6114DDC0C3CF}"/>
    <dgm:cxn modelId="{49FFDBC3-9BDA-4F92-A4DF-C196BC706A09}" type="presOf" srcId="{591BDED8-2651-43B1-9A0E-1B263A7304CE}" destId="{C4BDE1C3-4C1D-4B40-9565-E2C5FE03184C}" srcOrd="0" destOrd="0" presId="urn:microsoft.com/office/officeart/2005/8/layout/equation1"/>
    <dgm:cxn modelId="{E9BD3055-F587-4822-A880-B41E8F5849F4}" srcId="{591BDED8-2651-43B1-9A0E-1B263A7304CE}" destId="{CC7B4CA4-F03C-4925-913B-94111BC9C802}" srcOrd="0" destOrd="0" parTransId="{110596B1-56EA-4E02-80C2-4F0187DE1CE8}" sibTransId="{3F87A67E-1362-4AAF-BF92-69F6D5997E4F}"/>
    <dgm:cxn modelId="{27D55E77-79CC-4BF6-A8F7-CB96F68BC3D8}" srcId="{591BDED8-2651-43B1-9A0E-1B263A7304CE}" destId="{E3407E75-66D5-459D-9AFB-E7DAE28D5277}" srcOrd="1" destOrd="0" parTransId="{42488A67-91A7-4CA3-9A87-62E1BDC87B0A}" sibTransId="{6E859682-381D-4C90-B3A0-39314B0D154C}"/>
    <dgm:cxn modelId="{FD5C9A5C-C61A-46E2-869D-2E316F6B6A23}" type="presOf" srcId="{6E859682-381D-4C90-B3A0-39314B0D154C}" destId="{2613318D-AC72-4ADF-9D11-92B551473665}" srcOrd="0" destOrd="0" presId="urn:microsoft.com/office/officeart/2005/8/layout/equation1"/>
    <dgm:cxn modelId="{DE4722AF-F635-4DE4-B54C-9101D4AF285B}" type="presOf" srcId="{E2218324-3619-4C98-BA75-59E930747F22}" destId="{F5A2F234-570D-4A0B-BCC2-1C7775002B08}" srcOrd="0" destOrd="0" presId="urn:microsoft.com/office/officeart/2005/8/layout/equation1"/>
    <dgm:cxn modelId="{84FD44DA-3434-4E71-9BF5-D5C68F4E8FA6}" type="presOf" srcId="{3F87A67E-1362-4AAF-BF92-69F6D5997E4F}" destId="{859C790E-550D-4C8A-9496-6F9EC71C343D}" srcOrd="0" destOrd="0" presId="urn:microsoft.com/office/officeart/2005/8/layout/equation1"/>
    <dgm:cxn modelId="{2E65DFFC-50C2-41FB-9635-6715406FC5AD}" type="presParOf" srcId="{C4BDE1C3-4C1D-4B40-9565-E2C5FE03184C}" destId="{9FCB5D39-C565-4139-85C7-F4375A9D0362}" srcOrd="0" destOrd="0" presId="urn:microsoft.com/office/officeart/2005/8/layout/equation1"/>
    <dgm:cxn modelId="{A255D709-65BB-4DC7-B9FC-5AE4B60AF860}" type="presParOf" srcId="{C4BDE1C3-4C1D-4B40-9565-E2C5FE03184C}" destId="{A2964AB5-7360-4255-B025-93A1243B58EA}" srcOrd="1" destOrd="0" presId="urn:microsoft.com/office/officeart/2005/8/layout/equation1"/>
    <dgm:cxn modelId="{F24EE14B-97BB-4EF7-8BBE-CB84794B0A85}" type="presParOf" srcId="{C4BDE1C3-4C1D-4B40-9565-E2C5FE03184C}" destId="{859C790E-550D-4C8A-9496-6F9EC71C343D}" srcOrd="2" destOrd="0" presId="urn:microsoft.com/office/officeart/2005/8/layout/equation1"/>
    <dgm:cxn modelId="{EDC0AC6A-CA79-44DD-9FFC-6A71DEEDCDCC}" type="presParOf" srcId="{C4BDE1C3-4C1D-4B40-9565-E2C5FE03184C}" destId="{B0757D26-F266-433B-AA1D-6FAE7487D228}" srcOrd="3" destOrd="0" presId="urn:microsoft.com/office/officeart/2005/8/layout/equation1"/>
    <dgm:cxn modelId="{091F1B0B-B5E4-423D-A54F-354AB5D033CF}" type="presParOf" srcId="{C4BDE1C3-4C1D-4B40-9565-E2C5FE03184C}" destId="{6ABC9947-DD65-44F4-A26C-5DCC3CEDA2A9}" srcOrd="4" destOrd="0" presId="urn:microsoft.com/office/officeart/2005/8/layout/equation1"/>
    <dgm:cxn modelId="{B3CC6264-8E52-43F0-96D9-59C9E817016F}" type="presParOf" srcId="{C4BDE1C3-4C1D-4B40-9565-E2C5FE03184C}" destId="{E41402AB-32B0-4298-AC15-C0DB4516EA68}" srcOrd="5" destOrd="0" presId="urn:microsoft.com/office/officeart/2005/8/layout/equation1"/>
    <dgm:cxn modelId="{2984C739-D11C-4E23-8B36-8B49FB25C71B}" type="presParOf" srcId="{C4BDE1C3-4C1D-4B40-9565-E2C5FE03184C}" destId="{2613318D-AC72-4ADF-9D11-92B551473665}" srcOrd="6" destOrd="0" presId="urn:microsoft.com/office/officeart/2005/8/layout/equation1"/>
    <dgm:cxn modelId="{CF207EFF-4B61-4152-9F42-C4B5517190B0}" type="presParOf" srcId="{C4BDE1C3-4C1D-4B40-9565-E2C5FE03184C}" destId="{C985108A-8401-4BAA-9CFB-D61082CC7BA9}" srcOrd="7" destOrd="0" presId="urn:microsoft.com/office/officeart/2005/8/layout/equation1"/>
    <dgm:cxn modelId="{C108508E-02DA-43A8-A76E-BCCB08849209}" type="presParOf" srcId="{C4BDE1C3-4C1D-4B40-9565-E2C5FE03184C}" destId="{F5A2F234-570D-4A0B-BCC2-1C7775002B08}" srcOrd="8" destOrd="0" presId="urn:microsoft.com/office/officeart/2005/8/layout/equatio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B5D39-C565-4139-85C7-F4375A9D0362}">
      <dsp:nvSpPr>
        <dsp:cNvPr id="0" name=""/>
        <dsp:cNvSpPr/>
      </dsp:nvSpPr>
      <dsp:spPr>
        <a:xfrm>
          <a:off x="1230" y="581719"/>
          <a:ext cx="1630560" cy="1630560"/>
        </a:xfrm>
        <a:prstGeom prst="ellipse">
          <a:avLst/>
        </a:prstGeom>
        <a:gradFill rotWithShape="0">
          <a:gsLst>
            <a:gs pos="0">
              <a:schemeClr val="accent4">
                <a:shade val="50000"/>
                <a:hueOff val="0"/>
                <a:satOff val="0"/>
                <a:lumOff val="0"/>
                <a:alphaOff val="0"/>
                <a:shade val="51000"/>
                <a:satMod val="130000"/>
              </a:schemeClr>
            </a:gs>
            <a:gs pos="80000">
              <a:schemeClr val="accent4">
                <a:shade val="50000"/>
                <a:hueOff val="0"/>
                <a:satOff val="0"/>
                <a:lumOff val="0"/>
                <a:alphaOff val="0"/>
                <a:shade val="93000"/>
                <a:satMod val="130000"/>
              </a:schemeClr>
            </a:gs>
            <a:gs pos="100000">
              <a:schemeClr val="accent4">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Different metadata vocabularies</a:t>
          </a:r>
          <a:endParaRPr lang="en-GB" sz="1500" kern="1200" dirty="0"/>
        </a:p>
      </dsp:txBody>
      <dsp:txXfrm>
        <a:off x="240020" y="820509"/>
        <a:ext cx="1152980" cy="1152980"/>
      </dsp:txXfrm>
    </dsp:sp>
    <dsp:sp modelId="{859C790E-550D-4C8A-9496-6F9EC71C343D}">
      <dsp:nvSpPr>
        <dsp:cNvPr id="0" name=""/>
        <dsp:cNvSpPr/>
      </dsp:nvSpPr>
      <dsp:spPr>
        <a:xfrm>
          <a:off x="1764192" y="924137"/>
          <a:ext cx="945725" cy="945725"/>
        </a:xfrm>
        <a:prstGeom prst="mathPlus">
          <a:avLst/>
        </a:prstGeom>
        <a:gradFill rotWithShape="0">
          <a:gsLst>
            <a:gs pos="0">
              <a:schemeClr val="accent4">
                <a:shade val="90000"/>
                <a:hueOff val="0"/>
                <a:satOff val="0"/>
                <a:lumOff val="0"/>
                <a:alphaOff val="0"/>
                <a:shade val="51000"/>
                <a:satMod val="130000"/>
              </a:schemeClr>
            </a:gs>
            <a:gs pos="80000">
              <a:schemeClr val="accent4">
                <a:shade val="90000"/>
                <a:hueOff val="0"/>
                <a:satOff val="0"/>
                <a:lumOff val="0"/>
                <a:alphaOff val="0"/>
                <a:shade val="93000"/>
                <a:satMod val="130000"/>
              </a:schemeClr>
            </a:gs>
            <a:gs pos="100000">
              <a:schemeClr val="accent4">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1889548" y="1285782"/>
        <a:ext cx="695013" cy="222435"/>
      </dsp:txXfrm>
    </dsp:sp>
    <dsp:sp modelId="{6ABC9947-DD65-44F4-A26C-5DCC3CEDA2A9}">
      <dsp:nvSpPr>
        <dsp:cNvPr id="0" name=""/>
        <dsp:cNvSpPr/>
      </dsp:nvSpPr>
      <dsp:spPr>
        <a:xfrm>
          <a:off x="2842319" y="581719"/>
          <a:ext cx="1630560" cy="1630560"/>
        </a:xfrm>
        <a:prstGeom prst="ellipse">
          <a:avLst/>
        </a:prstGeom>
        <a:gradFill rotWithShape="0">
          <a:gsLst>
            <a:gs pos="0">
              <a:schemeClr val="accent4">
                <a:shade val="50000"/>
                <a:hueOff val="100353"/>
                <a:satOff val="17567"/>
                <a:lumOff val="24188"/>
                <a:alphaOff val="0"/>
                <a:shade val="51000"/>
                <a:satMod val="130000"/>
              </a:schemeClr>
            </a:gs>
            <a:gs pos="80000">
              <a:schemeClr val="accent4">
                <a:shade val="50000"/>
                <a:hueOff val="100353"/>
                <a:satOff val="17567"/>
                <a:lumOff val="24188"/>
                <a:alphaOff val="0"/>
                <a:shade val="93000"/>
                <a:satMod val="130000"/>
              </a:schemeClr>
            </a:gs>
            <a:gs pos="100000">
              <a:schemeClr val="accent4">
                <a:shade val="50000"/>
                <a:hueOff val="100353"/>
                <a:satOff val="17567"/>
                <a:lumOff val="2418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Limited accessibility and lack of awareness</a:t>
          </a:r>
          <a:endParaRPr lang="en-GB" sz="1500" kern="1200" dirty="0"/>
        </a:p>
      </dsp:txBody>
      <dsp:txXfrm>
        <a:off x="3081109" y="820509"/>
        <a:ext cx="1152980" cy="1152980"/>
      </dsp:txXfrm>
    </dsp:sp>
    <dsp:sp modelId="{2613318D-AC72-4ADF-9D11-92B551473665}">
      <dsp:nvSpPr>
        <dsp:cNvPr id="0" name=""/>
        <dsp:cNvSpPr/>
      </dsp:nvSpPr>
      <dsp:spPr>
        <a:xfrm>
          <a:off x="4605282" y="924137"/>
          <a:ext cx="945725" cy="945725"/>
        </a:xfrm>
        <a:prstGeom prst="mathEqual">
          <a:avLst/>
        </a:prstGeom>
        <a:gradFill rotWithShape="0">
          <a:gsLst>
            <a:gs pos="0">
              <a:schemeClr val="accent4">
                <a:shade val="90000"/>
                <a:hueOff val="158196"/>
                <a:satOff val="1525"/>
                <a:lumOff val="22698"/>
                <a:alphaOff val="0"/>
                <a:shade val="51000"/>
                <a:satMod val="130000"/>
              </a:schemeClr>
            </a:gs>
            <a:gs pos="80000">
              <a:schemeClr val="accent4">
                <a:shade val="90000"/>
                <a:hueOff val="158196"/>
                <a:satOff val="1525"/>
                <a:lumOff val="22698"/>
                <a:alphaOff val="0"/>
                <a:shade val="93000"/>
                <a:satMod val="130000"/>
              </a:schemeClr>
            </a:gs>
            <a:gs pos="100000">
              <a:schemeClr val="accent4">
                <a:shade val="90000"/>
                <a:hueOff val="158196"/>
                <a:satOff val="1525"/>
                <a:lumOff val="226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a:off x="4730638" y="1118956"/>
        <a:ext cx="695013" cy="556087"/>
      </dsp:txXfrm>
    </dsp:sp>
    <dsp:sp modelId="{F5A2F234-570D-4A0B-BCC2-1C7775002B08}">
      <dsp:nvSpPr>
        <dsp:cNvPr id="0" name=""/>
        <dsp:cNvSpPr/>
      </dsp:nvSpPr>
      <dsp:spPr>
        <a:xfrm>
          <a:off x="5683408" y="581719"/>
          <a:ext cx="1630560" cy="1630560"/>
        </a:xfrm>
        <a:prstGeom prst="ellipse">
          <a:avLst/>
        </a:prstGeom>
        <a:gradFill rotWithShape="0">
          <a:gsLst>
            <a:gs pos="0">
              <a:schemeClr val="accent4">
                <a:shade val="50000"/>
                <a:hueOff val="100353"/>
                <a:satOff val="17567"/>
                <a:lumOff val="24188"/>
                <a:alphaOff val="0"/>
                <a:shade val="51000"/>
                <a:satMod val="130000"/>
              </a:schemeClr>
            </a:gs>
            <a:gs pos="80000">
              <a:schemeClr val="accent4">
                <a:shade val="50000"/>
                <a:hueOff val="100353"/>
                <a:satOff val="17567"/>
                <a:lumOff val="24188"/>
                <a:alphaOff val="0"/>
                <a:shade val="93000"/>
                <a:satMod val="130000"/>
              </a:schemeClr>
            </a:gs>
            <a:gs pos="100000">
              <a:schemeClr val="accent4">
                <a:shade val="50000"/>
                <a:hueOff val="100353"/>
                <a:satOff val="17567"/>
                <a:lumOff val="2418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Limited reuse of open datasets</a:t>
          </a:r>
          <a:endParaRPr lang="en-GB" sz="1500" kern="1200" dirty="0"/>
        </a:p>
      </dsp:txBody>
      <dsp:txXfrm>
        <a:off x="5922198" y="820509"/>
        <a:ext cx="1152980" cy="115298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05/02/2014</a:t>
            </a:fld>
            <a:endParaRPr lang="en-GB" dirty="0">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dirty="0">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05/02/2014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extLst>
      <p:ext uri="{BB962C8B-B14F-4D97-AF65-F5344CB8AC3E}">
        <p14:creationId xmlns:p14="http://schemas.microsoft.com/office/powerpoint/2010/main" val="4008776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dirty="0"/>
          </a:p>
        </p:txBody>
      </p:sp>
    </p:spTree>
    <p:extLst>
      <p:ext uri="{BB962C8B-B14F-4D97-AF65-F5344CB8AC3E}">
        <p14:creationId xmlns:p14="http://schemas.microsoft.com/office/powerpoint/2010/main" val="1670748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dirty="0"/>
          </a:p>
        </p:txBody>
      </p:sp>
    </p:spTree>
    <p:extLst>
      <p:ext uri="{BB962C8B-B14F-4D97-AF65-F5344CB8AC3E}">
        <p14:creationId xmlns:p14="http://schemas.microsoft.com/office/powerpoint/2010/main" val="2523116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dirty="0"/>
          </a:p>
        </p:txBody>
      </p:sp>
    </p:spTree>
    <p:extLst>
      <p:ext uri="{BB962C8B-B14F-4D97-AF65-F5344CB8AC3E}">
        <p14:creationId xmlns:p14="http://schemas.microsoft.com/office/powerpoint/2010/main" val="385304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dirty="0"/>
          </a:p>
        </p:txBody>
      </p:sp>
    </p:spTree>
    <p:extLst>
      <p:ext uri="{BB962C8B-B14F-4D97-AF65-F5344CB8AC3E}">
        <p14:creationId xmlns:p14="http://schemas.microsoft.com/office/powerpoint/2010/main" val="3232010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dirty="0"/>
          </a:p>
        </p:txBody>
      </p:sp>
    </p:spTree>
    <p:extLst>
      <p:ext uri="{BB962C8B-B14F-4D97-AF65-F5344CB8AC3E}">
        <p14:creationId xmlns:p14="http://schemas.microsoft.com/office/powerpoint/2010/main" val="4189051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dirty="0"/>
          </a:p>
        </p:txBody>
      </p:sp>
    </p:spTree>
    <p:extLst>
      <p:ext uri="{BB962C8B-B14F-4D97-AF65-F5344CB8AC3E}">
        <p14:creationId xmlns:p14="http://schemas.microsoft.com/office/powerpoint/2010/main" val="247744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dirty="0"/>
          </a:p>
        </p:txBody>
      </p:sp>
    </p:spTree>
    <p:extLst>
      <p:ext uri="{BB962C8B-B14F-4D97-AF65-F5344CB8AC3E}">
        <p14:creationId xmlns:p14="http://schemas.microsoft.com/office/powerpoint/2010/main" val="1666542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dirty="0"/>
          </a:p>
        </p:txBody>
      </p:sp>
    </p:spTree>
    <p:extLst>
      <p:ext uri="{BB962C8B-B14F-4D97-AF65-F5344CB8AC3E}">
        <p14:creationId xmlns:p14="http://schemas.microsoft.com/office/powerpoint/2010/main" val="4262141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dirty="0"/>
          </a:p>
        </p:txBody>
      </p:sp>
    </p:spTree>
    <p:extLst>
      <p:ext uri="{BB962C8B-B14F-4D97-AF65-F5344CB8AC3E}">
        <p14:creationId xmlns:p14="http://schemas.microsoft.com/office/powerpoint/2010/main" val="2429646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dirty="0"/>
          </a:p>
        </p:txBody>
      </p:sp>
    </p:spTree>
    <p:extLst>
      <p:ext uri="{BB962C8B-B14F-4D97-AF65-F5344CB8AC3E}">
        <p14:creationId xmlns:p14="http://schemas.microsoft.com/office/powerpoint/2010/main" val="361760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D5EE04-6622-4AD6-A6DC-40BC47304F9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D5EE04-6622-4AD6-A6DC-40BC47304F9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dirty="0"/>
          </a:p>
        </p:txBody>
      </p:sp>
    </p:spTree>
    <p:extLst>
      <p:ext uri="{BB962C8B-B14F-4D97-AF65-F5344CB8AC3E}">
        <p14:creationId xmlns:p14="http://schemas.microsoft.com/office/powerpoint/2010/main" val="34529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dirty="0"/>
          </a:p>
        </p:txBody>
      </p:sp>
    </p:spTree>
    <p:extLst>
      <p:ext uri="{BB962C8B-B14F-4D97-AF65-F5344CB8AC3E}">
        <p14:creationId xmlns:p14="http://schemas.microsoft.com/office/powerpoint/2010/main" val="1726648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6"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50"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6" name="Slide Number Placeholder 15"/>
          <p:cNvSpPr>
            <a:spLocks noGrp="1"/>
          </p:cNvSpPr>
          <p:nvPr>
            <p:ph type="sldNum" sz="quarter" idx="18"/>
          </p:nvPr>
        </p:nvSpPr>
        <p:spPr/>
        <p:txBody>
          <a:bodyPr/>
          <a:lstStyle/>
          <a:p>
            <a:r>
              <a:rPr lang="en-GB" dirty="0" smtClean="0"/>
              <a:t>Slide </a:t>
            </a:r>
            <a:fld id="{F40CD079-BC3F-4086-BA81-31A79D845B02}" type="slidenum">
              <a:rPr lang="en-GB" smtClean="0"/>
              <a:pPr/>
              <a:t>‹#›</a:t>
            </a:fld>
            <a:endParaRPr lang="en-GB" dirty="0"/>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GB" noProof="0" dirty="0" smtClean="0"/>
              <a:t>Click to edit Master title style</a:t>
            </a:r>
            <a:endParaRPr lang="en-GB" noProof="0" dirty="0"/>
          </a:p>
        </p:txBody>
      </p:sp>
      <p:sp>
        <p:nvSpPr>
          <p:cNvPr id="28" name="Content Placeholder 26"/>
          <p:cNvSpPr>
            <a:spLocks noGrp="1"/>
          </p:cNvSpPr>
          <p:nvPr>
            <p:ph sz="quarter" idx="14"/>
          </p:nvPr>
        </p:nvSpPr>
        <p:spPr>
          <a:xfrm>
            <a:off x="533400" y="1752601"/>
            <a:ext cx="3962400" cy="4419599"/>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dirty="0" smtClean="0"/>
              <a:t>Slide </a:t>
            </a:r>
            <a:fld id="{E44EE0AE-258D-448E-BE6F-A5950D950578}" type="slidenum">
              <a:rPr lang="en-GB" smtClean="0"/>
              <a:pPr/>
              <a:t>‹#›</a:t>
            </a:fld>
            <a:endParaRPr lang="en-GB" dirty="0"/>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GB" noProof="0" dirty="0" smtClean="0"/>
              <a:t>Click to edit Master title style</a:t>
            </a:r>
            <a:endParaRPr lang="en-GB" noProof="0" dirty="0"/>
          </a:p>
        </p:txBody>
      </p:sp>
      <p:sp>
        <p:nvSpPr>
          <p:cNvPr id="28" name="Content Placeholder 26"/>
          <p:cNvSpPr>
            <a:spLocks noGrp="1"/>
          </p:cNvSpPr>
          <p:nvPr>
            <p:ph sz="quarter" idx="14"/>
          </p:nvPr>
        </p:nvSpPr>
        <p:spPr>
          <a:xfrm>
            <a:off x="6019800" y="1752600"/>
            <a:ext cx="2590800" cy="2133600"/>
          </a:xfrm>
        </p:spPr>
        <p:txBody>
          <a:bodyPr/>
          <a:lstStyle/>
          <a:p>
            <a:pPr lvl="0"/>
            <a:r>
              <a:rPr lang="en-GB" noProof="0" dirty="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GB" noProof="0" dirty="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GB"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dirty="0" smtClean="0"/>
              <a:t>Slide </a:t>
            </a:r>
            <a:fld id="{E5AEF7E6-F54B-465B-80D8-F94E30169B2B}" type="slidenum">
              <a:rPr lang="en-GB" smtClean="0"/>
              <a:pPr/>
              <a:t>‹#›</a:t>
            </a:fld>
            <a:endParaRPr lang="en-GB" dirty="0"/>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9"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GB" noProof="0" dirty="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533400" y="4038600"/>
            <a:ext cx="2590800" cy="2133600"/>
          </a:xfrm>
        </p:spPr>
        <p:txBody>
          <a:bodyPr/>
          <a:lstStyle/>
          <a:p>
            <a:pPr lvl="0"/>
            <a:r>
              <a:rPr lang="en-GB" noProof="0" dirty="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GB"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dirty="0" smtClean="0"/>
              <a:t>Slide </a:t>
            </a:r>
            <a:fld id="{2A1DF1AB-ECF4-458D-ADC6-8F9126CBD0F9}" type="slidenum">
              <a:rPr lang="en-GB" smtClean="0"/>
              <a:pPr/>
              <a:t>‹#›</a:t>
            </a:fld>
            <a:endParaRPr lang="en-GB" dirty="0"/>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GB"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GB" noProof="1" smtClean="0"/>
              <a:t>Click to edit Master text styles</a:t>
            </a:r>
          </a:p>
          <a:p>
            <a:pPr lvl="1"/>
            <a:r>
              <a:rPr lang="en-GB" noProof="1" smtClean="0"/>
              <a:t>Second level</a:t>
            </a:r>
          </a:p>
          <a:p>
            <a:pPr lvl="2"/>
            <a:r>
              <a:rPr lang="en-GB" noProof="1" smtClean="0"/>
              <a:t>Third level</a:t>
            </a:r>
          </a:p>
          <a:p>
            <a:pPr lvl="3"/>
            <a:r>
              <a:rPr lang="en-GB" noProof="1" smtClean="0"/>
              <a:t>Fourth level</a:t>
            </a:r>
          </a:p>
          <a:p>
            <a:pPr lvl="4"/>
            <a:r>
              <a:rPr lang="en-GB"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GB"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dirty="0" smtClean="0"/>
              <a:t>Slide </a:t>
            </a:r>
            <a:fld id="{A487AC06-E2A2-4E8D-9AFD-439DCFCCE529}" type="slidenum">
              <a:rPr lang="en-GB" smtClean="0"/>
              <a:pPr/>
              <a:t>‹#›</a:t>
            </a:fld>
            <a:endParaRPr lang="en-GB" dirty="0"/>
          </a:p>
        </p:txBody>
      </p:sp>
      <p:sp>
        <p:nvSpPr>
          <p:cNvPr id="18" name="PwCFirm"/>
          <p:cNvSpPr txBox="1"/>
          <p:nvPr userDrawn="1"/>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GB" noProof="0" dirty="0" smtClean="0"/>
              <a:t>Click to edit Master title style</a:t>
            </a:r>
            <a:endParaRPr lang="en-GB" noProof="0" dirty="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dirty="0" smtClean="0"/>
              <a:t>Slide </a:t>
            </a:r>
            <a:fld id="{7703A140-4BD5-4963-8DDB-02EE24C99514}" type="slidenum">
              <a:rPr lang="en-GB" smtClean="0"/>
              <a:pPr/>
              <a:t>‹#›</a:t>
            </a:fld>
            <a:endParaRPr lang="en-GB" dirty="0"/>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GB" noProof="0" dirty="0" smtClean="0"/>
              <a:t>Click to edit Master title style</a:t>
            </a:r>
            <a:endParaRPr lang="en-GB" noProof="0" dirty="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7" name="Slide Number Placeholder 16"/>
          <p:cNvSpPr>
            <a:spLocks noGrp="1"/>
          </p:cNvSpPr>
          <p:nvPr>
            <p:ph type="sldNum" sz="quarter" idx="18"/>
          </p:nvPr>
        </p:nvSpPr>
        <p:spPr/>
        <p:txBody>
          <a:bodyPr/>
          <a:lstStyle/>
          <a:p>
            <a:r>
              <a:rPr lang="en-GB" dirty="0" smtClean="0"/>
              <a:t>Slide </a:t>
            </a:r>
            <a:fld id="{C65BB6A6-903A-4B60-A0CF-B2137834975A}" type="slidenum">
              <a:rPr lang="en-GB" smtClean="0"/>
              <a:pPr/>
              <a:t>‹#›</a:t>
            </a:fld>
            <a:endParaRPr lang="en-GB" dirty="0"/>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7"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 Colour">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4" name="Slide Number Placeholder 16"/>
          <p:cNvSpPr>
            <a:spLocks noGrp="1"/>
          </p:cNvSpPr>
          <p:nvPr>
            <p:ph type="sldNum" sz="quarter" idx="18"/>
          </p:nvPr>
        </p:nvSpPr>
        <p:spPr>
          <a:xfrm>
            <a:off x="7086600" y="6477000"/>
            <a:ext cx="1527048" cy="152400"/>
          </a:xfrm>
        </p:spPr>
        <p:txBody>
          <a:bodyPr/>
          <a:lstStyle/>
          <a:p>
            <a:r>
              <a:rPr lang="en-GB" dirty="0" smtClean="0"/>
              <a:t>Slide </a:t>
            </a:r>
            <a:fld id="{C65BB6A6-903A-4B60-A0CF-B2137834975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dirty="0" smtClean="0"/>
              <a:t>Slide </a:t>
            </a:r>
            <a:fld id="{4424FA8E-F7FA-40CC-BCA5-BCCDFCD308A3}" type="slidenum">
              <a:rPr lang="en-GB" smtClean="0"/>
              <a:pPr/>
              <a:t>‹#›</a:t>
            </a:fld>
            <a:endParaRPr lang="en-GB" dirty="0"/>
          </a:p>
        </p:txBody>
      </p:sp>
      <p:pic>
        <p:nvPicPr>
          <p:cNvPr id="9" name="Picture 2" descr="http://www.lib.umich.edu/files/services/copyright/cc-by.png">
            <a:hlinkClick r:id="rId13"/>
          </p:cNvPr>
          <p:cNvPicPr>
            <a:picLocks noChangeAspect="1" noChangeArrowheads="1"/>
          </p:cNvPicPr>
          <p:nvPr/>
        </p:nvPicPr>
        <p:blipFill>
          <a:blip r:embed="rId14" cstate="print"/>
          <a:srcRect/>
          <a:stretch>
            <a:fillRect/>
          </a:stretch>
        </p:blipFill>
        <p:spPr bwMode="auto">
          <a:xfrm>
            <a:off x="8090178" y="6669360"/>
            <a:ext cx="539163" cy="18864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6" r:id="rId4"/>
    <p:sldLayoutId id="2147483657" r:id="rId5"/>
    <p:sldLayoutId id="2147483658" r:id="rId6"/>
    <p:sldLayoutId id="2147483659" r:id="rId7"/>
    <p:sldLayoutId id="2147483662" r:id="rId8"/>
    <p:sldLayoutId id="2147483663" r:id="rId9"/>
    <p:sldLayoutId id="2147483666" r:id="rId10"/>
    <p:sldLayoutId id="2147483667" r:id="rId1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eportal.eba.europa.eu/ci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hyperlink" Target="http://www.w3.org/TR/2014/REC-vocab-dcat-20140116/#class-dataset" TargetMode="External"/><Relationship Id="rId4" Type="http://schemas.openxmlformats.org/officeDocument/2006/relationships/hyperlink" Target="http://ec.europa.eu/eurostat/product?code=isoc_ic_biski"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hyperlink" Target="http://5stardata.info/" TargetMode="Externa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32.gif"/><Relationship Id="rId2" Type="http://schemas.openxmlformats.org/officeDocument/2006/relationships/notesSlide" Target="../notesSlides/notesSlide20.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33.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29.jpeg"/><Relationship Id="rId9" Type="http://schemas.openxmlformats.org/officeDocument/2006/relationships/image" Target="../media/image31.png"/><Relationship Id="rId14" Type="http://schemas.openxmlformats.org/officeDocument/2006/relationships/hyperlink" Target="http://joinup.ec.europa.eu/"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joinup.ec.europa.eu/asset/adms/description" TargetMode="External"/><Relationship Id="rId13" Type="http://schemas.openxmlformats.org/officeDocument/2006/relationships/image" Target="../media/image39.png"/><Relationship Id="rId18" Type="http://schemas.openxmlformats.org/officeDocument/2006/relationships/hyperlink" Target="https://joinup.ec.europa.eu/community/core_vocabularies/description" TargetMode="External"/><Relationship Id="rId26" Type="http://schemas.openxmlformats.org/officeDocument/2006/relationships/hyperlink" Target="http://joinup.ec.europa.eu/asset/dcat_application_profile/description" TargetMode="External"/><Relationship Id="rId3" Type="http://schemas.openxmlformats.org/officeDocument/2006/relationships/image" Target="../media/image34.png"/><Relationship Id="rId21" Type="http://schemas.openxmlformats.org/officeDocument/2006/relationships/image" Target="../media/image43.emf"/><Relationship Id="rId7" Type="http://schemas.openxmlformats.org/officeDocument/2006/relationships/image" Target="../media/image36.png"/><Relationship Id="rId12" Type="http://schemas.openxmlformats.org/officeDocument/2006/relationships/hyperlink" Target="https://joinup.ec.europa.eu/asset/core_business/description" TargetMode="External"/><Relationship Id="rId17" Type="http://schemas.openxmlformats.org/officeDocument/2006/relationships/image" Target="../media/image41.png"/><Relationship Id="rId25" Type="http://schemas.openxmlformats.org/officeDocument/2006/relationships/image" Target="../media/image45.emf"/><Relationship Id="rId2" Type="http://schemas.openxmlformats.org/officeDocument/2006/relationships/hyperlink" Target="https://developer.linkedin.com/sites/default/files/LinkedIn_Logo60px.png" TargetMode="External"/><Relationship Id="rId16" Type="http://schemas.openxmlformats.org/officeDocument/2006/relationships/hyperlink" Target="https://joinup.ec.europa.eu/asset/core_location/description" TargetMode="External"/><Relationship Id="rId20" Type="http://schemas.openxmlformats.org/officeDocument/2006/relationships/hyperlink" Target="https://joinup.ec.europa.eu/community/software-forges-community/description" TargetMode="External"/><Relationship Id="rId1" Type="http://schemas.openxmlformats.org/officeDocument/2006/relationships/slideLayout" Target="../slideLayouts/slideLayout7.xml"/><Relationship Id="rId6" Type="http://schemas.openxmlformats.org/officeDocument/2006/relationships/hyperlink" Target="https://joinup.ec.europa.eu/community/semic/description" TargetMode="External"/><Relationship Id="rId11" Type="http://schemas.openxmlformats.org/officeDocument/2006/relationships/image" Target="../media/image38.png"/><Relationship Id="rId24" Type="http://schemas.openxmlformats.org/officeDocument/2006/relationships/hyperlink" Target="https://joinup.ec.europa.eu/asset/core_public_service/description" TargetMode="External"/><Relationship Id="rId5" Type="http://schemas.openxmlformats.org/officeDocument/2006/relationships/image" Target="../media/image35.png"/><Relationship Id="rId15" Type="http://schemas.openxmlformats.org/officeDocument/2006/relationships/image" Target="../media/image40.png"/><Relationship Id="rId23" Type="http://schemas.openxmlformats.org/officeDocument/2006/relationships/image" Target="../media/image44.emf"/><Relationship Id="rId28" Type="http://schemas.openxmlformats.org/officeDocument/2006/relationships/image" Target="../media/image26.png"/><Relationship Id="rId10" Type="http://schemas.openxmlformats.org/officeDocument/2006/relationships/hyperlink" Target="https://joinup.ec.europa.eu/asset/core_person/description" TargetMode="External"/><Relationship Id="rId19" Type="http://schemas.openxmlformats.org/officeDocument/2006/relationships/image" Target="../media/image42.png"/><Relationship Id="rId4" Type="http://schemas.openxmlformats.org/officeDocument/2006/relationships/hyperlink" Target="https://twitter.com/semiceu" TargetMode="External"/><Relationship Id="rId9" Type="http://schemas.openxmlformats.org/officeDocument/2006/relationships/image" Target="../media/image37.png"/><Relationship Id="rId14" Type="http://schemas.openxmlformats.org/officeDocument/2006/relationships/hyperlink" Target="https://joinup.ec.europa.eu/community/cesar/description" TargetMode="External"/><Relationship Id="rId22" Type="http://schemas.openxmlformats.org/officeDocument/2006/relationships/hyperlink" Target="https://joinup.ec.europa.eu/asset/adms_foss/description" TargetMode="External"/><Relationship Id="rId27" Type="http://schemas.openxmlformats.org/officeDocument/2006/relationships/image" Target="../media/image46.png"/></Relationships>
</file>

<file path=ppt/slides/_rels/slide2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1.png"/><Relationship Id="rId7" Type="http://schemas.openxmlformats.org/officeDocument/2006/relationships/diagramLayout" Target="../diagrams/layou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12.png"/><Relationship Id="rId10" Type="http://schemas.microsoft.com/office/2007/relationships/diagramDrawing" Target="../diagrams/drawing1.xml"/><Relationship Id="rId4" Type="http://schemas.openxmlformats.org/officeDocument/2006/relationships/image" Target="../media/image10.png"/><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sz="5200" b="0" dirty="0" smtClean="0">
                <a:latin typeface="Bradley Hand ITC" pitchFamily="66" charset="0"/>
              </a:rPr>
              <a:t/>
            </a:r>
            <a:br>
              <a:rPr lang="en-GB" sz="5200" b="0" dirty="0" smtClean="0">
                <a:latin typeface="Bradley Hand ITC" pitchFamily="66" charset="0"/>
              </a:rPr>
            </a:br>
            <a:r>
              <a:rPr lang="en-GB" sz="5200" i="0" dirty="0" smtClean="0">
                <a:latin typeface="Bradley Hand ITC" pitchFamily="66" charset="0"/>
              </a:rPr>
              <a:t>Open Data Support</a:t>
            </a:r>
            <a:br>
              <a:rPr lang="en-GB" sz="5200" i="0" dirty="0" smtClean="0">
                <a:latin typeface="Bradley Hand ITC" pitchFamily="66" charset="0"/>
              </a:rPr>
            </a:br>
            <a:r>
              <a:rPr lang="en-GB" sz="5200" i="0" dirty="0">
                <a:latin typeface="Bradley Hand ITC" pitchFamily="66" charset="0"/>
              </a:rPr>
              <a:t/>
            </a:r>
            <a:br>
              <a:rPr lang="en-GB" sz="5200" i="0" dirty="0">
                <a:latin typeface="Bradley Hand ITC" pitchFamily="66" charset="0"/>
              </a:rPr>
            </a:br>
            <a:r>
              <a:rPr lang="en-GB" sz="2800" i="0" dirty="0" smtClean="0">
                <a:latin typeface="Bradley Hand ITC" pitchFamily="66" charset="0"/>
              </a:rPr>
              <a:t>Contributing to the development of the European data economy</a:t>
            </a:r>
            <a:br>
              <a:rPr lang="en-GB" sz="2800" i="0" dirty="0" smtClean="0">
                <a:latin typeface="Bradley Hand ITC" pitchFamily="66" charset="0"/>
              </a:rPr>
            </a:br>
            <a:r>
              <a:rPr lang="en-GB" sz="2800" i="0" dirty="0">
                <a:latin typeface="Bradley Hand ITC" pitchFamily="66" charset="0"/>
              </a:rPr>
              <a:t/>
            </a:r>
            <a:br>
              <a:rPr lang="en-GB" sz="2800" i="0" dirty="0">
                <a:latin typeface="Bradley Hand ITC" pitchFamily="66" charset="0"/>
              </a:rPr>
            </a:br>
            <a:r>
              <a:rPr lang="en-GB" sz="2800" i="0" dirty="0" smtClean="0">
                <a:latin typeface="Bradley Hand ITC" pitchFamily="66" charset="0"/>
              </a:rPr>
              <a:t/>
            </a:r>
            <a:br>
              <a:rPr lang="en-GB" sz="2800" i="0" dirty="0" smtClean="0">
                <a:latin typeface="Bradley Hand ITC" pitchFamily="66" charset="0"/>
              </a:rPr>
            </a:br>
            <a:r>
              <a:rPr lang="en-GB" sz="2800" i="0" dirty="0" smtClean="0">
                <a:latin typeface="Bradley Hand ITC" pitchFamily="66" charset="0"/>
              </a:rPr>
              <a:t>Nikolaos </a:t>
            </a:r>
            <a:r>
              <a:rPr lang="en-GB" sz="2800" i="0" dirty="0" err="1" smtClean="0">
                <a:latin typeface="Bradley Hand ITC" pitchFamily="66" charset="0"/>
              </a:rPr>
              <a:t>Loutas</a:t>
            </a:r>
            <a:r>
              <a:rPr lang="en-GB" sz="2800" i="0" dirty="0" smtClean="0">
                <a:latin typeface="Bradley Hand ITC" pitchFamily="66" charset="0"/>
              </a:rPr>
              <a:t>, </a:t>
            </a:r>
            <a:r>
              <a:rPr lang="en-GB" sz="2800" i="0" dirty="0" err="1" smtClean="0">
                <a:latin typeface="Bradley Hand ITC" pitchFamily="66" charset="0"/>
              </a:rPr>
              <a:t>Michiel</a:t>
            </a:r>
            <a:r>
              <a:rPr lang="en-GB" sz="2800" i="0" dirty="0" smtClean="0">
                <a:latin typeface="Bradley Hand ITC" pitchFamily="66" charset="0"/>
              </a:rPr>
              <a:t> De </a:t>
            </a:r>
            <a:r>
              <a:rPr lang="en-GB" sz="2800" i="0" dirty="0" err="1" smtClean="0">
                <a:latin typeface="Bradley Hand ITC" pitchFamily="66" charset="0"/>
              </a:rPr>
              <a:t>Keyzer</a:t>
            </a:r>
            <a:r>
              <a:rPr lang="en-GB" sz="2800" i="0" dirty="0" smtClean="0">
                <a:latin typeface="Bradley Hand ITC" pitchFamily="66" charset="0"/>
              </a:rPr>
              <a:t>, Leda </a:t>
            </a:r>
            <a:r>
              <a:rPr lang="en-GB" sz="2800" i="0" dirty="0" err="1" smtClean="0">
                <a:latin typeface="Bradley Hand ITC" pitchFamily="66" charset="0"/>
              </a:rPr>
              <a:t>Bargiotti</a:t>
            </a:r>
            <a:r>
              <a:rPr lang="en-GB" sz="2800" i="0" dirty="0">
                <a:latin typeface="Bradley Hand ITC" pitchFamily="66" charset="0"/>
              </a:rPr>
              <a:t> </a:t>
            </a:r>
            <a:r>
              <a:rPr lang="en-GB" sz="2800" i="0" dirty="0" smtClean="0">
                <a:latin typeface="Bradley Hand ITC" pitchFamily="66" charset="0"/>
              </a:rPr>
              <a:t/>
            </a:r>
            <a:br>
              <a:rPr lang="en-GB" sz="2800" i="0" dirty="0" smtClean="0">
                <a:latin typeface="Bradley Hand ITC" pitchFamily="66" charset="0"/>
              </a:rPr>
            </a:br>
            <a:r>
              <a:rPr lang="en-GB" sz="2800" b="0" i="0" dirty="0" smtClean="0">
                <a:latin typeface="Bradley Hand ITC" pitchFamily="66" charset="0"/>
              </a:rPr>
              <a:t>PwC EU Services</a:t>
            </a:r>
            <a:endParaRPr lang="en-GB" sz="2800" b="0" dirty="0">
              <a:latin typeface="Bradley Hand ITC" pitchFamily="66" charset="0"/>
            </a:endParaRPr>
          </a:p>
        </p:txBody>
      </p:sp>
      <p:sp>
        <p:nvSpPr>
          <p:cNvPr id="10" name="Text Placeholder 9"/>
          <p:cNvSpPr>
            <a:spLocks noGrp="1"/>
          </p:cNvSpPr>
          <p:nvPr>
            <p:ph type="body" sz="quarter" idx="10"/>
          </p:nvPr>
        </p:nvSpPr>
        <p:spPr/>
        <p:txBody>
          <a:bodyPr/>
          <a:lstStyle/>
          <a:p>
            <a:endParaRPr lang="en-GB" dirty="0"/>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Our mission...</a:t>
            </a:r>
            <a:endParaRPr lang="en-GB" sz="2800" dirty="0"/>
          </a:p>
        </p:txBody>
      </p:sp>
      <p:sp>
        <p:nvSpPr>
          <p:cNvPr id="4" name="Slide Number Placeholder 3"/>
          <p:cNvSpPr>
            <a:spLocks noGrp="1"/>
          </p:cNvSpPr>
          <p:nvPr>
            <p:ph type="sldNum" sz="quarter" idx="18"/>
          </p:nvPr>
        </p:nvSpPr>
        <p:spPr/>
        <p:txBody>
          <a:bodyPr/>
          <a:lstStyle/>
          <a:p>
            <a:r>
              <a:rPr lang="en-GB" dirty="0" smtClean="0"/>
              <a:t>Slide </a:t>
            </a:r>
            <a:fld id="{C65BB6A6-903A-4B60-A0CF-B2137834975A}" type="slidenum">
              <a:rPr lang="en-GB" smtClean="0"/>
              <a:pPr/>
              <a:t>10</a:t>
            </a:fld>
            <a:endParaRPr lang="en-GB" dirty="0"/>
          </a:p>
        </p:txBody>
      </p:sp>
      <p:grpSp>
        <p:nvGrpSpPr>
          <p:cNvPr id="2" name="Group 10"/>
          <p:cNvGrpSpPr/>
          <p:nvPr/>
        </p:nvGrpSpPr>
        <p:grpSpPr>
          <a:xfrm>
            <a:off x="455587" y="2132856"/>
            <a:ext cx="8161165" cy="2681472"/>
            <a:chOff x="389731" y="1772816"/>
            <a:chExt cx="8161165" cy="2681472"/>
          </a:xfrm>
        </p:grpSpPr>
        <p:sp>
          <p:nvSpPr>
            <p:cNvPr id="7" name="Subtitle 5"/>
            <p:cNvSpPr txBox="1">
              <a:spLocks/>
            </p:cNvSpPr>
            <p:nvPr/>
          </p:nvSpPr>
          <p:spPr>
            <a:xfrm>
              <a:off x="473696" y="1841784"/>
              <a:ext cx="8077200" cy="2612504"/>
            </a:xfrm>
            <a:prstGeom prst="rect">
              <a:avLst/>
            </a:prstGeom>
          </p:spPr>
          <p:txBody>
            <a:bodyPr vert="horz" lIns="0" tIns="0" rIns="0" bIns="0" rtlCol="0">
              <a:noAutofit/>
            </a:bodyPr>
            <a:lstStyle/>
            <a:p>
              <a:pPr marL="0" marR="0" lvl="0" indent="-274320" algn="l" defTabSz="914400" rtl="0" eaLnBrk="1" fontAlgn="auto" latinLnBrk="0" hangingPunct="1">
                <a:lnSpc>
                  <a:spcPct val="100000"/>
                </a:lnSpc>
                <a:spcBef>
                  <a:spcPct val="0"/>
                </a:spcBef>
                <a:spcAft>
                  <a:spcPts val="900"/>
                </a:spcAft>
                <a:buClr>
                  <a:schemeClr val="tx1"/>
                </a:buClr>
                <a:buSzTx/>
                <a:buFontTx/>
                <a:buNone/>
                <a:tabLst/>
                <a:defRPr/>
              </a:pPr>
              <a:r>
                <a:rPr kumimoji="0" lang="en-GB" sz="3200" b="0" i="0" u="none" strike="noStrike" kern="1200" cap="none" spc="0" normalizeH="0" baseline="0" noProof="0" dirty="0" smtClean="0">
                  <a:ln>
                    <a:noFill/>
                  </a:ln>
                  <a:solidFill>
                    <a:schemeClr val="tx1"/>
                  </a:solidFill>
                  <a:effectLst/>
                  <a:uLnTx/>
                  <a:uFillTx/>
                  <a:latin typeface="Georgia" pitchFamily="18" charset="0"/>
                  <a:ea typeface="+mj-ea"/>
                  <a:cs typeface="+mj-cs"/>
                </a:rPr>
                <a:t>To improve the </a:t>
              </a:r>
              <a:r>
                <a:rPr kumimoji="0" lang="en-GB" sz="3200" b="0" i="0" u="none" strike="noStrike" kern="1200" cap="none" spc="0" normalizeH="0" baseline="0" noProof="0" dirty="0" smtClean="0">
                  <a:ln>
                    <a:noFill/>
                  </a:ln>
                  <a:solidFill>
                    <a:schemeClr val="accent4">
                      <a:lumMod val="75000"/>
                    </a:schemeClr>
                  </a:solidFill>
                  <a:effectLst/>
                  <a:uLnTx/>
                  <a:uFillTx/>
                  <a:latin typeface="Georgia" pitchFamily="18" charset="0"/>
                  <a:ea typeface="+mj-ea"/>
                  <a:cs typeface="+mj-cs"/>
                </a:rPr>
                <a:t>		   </a:t>
              </a:r>
              <a:r>
                <a:rPr kumimoji="0" lang="en-GB" sz="3200" b="0" i="0" u="none" strike="noStrike" kern="1200" cap="none" spc="0" normalizeH="0" baseline="0" noProof="0" dirty="0" smtClean="0">
                  <a:ln>
                    <a:noFill/>
                  </a:ln>
                  <a:solidFill>
                    <a:schemeClr val="tx1"/>
                  </a:solidFill>
                  <a:effectLst/>
                  <a:uLnTx/>
                  <a:uFillTx/>
                  <a:latin typeface="Georgia" pitchFamily="18" charset="0"/>
                  <a:ea typeface="+mj-ea"/>
                  <a:cs typeface="+mj-cs"/>
                </a:rPr>
                <a:t>and facilitate the </a:t>
              </a:r>
              <a:r>
                <a:rPr kumimoji="0" lang="en-GB" sz="3200" b="0" i="0" u="none" strike="noStrike" kern="1200" cap="none" spc="0" normalizeH="0" baseline="0" noProof="0" dirty="0" smtClean="0">
                  <a:ln>
                    <a:noFill/>
                  </a:ln>
                  <a:solidFill>
                    <a:schemeClr val="accent4">
                      <a:lumMod val="75000"/>
                    </a:schemeClr>
                  </a:solidFill>
                  <a:effectLst/>
                  <a:uLnTx/>
                  <a:uFillTx/>
                  <a:latin typeface="Georgia" pitchFamily="18" charset="0"/>
                  <a:ea typeface="+mj-ea"/>
                  <a:cs typeface="+mj-cs"/>
                </a:rPr>
                <a:t>		</a:t>
              </a:r>
              <a:r>
                <a:rPr kumimoji="0" lang="en-GB" sz="3200" b="0" i="0" u="none" strike="noStrike" kern="1200" cap="none" spc="0" normalizeH="0" baseline="0" noProof="0" dirty="0" smtClean="0">
                  <a:ln>
                    <a:noFill/>
                  </a:ln>
                  <a:solidFill>
                    <a:schemeClr val="tx1"/>
                  </a:solidFill>
                  <a:effectLst/>
                  <a:uLnTx/>
                  <a:uFillTx/>
                  <a:latin typeface="Georgia" pitchFamily="18" charset="0"/>
                  <a:ea typeface="+mj-ea"/>
                  <a:cs typeface="+mj-cs"/>
                </a:rPr>
                <a:t>to datasets published on local and national Open Data portals in order to increase their 		   within and across borders.</a:t>
              </a:r>
            </a:p>
          </p:txBody>
        </p:sp>
        <p:pic>
          <p:nvPicPr>
            <p:cNvPr id="8" name="Picture 4"/>
            <p:cNvPicPr>
              <a:picLocks noChangeAspect="1" noChangeArrowheads="1"/>
            </p:cNvPicPr>
            <p:nvPr/>
          </p:nvPicPr>
          <p:blipFill>
            <a:blip r:embed="rId3" cstate="print"/>
            <a:srcRect/>
            <a:stretch>
              <a:fillRect/>
            </a:stretch>
          </p:blipFill>
          <p:spPr bwMode="auto">
            <a:xfrm>
              <a:off x="389731" y="2222040"/>
              <a:ext cx="1878013" cy="706437"/>
            </a:xfrm>
            <a:prstGeom prst="rect">
              <a:avLst/>
            </a:prstGeom>
            <a:noFill/>
            <a:ln w="9525">
              <a:noFill/>
              <a:miter lim="800000"/>
              <a:headEnd/>
              <a:tailEnd/>
            </a:ln>
            <a:effectLst/>
          </p:spPr>
        </p:pic>
        <p:pic>
          <p:nvPicPr>
            <p:cNvPr id="9" name="Picture 5"/>
            <p:cNvPicPr>
              <a:picLocks noChangeAspect="1" noChangeArrowheads="1"/>
            </p:cNvPicPr>
            <p:nvPr/>
          </p:nvPicPr>
          <p:blipFill>
            <a:blip r:embed="rId4" cstate="print"/>
            <a:srcRect/>
            <a:stretch>
              <a:fillRect/>
            </a:stretch>
          </p:blipFill>
          <p:spPr bwMode="auto">
            <a:xfrm>
              <a:off x="3354016" y="1772816"/>
              <a:ext cx="1872208" cy="1025288"/>
            </a:xfrm>
            <a:prstGeom prst="rect">
              <a:avLst/>
            </a:prstGeom>
            <a:noFill/>
            <a:ln w="9525">
              <a:noFill/>
              <a:miter lim="800000"/>
              <a:headEnd/>
              <a:tailEnd/>
            </a:ln>
            <a:effectLst/>
          </p:spPr>
        </p:pic>
        <p:pic>
          <p:nvPicPr>
            <p:cNvPr id="10" name="Picture 6"/>
            <p:cNvPicPr>
              <a:picLocks noChangeAspect="1" noChangeArrowheads="1"/>
            </p:cNvPicPr>
            <p:nvPr/>
          </p:nvPicPr>
          <p:blipFill>
            <a:blip r:embed="rId5" cstate="print"/>
            <a:srcRect/>
            <a:stretch>
              <a:fillRect/>
            </a:stretch>
          </p:blipFill>
          <p:spPr bwMode="auto">
            <a:xfrm>
              <a:off x="2947483" y="3216705"/>
              <a:ext cx="1620896" cy="648072"/>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How?</a:t>
            </a:r>
            <a:endParaRPr lang="en-GB" sz="2800" dirty="0"/>
          </a:p>
        </p:txBody>
      </p:sp>
      <p:sp>
        <p:nvSpPr>
          <p:cNvPr id="11" name="Subtitle 5"/>
          <p:cNvSpPr>
            <a:spLocks noGrp="1"/>
          </p:cNvSpPr>
          <p:nvPr>
            <p:ph sz="quarter" idx="15"/>
          </p:nvPr>
        </p:nvSpPr>
        <p:spPr>
          <a:xfrm>
            <a:off x="533400" y="1752600"/>
            <a:ext cx="3894584" cy="4419600"/>
          </a:xfrm>
        </p:spPr>
        <p:txBody>
          <a:bodyPr/>
          <a:lstStyle/>
          <a:p>
            <a:pPr lvl="0">
              <a:lnSpc>
                <a:spcPct val="100000"/>
              </a:lnSpc>
            </a:pPr>
            <a:r>
              <a:rPr lang="en-GB" sz="3200" dirty="0" smtClean="0"/>
              <a:t>... by providing </a:t>
            </a:r>
            <a:endParaRPr lang="en-GB" sz="3200" dirty="0" smtClean="0">
              <a:solidFill>
                <a:schemeClr val="accent4">
                  <a:lumMod val="75000"/>
                </a:schemeClr>
              </a:solidFill>
            </a:endParaRPr>
          </a:p>
          <a:p>
            <a:pPr lvl="0">
              <a:lnSpc>
                <a:spcPct val="100000"/>
              </a:lnSpc>
            </a:pPr>
            <a:endParaRPr lang="en-GB" sz="3200" dirty="0" smtClean="0">
              <a:solidFill>
                <a:schemeClr val="accent4">
                  <a:lumMod val="75000"/>
                </a:schemeClr>
              </a:solidFill>
            </a:endParaRPr>
          </a:p>
          <a:p>
            <a:pPr lvl="0">
              <a:lnSpc>
                <a:spcPct val="100000"/>
              </a:lnSpc>
            </a:pPr>
            <a:r>
              <a:rPr lang="en-GB" sz="3200" dirty="0"/>
              <a:t>t</a:t>
            </a:r>
            <a:r>
              <a:rPr lang="en-GB" sz="3200" dirty="0" smtClean="0"/>
              <a:t>o description metadata of open datasets via a</a:t>
            </a:r>
            <a:endParaRPr lang="en-GB" sz="2800" dirty="0" smtClean="0"/>
          </a:p>
        </p:txBody>
      </p:sp>
      <p:grpSp>
        <p:nvGrpSpPr>
          <p:cNvPr id="5" name="Group 16"/>
          <p:cNvGrpSpPr>
            <a:grpSpLocks/>
          </p:cNvGrpSpPr>
          <p:nvPr/>
        </p:nvGrpSpPr>
        <p:grpSpPr bwMode="auto">
          <a:xfrm>
            <a:off x="5204546" y="1665160"/>
            <a:ext cx="3457102" cy="3780064"/>
            <a:chOff x="982" y="687"/>
            <a:chExt cx="3014" cy="3295"/>
          </a:xfrm>
          <a:solidFill>
            <a:schemeClr val="bg1">
              <a:lumMod val="75000"/>
            </a:schemeClr>
          </a:solidFill>
        </p:grpSpPr>
        <p:sp>
          <p:nvSpPr>
            <p:cNvPr id="6" name="Freeform 3"/>
            <p:cNvSpPr>
              <a:spLocks/>
            </p:cNvSpPr>
            <p:nvPr/>
          </p:nvSpPr>
          <p:spPr bwMode="auto">
            <a:xfrm>
              <a:off x="2921" y="2497"/>
              <a:ext cx="1075" cy="713"/>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grpFill/>
            <a:ln w="6350" cap="rnd" cmpd="sng">
              <a:noFill/>
              <a:prstDash val="solid"/>
              <a:round/>
              <a:headEnd/>
              <a:tailEnd/>
            </a:ln>
          </p:spPr>
          <p:txBody>
            <a:bodyPr/>
            <a:lstStyle/>
            <a:p>
              <a:pPr>
                <a:defRPr/>
              </a:pPr>
              <a:endParaRPr lang="en-GB" dirty="0"/>
            </a:p>
          </p:txBody>
        </p:sp>
        <p:sp>
          <p:nvSpPr>
            <p:cNvPr id="8" name="Freeform 5"/>
            <p:cNvSpPr>
              <a:spLocks/>
            </p:cNvSpPr>
            <p:nvPr/>
          </p:nvSpPr>
          <p:spPr bwMode="auto">
            <a:xfrm>
              <a:off x="982" y="2232"/>
              <a:ext cx="294" cy="36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grpFill/>
            <a:ln w="6350" cap="rnd" cmpd="sng">
              <a:noFill/>
              <a:prstDash val="solid"/>
              <a:round/>
              <a:headEnd/>
              <a:tailEnd/>
            </a:ln>
          </p:spPr>
          <p:txBody>
            <a:bodyPr/>
            <a:lstStyle/>
            <a:p>
              <a:pPr>
                <a:defRPr/>
              </a:pPr>
              <a:endParaRPr lang="en-GB" dirty="0"/>
            </a:p>
          </p:txBody>
        </p:sp>
        <p:sp>
          <p:nvSpPr>
            <p:cNvPr id="9" name="Freeform 20"/>
            <p:cNvSpPr>
              <a:spLocks/>
            </p:cNvSpPr>
            <p:nvPr/>
          </p:nvSpPr>
          <p:spPr bwMode="auto">
            <a:xfrm>
              <a:off x="3515" y="3889"/>
              <a:ext cx="140" cy="93"/>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grpFill/>
            <a:ln w="6350" cap="rnd" cmpd="sng">
              <a:noFill/>
              <a:prstDash val="solid"/>
              <a:round/>
              <a:headEnd/>
              <a:tailEnd/>
            </a:ln>
          </p:spPr>
          <p:txBody>
            <a:bodyPr/>
            <a:lstStyle/>
            <a:p>
              <a:pPr>
                <a:defRPr/>
              </a:pPr>
              <a:endParaRPr lang="en-GB" dirty="0"/>
            </a:p>
          </p:txBody>
        </p:sp>
        <p:sp>
          <p:nvSpPr>
            <p:cNvPr id="10" name="Freeform 21"/>
            <p:cNvSpPr>
              <a:spLocks/>
            </p:cNvSpPr>
            <p:nvPr/>
          </p:nvSpPr>
          <p:spPr bwMode="auto">
            <a:xfrm>
              <a:off x="2461" y="3865"/>
              <a:ext cx="19" cy="22"/>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grpFill/>
            <a:ln w="6350" cap="rnd" cmpd="sng">
              <a:noFill/>
              <a:prstDash val="solid"/>
              <a:round/>
              <a:headEnd/>
              <a:tailEnd/>
            </a:ln>
          </p:spPr>
          <p:txBody>
            <a:bodyPr/>
            <a:lstStyle/>
            <a:p>
              <a:pPr>
                <a:defRPr/>
              </a:pPr>
              <a:endParaRPr lang="en-GB" dirty="0"/>
            </a:p>
          </p:txBody>
        </p:sp>
        <p:sp>
          <p:nvSpPr>
            <p:cNvPr id="12" name="Freeform 29"/>
            <p:cNvSpPr>
              <a:spLocks/>
            </p:cNvSpPr>
            <p:nvPr/>
          </p:nvSpPr>
          <p:spPr bwMode="auto">
            <a:xfrm>
              <a:off x="3188" y="2840"/>
              <a:ext cx="212" cy="265"/>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grpFill/>
            <a:ln w="6350" cap="rnd" cmpd="sng">
              <a:noFill/>
              <a:prstDash val="solid"/>
              <a:round/>
              <a:headEnd/>
              <a:tailEnd/>
            </a:ln>
          </p:spPr>
          <p:txBody>
            <a:bodyPr/>
            <a:lstStyle/>
            <a:p>
              <a:pPr>
                <a:defRPr/>
              </a:pPr>
              <a:endParaRPr lang="en-GB" dirty="0"/>
            </a:p>
          </p:txBody>
        </p:sp>
        <p:sp>
          <p:nvSpPr>
            <p:cNvPr id="13" name="Freeform 30"/>
            <p:cNvSpPr>
              <a:spLocks/>
            </p:cNvSpPr>
            <p:nvPr/>
          </p:nvSpPr>
          <p:spPr bwMode="auto">
            <a:xfrm>
              <a:off x="2814" y="2857"/>
              <a:ext cx="558" cy="410"/>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grpFill/>
            <a:ln w="6350" cap="rnd" cmpd="sng">
              <a:noFill/>
              <a:prstDash val="solid"/>
              <a:round/>
              <a:headEnd/>
              <a:tailEnd/>
            </a:ln>
          </p:spPr>
          <p:txBody>
            <a:bodyPr/>
            <a:lstStyle/>
            <a:p>
              <a:pPr>
                <a:defRPr/>
              </a:pPr>
              <a:endParaRPr lang="en-GB" dirty="0"/>
            </a:p>
          </p:txBody>
        </p:sp>
        <p:sp>
          <p:nvSpPr>
            <p:cNvPr id="14" name="Freeform 31"/>
            <p:cNvSpPr>
              <a:spLocks/>
            </p:cNvSpPr>
            <p:nvPr/>
          </p:nvSpPr>
          <p:spPr bwMode="auto">
            <a:xfrm>
              <a:off x="3155" y="3372"/>
              <a:ext cx="183" cy="179"/>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grpFill/>
            <a:ln w="6350" cap="rnd" cmpd="sng">
              <a:noFill/>
              <a:prstDash val="solid"/>
              <a:round/>
              <a:headEnd/>
              <a:tailEnd/>
            </a:ln>
          </p:spPr>
          <p:txBody>
            <a:bodyPr/>
            <a:lstStyle/>
            <a:p>
              <a:pPr>
                <a:defRPr/>
              </a:pPr>
              <a:endParaRPr lang="en-GB" dirty="0"/>
            </a:p>
          </p:txBody>
        </p:sp>
        <p:sp>
          <p:nvSpPr>
            <p:cNvPr id="15" name="Freeform 32"/>
            <p:cNvSpPr>
              <a:spLocks/>
            </p:cNvSpPr>
            <p:nvPr/>
          </p:nvSpPr>
          <p:spPr bwMode="auto">
            <a:xfrm>
              <a:off x="3000" y="1839"/>
              <a:ext cx="290" cy="214"/>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grpFill/>
            <a:ln w="6350" cap="rnd" cmpd="sng">
              <a:noFill/>
              <a:prstDash val="solid"/>
              <a:round/>
              <a:headEnd/>
              <a:tailEnd/>
            </a:ln>
          </p:spPr>
          <p:txBody>
            <a:bodyPr/>
            <a:lstStyle/>
            <a:p>
              <a:pPr>
                <a:defRPr/>
              </a:pPr>
              <a:endParaRPr lang="en-GB" dirty="0"/>
            </a:p>
          </p:txBody>
        </p:sp>
        <p:sp>
          <p:nvSpPr>
            <p:cNvPr id="16" name="Freeform 33"/>
            <p:cNvSpPr>
              <a:spLocks/>
            </p:cNvSpPr>
            <p:nvPr/>
          </p:nvSpPr>
          <p:spPr bwMode="auto">
            <a:xfrm>
              <a:off x="2849" y="1989"/>
              <a:ext cx="441" cy="226"/>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grpFill/>
            <a:ln w="6350" cap="rnd" cmpd="sng">
              <a:noFill/>
              <a:prstDash val="solid"/>
              <a:round/>
              <a:headEnd/>
              <a:tailEnd/>
            </a:ln>
          </p:spPr>
          <p:txBody>
            <a:bodyPr/>
            <a:lstStyle/>
            <a:p>
              <a:pPr>
                <a:defRPr/>
              </a:pPr>
              <a:endParaRPr lang="en-GB" dirty="0"/>
            </a:p>
          </p:txBody>
        </p:sp>
        <p:sp>
          <p:nvSpPr>
            <p:cNvPr id="17" name="Freeform 34"/>
            <p:cNvSpPr>
              <a:spLocks/>
            </p:cNvSpPr>
            <p:nvPr/>
          </p:nvSpPr>
          <p:spPr bwMode="auto">
            <a:xfrm>
              <a:off x="2857" y="2139"/>
              <a:ext cx="348" cy="248"/>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grpFill/>
            <a:ln w="6350" cap="rnd" cmpd="sng">
              <a:noFill/>
              <a:prstDash val="solid"/>
              <a:round/>
              <a:headEnd/>
              <a:tailEnd/>
            </a:ln>
          </p:spPr>
          <p:txBody>
            <a:bodyPr/>
            <a:lstStyle/>
            <a:p>
              <a:pPr>
                <a:defRPr/>
              </a:pPr>
              <a:endParaRPr lang="en-GB" dirty="0"/>
            </a:p>
          </p:txBody>
        </p:sp>
        <p:sp>
          <p:nvSpPr>
            <p:cNvPr id="18" name="Freeform 36"/>
            <p:cNvSpPr>
              <a:spLocks/>
            </p:cNvSpPr>
            <p:nvPr/>
          </p:nvSpPr>
          <p:spPr bwMode="auto">
            <a:xfrm>
              <a:off x="2966" y="2170"/>
              <a:ext cx="596" cy="448"/>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grpFill/>
            <a:ln w="6350" cap="rnd" cmpd="sng">
              <a:noFill/>
              <a:prstDash val="solid"/>
              <a:round/>
              <a:headEnd/>
              <a:tailEnd/>
            </a:ln>
          </p:spPr>
          <p:txBody>
            <a:bodyPr/>
            <a:lstStyle/>
            <a:p>
              <a:pPr>
                <a:defRPr/>
              </a:pPr>
              <a:endParaRPr lang="en-GB" dirty="0"/>
            </a:p>
          </p:txBody>
        </p:sp>
        <p:sp>
          <p:nvSpPr>
            <p:cNvPr id="19" name="Freeform 37"/>
            <p:cNvSpPr>
              <a:spLocks/>
            </p:cNvSpPr>
            <p:nvPr/>
          </p:nvSpPr>
          <p:spPr bwMode="auto">
            <a:xfrm>
              <a:off x="2437" y="2287"/>
              <a:ext cx="625" cy="52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grpFill/>
            <a:ln w="6350" cap="rnd" cmpd="sng">
              <a:noFill/>
              <a:prstDash val="solid"/>
              <a:round/>
              <a:headEnd/>
              <a:tailEnd/>
            </a:ln>
          </p:spPr>
          <p:txBody>
            <a:bodyPr/>
            <a:lstStyle/>
            <a:p>
              <a:pPr>
                <a:defRPr/>
              </a:pPr>
              <a:endParaRPr lang="en-GB" dirty="0"/>
            </a:p>
          </p:txBody>
        </p:sp>
        <p:sp>
          <p:nvSpPr>
            <p:cNvPr id="20" name="Freeform 38"/>
            <p:cNvSpPr>
              <a:spLocks/>
            </p:cNvSpPr>
            <p:nvPr/>
          </p:nvSpPr>
          <p:spPr bwMode="auto">
            <a:xfrm>
              <a:off x="1331" y="2623"/>
              <a:ext cx="786" cy="744"/>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grpFill/>
            <a:ln w="6350" cap="rnd" cmpd="sng">
              <a:noFill/>
              <a:prstDash val="solid"/>
              <a:round/>
              <a:headEnd/>
              <a:tailEnd/>
            </a:ln>
          </p:spPr>
          <p:txBody>
            <a:bodyPr/>
            <a:lstStyle/>
            <a:p>
              <a:pPr>
                <a:defRPr/>
              </a:pPr>
              <a:endParaRPr lang="en-GB" dirty="0"/>
            </a:p>
          </p:txBody>
        </p:sp>
        <p:sp>
          <p:nvSpPr>
            <p:cNvPr id="21" name="Freeform 39"/>
            <p:cNvSpPr>
              <a:spLocks/>
            </p:cNvSpPr>
            <p:nvPr/>
          </p:nvSpPr>
          <p:spPr bwMode="auto">
            <a:xfrm>
              <a:off x="1047" y="3372"/>
              <a:ext cx="229" cy="427"/>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grpFill/>
            <a:ln w="6350" cap="rnd" cmpd="sng">
              <a:noFill/>
              <a:prstDash val="solid"/>
              <a:round/>
              <a:headEnd/>
              <a:tailEnd/>
            </a:ln>
          </p:spPr>
          <p:txBody>
            <a:bodyPr/>
            <a:lstStyle/>
            <a:p>
              <a:pPr>
                <a:defRPr/>
              </a:pPr>
              <a:endParaRPr lang="en-GB" dirty="0"/>
            </a:p>
          </p:txBody>
        </p:sp>
        <p:sp>
          <p:nvSpPr>
            <p:cNvPr id="22" name="Freeform 40"/>
            <p:cNvSpPr>
              <a:spLocks/>
            </p:cNvSpPr>
            <p:nvPr/>
          </p:nvSpPr>
          <p:spPr bwMode="auto">
            <a:xfrm>
              <a:off x="2122" y="3303"/>
              <a:ext cx="65" cy="138"/>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grpFill/>
            <a:ln w="6350" cap="rnd" cmpd="sng">
              <a:noFill/>
              <a:prstDash val="solid"/>
              <a:round/>
              <a:headEnd/>
              <a:tailEnd/>
            </a:ln>
          </p:spPr>
          <p:txBody>
            <a:bodyPr/>
            <a:lstStyle/>
            <a:p>
              <a:pPr>
                <a:defRPr/>
              </a:pPr>
              <a:endParaRPr lang="en-GB" dirty="0"/>
            </a:p>
          </p:txBody>
        </p:sp>
        <p:sp>
          <p:nvSpPr>
            <p:cNvPr id="23" name="Freeform 41"/>
            <p:cNvSpPr>
              <a:spLocks noEditPoints="1"/>
            </p:cNvSpPr>
            <p:nvPr/>
          </p:nvSpPr>
          <p:spPr bwMode="auto">
            <a:xfrm>
              <a:off x="1993" y="2962"/>
              <a:ext cx="725" cy="85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grpFill/>
            <a:ln w="6350" cap="rnd" cmpd="sng">
              <a:noFill/>
              <a:prstDash val="solid"/>
              <a:round/>
              <a:headEnd/>
              <a:tailEnd/>
            </a:ln>
          </p:spPr>
          <p:txBody>
            <a:bodyPr/>
            <a:lstStyle/>
            <a:p>
              <a:pPr>
                <a:defRPr/>
              </a:pPr>
              <a:endParaRPr lang="en-GB" dirty="0"/>
            </a:p>
          </p:txBody>
        </p:sp>
        <p:sp>
          <p:nvSpPr>
            <p:cNvPr id="24" name="Freeform 42"/>
            <p:cNvSpPr>
              <a:spLocks/>
            </p:cNvSpPr>
            <p:nvPr/>
          </p:nvSpPr>
          <p:spPr bwMode="auto">
            <a:xfrm>
              <a:off x="1965" y="2900"/>
              <a:ext cx="281" cy="179"/>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grpFill/>
            <a:ln w="6350" cap="rnd" cmpd="sng">
              <a:noFill/>
              <a:prstDash val="solid"/>
              <a:round/>
              <a:headEnd/>
              <a:tailEnd/>
            </a:ln>
          </p:spPr>
          <p:txBody>
            <a:bodyPr/>
            <a:lstStyle/>
            <a:p>
              <a:pPr>
                <a:defRPr/>
              </a:pPr>
              <a:endParaRPr lang="en-GB" dirty="0"/>
            </a:p>
          </p:txBody>
        </p:sp>
        <p:sp>
          <p:nvSpPr>
            <p:cNvPr id="25" name="Freeform 43"/>
            <p:cNvSpPr>
              <a:spLocks/>
            </p:cNvSpPr>
            <p:nvPr/>
          </p:nvSpPr>
          <p:spPr bwMode="auto">
            <a:xfrm>
              <a:off x="2167" y="2790"/>
              <a:ext cx="465" cy="246"/>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grpFill/>
            <a:ln w="6350" cap="rnd" cmpd="sng">
              <a:noFill/>
              <a:prstDash val="solid"/>
              <a:round/>
              <a:headEnd/>
              <a:tailEnd/>
            </a:ln>
          </p:spPr>
          <p:txBody>
            <a:bodyPr/>
            <a:lstStyle/>
            <a:p>
              <a:pPr>
                <a:defRPr/>
              </a:pPr>
              <a:endParaRPr lang="en-GB" dirty="0"/>
            </a:p>
          </p:txBody>
        </p:sp>
        <p:sp>
          <p:nvSpPr>
            <p:cNvPr id="26" name="Freeform 44"/>
            <p:cNvSpPr>
              <a:spLocks/>
            </p:cNvSpPr>
            <p:nvPr/>
          </p:nvSpPr>
          <p:spPr bwMode="auto">
            <a:xfrm>
              <a:off x="2327" y="2618"/>
              <a:ext cx="403" cy="229"/>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grpFill/>
            <a:ln w="6350" cap="rnd" cmpd="sng">
              <a:noFill/>
              <a:prstDash val="solid"/>
              <a:round/>
              <a:headEnd/>
              <a:tailEnd/>
            </a:ln>
          </p:spPr>
          <p:txBody>
            <a:bodyPr/>
            <a:lstStyle/>
            <a:p>
              <a:pPr>
                <a:defRPr/>
              </a:pPr>
              <a:endParaRPr lang="en-GB" dirty="0"/>
            </a:p>
          </p:txBody>
        </p:sp>
        <p:sp>
          <p:nvSpPr>
            <p:cNvPr id="27" name="Freeform 45"/>
            <p:cNvSpPr>
              <a:spLocks/>
            </p:cNvSpPr>
            <p:nvPr/>
          </p:nvSpPr>
          <p:spPr bwMode="auto">
            <a:xfrm>
              <a:off x="2930" y="3202"/>
              <a:ext cx="372" cy="258"/>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grpFill/>
            <a:ln w="6350" cap="rnd" cmpd="sng">
              <a:noFill/>
              <a:prstDash val="solid"/>
              <a:round/>
              <a:headEnd/>
              <a:tailEnd/>
            </a:ln>
          </p:spPr>
          <p:txBody>
            <a:bodyPr/>
            <a:lstStyle/>
            <a:p>
              <a:pPr>
                <a:defRPr/>
              </a:pPr>
              <a:endParaRPr lang="en-GB" dirty="0"/>
            </a:p>
          </p:txBody>
        </p:sp>
        <p:sp>
          <p:nvSpPr>
            <p:cNvPr id="28" name="Freeform 46"/>
            <p:cNvSpPr>
              <a:spLocks/>
            </p:cNvSpPr>
            <p:nvPr/>
          </p:nvSpPr>
          <p:spPr bwMode="auto">
            <a:xfrm>
              <a:off x="2728" y="3043"/>
              <a:ext cx="262" cy="360"/>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grpFill/>
            <a:ln w="6350" cap="rnd" cmpd="sng">
              <a:noFill/>
              <a:prstDash val="solid"/>
              <a:round/>
              <a:headEnd/>
              <a:tailEnd/>
            </a:ln>
          </p:spPr>
          <p:txBody>
            <a:bodyPr/>
            <a:lstStyle/>
            <a:p>
              <a:pPr>
                <a:defRPr/>
              </a:pPr>
              <a:endParaRPr lang="en-GB" dirty="0"/>
            </a:p>
          </p:txBody>
        </p:sp>
        <p:sp>
          <p:nvSpPr>
            <p:cNvPr id="29" name="Freeform 47"/>
            <p:cNvSpPr>
              <a:spLocks/>
            </p:cNvSpPr>
            <p:nvPr/>
          </p:nvSpPr>
          <p:spPr bwMode="auto">
            <a:xfrm>
              <a:off x="2821" y="3357"/>
              <a:ext cx="157" cy="12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grpFill/>
            <a:ln w="6350" cap="rnd" cmpd="sng">
              <a:noFill/>
              <a:prstDash val="solid"/>
              <a:round/>
              <a:headEnd/>
              <a:tailEnd/>
            </a:ln>
          </p:spPr>
          <p:txBody>
            <a:bodyPr/>
            <a:lstStyle/>
            <a:p>
              <a:pPr>
                <a:defRPr/>
              </a:pPr>
              <a:endParaRPr lang="en-GB" dirty="0"/>
            </a:p>
          </p:txBody>
        </p:sp>
        <p:sp>
          <p:nvSpPr>
            <p:cNvPr id="30" name="Freeform 48"/>
            <p:cNvSpPr>
              <a:spLocks/>
            </p:cNvSpPr>
            <p:nvPr/>
          </p:nvSpPr>
          <p:spPr bwMode="auto">
            <a:xfrm>
              <a:off x="2744" y="3322"/>
              <a:ext cx="120" cy="255"/>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grpFill/>
            <a:ln w="6350" cap="rnd" cmpd="sng">
              <a:noFill/>
              <a:prstDash val="solid"/>
              <a:round/>
              <a:headEnd/>
              <a:tailEnd/>
            </a:ln>
          </p:spPr>
          <p:txBody>
            <a:bodyPr/>
            <a:lstStyle/>
            <a:p>
              <a:pPr>
                <a:defRPr/>
              </a:pPr>
              <a:endParaRPr lang="en-GB" dirty="0"/>
            </a:p>
          </p:txBody>
        </p:sp>
        <p:sp>
          <p:nvSpPr>
            <p:cNvPr id="31" name="Freeform 49"/>
            <p:cNvSpPr>
              <a:spLocks/>
            </p:cNvSpPr>
            <p:nvPr/>
          </p:nvSpPr>
          <p:spPr bwMode="auto">
            <a:xfrm>
              <a:off x="2573" y="2831"/>
              <a:ext cx="396" cy="252"/>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grpFill/>
            <a:ln w="6350" cap="rnd" cmpd="sng">
              <a:noFill/>
              <a:prstDash val="solid"/>
              <a:round/>
              <a:headEnd/>
              <a:tailEnd/>
            </a:ln>
          </p:spPr>
          <p:txBody>
            <a:bodyPr/>
            <a:lstStyle/>
            <a:p>
              <a:pPr>
                <a:defRPr/>
              </a:pPr>
              <a:endParaRPr lang="en-GB" dirty="0"/>
            </a:p>
          </p:txBody>
        </p:sp>
        <p:sp>
          <p:nvSpPr>
            <p:cNvPr id="32" name="Freeform 50"/>
            <p:cNvSpPr>
              <a:spLocks/>
            </p:cNvSpPr>
            <p:nvPr/>
          </p:nvSpPr>
          <p:spPr bwMode="auto">
            <a:xfrm>
              <a:off x="2599" y="2745"/>
              <a:ext cx="351" cy="171"/>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grpFill/>
            <a:ln w="6350" cap="rnd" cmpd="sng">
              <a:noFill/>
              <a:prstDash val="solid"/>
              <a:round/>
              <a:headEnd/>
              <a:tailEnd/>
            </a:ln>
          </p:spPr>
          <p:txBody>
            <a:bodyPr/>
            <a:lstStyle/>
            <a:p>
              <a:pPr>
                <a:defRPr/>
              </a:pPr>
              <a:endParaRPr lang="en-GB" dirty="0"/>
            </a:p>
          </p:txBody>
        </p:sp>
        <p:sp>
          <p:nvSpPr>
            <p:cNvPr id="33" name="Freeform 51"/>
            <p:cNvSpPr>
              <a:spLocks/>
            </p:cNvSpPr>
            <p:nvPr/>
          </p:nvSpPr>
          <p:spPr bwMode="auto">
            <a:xfrm>
              <a:off x="2408" y="2983"/>
              <a:ext cx="186" cy="129"/>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grpFill/>
            <a:ln w="6350" cap="rnd" cmpd="sng">
              <a:noFill/>
              <a:prstDash val="solid"/>
              <a:round/>
              <a:headEnd/>
              <a:tailEnd/>
            </a:ln>
          </p:spPr>
          <p:txBody>
            <a:bodyPr/>
            <a:lstStyle/>
            <a:p>
              <a:pPr>
                <a:defRPr/>
              </a:pPr>
              <a:endParaRPr lang="en-GB" dirty="0"/>
            </a:p>
          </p:txBody>
        </p:sp>
        <p:sp>
          <p:nvSpPr>
            <p:cNvPr id="34" name="Freeform 52"/>
            <p:cNvSpPr>
              <a:spLocks/>
            </p:cNvSpPr>
            <p:nvPr/>
          </p:nvSpPr>
          <p:spPr bwMode="auto">
            <a:xfrm>
              <a:off x="2539" y="3102"/>
              <a:ext cx="244" cy="241"/>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grpFill/>
            <a:ln w="6350" cap="rnd" cmpd="sng">
              <a:noFill/>
              <a:prstDash val="solid"/>
              <a:round/>
              <a:headEnd/>
              <a:tailEnd/>
            </a:ln>
          </p:spPr>
          <p:txBody>
            <a:bodyPr/>
            <a:lstStyle/>
            <a:p>
              <a:pPr>
                <a:defRPr/>
              </a:pPr>
              <a:endParaRPr lang="en-GB" dirty="0"/>
            </a:p>
          </p:txBody>
        </p:sp>
        <p:sp>
          <p:nvSpPr>
            <p:cNvPr id="35" name="Freeform 53"/>
            <p:cNvSpPr>
              <a:spLocks/>
            </p:cNvSpPr>
            <p:nvPr/>
          </p:nvSpPr>
          <p:spPr bwMode="auto">
            <a:xfrm>
              <a:off x="2694" y="3250"/>
              <a:ext cx="129" cy="148"/>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grpFill/>
            <a:ln w="6350" cap="rnd" cmpd="sng">
              <a:noFill/>
              <a:prstDash val="solid"/>
              <a:round/>
              <a:headEnd/>
              <a:tailEnd/>
            </a:ln>
          </p:spPr>
          <p:txBody>
            <a:bodyPr/>
            <a:lstStyle/>
            <a:p>
              <a:pPr>
                <a:defRPr/>
              </a:pPr>
              <a:endParaRPr lang="en-GB" dirty="0"/>
            </a:p>
          </p:txBody>
        </p:sp>
        <p:sp>
          <p:nvSpPr>
            <p:cNvPr id="36" name="Freeform 54"/>
            <p:cNvSpPr>
              <a:spLocks noEditPoints="1"/>
            </p:cNvSpPr>
            <p:nvPr/>
          </p:nvSpPr>
          <p:spPr bwMode="auto">
            <a:xfrm>
              <a:off x="2089" y="2020"/>
              <a:ext cx="436" cy="303"/>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grpFill/>
            <a:ln w="6350" cap="rnd" cmpd="sng">
              <a:noFill/>
              <a:prstDash val="solid"/>
              <a:round/>
              <a:headEnd/>
              <a:tailEnd/>
            </a:ln>
          </p:spPr>
          <p:txBody>
            <a:bodyPr/>
            <a:lstStyle/>
            <a:p>
              <a:pPr>
                <a:defRPr/>
              </a:pPr>
              <a:endParaRPr lang="en-GB" dirty="0"/>
            </a:p>
          </p:txBody>
        </p:sp>
        <p:sp>
          <p:nvSpPr>
            <p:cNvPr id="37" name="Freeform 55"/>
            <p:cNvSpPr>
              <a:spLocks noEditPoints="1"/>
            </p:cNvSpPr>
            <p:nvPr/>
          </p:nvSpPr>
          <p:spPr bwMode="auto">
            <a:xfrm>
              <a:off x="1955" y="2285"/>
              <a:ext cx="563" cy="665"/>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grpFill/>
            <a:ln w="6350" cap="rnd" cmpd="sng">
              <a:noFill/>
              <a:prstDash val="solid"/>
              <a:round/>
              <a:headEnd/>
              <a:tailEnd/>
            </a:ln>
          </p:spPr>
          <p:txBody>
            <a:bodyPr/>
            <a:lstStyle/>
            <a:p>
              <a:pPr>
                <a:defRPr/>
              </a:pPr>
              <a:endParaRPr lang="en-GB" dirty="0"/>
            </a:p>
          </p:txBody>
        </p:sp>
        <p:sp>
          <p:nvSpPr>
            <p:cNvPr id="38" name="Freeform 56"/>
            <p:cNvSpPr>
              <a:spLocks/>
            </p:cNvSpPr>
            <p:nvPr/>
          </p:nvSpPr>
          <p:spPr bwMode="auto">
            <a:xfrm>
              <a:off x="1819" y="2411"/>
              <a:ext cx="227" cy="24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grpFill/>
            <a:ln w="6350" cap="rnd" cmpd="sng">
              <a:noFill/>
              <a:prstDash val="solid"/>
              <a:round/>
              <a:headEnd/>
              <a:tailEnd/>
            </a:ln>
          </p:spPr>
          <p:txBody>
            <a:bodyPr/>
            <a:lstStyle/>
            <a:p>
              <a:pPr>
                <a:defRPr/>
              </a:pPr>
              <a:endParaRPr lang="en-GB" dirty="0"/>
            </a:p>
          </p:txBody>
        </p:sp>
        <p:sp>
          <p:nvSpPr>
            <p:cNvPr id="39" name="Freeform 57"/>
            <p:cNvSpPr>
              <a:spLocks/>
            </p:cNvSpPr>
            <p:nvPr/>
          </p:nvSpPr>
          <p:spPr bwMode="auto">
            <a:xfrm>
              <a:off x="1769" y="2578"/>
              <a:ext cx="246" cy="191"/>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grpFill/>
            <a:ln w="6350" cap="rnd" cmpd="sng">
              <a:noFill/>
              <a:prstDash val="solid"/>
              <a:round/>
              <a:headEnd/>
              <a:tailEnd/>
            </a:ln>
          </p:spPr>
          <p:txBody>
            <a:bodyPr/>
            <a:lstStyle/>
            <a:p>
              <a:pPr>
                <a:defRPr/>
              </a:pPr>
              <a:endParaRPr lang="en-GB" dirty="0"/>
            </a:p>
          </p:txBody>
        </p:sp>
        <p:sp>
          <p:nvSpPr>
            <p:cNvPr id="40" name="Freeform 58"/>
            <p:cNvSpPr>
              <a:spLocks/>
            </p:cNvSpPr>
            <p:nvPr/>
          </p:nvSpPr>
          <p:spPr bwMode="auto">
            <a:xfrm>
              <a:off x="1946" y="2702"/>
              <a:ext cx="66" cy="64"/>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grpFill/>
            <a:ln w="6350" cap="rnd" cmpd="sng">
              <a:noFill/>
              <a:prstDash val="solid"/>
              <a:round/>
              <a:headEnd/>
              <a:tailEnd/>
            </a:ln>
          </p:spPr>
          <p:txBody>
            <a:bodyPr/>
            <a:lstStyle/>
            <a:p>
              <a:pPr>
                <a:defRPr/>
              </a:pPr>
              <a:endParaRPr lang="en-GB" dirty="0"/>
            </a:p>
          </p:txBody>
        </p:sp>
        <p:sp>
          <p:nvSpPr>
            <p:cNvPr id="41" name="Freeform 59"/>
            <p:cNvSpPr>
              <a:spLocks/>
            </p:cNvSpPr>
            <p:nvPr/>
          </p:nvSpPr>
          <p:spPr bwMode="auto">
            <a:xfrm>
              <a:off x="2902" y="1939"/>
              <a:ext cx="98" cy="71"/>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grpFill/>
            <a:ln w="6350" cap="rnd" cmpd="sng">
              <a:noFill/>
              <a:prstDash val="solid"/>
              <a:round/>
              <a:headEnd/>
              <a:tailEnd/>
            </a:ln>
          </p:spPr>
          <p:txBody>
            <a:bodyPr/>
            <a:lstStyle/>
            <a:p>
              <a:pPr>
                <a:defRPr/>
              </a:pPr>
              <a:endParaRPr lang="en-GB" dirty="0"/>
            </a:p>
          </p:txBody>
        </p:sp>
        <p:sp>
          <p:nvSpPr>
            <p:cNvPr id="42" name="Freeform 60"/>
            <p:cNvSpPr>
              <a:spLocks/>
            </p:cNvSpPr>
            <p:nvPr/>
          </p:nvSpPr>
          <p:spPr bwMode="auto">
            <a:xfrm>
              <a:off x="2914" y="1893"/>
              <a:ext cx="69" cy="46"/>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grpFill/>
            <a:ln w="6350" cap="rnd" cmpd="sng">
              <a:noFill/>
              <a:prstDash val="solid"/>
              <a:round/>
              <a:headEnd/>
              <a:tailEnd/>
            </a:ln>
          </p:spPr>
          <p:txBody>
            <a:bodyPr/>
            <a:lstStyle/>
            <a:p>
              <a:pPr>
                <a:defRPr/>
              </a:pPr>
              <a:endParaRPr lang="en-GB" dirty="0"/>
            </a:p>
          </p:txBody>
        </p:sp>
        <p:sp>
          <p:nvSpPr>
            <p:cNvPr id="43" name="Freeform 61"/>
            <p:cNvSpPr>
              <a:spLocks/>
            </p:cNvSpPr>
            <p:nvPr/>
          </p:nvSpPr>
          <p:spPr bwMode="auto">
            <a:xfrm>
              <a:off x="2978" y="1932"/>
              <a:ext cx="22" cy="26"/>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grpFill/>
            <a:ln w="6350" cap="rnd" cmpd="sng">
              <a:noFill/>
              <a:prstDash val="solid"/>
              <a:round/>
              <a:headEnd/>
              <a:tailEnd/>
            </a:ln>
          </p:spPr>
          <p:txBody>
            <a:bodyPr/>
            <a:lstStyle/>
            <a:p>
              <a:pPr>
                <a:defRPr/>
              </a:pPr>
              <a:endParaRPr lang="en-GB" dirty="0"/>
            </a:p>
          </p:txBody>
        </p:sp>
        <p:sp>
          <p:nvSpPr>
            <p:cNvPr id="44" name="Freeform 62"/>
            <p:cNvSpPr>
              <a:spLocks/>
            </p:cNvSpPr>
            <p:nvPr/>
          </p:nvSpPr>
          <p:spPr bwMode="auto">
            <a:xfrm>
              <a:off x="2981" y="1903"/>
              <a:ext cx="19" cy="10"/>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grpFill/>
            <a:ln w="6350" cap="rnd" cmpd="sng">
              <a:noFill/>
              <a:prstDash val="solid"/>
              <a:round/>
              <a:headEnd/>
              <a:tailEnd/>
            </a:ln>
          </p:spPr>
          <p:txBody>
            <a:bodyPr/>
            <a:lstStyle/>
            <a:p>
              <a:pPr>
                <a:defRPr/>
              </a:pPr>
              <a:endParaRPr lang="en-GB" dirty="0"/>
            </a:p>
          </p:txBody>
        </p:sp>
        <p:sp>
          <p:nvSpPr>
            <p:cNvPr id="45" name="Freeform 63"/>
            <p:cNvSpPr>
              <a:spLocks noEditPoints="1"/>
            </p:cNvSpPr>
            <p:nvPr/>
          </p:nvSpPr>
          <p:spPr bwMode="auto">
            <a:xfrm>
              <a:off x="2272" y="914"/>
              <a:ext cx="773" cy="1347"/>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grpFill/>
            <a:ln w="6350" cap="rnd" cmpd="sng">
              <a:noFill/>
              <a:prstDash val="solid"/>
              <a:round/>
              <a:headEnd/>
              <a:tailEnd/>
            </a:ln>
          </p:spPr>
          <p:txBody>
            <a:bodyPr/>
            <a:lstStyle/>
            <a:p>
              <a:pPr>
                <a:defRPr/>
              </a:pPr>
              <a:endParaRPr lang="en-GB" dirty="0"/>
            </a:p>
          </p:txBody>
        </p:sp>
        <p:sp>
          <p:nvSpPr>
            <p:cNvPr id="46" name="Freeform 69"/>
            <p:cNvSpPr>
              <a:spLocks noEditPoints="1"/>
            </p:cNvSpPr>
            <p:nvPr/>
          </p:nvSpPr>
          <p:spPr bwMode="auto">
            <a:xfrm>
              <a:off x="2771" y="801"/>
              <a:ext cx="717" cy="1038"/>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grpFill/>
            <a:ln w="6350" cap="rnd" cmpd="sng">
              <a:noFill/>
              <a:prstDash val="solid"/>
              <a:round/>
              <a:headEnd/>
              <a:tailEnd/>
            </a:ln>
          </p:spPr>
          <p:txBody>
            <a:bodyPr/>
            <a:lstStyle/>
            <a:p>
              <a:pPr>
                <a:defRPr/>
              </a:pPr>
              <a:endParaRPr lang="en-GB" dirty="0"/>
            </a:p>
          </p:txBody>
        </p:sp>
        <p:sp>
          <p:nvSpPr>
            <p:cNvPr id="47" name="Freeform 70"/>
            <p:cNvSpPr>
              <a:spLocks noEditPoints="1"/>
            </p:cNvSpPr>
            <p:nvPr/>
          </p:nvSpPr>
          <p:spPr bwMode="auto">
            <a:xfrm>
              <a:off x="1891" y="687"/>
              <a:ext cx="1566" cy="1319"/>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grpFill/>
            <a:ln w="6350" cap="rnd" cmpd="sng">
              <a:noFill/>
              <a:prstDash val="solid"/>
              <a:round/>
              <a:headEnd/>
              <a:tailEnd/>
            </a:ln>
          </p:spPr>
          <p:txBody>
            <a:bodyPr/>
            <a:lstStyle/>
            <a:p>
              <a:pPr>
                <a:defRPr/>
              </a:pPr>
              <a:endParaRPr lang="en-GB" dirty="0"/>
            </a:p>
          </p:txBody>
        </p:sp>
        <p:sp>
          <p:nvSpPr>
            <p:cNvPr id="48" name="Freeform 71"/>
            <p:cNvSpPr>
              <a:spLocks noEditPoints="1"/>
            </p:cNvSpPr>
            <p:nvPr/>
          </p:nvSpPr>
          <p:spPr bwMode="auto">
            <a:xfrm>
              <a:off x="1118" y="1731"/>
              <a:ext cx="611" cy="992"/>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grpFill/>
            <a:ln w="6350" cap="rnd" cmpd="sng">
              <a:noFill/>
              <a:prstDash val="solid"/>
              <a:round/>
              <a:headEnd/>
              <a:tailEnd/>
            </a:ln>
          </p:spPr>
          <p:txBody>
            <a:bodyPr/>
            <a:lstStyle/>
            <a:p>
              <a:pPr>
                <a:defRPr/>
              </a:pPr>
              <a:endParaRPr lang="en-GB" dirty="0"/>
            </a:p>
          </p:txBody>
        </p:sp>
        <p:sp>
          <p:nvSpPr>
            <p:cNvPr id="49" name="Freeform 72"/>
            <p:cNvSpPr>
              <a:spLocks/>
            </p:cNvSpPr>
            <p:nvPr/>
          </p:nvSpPr>
          <p:spPr bwMode="auto">
            <a:xfrm>
              <a:off x="1180" y="1600"/>
              <a:ext cx="31" cy="22"/>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grpFill/>
            <a:ln w="6350" cap="rnd" cmpd="sng">
              <a:noFill/>
              <a:prstDash val="solid"/>
              <a:round/>
              <a:headEnd/>
              <a:tailEnd/>
            </a:ln>
          </p:spPr>
          <p:txBody>
            <a:bodyPr/>
            <a:lstStyle/>
            <a:p>
              <a:pPr>
                <a:defRPr/>
              </a:pPr>
              <a:endParaRPr lang="en-GB" dirty="0"/>
            </a:p>
          </p:txBody>
        </p:sp>
        <p:sp>
          <p:nvSpPr>
            <p:cNvPr id="50" name="Freeform 73"/>
            <p:cNvSpPr>
              <a:spLocks/>
            </p:cNvSpPr>
            <p:nvPr/>
          </p:nvSpPr>
          <p:spPr bwMode="auto">
            <a:xfrm>
              <a:off x="1218" y="1624"/>
              <a:ext cx="22" cy="24"/>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grpFill/>
            <a:ln w="6350" cap="rnd" cmpd="sng">
              <a:noFill/>
              <a:prstDash val="solid"/>
              <a:round/>
              <a:headEnd/>
              <a:tailEnd/>
            </a:ln>
          </p:spPr>
          <p:txBody>
            <a:bodyPr/>
            <a:lstStyle/>
            <a:p>
              <a:pPr>
                <a:defRPr/>
              </a:pPr>
              <a:endParaRPr lang="en-GB" dirty="0"/>
            </a:p>
          </p:txBody>
        </p:sp>
        <p:sp>
          <p:nvSpPr>
            <p:cNvPr id="51" name="Freeform 74"/>
            <p:cNvSpPr>
              <a:spLocks/>
            </p:cNvSpPr>
            <p:nvPr/>
          </p:nvSpPr>
          <p:spPr bwMode="auto">
            <a:xfrm>
              <a:off x="1214" y="1653"/>
              <a:ext cx="21" cy="35"/>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grpFill/>
            <a:ln w="6350" cap="rnd" cmpd="sng">
              <a:noFill/>
              <a:prstDash val="solid"/>
              <a:round/>
              <a:headEnd/>
              <a:tailEnd/>
            </a:ln>
          </p:spPr>
          <p:txBody>
            <a:bodyPr/>
            <a:lstStyle/>
            <a:p>
              <a:pPr>
                <a:defRPr/>
              </a:pPr>
              <a:endParaRPr lang="en-GB" dirty="0"/>
            </a:p>
          </p:txBody>
        </p:sp>
        <p:sp>
          <p:nvSpPr>
            <p:cNvPr id="52" name="Freeform 75"/>
            <p:cNvSpPr>
              <a:spLocks/>
            </p:cNvSpPr>
            <p:nvPr/>
          </p:nvSpPr>
          <p:spPr bwMode="auto">
            <a:xfrm>
              <a:off x="1197" y="1586"/>
              <a:ext cx="36" cy="48"/>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grpFill/>
            <a:ln w="6350" cap="rnd" cmpd="sng">
              <a:noFill/>
              <a:prstDash val="solid"/>
              <a:round/>
              <a:headEnd/>
              <a:tailEnd/>
            </a:ln>
          </p:spPr>
          <p:txBody>
            <a:bodyPr/>
            <a:lstStyle/>
            <a:p>
              <a:pPr>
                <a:defRPr/>
              </a:pPr>
              <a:endParaRPr lang="en-GB" dirty="0"/>
            </a:p>
          </p:txBody>
        </p:sp>
        <p:sp>
          <p:nvSpPr>
            <p:cNvPr id="53" name="Freeform 76"/>
            <p:cNvSpPr>
              <a:spLocks/>
            </p:cNvSpPr>
            <p:nvPr/>
          </p:nvSpPr>
          <p:spPr bwMode="auto">
            <a:xfrm>
              <a:off x="1209" y="1584"/>
              <a:ext cx="36" cy="33"/>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grpFill/>
            <a:ln w="6350" cap="rnd" cmpd="sng">
              <a:noFill/>
              <a:prstDash val="solid"/>
              <a:round/>
              <a:headEnd/>
              <a:tailEnd/>
            </a:ln>
          </p:spPr>
          <p:txBody>
            <a:bodyPr/>
            <a:lstStyle/>
            <a:p>
              <a:pPr>
                <a:defRPr/>
              </a:pPr>
              <a:endParaRPr lang="en-GB" dirty="0"/>
            </a:p>
          </p:txBody>
        </p:sp>
        <p:sp>
          <p:nvSpPr>
            <p:cNvPr id="54" name="Freeform 77"/>
            <p:cNvSpPr>
              <a:spLocks/>
            </p:cNvSpPr>
            <p:nvPr/>
          </p:nvSpPr>
          <p:spPr bwMode="auto">
            <a:xfrm>
              <a:off x="1242" y="1581"/>
              <a:ext cx="15" cy="24"/>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grpFill/>
            <a:ln w="6350" cap="rnd" cmpd="sng">
              <a:noFill/>
              <a:prstDash val="solid"/>
              <a:round/>
              <a:headEnd/>
              <a:tailEnd/>
            </a:ln>
          </p:spPr>
          <p:txBody>
            <a:bodyPr/>
            <a:lstStyle/>
            <a:p>
              <a:pPr>
                <a:defRPr/>
              </a:pPr>
              <a:endParaRPr lang="en-GB" dirty="0"/>
            </a:p>
          </p:txBody>
        </p:sp>
        <p:sp>
          <p:nvSpPr>
            <p:cNvPr id="55" name="Freeform 78"/>
            <p:cNvSpPr>
              <a:spLocks/>
            </p:cNvSpPr>
            <p:nvPr/>
          </p:nvSpPr>
          <p:spPr bwMode="auto">
            <a:xfrm>
              <a:off x="1235" y="1581"/>
              <a:ext cx="7" cy="14"/>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grpFill/>
            <a:ln w="6350" cap="rnd" cmpd="sng">
              <a:noFill/>
              <a:prstDash val="solid"/>
              <a:round/>
              <a:headEnd/>
              <a:tailEnd/>
            </a:ln>
          </p:spPr>
          <p:txBody>
            <a:bodyPr/>
            <a:lstStyle/>
            <a:p>
              <a:pPr>
                <a:defRPr/>
              </a:pPr>
              <a:endParaRPr lang="en-GB" dirty="0"/>
            </a:p>
          </p:txBody>
        </p:sp>
        <p:sp>
          <p:nvSpPr>
            <p:cNvPr id="56" name="Freeform 79"/>
            <p:cNvSpPr>
              <a:spLocks/>
            </p:cNvSpPr>
            <p:nvPr/>
          </p:nvSpPr>
          <p:spPr bwMode="auto">
            <a:xfrm>
              <a:off x="1254" y="1588"/>
              <a:ext cx="10" cy="7"/>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grpFill/>
            <a:ln w="6350" cap="rnd" cmpd="sng">
              <a:noFill/>
              <a:prstDash val="solid"/>
              <a:round/>
              <a:headEnd/>
              <a:tailEnd/>
            </a:ln>
          </p:spPr>
          <p:txBody>
            <a:bodyPr/>
            <a:lstStyle/>
            <a:p>
              <a:pPr>
                <a:defRPr/>
              </a:pPr>
              <a:endParaRPr lang="en-GB" dirty="0"/>
            </a:p>
          </p:txBody>
        </p:sp>
        <p:sp>
          <p:nvSpPr>
            <p:cNvPr id="57" name="Freeform 80"/>
            <p:cNvSpPr>
              <a:spLocks noEditPoints="1"/>
            </p:cNvSpPr>
            <p:nvPr/>
          </p:nvSpPr>
          <p:spPr bwMode="auto">
            <a:xfrm>
              <a:off x="1066" y="3236"/>
              <a:ext cx="808" cy="63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grpFill/>
            <a:ln w="6350" cap="rnd" cmpd="sng">
              <a:noFill/>
              <a:prstDash val="solid"/>
              <a:round/>
              <a:headEnd/>
              <a:tailEnd/>
            </a:ln>
          </p:spPr>
          <p:txBody>
            <a:bodyPr/>
            <a:lstStyle/>
            <a:p>
              <a:pPr>
                <a:defRPr/>
              </a:pPr>
              <a:endParaRPr lang="en-GB" dirty="0"/>
            </a:p>
          </p:txBody>
        </p:sp>
        <p:sp>
          <p:nvSpPr>
            <p:cNvPr id="58" name="Freeform 84"/>
            <p:cNvSpPr>
              <a:spLocks noEditPoints="1"/>
            </p:cNvSpPr>
            <p:nvPr/>
          </p:nvSpPr>
          <p:spPr bwMode="auto">
            <a:xfrm>
              <a:off x="2775" y="3398"/>
              <a:ext cx="511" cy="563"/>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grpFill/>
            <a:ln w="6350" cap="rnd" cmpd="sng">
              <a:noFill/>
              <a:prstDash val="solid"/>
              <a:round/>
              <a:headEnd/>
              <a:tailEnd/>
            </a:ln>
          </p:spPr>
          <p:txBody>
            <a:bodyPr/>
            <a:lstStyle/>
            <a:p>
              <a:pPr>
                <a:defRPr/>
              </a:pPr>
              <a:endParaRPr lang="en-GB" dirty="0"/>
            </a:p>
          </p:txBody>
        </p:sp>
        <p:sp>
          <p:nvSpPr>
            <p:cNvPr id="59" name="Freeform 85"/>
            <p:cNvSpPr>
              <a:spLocks/>
            </p:cNvSpPr>
            <p:nvPr/>
          </p:nvSpPr>
          <p:spPr bwMode="auto">
            <a:xfrm>
              <a:off x="2415" y="3009"/>
              <a:ext cx="353" cy="353"/>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grpFill/>
            <a:ln w="6350" cap="rnd" cmpd="sng">
              <a:noFill/>
              <a:prstDash val="solid"/>
              <a:round/>
              <a:headEnd/>
              <a:tailEnd/>
            </a:ln>
          </p:spPr>
          <p:txBody>
            <a:bodyPr/>
            <a:lstStyle/>
            <a:p>
              <a:pPr>
                <a:defRPr/>
              </a:pPr>
              <a:endParaRPr lang="en-GB" dirty="0"/>
            </a:p>
          </p:txBody>
        </p:sp>
        <p:sp>
          <p:nvSpPr>
            <p:cNvPr id="60" name="Freeform 86"/>
            <p:cNvSpPr>
              <a:spLocks/>
            </p:cNvSpPr>
            <p:nvPr/>
          </p:nvSpPr>
          <p:spPr bwMode="auto">
            <a:xfrm>
              <a:off x="2582" y="3288"/>
              <a:ext cx="50" cy="12"/>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grpFill/>
            <a:ln w="6350" cap="rnd" cmpd="sng">
              <a:noFill/>
              <a:prstDash val="solid"/>
              <a:round/>
              <a:headEnd/>
              <a:tailEnd/>
            </a:ln>
          </p:spPr>
          <p:txBody>
            <a:bodyPr/>
            <a:lstStyle/>
            <a:p>
              <a:pPr>
                <a:defRPr/>
              </a:pPr>
              <a:endParaRPr lang="en-GB" dirty="0"/>
            </a:p>
          </p:txBody>
        </p:sp>
        <p:sp>
          <p:nvSpPr>
            <p:cNvPr id="61" name="Freeform 87"/>
            <p:cNvSpPr>
              <a:spLocks/>
            </p:cNvSpPr>
            <p:nvPr/>
          </p:nvSpPr>
          <p:spPr bwMode="auto">
            <a:xfrm>
              <a:off x="2582" y="3272"/>
              <a:ext cx="38" cy="14"/>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grpFill/>
            <a:ln w="6350" cap="rnd" cmpd="sng">
              <a:noFill/>
              <a:prstDash val="solid"/>
              <a:round/>
              <a:headEnd/>
              <a:tailEnd/>
            </a:ln>
          </p:spPr>
          <p:txBody>
            <a:bodyPr/>
            <a:lstStyle/>
            <a:p>
              <a:pPr>
                <a:defRPr/>
              </a:pPr>
              <a:endParaRPr lang="en-GB" dirty="0"/>
            </a:p>
          </p:txBody>
        </p:sp>
        <p:sp>
          <p:nvSpPr>
            <p:cNvPr id="62" name="Freeform 88"/>
            <p:cNvSpPr>
              <a:spLocks/>
            </p:cNvSpPr>
            <p:nvPr/>
          </p:nvSpPr>
          <p:spPr bwMode="auto">
            <a:xfrm>
              <a:off x="2589" y="3305"/>
              <a:ext cx="41" cy="14"/>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grpFill/>
            <a:ln w="6350" cap="rnd" cmpd="sng">
              <a:noFill/>
              <a:prstDash val="solid"/>
              <a:round/>
              <a:headEnd/>
              <a:tailEnd/>
            </a:ln>
          </p:spPr>
          <p:txBody>
            <a:bodyPr/>
            <a:lstStyle/>
            <a:p>
              <a:pPr>
                <a:defRPr/>
              </a:pPr>
              <a:endParaRPr lang="en-GB" dirty="0"/>
            </a:p>
          </p:txBody>
        </p:sp>
        <p:sp>
          <p:nvSpPr>
            <p:cNvPr id="63" name="Freeform 89"/>
            <p:cNvSpPr>
              <a:spLocks/>
            </p:cNvSpPr>
            <p:nvPr/>
          </p:nvSpPr>
          <p:spPr bwMode="auto">
            <a:xfrm>
              <a:off x="2468" y="3124"/>
              <a:ext cx="24" cy="2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grpFill/>
            <a:ln w="6350" cap="rnd" cmpd="sng">
              <a:noFill/>
              <a:prstDash val="solid"/>
              <a:round/>
              <a:headEnd/>
              <a:tailEnd/>
            </a:ln>
          </p:spPr>
          <p:txBody>
            <a:bodyPr/>
            <a:lstStyle/>
            <a:p>
              <a:pPr>
                <a:defRPr/>
              </a:pPr>
              <a:endParaRPr lang="en-GB" dirty="0"/>
            </a:p>
          </p:txBody>
        </p:sp>
        <p:sp>
          <p:nvSpPr>
            <p:cNvPr id="64" name="Freeform 90"/>
            <p:cNvSpPr>
              <a:spLocks/>
            </p:cNvSpPr>
            <p:nvPr/>
          </p:nvSpPr>
          <p:spPr bwMode="auto">
            <a:xfrm>
              <a:off x="2458" y="3121"/>
              <a:ext cx="19" cy="55"/>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grpFill/>
            <a:ln w="6350" cap="rnd" cmpd="sng">
              <a:noFill/>
              <a:prstDash val="solid"/>
              <a:round/>
              <a:headEnd/>
              <a:tailEnd/>
            </a:ln>
          </p:spPr>
          <p:txBody>
            <a:bodyPr/>
            <a:lstStyle/>
            <a:p>
              <a:pPr>
                <a:defRPr/>
              </a:pPr>
              <a:endParaRPr lang="en-GB" dirty="0"/>
            </a:p>
          </p:txBody>
        </p:sp>
        <p:sp>
          <p:nvSpPr>
            <p:cNvPr id="65" name="Freeform 91"/>
            <p:cNvSpPr>
              <a:spLocks/>
            </p:cNvSpPr>
            <p:nvPr/>
          </p:nvSpPr>
          <p:spPr bwMode="auto">
            <a:xfrm>
              <a:off x="2482" y="3162"/>
              <a:ext cx="34" cy="40"/>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grpFill/>
            <a:ln w="6350" cap="rnd" cmpd="sng">
              <a:noFill/>
              <a:prstDash val="solid"/>
              <a:round/>
              <a:headEnd/>
              <a:tailEnd/>
            </a:ln>
          </p:spPr>
          <p:txBody>
            <a:bodyPr/>
            <a:lstStyle/>
            <a:p>
              <a:pPr>
                <a:defRPr/>
              </a:pPr>
              <a:endParaRPr lang="en-GB" dirty="0"/>
            </a:p>
          </p:txBody>
        </p:sp>
        <p:sp>
          <p:nvSpPr>
            <p:cNvPr id="66" name="Freeform 92"/>
            <p:cNvSpPr>
              <a:spLocks/>
            </p:cNvSpPr>
            <p:nvPr/>
          </p:nvSpPr>
          <p:spPr bwMode="auto">
            <a:xfrm>
              <a:off x="1707" y="3331"/>
              <a:ext cx="17" cy="19"/>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grpFill/>
            <a:ln w="6350" cap="rnd" cmpd="sng">
              <a:noFill/>
              <a:prstDash val="solid"/>
              <a:round/>
              <a:headEnd/>
              <a:tailEnd/>
            </a:ln>
          </p:spPr>
          <p:txBody>
            <a:bodyPr/>
            <a:lstStyle/>
            <a:p>
              <a:pPr>
                <a:defRPr/>
              </a:pPr>
              <a:endParaRPr lang="en-GB" dirty="0"/>
            </a:p>
          </p:txBody>
        </p:sp>
      </p:grpSp>
      <p:sp>
        <p:nvSpPr>
          <p:cNvPr id="133" name="Flowchart: Magnetic Disk 132"/>
          <p:cNvSpPr/>
          <p:nvPr/>
        </p:nvSpPr>
        <p:spPr bwMode="ltGray">
          <a:xfrm>
            <a:off x="5652120" y="3682583"/>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4" name="Flowchart: Magnetic Disk 133"/>
          <p:cNvSpPr/>
          <p:nvPr/>
        </p:nvSpPr>
        <p:spPr bwMode="ltGray">
          <a:xfrm>
            <a:off x="5580112" y="491316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5" name="Flowchart: Magnetic Disk 134"/>
          <p:cNvSpPr/>
          <p:nvPr/>
        </p:nvSpPr>
        <p:spPr bwMode="ltGray">
          <a:xfrm>
            <a:off x="6876256" y="2896936"/>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6" name="Flowchart: Magnetic Disk 135"/>
          <p:cNvSpPr/>
          <p:nvPr/>
        </p:nvSpPr>
        <p:spPr bwMode="ltGray">
          <a:xfrm>
            <a:off x="6372200" y="275292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7" name="Flowchart: Magnetic Disk 136"/>
          <p:cNvSpPr/>
          <p:nvPr/>
        </p:nvSpPr>
        <p:spPr bwMode="ltGray">
          <a:xfrm>
            <a:off x="6732240" y="4697136"/>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8" name="Flowchart: Magnetic Disk 137"/>
          <p:cNvSpPr/>
          <p:nvPr/>
        </p:nvSpPr>
        <p:spPr bwMode="ltGray">
          <a:xfrm>
            <a:off x="7380312" y="491316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9" name="Flowchart: Magnetic Disk 138"/>
          <p:cNvSpPr/>
          <p:nvPr/>
        </p:nvSpPr>
        <p:spPr bwMode="ltGray">
          <a:xfrm>
            <a:off x="7452320" y="455312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0" name="Flowchart: Magnetic Disk 139"/>
          <p:cNvSpPr/>
          <p:nvPr/>
        </p:nvSpPr>
        <p:spPr bwMode="ltGray">
          <a:xfrm>
            <a:off x="6516216" y="3761032"/>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1" name="Flowchart: Magnetic Disk 140"/>
          <p:cNvSpPr/>
          <p:nvPr/>
        </p:nvSpPr>
        <p:spPr bwMode="ltGray">
          <a:xfrm>
            <a:off x="6084168" y="3826599"/>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2" name="Flowchart: Magnetic Disk 141"/>
          <p:cNvSpPr/>
          <p:nvPr/>
        </p:nvSpPr>
        <p:spPr bwMode="ltGray">
          <a:xfrm>
            <a:off x="7596336" y="3689024"/>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3" name="Flowchart: Magnetic Disk 142"/>
          <p:cNvSpPr/>
          <p:nvPr/>
        </p:nvSpPr>
        <p:spPr bwMode="ltGray">
          <a:xfrm>
            <a:off x="5364088" y="4193080"/>
            <a:ext cx="527480" cy="351656"/>
          </a:xfrm>
          <a:prstGeom prst="flowChartMagneticDisk">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cxnSp>
        <p:nvCxnSpPr>
          <p:cNvPr id="146" name="Straight Connector 145"/>
          <p:cNvCxnSpPr>
            <a:stCxn id="135" idx="3"/>
            <a:endCxn id="144" idx="1"/>
          </p:cNvCxnSpPr>
          <p:nvPr/>
        </p:nvCxnSpPr>
        <p:spPr>
          <a:xfrm flipH="1">
            <a:off x="6324484" y="3047393"/>
            <a:ext cx="664614" cy="11456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36" idx="3"/>
            <a:endCxn id="144" idx="1"/>
          </p:cNvCxnSpPr>
          <p:nvPr/>
        </p:nvCxnSpPr>
        <p:spPr>
          <a:xfrm flipH="1">
            <a:off x="6324484" y="2903377"/>
            <a:ext cx="160558" cy="128970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2" idx="2"/>
          </p:cNvCxnSpPr>
          <p:nvPr/>
        </p:nvCxnSpPr>
        <p:spPr>
          <a:xfrm flipH="1">
            <a:off x="6300192" y="3764253"/>
            <a:ext cx="1296144" cy="4288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39" idx="2"/>
            <a:endCxn id="144" idx="4"/>
          </p:cNvCxnSpPr>
          <p:nvPr/>
        </p:nvCxnSpPr>
        <p:spPr>
          <a:xfrm flipH="1" flipV="1">
            <a:off x="6588224" y="4368908"/>
            <a:ext cx="864096" cy="2594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43" idx="4"/>
            <a:endCxn id="144" idx="2"/>
          </p:cNvCxnSpPr>
          <p:nvPr/>
        </p:nvCxnSpPr>
        <p:spPr>
          <a:xfrm>
            <a:off x="5891568" y="4368908"/>
            <a:ext cx="16917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133" idx="3"/>
            <a:endCxn id="144" idx="1"/>
          </p:cNvCxnSpPr>
          <p:nvPr/>
        </p:nvCxnSpPr>
        <p:spPr>
          <a:xfrm>
            <a:off x="5764962" y="3833040"/>
            <a:ext cx="559522" cy="360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34" idx="4"/>
            <a:endCxn id="144" idx="3"/>
          </p:cNvCxnSpPr>
          <p:nvPr/>
        </p:nvCxnSpPr>
        <p:spPr>
          <a:xfrm flipV="1">
            <a:off x="5805796" y="4544736"/>
            <a:ext cx="518688" cy="4436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137" idx="1"/>
          </p:cNvCxnSpPr>
          <p:nvPr/>
        </p:nvCxnSpPr>
        <p:spPr>
          <a:xfrm flipH="1" flipV="1">
            <a:off x="6300192" y="4553120"/>
            <a:ext cx="544890" cy="144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4" name="Flowchart: Magnetic Disk 143"/>
          <p:cNvSpPr/>
          <p:nvPr/>
        </p:nvSpPr>
        <p:spPr bwMode="ltGray">
          <a:xfrm>
            <a:off x="6060744" y="4193080"/>
            <a:ext cx="527480" cy="351656"/>
          </a:xfrm>
          <a:prstGeom prst="flowChartMagneticDisk">
            <a:avLst/>
          </a:prstGeom>
          <a:solidFill>
            <a:schemeClr val="accent4">
              <a:lumMod val="75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ODIPP</a:t>
            </a:r>
          </a:p>
        </p:txBody>
      </p:sp>
      <p:cxnSp>
        <p:nvCxnSpPr>
          <p:cNvPr id="162" name="Straight Connector 161"/>
          <p:cNvCxnSpPr>
            <a:stCxn id="138" idx="1"/>
            <a:endCxn id="144" idx="4"/>
          </p:cNvCxnSpPr>
          <p:nvPr/>
        </p:nvCxnSpPr>
        <p:spPr>
          <a:xfrm flipH="1" flipV="1">
            <a:off x="6588224" y="4368908"/>
            <a:ext cx="904930" cy="544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endCxn id="140" idx="3"/>
          </p:cNvCxnSpPr>
          <p:nvPr/>
        </p:nvCxnSpPr>
        <p:spPr>
          <a:xfrm flipV="1">
            <a:off x="6300192" y="3911489"/>
            <a:ext cx="328866" cy="28159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endCxn id="141" idx="3"/>
          </p:cNvCxnSpPr>
          <p:nvPr/>
        </p:nvCxnSpPr>
        <p:spPr>
          <a:xfrm flipH="1" flipV="1">
            <a:off x="6197010" y="3977056"/>
            <a:ext cx="31174" cy="1375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4139952" y="4193080"/>
            <a:ext cx="1160182" cy="400110"/>
          </a:xfrm>
          <a:prstGeom prst="rect">
            <a:avLst/>
          </a:prstGeom>
        </p:spPr>
        <p:txBody>
          <a:bodyPr wrap="square">
            <a:spAutoFit/>
          </a:bodyPr>
          <a:lstStyle/>
          <a:p>
            <a:pPr algn="r"/>
            <a:r>
              <a:rPr lang="en-GB" sz="1000" dirty="0" smtClean="0"/>
              <a:t>Pan-European Data portal</a:t>
            </a:r>
            <a:endParaRPr lang="en-GB" sz="1000" dirty="0"/>
          </a:p>
        </p:txBody>
      </p:sp>
      <p:sp>
        <p:nvSpPr>
          <p:cNvPr id="173" name="Slide Number Placeholder 172"/>
          <p:cNvSpPr>
            <a:spLocks noGrp="1"/>
          </p:cNvSpPr>
          <p:nvPr>
            <p:ph type="sldNum" sz="quarter" idx="18"/>
          </p:nvPr>
        </p:nvSpPr>
        <p:spPr/>
        <p:txBody>
          <a:bodyPr/>
          <a:lstStyle/>
          <a:p>
            <a:r>
              <a:rPr lang="en-GB" dirty="0" smtClean="0"/>
              <a:t>Slide </a:t>
            </a:r>
            <a:fld id="{F40CD079-BC3F-4086-BA81-31A79D845B02}" type="slidenum">
              <a:rPr lang="en-GB" smtClean="0"/>
              <a:pPr/>
              <a:t>11</a:t>
            </a:fld>
            <a:endParaRPr lang="en-GB" dirty="0"/>
          </a:p>
        </p:txBody>
      </p:sp>
      <p:pic>
        <p:nvPicPr>
          <p:cNvPr id="52228" name="Picture 4"/>
          <p:cNvPicPr>
            <a:picLocks noChangeAspect="1" noChangeArrowheads="1"/>
          </p:cNvPicPr>
          <p:nvPr/>
        </p:nvPicPr>
        <p:blipFill>
          <a:blip r:embed="rId3" cstate="print"/>
          <a:srcRect/>
          <a:stretch>
            <a:fillRect/>
          </a:stretch>
        </p:blipFill>
        <p:spPr bwMode="auto">
          <a:xfrm>
            <a:off x="332157" y="2344107"/>
            <a:ext cx="3735788" cy="674670"/>
          </a:xfrm>
          <a:prstGeom prst="rect">
            <a:avLst/>
          </a:prstGeom>
          <a:noFill/>
          <a:ln w="9525">
            <a:noFill/>
            <a:miter lim="800000"/>
            <a:headEnd/>
            <a:tailEnd/>
          </a:ln>
          <a:effectLst/>
        </p:spPr>
      </p:pic>
      <p:pic>
        <p:nvPicPr>
          <p:cNvPr id="52229" name="Picture 5"/>
          <p:cNvPicPr>
            <a:picLocks noChangeAspect="1" noChangeArrowheads="1"/>
          </p:cNvPicPr>
          <p:nvPr/>
        </p:nvPicPr>
        <p:blipFill>
          <a:blip r:embed="rId4" cstate="print"/>
          <a:srcRect/>
          <a:stretch>
            <a:fillRect/>
          </a:stretch>
        </p:blipFill>
        <p:spPr bwMode="auto">
          <a:xfrm>
            <a:off x="323528" y="4479900"/>
            <a:ext cx="3922094" cy="8213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914400"/>
          </a:xfrm>
        </p:spPr>
        <p:txBody>
          <a:bodyPr/>
          <a:lstStyle/>
          <a:p>
            <a:r>
              <a:rPr lang="en-GB" sz="2800" dirty="0" smtClean="0"/>
              <a:t>We provide services in the area of Open Government Data</a:t>
            </a:r>
            <a:endParaRPr lang="en-GB" sz="2800" dirty="0"/>
          </a:p>
        </p:txBody>
      </p:sp>
      <p:sp>
        <p:nvSpPr>
          <p:cNvPr id="6" name="Rectangle 5"/>
          <p:cNvSpPr/>
          <p:nvPr/>
        </p:nvSpPr>
        <p:spPr bwMode="ltGray">
          <a:xfrm>
            <a:off x="533400" y="1758280"/>
            <a:ext cx="2584648" cy="20574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2800" b="1" i="1" dirty="0" smtClean="0">
                <a:solidFill>
                  <a:schemeClr val="bg1"/>
                </a:solidFill>
                <a:latin typeface="Georgia" pitchFamily="18" charset="0"/>
              </a:rPr>
              <a:t>Publishing services</a:t>
            </a:r>
          </a:p>
        </p:txBody>
      </p:sp>
      <p:sp>
        <p:nvSpPr>
          <p:cNvPr id="10" name="Rectangle 9"/>
          <p:cNvSpPr/>
          <p:nvPr/>
        </p:nvSpPr>
        <p:spPr bwMode="ltGray">
          <a:xfrm>
            <a:off x="3276600" y="1758280"/>
            <a:ext cx="2584648" cy="20574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2800" b="1" i="1" dirty="0" smtClean="0">
                <a:solidFill>
                  <a:schemeClr val="bg1"/>
                </a:solidFill>
                <a:latin typeface="Georgia" pitchFamily="18" charset="0"/>
              </a:rPr>
              <a:t>Training</a:t>
            </a:r>
          </a:p>
          <a:p>
            <a:r>
              <a:rPr lang="en-GB" sz="2800" b="1" i="1" dirty="0" smtClean="0">
                <a:solidFill>
                  <a:schemeClr val="bg1"/>
                </a:solidFill>
                <a:latin typeface="Georgia" pitchFamily="18" charset="0"/>
              </a:rPr>
              <a:t>services</a:t>
            </a:r>
          </a:p>
        </p:txBody>
      </p:sp>
      <p:sp>
        <p:nvSpPr>
          <p:cNvPr id="11" name="Rectangle 10"/>
          <p:cNvSpPr/>
          <p:nvPr/>
        </p:nvSpPr>
        <p:spPr bwMode="ltGray">
          <a:xfrm>
            <a:off x="6019800" y="1758280"/>
            <a:ext cx="2584648" cy="20574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2800" b="1" i="1" dirty="0" smtClean="0">
                <a:solidFill>
                  <a:schemeClr val="bg1"/>
                </a:solidFill>
                <a:latin typeface="Georgia" pitchFamily="18" charset="0"/>
              </a:rPr>
              <a:t>Consulting services</a:t>
            </a:r>
          </a:p>
        </p:txBody>
      </p:sp>
      <p:sp>
        <p:nvSpPr>
          <p:cNvPr id="12" name="Rectangle 11"/>
          <p:cNvSpPr/>
          <p:nvPr/>
        </p:nvSpPr>
        <p:spPr bwMode="ltGray">
          <a:xfrm>
            <a:off x="533400" y="3968080"/>
            <a:ext cx="2584648" cy="19812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pitchFamily="18" charset="0"/>
              </a:rPr>
              <a:t>We help (potential) Open Government Data publishers to prepare, transform and publish reusable metadata descriptions of their datasets.</a:t>
            </a:r>
          </a:p>
        </p:txBody>
      </p:sp>
      <p:sp>
        <p:nvSpPr>
          <p:cNvPr id="13" name="Rectangle 12"/>
          <p:cNvSpPr/>
          <p:nvPr/>
        </p:nvSpPr>
        <p:spPr bwMode="ltGray">
          <a:xfrm>
            <a:off x="3276600" y="3968080"/>
            <a:ext cx="2584648" cy="19812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pitchFamily="18" charset="0"/>
              </a:rPr>
              <a:t>We train public administrations across Europe on the value of (Linked) Open Government Data and help them build capacity in effectively and efficiently publishing </a:t>
            </a:r>
            <a:r>
              <a:rPr lang="en-GB" sz="1400" dirty="0" smtClean="0">
                <a:solidFill>
                  <a:schemeClr val="bg1"/>
                </a:solidFill>
                <a:latin typeface="Georgia"/>
                <a:ea typeface="Arial"/>
                <a:cs typeface="Times New Roman"/>
              </a:rPr>
              <a:t>data.</a:t>
            </a:r>
            <a:endParaRPr lang="en-GB" sz="1400" dirty="0" smtClean="0">
              <a:solidFill>
                <a:schemeClr val="bg1"/>
              </a:solidFill>
              <a:latin typeface="Georgia" pitchFamily="18" charset="0"/>
            </a:endParaRPr>
          </a:p>
        </p:txBody>
      </p:sp>
      <p:sp>
        <p:nvSpPr>
          <p:cNvPr id="14" name="Rectangle 13"/>
          <p:cNvSpPr/>
          <p:nvPr/>
        </p:nvSpPr>
        <p:spPr bwMode="ltGray">
          <a:xfrm>
            <a:off x="6019800" y="3968080"/>
            <a:ext cx="2584648" cy="19812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pitchFamily="18" charset="0"/>
              </a:rPr>
              <a:t>We provide consultancy services tailored to the needs of public administrations covering a wide spectrum of topics from IT to licensing of (Linked) Open Government Data. </a:t>
            </a:r>
          </a:p>
        </p:txBody>
      </p:sp>
      <p:sp>
        <p:nvSpPr>
          <p:cNvPr id="16" name="Slide Number Placeholder 15"/>
          <p:cNvSpPr>
            <a:spLocks noGrp="1"/>
          </p:cNvSpPr>
          <p:nvPr>
            <p:ph type="sldNum" sz="quarter" idx="18"/>
          </p:nvPr>
        </p:nvSpPr>
        <p:spPr/>
        <p:txBody>
          <a:bodyPr/>
          <a:lstStyle/>
          <a:p>
            <a:r>
              <a:rPr lang="en-GB" dirty="0" smtClean="0"/>
              <a:t>Slide </a:t>
            </a:r>
            <a:fld id="{F40CD079-BC3F-4086-BA81-31A79D845B02}"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We provide training services</a:t>
            </a:r>
            <a:endParaRPr lang="en-GB" sz="2800" dirty="0"/>
          </a:p>
        </p:txBody>
      </p:sp>
      <p:sp>
        <p:nvSpPr>
          <p:cNvPr id="11" name="Rectangle 10"/>
          <p:cNvSpPr/>
          <p:nvPr/>
        </p:nvSpPr>
        <p:spPr bwMode="ltGray">
          <a:xfrm>
            <a:off x="533400" y="1533872"/>
            <a:ext cx="2514600" cy="1247056"/>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r>
              <a:rPr lang="en-GB" sz="2800" b="1" i="1" dirty="0" smtClean="0">
                <a:solidFill>
                  <a:schemeClr val="bg1"/>
                </a:solidFill>
                <a:latin typeface="Georgia" pitchFamily="18" charset="0"/>
              </a:rPr>
              <a:t>Training</a:t>
            </a:r>
          </a:p>
          <a:p>
            <a:r>
              <a:rPr lang="en-GB" sz="2800" b="1" i="1" dirty="0" smtClean="0">
                <a:solidFill>
                  <a:schemeClr val="bg1"/>
                </a:solidFill>
                <a:latin typeface="Georgia" pitchFamily="18" charset="0"/>
              </a:rPr>
              <a:t>services</a:t>
            </a:r>
          </a:p>
        </p:txBody>
      </p:sp>
      <p:sp>
        <p:nvSpPr>
          <p:cNvPr id="12" name="Rectangle 11"/>
          <p:cNvSpPr/>
          <p:nvPr/>
        </p:nvSpPr>
        <p:spPr bwMode="ltGray">
          <a:xfrm>
            <a:off x="533400" y="2924944"/>
            <a:ext cx="2514600" cy="1066800"/>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2400" b="1" i="1" dirty="0" smtClean="0">
                <a:solidFill>
                  <a:schemeClr val="bg1"/>
                </a:solidFill>
                <a:latin typeface="Georgia" pitchFamily="18" charset="0"/>
              </a:rPr>
              <a:t>Target audience</a:t>
            </a:r>
          </a:p>
        </p:txBody>
      </p:sp>
      <p:sp>
        <p:nvSpPr>
          <p:cNvPr id="13" name="Rectangle 12"/>
          <p:cNvSpPr/>
          <p:nvPr/>
        </p:nvSpPr>
        <p:spPr bwMode="ltGray">
          <a:xfrm>
            <a:off x="3200400"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a:ea typeface="Arial"/>
                <a:cs typeface="Times New Roman"/>
              </a:rPr>
              <a:t>Policy makers and government officials</a:t>
            </a:r>
            <a:endParaRPr lang="en-GB" sz="1400" dirty="0">
              <a:solidFill>
                <a:schemeClr val="bg1"/>
              </a:solidFill>
            </a:endParaRPr>
          </a:p>
        </p:txBody>
      </p:sp>
      <p:sp>
        <p:nvSpPr>
          <p:cNvPr id="14" name="Rectangle 13"/>
          <p:cNvSpPr/>
          <p:nvPr/>
        </p:nvSpPr>
        <p:spPr bwMode="ltGray">
          <a:xfrm>
            <a:off x="3200400" y="1533872"/>
            <a:ext cx="5410200" cy="1247056"/>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en-GB" dirty="0" smtClean="0">
                <a:solidFill>
                  <a:schemeClr val="bg1"/>
                </a:solidFill>
                <a:latin typeface="Georgia" pitchFamily="18" charset="0"/>
              </a:rPr>
              <a:t>We train public administrations across Europe on the value of (Linked) Open Government Data and help them build capacity in effectively and efficiently publishing </a:t>
            </a:r>
            <a:r>
              <a:rPr lang="en-GB" dirty="0" smtClean="0">
                <a:solidFill>
                  <a:schemeClr val="bg1"/>
                </a:solidFill>
                <a:latin typeface="Georgia"/>
                <a:ea typeface="Arial"/>
                <a:cs typeface="Times New Roman"/>
              </a:rPr>
              <a:t>data.</a:t>
            </a:r>
            <a:endParaRPr lang="en-GB" dirty="0" smtClean="0">
              <a:solidFill>
                <a:schemeClr val="bg1"/>
              </a:solidFill>
              <a:latin typeface="Georgia" pitchFamily="18" charset="0"/>
            </a:endParaRPr>
          </a:p>
        </p:txBody>
      </p:sp>
      <p:sp>
        <p:nvSpPr>
          <p:cNvPr id="18" name="Rectangle 17"/>
          <p:cNvSpPr/>
          <p:nvPr/>
        </p:nvSpPr>
        <p:spPr bwMode="ltGray">
          <a:xfrm>
            <a:off x="5055326"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a:ea typeface="Arial"/>
                <a:cs typeface="Times New Roman"/>
              </a:rPr>
              <a:t>Government IT strategists </a:t>
            </a:r>
            <a:endParaRPr lang="en-GB" sz="1400" dirty="0">
              <a:solidFill>
                <a:schemeClr val="bg1"/>
              </a:solidFill>
            </a:endParaRPr>
          </a:p>
        </p:txBody>
      </p:sp>
      <p:sp>
        <p:nvSpPr>
          <p:cNvPr id="19" name="Rectangle 18"/>
          <p:cNvSpPr/>
          <p:nvPr/>
        </p:nvSpPr>
        <p:spPr bwMode="ltGray">
          <a:xfrm>
            <a:off x="6934200"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a:ea typeface="Arial"/>
                <a:cs typeface="Times New Roman"/>
              </a:rPr>
              <a:t>Government software engineers</a:t>
            </a:r>
          </a:p>
        </p:txBody>
      </p:sp>
      <p:sp>
        <p:nvSpPr>
          <p:cNvPr id="23" name="Rectangle 22"/>
          <p:cNvSpPr/>
          <p:nvPr/>
        </p:nvSpPr>
        <p:spPr bwMode="ltGray">
          <a:xfrm>
            <a:off x="533400" y="4149080"/>
            <a:ext cx="2514600" cy="1728192"/>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2400" b="1" i="1" dirty="0" smtClean="0">
                <a:solidFill>
                  <a:schemeClr val="bg1"/>
                </a:solidFill>
                <a:latin typeface="Georgia" pitchFamily="18" charset="0"/>
              </a:rPr>
              <a:t>What will you learn?</a:t>
            </a:r>
          </a:p>
        </p:txBody>
      </p:sp>
      <p:sp>
        <p:nvSpPr>
          <p:cNvPr id="24" name="Rectangle 23"/>
          <p:cNvSpPr/>
          <p:nvPr/>
        </p:nvSpPr>
        <p:spPr bwMode="ltGray">
          <a:xfrm>
            <a:off x="3200400"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spcBef>
                <a:spcPct val="0"/>
              </a:spcBef>
              <a:spcAft>
                <a:spcPct val="0"/>
              </a:spcAft>
            </a:pPr>
            <a:r>
              <a:rPr lang="en-GB" sz="1400" dirty="0" smtClean="0">
                <a:solidFill>
                  <a:schemeClr val="bg1"/>
                </a:solidFill>
                <a:latin typeface="Georgia" pitchFamily="18" charset="0"/>
                <a:ea typeface="Arial" pitchFamily="34" charset="0"/>
                <a:cs typeface="Times New Roman" pitchFamily="18" charset="0"/>
              </a:rPr>
              <a:t>Comprehend and formulate the added value of Linked Open Government Data for your domain.</a:t>
            </a:r>
            <a:endParaRPr lang="en-GB" sz="1400" dirty="0" smtClean="0">
              <a:solidFill>
                <a:schemeClr val="bg1"/>
              </a:solidFill>
              <a:latin typeface="Arial" pitchFamily="34" charset="0"/>
              <a:cs typeface="Arial" pitchFamily="34" charset="0"/>
            </a:endParaRPr>
          </a:p>
        </p:txBody>
      </p:sp>
      <p:sp>
        <p:nvSpPr>
          <p:cNvPr id="25" name="Rectangle 24"/>
          <p:cNvSpPr/>
          <p:nvPr/>
        </p:nvSpPr>
        <p:spPr bwMode="ltGray">
          <a:xfrm>
            <a:off x="5055326"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latin typeface="Georgia" pitchFamily="18" charset="0"/>
                <a:ea typeface="Arial" pitchFamily="34" charset="0"/>
                <a:cs typeface="Times New Roman" pitchFamily="18" charset="0"/>
              </a:rPr>
              <a:t>Understand the life cycle and the publishing requirements of Linked Open Government Data.</a:t>
            </a:r>
          </a:p>
        </p:txBody>
      </p:sp>
      <p:sp>
        <p:nvSpPr>
          <p:cNvPr id="26" name="Rectangle 25"/>
          <p:cNvSpPr/>
          <p:nvPr/>
        </p:nvSpPr>
        <p:spPr bwMode="ltGray">
          <a:xfrm>
            <a:off x="6934200"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en-GB" sz="1400" dirty="0" smtClean="0">
                <a:solidFill>
                  <a:schemeClr val="bg1"/>
                </a:solidFill>
                <a:latin typeface="Georgia" pitchFamily="18" charset="0"/>
                <a:ea typeface="Arial" pitchFamily="34" charset="0"/>
                <a:cs typeface="Times New Roman" pitchFamily="18" charset="0"/>
              </a:rPr>
              <a:t>Acquire hands-on experience on Linked Government Open Data technologies.</a:t>
            </a:r>
          </a:p>
        </p:txBody>
      </p:sp>
      <p:sp>
        <p:nvSpPr>
          <p:cNvPr id="17" name="Slide Number Placeholder 16"/>
          <p:cNvSpPr>
            <a:spLocks noGrp="1"/>
          </p:cNvSpPr>
          <p:nvPr>
            <p:ph type="sldNum" sz="quarter" idx="18"/>
          </p:nvPr>
        </p:nvSpPr>
        <p:spPr/>
        <p:txBody>
          <a:bodyPr/>
          <a:lstStyle/>
          <a:p>
            <a:r>
              <a:rPr lang="en-GB" dirty="0" smtClean="0"/>
              <a:t>Slide </a:t>
            </a:r>
            <a:fld id="{F40CD079-BC3F-4086-BA81-31A79D845B02}" type="slidenum">
              <a:rPr lang="en-GB" smtClean="0"/>
              <a:pPr/>
              <a:t>13</a:t>
            </a:fld>
            <a:endParaRPr lang="en-GB" dirty="0"/>
          </a:p>
        </p:txBody>
      </p:sp>
      <p:pic>
        <p:nvPicPr>
          <p:cNvPr id="16385" name="Picture 1" descr="C:\Users\kourtids\Documents\1. Clients\European Commission\DIGIT - SEMIC.EU\SEMIC - Phase 2\42-15262148.jpg"/>
          <p:cNvPicPr>
            <a:picLocks noChangeAspect="1" noChangeArrowheads="1"/>
          </p:cNvPicPr>
          <p:nvPr/>
        </p:nvPicPr>
        <p:blipFill>
          <a:blip r:embed="rId3" cstate="print"/>
          <a:srcRect t="12494" b="9970"/>
          <a:stretch>
            <a:fillRect/>
          </a:stretch>
        </p:blipFill>
        <p:spPr bwMode="auto">
          <a:xfrm>
            <a:off x="530027" y="1532409"/>
            <a:ext cx="2523107" cy="124851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ltGray">
          <a:xfrm>
            <a:off x="4644008" y="2695600"/>
            <a:ext cx="2514600" cy="2841104"/>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b" anchorCtr="0"/>
          <a:lstStyle/>
          <a:p>
            <a:pPr algn="ctr"/>
            <a:r>
              <a:rPr lang="en-GB" sz="2800" b="1" i="1" dirty="0" smtClean="0">
                <a:solidFill>
                  <a:schemeClr val="bg1"/>
                </a:solidFill>
                <a:latin typeface="Georgia" pitchFamily="18" charset="0"/>
              </a:rPr>
              <a:t>Onsite</a:t>
            </a:r>
          </a:p>
          <a:p>
            <a:pPr algn="ctr"/>
            <a:r>
              <a:rPr lang="en-GB" sz="2800" b="1" i="1" dirty="0" smtClean="0">
                <a:solidFill>
                  <a:schemeClr val="bg1"/>
                </a:solidFill>
                <a:latin typeface="Georgia" pitchFamily="18" charset="0"/>
              </a:rPr>
              <a:t>training</a:t>
            </a:r>
          </a:p>
        </p:txBody>
      </p:sp>
      <p:sp>
        <p:nvSpPr>
          <p:cNvPr id="14" name="Rectangle 13"/>
          <p:cNvSpPr/>
          <p:nvPr/>
        </p:nvSpPr>
        <p:spPr bwMode="ltGray">
          <a:xfrm>
            <a:off x="1907704" y="2695600"/>
            <a:ext cx="2514600" cy="2841104"/>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b" anchorCtr="0"/>
          <a:lstStyle/>
          <a:p>
            <a:pPr algn="ctr"/>
            <a:r>
              <a:rPr lang="en-GB" sz="2800" b="1" i="1" dirty="0" smtClean="0">
                <a:solidFill>
                  <a:schemeClr val="bg1"/>
                </a:solidFill>
                <a:latin typeface="Georgia" pitchFamily="18" charset="0"/>
              </a:rPr>
              <a:t>Online training</a:t>
            </a:r>
          </a:p>
        </p:txBody>
      </p:sp>
      <p:sp>
        <p:nvSpPr>
          <p:cNvPr id="2" name="Title 1"/>
          <p:cNvSpPr>
            <a:spLocks noGrp="1"/>
          </p:cNvSpPr>
          <p:nvPr>
            <p:ph type="title"/>
          </p:nvPr>
        </p:nvSpPr>
        <p:spPr/>
        <p:txBody>
          <a:bodyPr/>
          <a:lstStyle/>
          <a:p>
            <a:r>
              <a:rPr lang="en-GB" sz="2800" dirty="0" smtClean="0"/>
              <a:t>Our training services</a:t>
            </a:r>
            <a:endParaRPr lang="en-GB" sz="2800" dirty="0"/>
          </a:p>
        </p:txBody>
      </p:sp>
      <p:pic>
        <p:nvPicPr>
          <p:cNvPr id="9" name="Picture 6" descr="black board, learn, school, table, teach, tutorials icon"/>
          <p:cNvPicPr>
            <a:picLocks noChangeAspect="1" noChangeArrowheads="1"/>
          </p:cNvPicPr>
          <p:nvPr/>
        </p:nvPicPr>
        <p:blipFill>
          <a:blip r:embed="rId3" cstate="print">
            <a:grayscl/>
            <a:lum bright="6000" contrast="52000"/>
          </a:blip>
          <a:srcRect/>
          <a:stretch>
            <a:fillRect/>
          </a:stretch>
        </p:blipFill>
        <p:spPr bwMode="auto">
          <a:xfrm rot="10800000" flipV="1">
            <a:off x="5316588" y="3115773"/>
            <a:ext cx="1152128" cy="1152128"/>
          </a:xfrm>
          <a:prstGeom prst="rect">
            <a:avLst/>
          </a:prstGeom>
          <a:noFill/>
        </p:spPr>
      </p:pic>
      <p:pic>
        <p:nvPicPr>
          <p:cNvPr id="10" name="Picture 10" descr="computer icon"/>
          <p:cNvPicPr>
            <a:picLocks noChangeAspect="1" noChangeArrowheads="1"/>
          </p:cNvPicPr>
          <p:nvPr/>
        </p:nvPicPr>
        <p:blipFill>
          <a:blip r:embed="rId4" cstate="print">
            <a:duotone>
              <a:schemeClr val="bg2">
                <a:shade val="45000"/>
                <a:satMod val="135000"/>
              </a:schemeClr>
              <a:prstClr val="white"/>
            </a:duotone>
            <a:lum bright="100000"/>
          </a:blip>
          <a:srcRect/>
          <a:stretch>
            <a:fillRect/>
          </a:stretch>
        </p:blipFill>
        <p:spPr bwMode="auto">
          <a:xfrm>
            <a:off x="2627784" y="3127648"/>
            <a:ext cx="990600" cy="990600"/>
          </a:xfrm>
          <a:prstGeom prst="rect">
            <a:avLst/>
          </a:prstGeom>
          <a:noFill/>
        </p:spPr>
      </p:pic>
      <p:sp>
        <p:nvSpPr>
          <p:cNvPr id="11" name="TextBox 10"/>
          <p:cNvSpPr txBox="1"/>
          <p:nvPr/>
        </p:nvSpPr>
        <p:spPr>
          <a:xfrm>
            <a:off x="1907704" y="1772816"/>
            <a:ext cx="2016224" cy="685800"/>
          </a:xfrm>
          <a:prstGeom prst="rect">
            <a:avLst/>
          </a:prstGeom>
          <a:noFill/>
        </p:spPr>
        <p:txBody>
          <a:bodyPr wrap="square" lIns="0" tIns="0" rIns="0" bIns="0" rtlCol="0">
            <a:noAutofit/>
          </a:bodyPr>
          <a:lstStyle/>
          <a:p>
            <a:pPr indent="-274320">
              <a:spcAft>
                <a:spcPts val="900"/>
              </a:spcAft>
            </a:pPr>
            <a:r>
              <a:rPr lang="en-GB" sz="1600" dirty="0" smtClean="0">
                <a:solidFill>
                  <a:schemeClr val="accent3"/>
                </a:solidFill>
                <a:ea typeface="Hand Of Sean" pitchFamily="2" charset="-128"/>
              </a:rPr>
              <a:t>All trainings will be freely available online through </a:t>
            </a:r>
            <a:r>
              <a:rPr lang="en-GB" sz="1600" dirty="0" err="1" smtClean="0">
                <a:solidFill>
                  <a:schemeClr val="accent3"/>
                </a:solidFill>
                <a:ea typeface="Hand Of Sean" pitchFamily="2" charset="-128"/>
              </a:rPr>
              <a:t>Joinup</a:t>
            </a:r>
            <a:r>
              <a:rPr lang="en-GB" sz="1600" dirty="0" smtClean="0">
                <a:solidFill>
                  <a:schemeClr val="accent3"/>
                </a:solidFill>
                <a:ea typeface="Hand Of Sean" pitchFamily="2" charset="-128"/>
              </a:rPr>
              <a:t>. </a:t>
            </a:r>
          </a:p>
        </p:txBody>
      </p:sp>
      <p:sp>
        <p:nvSpPr>
          <p:cNvPr id="13" name="TextBox 12"/>
          <p:cNvSpPr txBox="1"/>
          <p:nvPr/>
        </p:nvSpPr>
        <p:spPr>
          <a:xfrm>
            <a:off x="4644008" y="1772816"/>
            <a:ext cx="2592288" cy="792088"/>
          </a:xfrm>
          <a:prstGeom prst="rect">
            <a:avLst/>
          </a:prstGeom>
          <a:noFill/>
        </p:spPr>
        <p:txBody>
          <a:bodyPr wrap="square" lIns="0" tIns="0" rIns="0" bIns="0" rtlCol="0">
            <a:noAutofit/>
          </a:bodyPr>
          <a:lstStyle/>
          <a:p>
            <a:pPr indent="-274320">
              <a:spcAft>
                <a:spcPts val="900"/>
              </a:spcAft>
            </a:pPr>
            <a:r>
              <a:rPr lang="en-GB" sz="1600" dirty="0" smtClean="0">
                <a:solidFill>
                  <a:schemeClr val="accent2"/>
                </a:solidFill>
                <a:ea typeface="Hand Of Sean" pitchFamily="2" charset="-128"/>
              </a:rPr>
              <a:t>We provide onsite trainings adapted to your needs.</a:t>
            </a:r>
          </a:p>
        </p:txBody>
      </p:sp>
      <p:sp>
        <p:nvSpPr>
          <p:cNvPr id="19" name="Rectangle 18"/>
          <p:cNvSpPr/>
          <p:nvPr/>
        </p:nvSpPr>
        <p:spPr bwMode="ltGray">
          <a:xfrm>
            <a:off x="2771800" y="3212976"/>
            <a:ext cx="720080" cy="504056"/>
          </a:xfrm>
          <a:prstGeom prst="rect">
            <a:avLst/>
          </a:prstGeom>
          <a:solidFill>
            <a:schemeClr val="bg1">
              <a:alpha val="84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pic>
        <p:nvPicPr>
          <p:cNvPr id="18" name="Picture 1" descr="C:\Users\kourtids\Documents\1. Clients\European Commission\joinup_logo.png"/>
          <p:cNvPicPr>
            <a:picLocks noChangeAspect="1" noChangeArrowheads="1"/>
          </p:cNvPicPr>
          <p:nvPr/>
        </p:nvPicPr>
        <p:blipFill>
          <a:blip r:embed="rId5" cstate="print"/>
          <a:srcRect/>
          <a:stretch>
            <a:fillRect/>
          </a:stretch>
        </p:blipFill>
        <p:spPr bwMode="auto">
          <a:xfrm>
            <a:off x="2862858" y="3366517"/>
            <a:ext cx="504056" cy="193868"/>
          </a:xfrm>
          <a:prstGeom prst="rect">
            <a:avLst/>
          </a:prstGeom>
          <a:noFill/>
        </p:spPr>
      </p:pic>
      <p:sp>
        <p:nvSpPr>
          <p:cNvPr id="20" name="Slide Number Placeholder 19"/>
          <p:cNvSpPr>
            <a:spLocks noGrp="1"/>
          </p:cNvSpPr>
          <p:nvPr>
            <p:ph type="sldNum" sz="quarter" idx="18"/>
          </p:nvPr>
        </p:nvSpPr>
        <p:spPr/>
        <p:txBody>
          <a:bodyPr/>
          <a:lstStyle/>
          <a:p>
            <a:r>
              <a:rPr lang="en-GB" dirty="0" smtClean="0"/>
              <a:t>Slide </a:t>
            </a:r>
            <a:fld id="{F40CD079-BC3F-4086-BA81-31A79D845B02}" type="slidenum">
              <a:rPr lang="en-GB" smtClean="0"/>
              <a:pPr/>
              <a:t>14</a:t>
            </a:fld>
            <a:endParaRPr lang="en-GB" dirty="0"/>
          </a:p>
        </p:txBody>
      </p:sp>
      <p:sp>
        <p:nvSpPr>
          <p:cNvPr id="12" name="TextBox 11"/>
          <p:cNvSpPr txBox="1"/>
          <p:nvPr/>
        </p:nvSpPr>
        <p:spPr>
          <a:xfrm>
            <a:off x="1115616" y="5733256"/>
            <a:ext cx="7344816" cy="587441"/>
          </a:xfrm>
          <a:prstGeom prst="rect">
            <a:avLst/>
          </a:prstGeom>
          <a:solidFill>
            <a:schemeClr val="accent4">
              <a:lumMod val="75000"/>
            </a:schemeClr>
          </a:solidFill>
        </p:spPr>
        <p:txBody>
          <a:bodyPr wrap="square" lIns="216000" tIns="108000" rIns="108000" bIns="108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400" i="1" dirty="0" smtClean="0">
                <a:solidFill>
                  <a:schemeClr val="bg1"/>
                </a:solidFill>
                <a:latin typeface="+mj-lt"/>
                <a:cs typeface="Arial" pitchFamily="34" charset="0"/>
              </a:rPr>
              <a:t>Find more on: </a:t>
            </a:r>
            <a:r>
              <a:rPr lang="en-GB" sz="2400" b="1" i="1" dirty="0" smtClean="0">
                <a:solidFill>
                  <a:schemeClr val="bg1"/>
                </a:solidFill>
                <a:latin typeface="+mj-lt"/>
                <a:cs typeface="Arial" pitchFamily="34" charset="0"/>
              </a:rPr>
              <a:t>training.opendatasupport.eu</a:t>
            </a:r>
            <a:endParaRPr lang="en-GB" sz="2400" b="1" i="1" dirty="0">
              <a:solidFill>
                <a:schemeClr val="bg1"/>
              </a:solidFill>
              <a:latin typeface="+mj-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main achievements</a:t>
            </a:r>
            <a:endParaRPr lang="en-GB" dirty="0"/>
          </a:p>
        </p:txBody>
      </p:sp>
      <p:sp>
        <p:nvSpPr>
          <p:cNvPr id="3" name="Content Placeholder 2"/>
          <p:cNvSpPr>
            <a:spLocks noGrp="1"/>
          </p:cNvSpPr>
          <p:nvPr>
            <p:ph sz="quarter" idx="15"/>
          </p:nvPr>
        </p:nvSpPr>
        <p:spPr/>
        <p:txBody>
          <a:bodyPr/>
          <a:lstStyle/>
          <a:p>
            <a:pPr marL="0" lvl="1" indent="0">
              <a:buNone/>
            </a:pPr>
            <a:r>
              <a:rPr lang="en-GB" b="1" i="1" dirty="0" smtClean="0"/>
              <a:t>Metadata publishing services</a:t>
            </a:r>
          </a:p>
          <a:p>
            <a:pPr marL="342900" lvl="1" indent="-342900">
              <a:buFont typeface="Arial" panose="020B0604020202020204" pitchFamily="34" charset="0"/>
              <a:buChar char="•"/>
            </a:pPr>
            <a:r>
              <a:rPr lang="en-GB" dirty="0" smtClean="0"/>
              <a:t>We have put the Open Data Interoperability Platform (ODIP)  into operations.  ODIP supports metadata harvesting, harmonisation and publishing. </a:t>
            </a:r>
          </a:p>
          <a:p>
            <a:pPr marL="342900" lvl="1" indent="-342900">
              <a:buFont typeface="Arial" panose="020B0604020202020204" pitchFamily="34" charset="0"/>
              <a:buChar char="•"/>
            </a:pPr>
            <a:r>
              <a:rPr lang="en-GB" dirty="0" smtClean="0"/>
              <a:t>We have harvested so far 8 open data </a:t>
            </a:r>
            <a:r>
              <a:rPr lang="en-GB" dirty="0" err="1" smtClean="0"/>
              <a:t>catalogs</a:t>
            </a:r>
            <a:r>
              <a:rPr lang="en-GB" dirty="0" smtClean="0"/>
              <a:t>. More than 55000 descriptions of datasets – harmonised according to the DCAT-AP –  are currently accessible via ODIP. </a:t>
            </a:r>
          </a:p>
          <a:p>
            <a:pPr marL="342900" lvl="1" indent="-342900">
              <a:buFont typeface="Arial" panose="020B0604020202020204" pitchFamily="34" charset="0"/>
              <a:buChar char="•"/>
            </a:pPr>
            <a:r>
              <a:rPr lang="en-GB" dirty="0" smtClean="0"/>
              <a:t>More national data portals in the pipeline. </a:t>
            </a:r>
          </a:p>
          <a:p>
            <a:pPr marL="0" lvl="1" indent="0">
              <a:buNone/>
            </a:pPr>
            <a:r>
              <a:rPr lang="en-GB" b="1" i="1" dirty="0" smtClean="0"/>
              <a:t>Training services</a:t>
            </a:r>
          </a:p>
          <a:p>
            <a:pPr lvl="1"/>
            <a:r>
              <a:rPr lang="en-GB" dirty="0" smtClean="0"/>
              <a:t>We have deployed a popular online training service on </a:t>
            </a:r>
            <a:r>
              <a:rPr lang="en-GB" dirty="0" err="1" smtClean="0"/>
              <a:t>Joinup</a:t>
            </a:r>
            <a:r>
              <a:rPr lang="en-GB" dirty="0" smtClean="0"/>
              <a:t> and </a:t>
            </a:r>
            <a:r>
              <a:rPr lang="en-GB" dirty="0" err="1" smtClean="0"/>
              <a:t>slideshare</a:t>
            </a:r>
            <a:r>
              <a:rPr lang="en-GB" dirty="0" smtClean="0"/>
              <a:t> – the number of visitors is steadily increasing. </a:t>
            </a:r>
          </a:p>
          <a:p>
            <a:pPr lvl="1"/>
            <a:r>
              <a:rPr lang="en-GB" dirty="0" smtClean="0"/>
              <a:t>We have delivered 6 onsite trainings – more than 15 foreseen in 2014. </a:t>
            </a:r>
            <a:endParaRPr lang="en-GB" dirty="0"/>
          </a:p>
          <a:p>
            <a:pPr marL="0" lvl="1" indent="0">
              <a:buNone/>
            </a:pPr>
            <a:endParaRPr lang="en-GB" dirty="0" smtClean="0"/>
          </a:p>
          <a:p>
            <a:pPr marL="342900" lvl="1" indent="-342900">
              <a:buFont typeface="Arial" panose="020B0604020202020204" pitchFamily="34" charset="0"/>
              <a:buChar char="•"/>
            </a:pPr>
            <a:endParaRPr lang="en-GB" dirty="0"/>
          </a:p>
        </p:txBody>
      </p:sp>
      <p:sp>
        <p:nvSpPr>
          <p:cNvPr id="6" name="Slide Number Placeholder 5"/>
          <p:cNvSpPr>
            <a:spLocks noGrp="1"/>
          </p:cNvSpPr>
          <p:nvPr>
            <p:ph type="sldNum" sz="quarter" idx="18"/>
          </p:nvPr>
        </p:nvSpPr>
        <p:spPr/>
        <p:txBody>
          <a:bodyPr/>
          <a:lstStyle/>
          <a:p>
            <a:fld id="{4B116F4A-7315-409D-A0BF-A917EF116DB3}" type="slidenum">
              <a:rPr lang="en-GB" smtClean="0"/>
              <a:pPr/>
              <a:t>15</a:t>
            </a:fld>
            <a:endParaRPr lang="en-GB" dirty="0"/>
          </a:p>
        </p:txBody>
      </p:sp>
    </p:spTree>
    <p:extLst>
      <p:ext uri="{BB962C8B-B14F-4D97-AF65-F5344CB8AC3E}">
        <p14:creationId xmlns:p14="http://schemas.microsoft.com/office/powerpoint/2010/main" val="293465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High-value datasets</a:t>
            </a:r>
            <a:br>
              <a:rPr lang="en-GB" sz="7200" i="0" dirty="0" smtClean="0">
                <a:solidFill>
                  <a:schemeClr val="accent1"/>
                </a:solidFill>
                <a:latin typeface="Bradley Hand ITC" pitchFamily="66" charset="0"/>
              </a:rPr>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n-GB" b="0" dirty="0" smtClean="0"/>
              <a:t>Prioritising the opening-up of public sector information</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16</a:t>
            </a:fld>
            <a:endParaRPr lang="en-GB" dirty="0"/>
          </a:p>
        </p:txBody>
      </p:sp>
      <p:pic>
        <p:nvPicPr>
          <p:cNvPr id="1026" name="Picture 2" descr="https://joinup.ec.europa.eu/sites/default/files/ckeditor_files/images/SEMIC_Commun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074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What is a dataset?</a:t>
            </a:r>
            <a:endParaRPr lang="en-GB" sz="2800" dirty="0"/>
          </a:p>
        </p:txBody>
      </p:sp>
      <p:sp>
        <p:nvSpPr>
          <p:cNvPr id="3" name="Content Placeholder 2"/>
          <p:cNvSpPr>
            <a:spLocks noGrp="1"/>
          </p:cNvSpPr>
          <p:nvPr>
            <p:ph sz="quarter" idx="15"/>
          </p:nvPr>
        </p:nvSpPr>
        <p:spPr/>
        <p:txBody>
          <a:bodyPr/>
          <a:lstStyle/>
          <a:p>
            <a:endParaRPr lang="en-GB" dirty="0" smtClean="0"/>
          </a:p>
          <a:p>
            <a:endParaRPr lang="en-GB" dirty="0" smtClean="0"/>
          </a:p>
          <a:p>
            <a:endParaRPr lang="en-GB" dirty="0" smtClean="0"/>
          </a:p>
          <a:p>
            <a:endParaRPr lang="en-GB" dirty="0" smtClean="0"/>
          </a:p>
          <a:p>
            <a:endParaRPr lang="en-GB" dirty="0" smtClean="0"/>
          </a:p>
          <a:p>
            <a:r>
              <a:rPr lang="en-GB" dirty="0" smtClean="0"/>
              <a:t>Example:</a:t>
            </a:r>
          </a:p>
          <a:p>
            <a:pPr marL="68580" indent="-342900">
              <a:buFont typeface="Arial" panose="020B0604020202020204" pitchFamily="34" charset="0"/>
              <a:buChar char="•"/>
            </a:pPr>
            <a:r>
              <a:rPr lang="en-GB" dirty="0" smtClean="0"/>
              <a:t>European Banking Authority - Credit Institutions Register</a:t>
            </a:r>
          </a:p>
          <a:p>
            <a:pPr marL="363538" indent="0"/>
            <a:r>
              <a:rPr lang="en-GB" dirty="0" smtClean="0"/>
              <a:t>(URI: </a:t>
            </a:r>
            <a:r>
              <a:rPr lang="en-GB" dirty="0" smtClean="0">
                <a:hlinkClick r:id="rId3"/>
              </a:rPr>
              <a:t>https://eportal.eba.europa.eu/cir/</a:t>
            </a:r>
            <a:r>
              <a:rPr lang="en-GB" dirty="0" smtClean="0"/>
              <a:t>)</a:t>
            </a:r>
          </a:p>
          <a:p>
            <a:pPr marL="68580" indent="-342900">
              <a:buFont typeface="Arial" panose="020B0604020202020204" pitchFamily="34" charset="0"/>
              <a:buChar char="•"/>
            </a:pPr>
            <a:r>
              <a:rPr lang="en-GB" dirty="0" smtClean="0"/>
              <a:t>% of persons employed with ICT user skills </a:t>
            </a:r>
          </a:p>
          <a:p>
            <a:pPr marL="363538" indent="0"/>
            <a:r>
              <a:rPr lang="en-GB" dirty="0" smtClean="0"/>
              <a:t>(URI: </a:t>
            </a:r>
            <a:r>
              <a:rPr lang="en-GB" dirty="0" smtClean="0">
                <a:hlinkClick r:id="rId4"/>
              </a:rPr>
              <a:t>http://ec.europa.eu/eurostat/product?code=isoc_ic_biski</a:t>
            </a:r>
            <a:r>
              <a:rPr lang="en-GB" dirty="0" smtClean="0"/>
              <a:t>)</a:t>
            </a:r>
            <a:endParaRPr lang="en-GB" dirty="0"/>
          </a:p>
        </p:txBody>
      </p:sp>
      <p:sp>
        <p:nvSpPr>
          <p:cNvPr id="4" name="Slide Number Placeholder 3"/>
          <p:cNvSpPr>
            <a:spLocks noGrp="1"/>
          </p:cNvSpPr>
          <p:nvPr>
            <p:ph type="sldNum" sz="quarter" idx="18"/>
          </p:nvPr>
        </p:nvSpPr>
        <p:spPr/>
        <p:txBody>
          <a:bodyPr/>
          <a:lstStyle/>
          <a:p>
            <a:r>
              <a:rPr lang="en-GB" dirty="0" smtClean="0"/>
              <a:t>Slide </a:t>
            </a:r>
            <a:fld id="{C65BB6A6-903A-4B60-A0CF-B2137834975A}" type="slidenum">
              <a:rPr lang="en-GB" smtClean="0"/>
              <a:pPr/>
              <a:t>17</a:t>
            </a:fld>
            <a:endParaRPr lang="en-GB" dirty="0"/>
          </a:p>
        </p:txBody>
      </p:sp>
      <p:sp>
        <p:nvSpPr>
          <p:cNvPr id="11" name="Rectangle 10"/>
          <p:cNvSpPr/>
          <p:nvPr/>
        </p:nvSpPr>
        <p:spPr bwMode="ltGray">
          <a:xfrm>
            <a:off x="547869" y="1772816"/>
            <a:ext cx="8064896" cy="1512168"/>
          </a:xfrm>
          <a:prstGeom prst="rect">
            <a:avLst/>
          </a:prstGeom>
          <a:solidFill>
            <a:schemeClr val="bg1"/>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schemeClr val="tx2"/>
                </a:solidFill>
                <a:latin typeface="+mj-lt"/>
              </a:rPr>
              <a:t>“</a:t>
            </a:r>
            <a:r>
              <a:rPr lang="en-GB" sz="2400" i="1" dirty="0">
                <a:solidFill>
                  <a:schemeClr val="tx2"/>
                </a:solidFill>
                <a:latin typeface="+mj-lt"/>
              </a:rPr>
              <a:t>A collection of data, published or curated by a single agent, and available for access or download in one or more formats</a:t>
            </a:r>
            <a:r>
              <a:rPr lang="en-GB" sz="2400" i="1" dirty="0" smtClean="0">
                <a:solidFill>
                  <a:schemeClr val="tx2"/>
                </a:solidFill>
                <a:latin typeface="+mj-lt"/>
              </a:rPr>
              <a:t>.”</a:t>
            </a:r>
            <a:r>
              <a:rPr lang="en-GB" sz="2400" dirty="0" smtClean="0">
                <a:solidFill>
                  <a:schemeClr val="tx2"/>
                </a:solidFill>
                <a:latin typeface="+mj-lt"/>
              </a:rPr>
              <a:t> </a:t>
            </a:r>
          </a:p>
          <a:p>
            <a:r>
              <a:rPr lang="en-GB" sz="2000" i="1" dirty="0">
                <a:solidFill>
                  <a:schemeClr val="tx1"/>
                </a:solidFill>
                <a:latin typeface="+mj-lt"/>
              </a:rPr>
              <a:t>- Data Catalogue Vocabulary (DCAT) -</a:t>
            </a:r>
            <a:r>
              <a:rPr lang="en-GB" sz="2000" i="1" dirty="0" smtClean="0">
                <a:solidFill>
                  <a:schemeClr val="tx1"/>
                </a:solidFill>
                <a:latin typeface="+mj-lt"/>
              </a:rPr>
              <a:t> </a:t>
            </a:r>
            <a:r>
              <a:rPr lang="en-GB" sz="2000" i="1" dirty="0">
                <a:solidFill>
                  <a:schemeClr val="tx1"/>
                </a:solidFill>
                <a:latin typeface="+mj-lt"/>
              </a:rPr>
              <a:t>W3C</a:t>
            </a:r>
            <a:endParaRPr lang="en-GB" sz="2000" i="1" dirty="0" smtClean="0">
              <a:solidFill>
                <a:schemeClr val="tx1"/>
              </a:solidFill>
              <a:latin typeface="+mj-lt"/>
            </a:endParaRPr>
          </a:p>
        </p:txBody>
      </p:sp>
      <p:sp>
        <p:nvSpPr>
          <p:cNvPr id="12" name="Rectangle 11"/>
          <p:cNvSpPr/>
          <p:nvPr/>
        </p:nvSpPr>
        <p:spPr bwMode="ltGray">
          <a:xfrm>
            <a:off x="3275856" y="6165304"/>
            <a:ext cx="4536504" cy="576064"/>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100" b="1" dirty="0" smtClean="0">
                <a:solidFill>
                  <a:schemeClr val="tx1"/>
                </a:solidFill>
                <a:latin typeface="Georgia" pitchFamily="18" charset="0"/>
              </a:rPr>
              <a:t>See also:</a:t>
            </a:r>
          </a:p>
          <a:p>
            <a:r>
              <a:rPr lang="en-GB" sz="1100" dirty="0" smtClean="0">
                <a:solidFill>
                  <a:schemeClr val="tx1"/>
                </a:solidFill>
              </a:rPr>
              <a:t>Data </a:t>
            </a:r>
            <a:r>
              <a:rPr lang="en-GB" sz="1100" dirty="0" err="1" smtClean="0">
                <a:solidFill>
                  <a:schemeClr val="tx1"/>
                </a:solidFill>
              </a:rPr>
              <a:t>Catalog</a:t>
            </a:r>
            <a:r>
              <a:rPr lang="en-GB" sz="1100" dirty="0" smtClean="0">
                <a:solidFill>
                  <a:schemeClr val="tx1"/>
                </a:solidFill>
              </a:rPr>
              <a:t> Vocabulary (DCAT)</a:t>
            </a:r>
            <a:br>
              <a:rPr lang="en-GB" sz="1100" dirty="0" smtClean="0">
                <a:solidFill>
                  <a:schemeClr val="tx1"/>
                </a:solidFill>
              </a:rPr>
            </a:br>
            <a:r>
              <a:rPr lang="en-GB" sz="1100" dirty="0">
                <a:hlinkClick r:id="rId5"/>
              </a:rPr>
              <a:t>http://www.w3.org/TR/2014/REC-vocab-dcat-20140116/#</a:t>
            </a:r>
            <a:r>
              <a:rPr lang="en-GB" sz="1100" dirty="0" smtClean="0">
                <a:hlinkClick r:id="rId5"/>
              </a:rPr>
              <a:t>class-dataset</a:t>
            </a:r>
            <a:r>
              <a:rPr lang="en-GB" sz="1100" dirty="0" smtClean="0"/>
              <a:t> </a:t>
            </a:r>
            <a:endParaRPr lang="en-GB" sz="1100" dirty="0" smtClean="0">
              <a:solidFill>
                <a:schemeClr val="tx1"/>
              </a:solidFill>
            </a:endParaRPr>
          </a:p>
        </p:txBody>
      </p:sp>
      <p:pic>
        <p:nvPicPr>
          <p:cNvPr id="7" name="Picture 2" descr="https://joinup.ec.europa.eu/sites/default/files/ckeditor_files/images/SEMIC_Community_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658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smtClean="0"/>
              <a:t>Definition of high-value datasets</a:t>
            </a:r>
            <a:endParaRPr lang="en-GB" sz="2800" dirty="0"/>
          </a:p>
        </p:txBody>
      </p:sp>
      <p:sp>
        <p:nvSpPr>
          <p:cNvPr id="4" name="Slide Number Placeholder 3"/>
          <p:cNvSpPr>
            <a:spLocks noGrp="1"/>
          </p:cNvSpPr>
          <p:nvPr>
            <p:ph type="sldNum" sz="quarter" idx="18"/>
          </p:nvPr>
        </p:nvSpPr>
        <p:spPr/>
        <p:txBody>
          <a:bodyPr/>
          <a:lstStyle/>
          <a:p>
            <a:r>
              <a:rPr lang="en-GB" dirty="0" smtClean="0"/>
              <a:t>Slide </a:t>
            </a:r>
            <a:fld id="{C65BB6A6-903A-4B60-A0CF-B2137834975A}" type="slidenum">
              <a:rPr lang="en-GB" smtClean="0"/>
              <a:pPr/>
              <a:t>18</a:t>
            </a:fld>
            <a:endParaRPr lang="en-GB" dirty="0"/>
          </a:p>
        </p:txBody>
      </p:sp>
      <p:sp>
        <p:nvSpPr>
          <p:cNvPr id="6" name="Content Placeholder 2"/>
          <p:cNvSpPr>
            <a:spLocks noGrp="1"/>
          </p:cNvSpPr>
          <p:nvPr>
            <p:ph sz="quarter" idx="15"/>
          </p:nvPr>
        </p:nvSpPr>
        <p:spPr/>
        <p:txBody>
          <a:bodyPr/>
          <a:lstStyle/>
          <a:p>
            <a:pPr marL="0" indent="0">
              <a:buClr>
                <a:schemeClr val="accent2"/>
              </a:buClr>
              <a:buNone/>
            </a:pPr>
            <a:r>
              <a:rPr lang="en-GB" b="1" dirty="0" smtClean="0"/>
              <a:t>Publisher’s viewpoint. </a:t>
            </a:r>
            <a:r>
              <a:rPr lang="en-GB" i="0" dirty="0" smtClean="0"/>
              <a:t>A public sector publisher may publish a dataset because of: </a:t>
            </a:r>
          </a:p>
          <a:p>
            <a:pPr marL="285750" indent="-285750">
              <a:buClrTx/>
              <a:buFont typeface="Arial" panose="020B0604020202020204" pitchFamily="34" charset="0"/>
              <a:buChar char="•"/>
            </a:pPr>
            <a:r>
              <a:rPr lang="en-GB" dirty="0" smtClean="0"/>
              <a:t>It c</a:t>
            </a:r>
            <a:r>
              <a:rPr lang="en-GB" i="0" dirty="0" smtClean="0"/>
              <a:t>ontributes to transparency (G8 Open Data Charter)</a:t>
            </a:r>
          </a:p>
          <a:p>
            <a:pPr marL="285750" indent="-285750">
              <a:buClrTx/>
              <a:buFont typeface="Arial" panose="020B0604020202020204" pitchFamily="34" charset="0"/>
              <a:buChar char="•"/>
            </a:pPr>
            <a:r>
              <a:rPr lang="en-GB" dirty="0" smtClean="0"/>
              <a:t>Its </a:t>
            </a:r>
            <a:r>
              <a:rPr lang="en-GB" dirty="0"/>
              <a:t>publication is subject to a legal </a:t>
            </a:r>
            <a:r>
              <a:rPr lang="en-GB" dirty="0" smtClean="0"/>
              <a:t>obligation</a:t>
            </a:r>
          </a:p>
          <a:p>
            <a:pPr marL="285750" indent="-285750">
              <a:buClrTx/>
              <a:buFont typeface="Arial" panose="020B0604020202020204" pitchFamily="34" charset="0"/>
              <a:buChar char="•"/>
            </a:pPr>
            <a:r>
              <a:rPr lang="en-GB" dirty="0" smtClean="0"/>
              <a:t>It </a:t>
            </a:r>
            <a:r>
              <a:rPr lang="en-GB" dirty="0"/>
              <a:t>directly or indirectly relates to their public </a:t>
            </a:r>
            <a:r>
              <a:rPr lang="en-GB" dirty="0" smtClean="0"/>
              <a:t>task</a:t>
            </a:r>
          </a:p>
          <a:p>
            <a:pPr marL="285750" indent="-285750">
              <a:buClrTx/>
              <a:buFont typeface="Arial" panose="020B0604020202020204" pitchFamily="34" charset="0"/>
              <a:buChar char="•"/>
            </a:pPr>
            <a:r>
              <a:rPr lang="en-GB" dirty="0" smtClean="0"/>
              <a:t>It </a:t>
            </a:r>
            <a:r>
              <a:rPr lang="en-GB" dirty="0"/>
              <a:t>realises a cost reduction </a:t>
            </a:r>
            <a:endParaRPr lang="en-GB" dirty="0" smtClean="0"/>
          </a:p>
          <a:p>
            <a:pPr marL="285750" indent="-285750">
              <a:buClrTx/>
              <a:buFont typeface="Arial" panose="020B0604020202020204" pitchFamily="34" charset="0"/>
              <a:buChar char="•"/>
            </a:pPr>
            <a:r>
              <a:rPr lang="en-GB" dirty="0" smtClean="0"/>
              <a:t>The </a:t>
            </a:r>
            <a:r>
              <a:rPr lang="en-GB" dirty="0"/>
              <a:t>type and size of its target audience</a:t>
            </a:r>
            <a:endParaRPr lang="en-GB" i="0" dirty="0" smtClean="0"/>
          </a:p>
          <a:p>
            <a:pPr marL="285750" indent="-285750">
              <a:buClrTx/>
              <a:buFont typeface="Arial" panose="020B0604020202020204" pitchFamily="34" charset="0"/>
              <a:buChar char="•"/>
            </a:pPr>
            <a:endParaRPr lang="en-GB" i="0" dirty="0" smtClean="0"/>
          </a:p>
          <a:p>
            <a:pPr>
              <a:buClr>
                <a:schemeClr val="accent2"/>
              </a:buClr>
            </a:pPr>
            <a:r>
              <a:rPr lang="en-GB" b="1" dirty="0" err="1" smtClean="0"/>
              <a:t>Reuser’s</a:t>
            </a:r>
            <a:r>
              <a:rPr lang="en-GB" b="1" dirty="0" smtClean="0"/>
              <a:t> </a:t>
            </a:r>
            <a:r>
              <a:rPr lang="en-GB" b="1" dirty="0"/>
              <a:t>viewpoint. </a:t>
            </a:r>
            <a:r>
              <a:rPr lang="en-GB" dirty="0" smtClean="0"/>
              <a:t>The value in a dataset lies in its reuse and its potential for creating new applications, services and business models.</a:t>
            </a:r>
            <a:endParaRPr lang="en-GB" dirty="0"/>
          </a:p>
          <a:p>
            <a:pPr>
              <a:buClr>
                <a:schemeClr val="accent2"/>
              </a:buClr>
            </a:pPr>
            <a:endParaRPr lang="en-GB" i="0" dirty="0" smtClean="0"/>
          </a:p>
        </p:txBody>
      </p:sp>
      <p:pic>
        <p:nvPicPr>
          <p:cNvPr id="7" name="Picture 2" descr="https://joinup.ec.europa.eu/sites/default/files/ckeditor_files/images/SEMIC_Commun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781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Maturity of a high-value dataset </a:t>
            </a:r>
            <a:br>
              <a:rPr lang="en-GB" sz="2800" dirty="0" smtClean="0"/>
            </a:br>
            <a:r>
              <a:rPr lang="en-GB" sz="2800" b="0" dirty="0" smtClean="0"/>
              <a:t>the journey from open to linked open data</a:t>
            </a:r>
            <a:endParaRPr lang="en-GB" sz="2800" b="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19</a:t>
            </a:fld>
            <a:endParaRPr lang="en-GB" dirty="0"/>
          </a:p>
        </p:txBody>
      </p:sp>
      <p:pic>
        <p:nvPicPr>
          <p:cNvPr id="1026" name="Picture 2" descr="5-star steps by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700808"/>
            <a:ext cx="7338870"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ltGray">
          <a:xfrm>
            <a:off x="827584" y="3068960"/>
            <a:ext cx="4248472" cy="302433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pic>
        <p:nvPicPr>
          <p:cNvPr id="6" name="Content Placeholder 5"/>
          <p:cNvPicPr>
            <a:picLocks noGrp="1" noChangeAspect="1"/>
          </p:cNvPicPr>
          <p:nvPr>
            <p:ph sz="quarter" idx="15"/>
          </p:nvPr>
        </p:nvPicPr>
        <p:blipFill>
          <a:blip r:embed="rId4">
            <a:extLst>
              <a:ext uri="{28A0092B-C50C-407E-A947-70E740481C1C}">
                <a14:useLocalDpi xmlns:a14="http://schemas.microsoft.com/office/drawing/2010/main" val="0"/>
              </a:ext>
            </a:extLst>
          </a:blip>
          <a:stretch>
            <a:fillRect/>
          </a:stretch>
        </p:blipFill>
        <p:spPr>
          <a:xfrm>
            <a:off x="986114" y="3221462"/>
            <a:ext cx="704056" cy="704056"/>
          </a:xfrm>
        </p:spPr>
      </p:pic>
      <p:sp>
        <p:nvSpPr>
          <p:cNvPr id="3" name="Rectangle 2"/>
          <p:cNvSpPr/>
          <p:nvPr/>
        </p:nvSpPr>
        <p:spPr>
          <a:xfrm>
            <a:off x="6191149" y="6052646"/>
            <a:ext cx="1765227" cy="307777"/>
          </a:xfrm>
          <a:prstGeom prst="rect">
            <a:avLst/>
          </a:prstGeom>
        </p:spPr>
        <p:txBody>
          <a:bodyPr wrap="none">
            <a:spAutoFit/>
          </a:bodyPr>
          <a:lstStyle/>
          <a:p>
            <a:r>
              <a:rPr lang="en-GB" sz="1400" dirty="0">
                <a:hlinkClick r:id="rId5"/>
              </a:rPr>
              <a:t>http://5stardata.info/</a:t>
            </a:r>
            <a:endParaRPr lang="en-GB" sz="1400" dirty="0"/>
          </a:p>
        </p:txBody>
      </p:sp>
      <p:pic>
        <p:nvPicPr>
          <p:cNvPr id="8" name="Picture 2" descr="https://joinup.ec.europa.eu/sites/default/files/ckeditor_files/images/SEMIC_Community_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232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smtClean="0"/>
              <a:t>Nikolaos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3" name="Content Placeholder 2"/>
          <p:cNvSpPr>
            <a:spLocks noGrp="1"/>
          </p:cNvSpPr>
          <p:nvPr>
            <p:ph sz="quarter" idx="15"/>
          </p:nvPr>
        </p:nvSpPr>
        <p:spPr/>
        <p:txBody>
          <a:bodyPr>
            <a:normAutofit/>
          </a:bodyPr>
          <a:lstStyle/>
          <a:p>
            <a:r>
              <a:rPr lang="en-GB" sz="1200" dirty="0" smtClean="0"/>
              <a:t> </a:t>
            </a:r>
          </a:p>
          <a:p>
            <a:endParaRPr lang="en-GB" sz="1200" b="1" i="1" dirty="0" smtClean="0"/>
          </a:p>
          <a:p>
            <a:endParaRPr lang="en-GB" sz="1200" b="1" i="1" dirty="0" smtClean="0"/>
          </a:p>
          <a:p>
            <a:r>
              <a:rPr lang="en-GB" sz="1200" b="1" i="1" dirty="0" smtClean="0"/>
              <a:t>Disclaimer </a:t>
            </a:r>
          </a:p>
          <a:p>
            <a:r>
              <a:rPr lang="en-GB" sz="1200" dirty="0" smtClean="0"/>
              <a:t>The views expressed in this presentation are purely those of the authors and may not, in any circumstances, be interpreted as stating an official position of the European Commission.</a:t>
            </a:r>
          </a:p>
          <a:p>
            <a:r>
              <a:rPr lang="en-GB" sz="1200" dirty="0" smtClean="0"/>
              <a:t>The European Commission does not guarantee the accuracy of the information included in this presentation, nor does it accept any responsibility for any use thereof.</a:t>
            </a:r>
          </a:p>
          <a:p>
            <a:r>
              <a:rPr lang="en-GB" sz="1200" dirty="0" smtClean="0"/>
              <a:t>Reference herein to any specific products, specifications, process, or service by trade name, trademark, manufacturer, or otherwise, does not necessarily constitute or imply its endorsement, recommendation, or favouring by the European Commission.</a:t>
            </a:r>
          </a:p>
          <a:p>
            <a:r>
              <a:rPr lang="en-GB" sz="1200" dirty="0" smtClean="0"/>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endParaRPr lang="en-GB" sz="120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dirty="0" smtClean="0"/>
              <a:t>Slide </a:t>
            </a:r>
            <a:fld id="{F40CD079-BC3F-4086-BA81-31A79D845B02}" type="slidenum">
              <a:rPr lang="en-GB" smtClean="0"/>
              <a:pPr/>
              <a:t>2</a:t>
            </a:fld>
            <a:endParaRPr lang="en-GB" dirty="0"/>
          </a:p>
        </p:txBody>
      </p:sp>
      <p:sp>
        <p:nvSpPr>
          <p:cNvPr id="6" name="Rectangle 5"/>
          <p:cNvSpPr/>
          <p:nvPr/>
        </p:nvSpPr>
        <p:spPr>
          <a:xfrm>
            <a:off x="467544" y="2924944"/>
            <a:ext cx="2376264" cy="2492990"/>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p>
          <a:p>
            <a:endParaRPr lang="en-GB" sz="1200" dirty="0">
              <a:latin typeface="Georgia" pitchFamily="18" charset="0"/>
            </a:endParaRPr>
          </a:p>
          <a:p>
            <a:r>
              <a:rPr lang="en-GB" sz="1200" dirty="0">
                <a:latin typeface="Georgia" pitchFamily="18" charset="0"/>
              </a:rPr>
              <a:t>© </a:t>
            </a:r>
            <a:r>
              <a:rPr lang="en-GB" sz="1200" dirty="0" smtClean="0">
                <a:latin typeface="Georgia" pitchFamily="18" charset="0"/>
              </a:rPr>
              <a:t>2014 </a:t>
            </a:r>
            <a:r>
              <a:rPr lang="en-GB" sz="1200" dirty="0">
                <a:latin typeface="Georgia" pitchFamily="18" charset="0"/>
              </a:rPr>
              <a:t>European Commission</a:t>
            </a:r>
          </a:p>
          <a:p>
            <a:endParaRPr lang="en-GB" sz="1200" dirty="0" smtClean="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Identification of high-value datasets</a:t>
            </a:r>
            <a:endParaRPr lang="en-GB" sz="28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20</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41422810"/>
              </p:ext>
            </p:extLst>
          </p:nvPr>
        </p:nvGraphicFramePr>
        <p:xfrm>
          <a:off x="611560" y="1844824"/>
          <a:ext cx="7992888" cy="3291840"/>
        </p:xfrm>
        <a:graphic>
          <a:graphicData uri="http://schemas.openxmlformats.org/drawingml/2006/table">
            <a:tbl>
              <a:tblPr firstRow="1">
                <a:tableStyleId>{5DA37D80-6434-44D0-A028-1B22A696006F}</a:tableStyleId>
              </a:tblPr>
              <a:tblGrid>
                <a:gridCol w="6480720"/>
                <a:gridCol w="1512168"/>
              </a:tblGrid>
              <a:tr h="370840">
                <a:tc>
                  <a:txBody>
                    <a:bodyPr/>
                    <a:lstStyle/>
                    <a:p>
                      <a:r>
                        <a:rPr lang="en-GB" sz="2400" dirty="0" smtClean="0">
                          <a:latin typeface="+mj-lt"/>
                        </a:rPr>
                        <a:t>Type</a:t>
                      </a:r>
                      <a:r>
                        <a:rPr lang="en-GB" sz="2400" baseline="0" dirty="0" smtClean="0">
                          <a:latin typeface="+mj-lt"/>
                        </a:rPr>
                        <a:t> </a:t>
                      </a:r>
                      <a:endParaRPr lang="en-GB" sz="2400" dirty="0">
                        <a:latin typeface="+mj-lt"/>
                      </a:endParaRPr>
                    </a:p>
                  </a:txBody>
                  <a:tcPr/>
                </a:tc>
                <a:tc>
                  <a:txBody>
                    <a:bodyPr/>
                    <a:lstStyle/>
                    <a:p>
                      <a:pPr marL="0" lvl="2" algn="r"/>
                      <a:r>
                        <a:rPr lang="en-GB" sz="2400" dirty="0" smtClean="0">
                          <a:latin typeface="+mj-lt"/>
                        </a:rPr>
                        <a:t>#of</a:t>
                      </a:r>
                      <a:r>
                        <a:rPr lang="en-GB" sz="2400" baseline="0" dirty="0" smtClean="0">
                          <a:latin typeface="+mj-lt"/>
                        </a:rPr>
                        <a:t> datasets</a:t>
                      </a:r>
                      <a:endParaRPr lang="en-GB" sz="2400" dirty="0">
                        <a:latin typeface="+mj-lt"/>
                      </a:endParaRPr>
                    </a:p>
                  </a:txBody>
                  <a:tcPr/>
                </a:tc>
              </a:tr>
              <a:tr h="370840">
                <a:tc>
                  <a:txBody>
                    <a:bodyPr/>
                    <a:lstStyle/>
                    <a:p>
                      <a:r>
                        <a:rPr lang="en-GB" sz="2400" dirty="0" smtClean="0">
                          <a:latin typeface="+mj-lt"/>
                        </a:rPr>
                        <a:t>Identified</a:t>
                      </a:r>
                      <a:r>
                        <a:rPr lang="en-GB" sz="2400" baseline="0" dirty="0" smtClean="0">
                          <a:latin typeface="+mj-lt"/>
                        </a:rPr>
                        <a:t> EU Institutions datasets not on the EU ODP (high-value)</a:t>
                      </a:r>
                      <a:endParaRPr lang="en-GB" sz="2400" dirty="0">
                        <a:latin typeface="+mj-lt"/>
                      </a:endParaRPr>
                    </a:p>
                  </a:txBody>
                  <a:tcPr/>
                </a:tc>
                <a:tc>
                  <a:txBody>
                    <a:bodyPr/>
                    <a:lstStyle/>
                    <a:p>
                      <a:pPr lvl="2" algn="r"/>
                      <a:r>
                        <a:rPr lang="en-GB" sz="2400" dirty="0" smtClean="0">
                          <a:latin typeface="+mj-lt"/>
                        </a:rPr>
                        <a:t>95</a:t>
                      </a:r>
                      <a:endParaRPr lang="en-GB" sz="2400" dirty="0">
                        <a:latin typeface="+mj-lt"/>
                      </a:endParaRPr>
                    </a:p>
                  </a:txBody>
                  <a:tcPr/>
                </a:tc>
              </a:tr>
              <a:tr h="370840">
                <a:tc>
                  <a:txBody>
                    <a:bodyPr/>
                    <a:lstStyle/>
                    <a:p>
                      <a:pPr marL="0" lvl="1"/>
                      <a:r>
                        <a:rPr lang="en-GB" sz="2400" dirty="0" smtClean="0">
                          <a:latin typeface="+mj-lt"/>
                        </a:rPr>
                        <a:t>“EU implementation of the G8 Open Data Charter”-datasets</a:t>
                      </a:r>
                      <a:endParaRPr lang="en-GB" sz="2400" i="1" dirty="0">
                        <a:latin typeface="+mj-lt"/>
                      </a:endParaRPr>
                    </a:p>
                  </a:txBody>
                  <a:tcPr/>
                </a:tc>
                <a:tc>
                  <a:txBody>
                    <a:bodyPr/>
                    <a:lstStyle/>
                    <a:p>
                      <a:pPr lvl="1" algn="r"/>
                      <a:r>
                        <a:rPr lang="en-GB" sz="2400" dirty="0" smtClean="0">
                          <a:latin typeface="+mj-lt"/>
                        </a:rPr>
                        <a:t>8</a:t>
                      </a:r>
                      <a:endParaRPr lang="en-GB" sz="2400" i="1" dirty="0">
                        <a:latin typeface="+mj-lt"/>
                      </a:endParaRPr>
                    </a:p>
                  </a:txBody>
                  <a:tcPr/>
                </a:tc>
              </a:tr>
              <a:tr h="370840">
                <a:tc>
                  <a:txBody>
                    <a:bodyPr/>
                    <a:lstStyle/>
                    <a:p>
                      <a:r>
                        <a:rPr lang="en-GB" sz="2400" dirty="0" smtClean="0">
                          <a:latin typeface="+mj-lt"/>
                        </a:rPr>
                        <a:t>Identified 2-star (or lower)</a:t>
                      </a:r>
                      <a:r>
                        <a:rPr lang="en-GB" sz="2400" baseline="0" dirty="0" smtClean="0">
                          <a:latin typeface="+mj-lt"/>
                        </a:rPr>
                        <a:t> high-value data on the EU ODP</a:t>
                      </a:r>
                      <a:endParaRPr lang="en-GB" sz="2400" dirty="0">
                        <a:latin typeface="+mj-lt"/>
                      </a:endParaRPr>
                    </a:p>
                  </a:txBody>
                  <a:tcPr/>
                </a:tc>
                <a:tc>
                  <a:txBody>
                    <a:bodyPr/>
                    <a:lstStyle/>
                    <a:p>
                      <a:pPr lvl="2" algn="r"/>
                      <a:r>
                        <a:rPr lang="en-GB" sz="2400" dirty="0" smtClean="0">
                          <a:latin typeface="+mj-lt"/>
                        </a:rPr>
                        <a:t>35</a:t>
                      </a:r>
                      <a:endParaRPr lang="en-GB" sz="2400" dirty="0">
                        <a:latin typeface="+mj-lt"/>
                      </a:endParaRPr>
                    </a:p>
                  </a:txBody>
                  <a:tcPr/>
                </a:tc>
              </a:tr>
            </a:tbl>
          </a:graphicData>
        </a:graphic>
      </p:graphicFrame>
      <p:sp>
        <p:nvSpPr>
          <p:cNvPr id="6" name="Content Placeholder 1"/>
          <p:cNvSpPr txBox="1">
            <a:spLocks/>
          </p:cNvSpPr>
          <p:nvPr/>
        </p:nvSpPr>
        <p:spPr>
          <a:xfrm>
            <a:off x="971600" y="5481228"/>
            <a:ext cx="6984776" cy="972108"/>
          </a:xfrm>
          <a:prstGeom prst="rect">
            <a:avLst/>
          </a:prstGeom>
        </p:spPr>
        <p:txBody>
          <a:bodyPr/>
          <a:lstStyle/>
          <a:p>
            <a:pPr marR="0" lvl="0" indent="-342900" algn="ctr" defTabSz="914400" rtl="0" eaLnBrk="0" fontAlgn="base" latinLnBrk="0" hangingPunct="0">
              <a:lnSpc>
                <a:spcPct val="100000"/>
              </a:lnSpc>
              <a:spcBef>
                <a:spcPct val="20000"/>
              </a:spcBef>
              <a:spcAft>
                <a:spcPct val="0"/>
              </a:spcAft>
              <a:buClr>
                <a:schemeClr val="bg1"/>
              </a:buClr>
              <a:buSzTx/>
              <a:buFontTx/>
              <a:buNone/>
              <a:tabLst/>
              <a:defRPr/>
            </a:pPr>
            <a:r>
              <a:rPr kumimoji="0" lang="en-GB" sz="4000" i="0" u="none" strike="noStrike" kern="0" cap="none" spc="0" normalizeH="0" baseline="0" noProof="0" dirty="0" smtClean="0">
                <a:ln>
                  <a:noFill/>
                </a:ln>
                <a:solidFill>
                  <a:schemeClr val="accent2"/>
                </a:solidFill>
                <a:effectLst/>
                <a:uLnTx/>
                <a:uFillTx/>
                <a:latin typeface="Hand Of Sean" panose="02000500000000000000" pitchFamily="2" charset="-128"/>
                <a:ea typeface="Hand Of Sean" panose="02000500000000000000" pitchFamily="2" charset="-128"/>
              </a:rPr>
              <a:t>Work in progress!</a:t>
            </a:r>
            <a:endParaRPr kumimoji="0" lang="en-GB" sz="3600" b="1" i="0" u="none" strike="noStrike" kern="0" cap="none" spc="0" normalizeH="0" baseline="0" noProof="0" dirty="0" smtClean="0">
              <a:ln>
                <a:noFill/>
              </a:ln>
              <a:effectLst/>
              <a:uLnTx/>
              <a:uFillTx/>
              <a:latin typeface="Hand Of Sean" panose="02000500000000000000" pitchFamily="2" charset="-128"/>
              <a:ea typeface="Hand Of Sean" panose="02000500000000000000" pitchFamily="2" charset="-128"/>
            </a:endParaRPr>
          </a:p>
        </p:txBody>
      </p:sp>
      <p:pic>
        <p:nvPicPr>
          <p:cNvPr id="7" name="Picture 2" descr="https://joinup.ec.europa.eu/sites/default/files/ckeditor_files/images/SEMIC_Commun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3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High-value datasets - examples</a:t>
            </a:r>
            <a:endParaRPr lang="en-GB" dirty="0"/>
          </a:p>
        </p:txBody>
      </p:sp>
      <p:sp>
        <p:nvSpPr>
          <p:cNvPr id="3" name="Content Placeholder 2"/>
          <p:cNvSpPr>
            <a:spLocks noGrp="1"/>
          </p:cNvSpPr>
          <p:nvPr>
            <p:ph sz="quarter" idx="15"/>
          </p:nvPr>
        </p:nvSpPr>
        <p:spPr/>
        <p:txBody>
          <a:bodyPr/>
          <a:lstStyle/>
          <a:p>
            <a:pPr marL="68580" indent="-342900">
              <a:buFont typeface="Arial" panose="020B0604020202020204" pitchFamily="34" charset="0"/>
              <a:buChar char="•"/>
            </a:pPr>
            <a:r>
              <a:rPr lang="en-GB" dirty="0" smtClean="0"/>
              <a:t>Tendering information (TED)</a:t>
            </a:r>
          </a:p>
          <a:p>
            <a:pPr marL="68580" indent="-342900">
              <a:buFont typeface="Arial" panose="020B0604020202020204" pitchFamily="34" charset="0"/>
              <a:buChar char="•"/>
            </a:pPr>
            <a:r>
              <a:rPr lang="en-GB" dirty="0" smtClean="0"/>
              <a:t>Election &amp; Parliament data</a:t>
            </a:r>
          </a:p>
          <a:p>
            <a:pPr marL="68580" indent="-342900">
              <a:buFont typeface="Arial" panose="020B0604020202020204" pitchFamily="34" charset="0"/>
              <a:buChar char="•"/>
            </a:pPr>
            <a:r>
              <a:rPr lang="en-GB" dirty="0" smtClean="0"/>
              <a:t>Financial Transparency System (FTS)</a:t>
            </a:r>
          </a:p>
          <a:p>
            <a:pPr marL="68580" indent="-342900">
              <a:buFont typeface="Arial" panose="020B0604020202020204" pitchFamily="34" charset="0"/>
              <a:buChar char="•"/>
            </a:pPr>
            <a:r>
              <a:rPr lang="en-GB" dirty="0" smtClean="0"/>
              <a:t>Commission staff directory</a:t>
            </a:r>
          </a:p>
          <a:p>
            <a:pPr marL="68580" indent="-342900">
              <a:buFont typeface="Arial" panose="020B0604020202020204" pitchFamily="34" charset="0"/>
              <a:buChar char="•"/>
            </a:pPr>
            <a:r>
              <a:rPr lang="en-GB" dirty="0" smtClean="0"/>
              <a:t>Statistics (Eurostat)</a:t>
            </a:r>
          </a:p>
          <a:p>
            <a:pPr marL="68580" indent="-342900">
              <a:buFont typeface="Arial" panose="020B0604020202020204" pitchFamily="34" charset="0"/>
              <a:buChar char="•"/>
            </a:pPr>
            <a:r>
              <a:rPr lang="en-GB" dirty="0" smtClean="0"/>
              <a:t>Legislation (EUR-Lex)</a:t>
            </a:r>
          </a:p>
          <a:p>
            <a:pPr marL="68580" indent="-342900">
              <a:buFont typeface="Arial" panose="020B0604020202020204" pitchFamily="34" charset="0"/>
              <a:buChar char="•"/>
            </a:pPr>
            <a:r>
              <a:rPr lang="en-GB" dirty="0" smtClean="0"/>
              <a:t>...</a:t>
            </a:r>
          </a:p>
          <a:p>
            <a:endParaRPr lang="en-GB"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21</a:t>
            </a:fld>
            <a:endParaRPr lang="en-GB" dirty="0"/>
          </a:p>
        </p:txBody>
      </p:sp>
      <p:sp>
        <p:nvSpPr>
          <p:cNvPr id="5" name="Content Placeholder 1"/>
          <p:cNvSpPr txBox="1">
            <a:spLocks/>
          </p:cNvSpPr>
          <p:nvPr/>
        </p:nvSpPr>
        <p:spPr>
          <a:xfrm>
            <a:off x="971600" y="4941168"/>
            <a:ext cx="6984776" cy="972108"/>
          </a:xfrm>
          <a:prstGeom prst="rect">
            <a:avLst/>
          </a:prstGeom>
        </p:spPr>
        <p:txBody>
          <a:bodyPr/>
          <a:lstStyle/>
          <a:p>
            <a:pPr marR="0" lvl="0" indent="-342900" algn="ctr" defTabSz="914400" rtl="0" eaLnBrk="0" fontAlgn="base" latinLnBrk="0" hangingPunct="0">
              <a:lnSpc>
                <a:spcPct val="100000"/>
              </a:lnSpc>
              <a:spcBef>
                <a:spcPct val="20000"/>
              </a:spcBef>
              <a:spcAft>
                <a:spcPct val="0"/>
              </a:spcAft>
              <a:buClr>
                <a:schemeClr val="bg1"/>
              </a:buClr>
              <a:buSzTx/>
              <a:buFontTx/>
              <a:buNone/>
              <a:tabLst/>
              <a:defRPr/>
            </a:pPr>
            <a:r>
              <a:rPr kumimoji="0" lang="en-GB" sz="4800" i="0" u="none" strike="noStrike" kern="0" cap="none" spc="0" normalizeH="0" baseline="0" noProof="0" dirty="0" smtClean="0">
                <a:ln>
                  <a:noFill/>
                </a:ln>
                <a:solidFill>
                  <a:schemeClr val="accent2"/>
                </a:solidFill>
                <a:effectLst/>
                <a:uLnTx/>
                <a:uFillTx/>
                <a:latin typeface="Hand Of Sean" panose="02000500000000000000" pitchFamily="2" charset="-128"/>
                <a:ea typeface="Hand Of Sean" panose="02000500000000000000" pitchFamily="2" charset="-128"/>
              </a:rPr>
              <a:t>Your feedback!</a:t>
            </a:r>
          </a:p>
          <a:p>
            <a:pPr marL="342900" lvl="0" indent="-342900" algn="ctr" eaLnBrk="0" hangingPunct="0">
              <a:spcBef>
                <a:spcPct val="20000"/>
              </a:spcBef>
              <a:buClr>
                <a:schemeClr val="bg1"/>
              </a:buClr>
            </a:pPr>
            <a:endParaRPr kumimoji="0" lang="en-GB" sz="4400" b="1" i="0" u="none" strike="noStrike" kern="0" cap="none" spc="0" normalizeH="0" baseline="0" noProof="0" dirty="0" smtClean="0">
              <a:ln>
                <a:noFill/>
              </a:ln>
              <a:effectLst/>
              <a:uLnTx/>
              <a:uFillTx/>
              <a:latin typeface="Hand Of Sean" panose="02000500000000000000" pitchFamily="2" charset="-128"/>
              <a:ea typeface="Hand Of Sean" panose="02000500000000000000" pitchFamily="2" charset="-128"/>
            </a:endParaRPr>
          </a:p>
        </p:txBody>
      </p:sp>
      <p:pic>
        <p:nvPicPr>
          <p:cNvPr id="6" name="Picture 2" descr="https://joinup.ec.europa.eu/sites/default/files/ckeditor_files/images/SEMIC_Community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5733" y="0"/>
            <a:ext cx="1475519"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31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35" name="Slide Number Placeholder 34"/>
          <p:cNvSpPr>
            <a:spLocks noGrp="1"/>
          </p:cNvSpPr>
          <p:nvPr>
            <p:ph type="sldNum" sz="quarter" idx="18"/>
          </p:nvPr>
        </p:nvSpPr>
        <p:spPr/>
        <p:txBody>
          <a:bodyPr/>
          <a:lstStyle/>
          <a:p>
            <a:r>
              <a:rPr lang="en-GB" dirty="0" smtClean="0"/>
              <a:t>Slide </a:t>
            </a:r>
            <a:fld id="{F40CD079-BC3F-4086-BA81-31A79D845B02}" type="slidenum">
              <a:rPr lang="en-GB" smtClean="0"/>
              <a:pPr/>
              <a:t>22</a:t>
            </a:fld>
            <a:endParaRPr lang="en-GB" dirty="0"/>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
        <p:nvSpPr>
          <p:cNvPr id="18" name="Content Placeholder 1"/>
          <p:cNvSpPr txBox="1">
            <a:spLocks/>
          </p:cNvSpPr>
          <p:nvPr/>
        </p:nvSpPr>
        <p:spPr>
          <a:xfrm>
            <a:off x="5076056" y="5436592"/>
            <a:ext cx="3672408" cy="486054"/>
          </a:xfrm>
          <a:prstGeom prst="rect">
            <a:avLst/>
          </a:prstGeom>
        </p:spPr>
        <p:txBody>
          <a:bodyPr/>
          <a:lstStyle/>
          <a:p>
            <a:pPr marR="0" lvl="0" indent="-342900" algn="l" defTabSz="914400" rtl="0" eaLnBrk="0" fontAlgn="base" latinLnBrk="0" hangingPunct="0">
              <a:lnSpc>
                <a:spcPct val="100000"/>
              </a:lnSpc>
              <a:spcBef>
                <a:spcPct val="20000"/>
              </a:spcBef>
              <a:spcAft>
                <a:spcPct val="0"/>
              </a:spcAft>
              <a:buClr>
                <a:schemeClr val="bg1"/>
              </a:buClr>
              <a:buSzTx/>
              <a:buFontTx/>
              <a:buNone/>
              <a:tabLst/>
              <a:defRPr/>
            </a:pPr>
            <a:r>
              <a:rPr kumimoji="0" lang="en-GB" b="1" i="0" u="none" strike="noStrike" kern="0" cap="none" spc="0" normalizeH="0" baseline="0" noProof="0" dirty="0" smtClean="0">
                <a:ln>
                  <a:noFill/>
                </a:ln>
                <a:solidFill>
                  <a:srgbClr val="002060"/>
                </a:solidFill>
                <a:effectLst/>
                <a:uLnTx/>
                <a:uFillTx/>
                <a:latin typeface="+mj-lt"/>
              </a:rPr>
              <a:t>Project Officer: </a:t>
            </a:r>
            <a:br>
              <a:rPr kumimoji="0" lang="en-GB" b="1" i="0" u="none" strike="noStrike" kern="0" cap="none" spc="0" normalizeH="0" baseline="0" noProof="0" dirty="0" smtClean="0">
                <a:ln>
                  <a:noFill/>
                </a:ln>
                <a:solidFill>
                  <a:srgbClr val="002060"/>
                </a:solidFill>
                <a:effectLst/>
                <a:uLnTx/>
                <a:uFillTx/>
                <a:latin typeface="+mj-lt"/>
              </a:rPr>
            </a:br>
            <a:r>
              <a:rPr kumimoji="0" lang="en-GB" b="1" i="0" u="none" strike="noStrike" kern="0" cap="none" spc="0" normalizeH="0" baseline="0" noProof="0" dirty="0" smtClean="0">
                <a:ln>
                  <a:noFill/>
                </a:ln>
                <a:solidFill>
                  <a:srgbClr val="002060"/>
                </a:solidFill>
                <a:effectLst/>
                <a:uLnTx/>
                <a:uFillTx/>
                <a:latin typeface="+mj-lt"/>
              </a:rPr>
              <a:t>Daniele.RIZZI@ec.europa.eu</a:t>
            </a:r>
            <a:endParaRPr kumimoji="0" lang="en-GB" sz="1600" b="1" i="0" u="none" strike="noStrike" kern="0" cap="none" spc="0" normalizeH="0" baseline="0" noProof="0" dirty="0" smtClean="0">
              <a:ln>
                <a:noFill/>
              </a:ln>
              <a:solidFill>
                <a:srgbClr val="002060"/>
              </a:solidFill>
              <a:effectLst/>
              <a:uLnTx/>
              <a:uFillTx/>
              <a:latin typeface="+mj-lt"/>
            </a:endParaRPr>
          </a:p>
        </p:txBody>
      </p:sp>
    </p:spTree>
    <p:extLst>
      <p:ext uri="{BB962C8B-B14F-4D97-AF65-F5344CB8AC3E}">
        <p14:creationId xmlns:p14="http://schemas.microsoft.com/office/powerpoint/2010/main" val="2519156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p:txBody>
          <a:bodyPr/>
          <a:lstStyle/>
          <a:p>
            <a:r>
              <a:rPr lang="en-GB" smtClean="0"/>
              <a:t>Slide </a:t>
            </a:r>
            <a:fld id="{7703A140-4BD5-4963-8DDB-02EE24C99514}" type="slidenum">
              <a:rPr lang="en-GB" smtClean="0"/>
              <a:pPr/>
              <a:t>23</a:t>
            </a:fld>
            <a:endParaRPr lang="en-GB"/>
          </a:p>
        </p:txBody>
      </p:sp>
      <p:grpSp>
        <p:nvGrpSpPr>
          <p:cNvPr id="6" name="Group 5"/>
          <p:cNvGrpSpPr/>
          <p:nvPr/>
        </p:nvGrpSpPr>
        <p:grpSpPr>
          <a:xfrm>
            <a:off x="5495859" y="4513120"/>
            <a:ext cx="3197021" cy="338554"/>
            <a:chOff x="5817422" y="5471068"/>
            <a:chExt cx="3197021" cy="338554"/>
          </a:xfrm>
        </p:grpSpPr>
        <p:pic>
          <p:nvPicPr>
            <p:cNvPr id="7" name="Picture 6" descr="SEMIC group on LinkedIn">
              <a:hlinkClick r:id="rId2" tgtFrame="&quot;&quot;"/>
            </p:cNvPr>
            <p:cNvPicPr/>
            <p:nvPr/>
          </p:nvPicPr>
          <p:blipFill>
            <a:blip r:embed="rId3" cstate="print"/>
            <a:srcRect/>
            <a:stretch>
              <a:fillRect/>
            </a:stretch>
          </p:blipFill>
          <p:spPr bwMode="auto">
            <a:xfrm>
              <a:off x="5817422" y="5487281"/>
              <a:ext cx="285750" cy="238125"/>
            </a:xfrm>
            <a:prstGeom prst="rect">
              <a:avLst/>
            </a:prstGeom>
            <a:noFill/>
            <a:ln w="9525">
              <a:noFill/>
              <a:miter lim="800000"/>
              <a:headEnd/>
              <a:tailEnd/>
            </a:ln>
          </p:spPr>
        </p:pic>
        <p:sp>
          <p:nvSpPr>
            <p:cNvPr id="8" name="Rectangle 7"/>
            <p:cNvSpPr/>
            <p:nvPr/>
          </p:nvSpPr>
          <p:spPr>
            <a:xfrm>
              <a:off x="6130705" y="5471068"/>
              <a:ext cx="2883738" cy="338554"/>
            </a:xfrm>
            <a:prstGeom prst="rect">
              <a:avLst/>
            </a:prstGeom>
          </p:spPr>
          <p:txBody>
            <a:bodyPr wrap="none">
              <a:spAutoFit/>
            </a:bodyPr>
            <a:lstStyle/>
            <a:p>
              <a:r>
                <a:rPr lang="en-GB" sz="1600" dirty="0" smtClean="0">
                  <a:latin typeface="Constantia" pitchFamily="18" charset="0"/>
                </a:rPr>
                <a:t>Join </a:t>
              </a:r>
              <a:r>
                <a:rPr lang="en-GB" sz="1600" u="sng" dirty="0" smtClean="0">
                  <a:latin typeface="Constantia" pitchFamily="18" charset="0"/>
                </a:rPr>
                <a:t>SEMIC</a:t>
              </a:r>
              <a:r>
                <a:rPr lang="en-GB" sz="1600" dirty="0" smtClean="0">
                  <a:latin typeface="Constantia" pitchFamily="18" charset="0"/>
                </a:rPr>
                <a:t> group on LinkedIn</a:t>
              </a:r>
              <a:endParaRPr lang="en-GB" sz="1600" dirty="0">
                <a:latin typeface="Constantia" pitchFamily="18" charset="0"/>
              </a:endParaRPr>
            </a:p>
          </p:txBody>
        </p:sp>
      </p:grpSp>
      <p:grpSp>
        <p:nvGrpSpPr>
          <p:cNvPr id="9" name="Group 8"/>
          <p:cNvGrpSpPr/>
          <p:nvPr/>
        </p:nvGrpSpPr>
        <p:grpSpPr>
          <a:xfrm>
            <a:off x="5515261" y="3919570"/>
            <a:ext cx="3054103" cy="338554"/>
            <a:chOff x="5836824" y="5149684"/>
            <a:chExt cx="3054103" cy="338554"/>
          </a:xfrm>
        </p:grpSpPr>
        <p:sp>
          <p:nvSpPr>
            <p:cNvPr id="10" name="Rectangle 9"/>
            <p:cNvSpPr/>
            <p:nvPr/>
          </p:nvSpPr>
          <p:spPr>
            <a:xfrm>
              <a:off x="6121386" y="5149684"/>
              <a:ext cx="2769541" cy="338554"/>
            </a:xfrm>
            <a:prstGeom prst="rect">
              <a:avLst/>
            </a:prstGeom>
          </p:spPr>
          <p:txBody>
            <a:bodyPr wrap="none">
              <a:spAutoFit/>
            </a:bodyPr>
            <a:lstStyle/>
            <a:p>
              <a:r>
                <a:rPr lang="en-GB" sz="1600" dirty="0" smtClean="0">
                  <a:latin typeface="Constantia" pitchFamily="18" charset="0"/>
                </a:rPr>
                <a:t>Follow </a:t>
              </a:r>
              <a:r>
                <a:rPr lang="en-GB" sz="1600" u="sng" dirty="0" smtClean="0">
                  <a:latin typeface="Constantia" pitchFamily="18" charset="0"/>
                </a:rPr>
                <a:t>@</a:t>
              </a:r>
              <a:r>
                <a:rPr lang="en-GB" sz="1600" u="sng" dirty="0" err="1" smtClean="0">
                  <a:latin typeface="Constantia" pitchFamily="18" charset="0"/>
                </a:rPr>
                <a:t>SEMICeu</a:t>
              </a:r>
              <a:r>
                <a:rPr lang="en-GB" sz="1600" dirty="0" smtClean="0">
                  <a:latin typeface="Constantia" pitchFamily="18" charset="0"/>
                </a:rPr>
                <a:t> on Twitter</a:t>
              </a:r>
              <a:endParaRPr lang="en-GB" sz="1600" dirty="0">
                <a:latin typeface="Constantia" pitchFamily="18" charset="0"/>
              </a:endParaRPr>
            </a:p>
          </p:txBody>
        </p:sp>
        <p:pic>
          <p:nvPicPr>
            <p:cNvPr id="11" name="Picture 19" descr="http://www.deviantart.com/download/306854489/new_twitter_logo_by_ockre-d52oyft.png">
              <a:hlinkClick r:id="rId4"/>
            </p:cNvPr>
            <p:cNvPicPr>
              <a:picLocks noChangeAspect="1" noChangeArrowheads="1"/>
            </p:cNvPicPr>
            <p:nvPr/>
          </p:nvPicPr>
          <p:blipFill>
            <a:blip r:embed="rId5" cstate="print"/>
            <a:srcRect/>
            <a:stretch>
              <a:fillRect/>
            </a:stretch>
          </p:blipFill>
          <p:spPr bwMode="auto">
            <a:xfrm>
              <a:off x="5836824" y="5187610"/>
              <a:ext cx="238125" cy="193210"/>
            </a:xfrm>
            <a:prstGeom prst="rect">
              <a:avLst/>
            </a:prstGeom>
            <a:noFill/>
          </p:spPr>
        </p:pic>
      </p:grpSp>
      <p:grpSp>
        <p:nvGrpSpPr>
          <p:cNvPr id="12" name="Group 11"/>
          <p:cNvGrpSpPr/>
          <p:nvPr/>
        </p:nvGrpSpPr>
        <p:grpSpPr>
          <a:xfrm>
            <a:off x="5458111" y="5106670"/>
            <a:ext cx="3506377" cy="338554"/>
            <a:chOff x="5779674" y="5816084"/>
            <a:chExt cx="3506377" cy="338554"/>
          </a:xfrm>
        </p:grpSpPr>
        <p:sp>
          <p:nvSpPr>
            <p:cNvPr id="13" name="Rectangle 12"/>
            <p:cNvSpPr/>
            <p:nvPr/>
          </p:nvSpPr>
          <p:spPr>
            <a:xfrm>
              <a:off x="6121851" y="5816084"/>
              <a:ext cx="3164200" cy="338554"/>
            </a:xfrm>
            <a:prstGeom prst="rect">
              <a:avLst/>
            </a:prstGeom>
          </p:spPr>
          <p:txBody>
            <a:bodyPr wrap="none">
              <a:spAutoFit/>
            </a:bodyPr>
            <a:lstStyle/>
            <a:p>
              <a:pPr fontAlgn="t"/>
              <a:r>
                <a:rPr lang="en-GB" sz="1600" dirty="0" smtClean="0">
                  <a:latin typeface="Constantia" pitchFamily="18" charset="0"/>
                </a:rPr>
                <a:t>Join SEMIC community on </a:t>
              </a:r>
              <a:r>
                <a:rPr lang="en-GB" sz="1600" dirty="0" err="1" smtClean="0">
                  <a:latin typeface="Constantia" pitchFamily="18" charset="0"/>
                </a:rPr>
                <a:t>Joinup</a:t>
              </a:r>
              <a:endParaRPr lang="en-GB" sz="1600" dirty="0">
                <a:latin typeface="Constantia" pitchFamily="18" charset="0"/>
              </a:endParaRPr>
            </a:p>
          </p:txBody>
        </p:sp>
        <p:pic>
          <p:nvPicPr>
            <p:cNvPr id="14" name="Picture 21" descr="https://joinup.ec.europa.eu/sites/default/files/ckeditor_files/images/SEMIC_Community_Logo.png">
              <a:hlinkClick r:id="rId6"/>
            </p:cNvPr>
            <p:cNvPicPr>
              <a:picLocks noChangeAspect="1" noChangeArrowheads="1"/>
            </p:cNvPicPr>
            <p:nvPr/>
          </p:nvPicPr>
          <p:blipFill>
            <a:blip r:embed="rId7" cstate="print"/>
            <a:srcRect/>
            <a:stretch>
              <a:fillRect/>
            </a:stretch>
          </p:blipFill>
          <p:spPr bwMode="auto">
            <a:xfrm>
              <a:off x="5779674" y="5820732"/>
              <a:ext cx="292451" cy="265743"/>
            </a:xfrm>
            <a:prstGeom prst="rect">
              <a:avLst/>
            </a:prstGeom>
            <a:noFill/>
          </p:spPr>
        </p:pic>
      </p:grpSp>
      <p:sp>
        <p:nvSpPr>
          <p:cNvPr id="15" name="Content Placeholder 1"/>
          <p:cNvSpPr txBox="1">
            <a:spLocks/>
          </p:cNvSpPr>
          <p:nvPr/>
        </p:nvSpPr>
        <p:spPr>
          <a:xfrm>
            <a:off x="2111624" y="1902318"/>
            <a:ext cx="6717232" cy="972108"/>
          </a:xfrm>
          <a:prstGeom prst="rect">
            <a:avLst/>
          </a:prstGeom>
        </p:spPr>
        <p:txBody>
          <a:bodyPr/>
          <a:lstStyle/>
          <a:p>
            <a:pPr marR="0" lvl="0" indent="-342900" algn="l" defTabSz="914400" rtl="0" eaLnBrk="0" fontAlgn="base" latinLnBrk="0" hangingPunct="0">
              <a:lnSpc>
                <a:spcPct val="100000"/>
              </a:lnSpc>
              <a:spcBef>
                <a:spcPct val="20000"/>
              </a:spcBef>
              <a:spcAft>
                <a:spcPct val="0"/>
              </a:spcAft>
              <a:buClr>
                <a:schemeClr val="bg1"/>
              </a:buClr>
              <a:buSzTx/>
              <a:buFontTx/>
              <a:buNone/>
              <a:tabLst/>
              <a:defRPr/>
            </a:pPr>
            <a:r>
              <a:rPr kumimoji="0" lang="en-GB" sz="2400" i="0" u="none" strike="noStrike" kern="0" cap="none" spc="0" normalizeH="0" baseline="0" noProof="0" dirty="0" smtClean="0">
                <a:ln>
                  <a:noFill/>
                </a:ln>
                <a:solidFill>
                  <a:srgbClr val="002060"/>
                </a:solidFill>
                <a:effectLst/>
                <a:uLnTx/>
                <a:uFillTx/>
                <a:latin typeface="+mj-lt"/>
              </a:rPr>
              <a:t>Visit semic.eu and know</a:t>
            </a:r>
            <a:r>
              <a:rPr kumimoji="0" lang="en-GB" sz="2400" i="0" u="none" strike="noStrike" kern="0" cap="none" spc="0" normalizeH="0" noProof="0" dirty="0" smtClean="0">
                <a:ln>
                  <a:noFill/>
                </a:ln>
                <a:solidFill>
                  <a:srgbClr val="002060"/>
                </a:solidFill>
                <a:effectLst/>
                <a:uLnTx/>
                <a:uFillTx/>
                <a:latin typeface="+mj-lt"/>
              </a:rPr>
              <a:t> more about ISA Action 1.1 on semantic </a:t>
            </a:r>
            <a:r>
              <a:rPr kumimoji="0" lang="en-GB" sz="2400" i="0" u="none" strike="noStrike" kern="0" cap="none" spc="0" normalizeH="0" noProof="0" dirty="0" err="1" smtClean="0">
                <a:ln>
                  <a:noFill/>
                </a:ln>
                <a:solidFill>
                  <a:srgbClr val="002060"/>
                </a:solidFill>
                <a:effectLst/>
                <a:uLnTx/>
                <a:uFillTx/>
                <a:latin typeface="+mj-lt"/>
              </a:rPr>
              <a:t>interoperabilit</a:t>
            </a:r>
            <a:r>
              <a:rPr lang="en-GB" sz="2400" kern="0" dirty="0" smtClean="0">
                <a:solidFill>
                  <a:srgbClr val="002060"/>
                </a:solidFill>
                <a:latin typeface="+mj-lt"/>
              </a:rPr>
              <a:t>y. </a:t>
            </a:r>
            <a:endParaRPr kumimoji="0" lang="en-GB" sz="2400" i="0" u="none" strike="noStrike" kern="0" cap="none" spc="0" normalizeH="0" baseline="0" noProof="0" dirty="0" smtClean="0">
              <a:ln>
                <a:noFill/>
              </a:ln>
              <a:solidFill>
                <a:srgbClr val="002060"/>
              </a:solidFill>
              <a:effectLst/>
              <a:uLnTx/>
              <a:uFillTx/>
              <a:latin typeface="+mj-lt"/>
            </a:endParaRPr>
          </a:p>
          <a:p>
            <a:pPr marL="342900" lvl="0" indent="-342900" eaLnBrk="0" hangingPunct="0">
              <a:spcBef>
                <a:spcPct val="20000"/>
              </a:spcBef>
              <a:buClr>
                <a:schemeClr val="bg1"/>
              </a:buClr>
            </a:pPr>
            <a:endParaRPr kumimoji="0" lang="en-GB" sz="2000" b="1" i="0" u="none" strike="noStrike" kern="0" cap="none" spc="0" normalizeH="0" baseline="0" noProof="0" dirty="0" smtClean="0">
              <a:ln>
                <a:noFill/>
              </a:ln>
              <a:solidFill>
                <a:srgbClr val="002060"/>
              </a:solidFill>
              <a:effectLst/>
              <a:uLnTx/>
              <a:uFillTx/>
              <a:latin typeface="+mj-lt"/>
            </a:endParaRPr>
          </a:p>
        </p:txBody>
      </p:sp>
      <p:sp>
        <p:nvSpPr>
          <p:cNvPr id="16" name="Rectangle 15"/>
          <p:cNvSpPr/>
          <p:nvPr/>
        </p:nvSpPr>
        <p:spPr>
          <a:xfrm>
            <a:off x="5358773" y="3347547"/>
            <a:ext cx="1986441" cy="400110"/>
          </a:xfrm>
          <a:prstGeom prst="rect">
            <a:avLst/>
          </a:prstGeom>
        </p:spPr>
        <p:txBody>
          <a:bodyPr wrap="none">
            <a:spAutoFit/>
          </a:bodyPr>
          <a:lstStyle/>
          <a:p>
            <a:pPr lvl="0"/>
            <a:r>
              <a:rPr lang="en-GB" sz="2000" b="1" dirty="0" smtClean="0">
                <a:latin typeface="+mj-lt"/>
                <a:ea typeface="Segoe UI" pitchFamily="34" charset="0"/>
                <a:cs typeface="Arial" pitchFamily="34" charset="0"/>
              </a:rPr>
              <a:t>Get involved</a:t>
            </a:r>
          </a:p>
        </p:txBody>
      </p:sp>
      <p:sp>
        <p:nvSpPr>
          <p:cNvPr id="17" name="Rectangle 6"/>
          <p:cNvSpPr>
            <a:spLocks noChangeArrowheads="1"/>
          </p:cNvSpPr>
          <p:nvPr/>
        </p:nvSpPr>
        <p:spPr bwMode="auto">
          <a:xfrm>
            <a:off x="587238" y="3222695"/>
            <a:ext cx="3331375" cy="461616"/>
          </a:xfrm>
          <a:prstGeom prst="rect">
            <a:avLst/>
          </a:prstGeom>
          <a:no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effectLst/>
                <a:latin typeface="+mj-lt"/>
                <a:ea typeface="Segoe UI" pitchFamily="34" charset="0"/>
                <a:cs typeface="Arial" pitchFamily="34" charset="0"/>
              </a:rPr>
              <a:t>Visit our initiatives</a:t>
            </a:r>
          </a:p>
        </p:txBody>
      </p:sp>
      <p:pic>
        <p:nvPicPr>
          <p:cNvPr id="18" name="Picture 17" descr="ADMS_logo.png">
            <a:hlinkClick r:id="rId8"/>
          </p:cNvPr>
          <p:cNvPicPr>
            <a:picLocks noChangeAspect="1"/>
          </p:cNvPicPr>
          <p:nvPr/>
        </p:nvPicPr>
        <p:blipFill>
          <a:blip r:embed="rId9" cstate="print"/>
          <a:stretch>
            <a:fillRect/>
          </a:stretch>
        </p:blipFill>
        <p:spPr>
          <a:xfrm>
            <a:off x="1484293" y="3779622"/>
            <a:ext cx="710934" cy="710934"/>
          </a:xfrm>
          <a:prstGeom prst="rect">
            <a:avLst/>
          </a:prstGeom>
        </p:spPr>
      </p:pic>
      <p:pic>
        <p:nvPicPr>
          <p:cNvPr id="19" name="Picture 18" descr="CorePerson_logo.png">
            <a:hlinkClick r:id="rId10"/>
          </p:cNvPr>
          <p:cNvPicPr>
            <a:picLocks noChangeAspect="1"/>
          </p:cNvPicPr>
          <p:nvPr/>
        </p:nvPicPr>
        <p:blipFill>
          <a:blip r:embed="rId11" cstate="print"/>
          <a:stretch>
            <a:fillRect/>
          </a:stretch>
        </p:blipFill>
        <p:spPr>
          <a:xfrm>
            <a:off x="4089281" y="4715726"/>
            <a:ext cx="710934" cy="714080"/>
          </a:xfrm>
          <a:prstGeom prst="rect">
            <a:avLst/>
          </a:prstGeom>
        </p:spPr>
      </p:pic>
      <p:pic>
        <p:nvPicPr>
          <p:cNvPr id="20" name="Picture 19" descr="CoreBusiness_logo.png">
            <a:hlinkClick r:id="rId12"/>
          </p:cNvPr>
          <p:cNvPicPr>
            <a:picLocks noChangeAspect="1"/>
          </p:cNvPicPr>
          <p:nvPr/>
        </p:nvPicPr>
        <p:blipFill>
          <a:blip r:embed="rId13" cstate="print"/>
          <a:stretch>
            <a:fillRect/>
          </a:stretch>
        </p:blipFill>
        <p:spPr>
          <a:xfrm>
            <a:off x="3212485" y="4715726"/>
            <a:ext cx="704519" cy="707635"/>
          </a:xfrm>
          <a:prstGeom prst="rect">
            <a:avLst/>
          </a:prstGeom>
        </p:spPr>
      </p:pic>
      <p:pic>
        <p:nvPicPr>
          <p:cNvPr id="21" name="Picture 20" descr="CESAR_logo.png">
            <a:hlinkClick r:id="rId14"/>
          </p:cNvPr>
          <p:cNvPicPr>
            <a:picLocks noChangeAspect="1"/>
          </p:cNvPicPr>
          <p:nvPr/>
        </p:nvPicPr>
        <p:blipFill>
          <a:blip r:embed="rId15" cstate="print"/>
          <a:stretch>
            <a:fillRect/>
          </a:stretch>
        </p:blipFill>
        <p:spPr>
          <a:xfrm>
            <a:off x="636105" y="3779622"/>
            <a:ext cx="704172" cy="704172"/>
          </a:xfrm>
          <a:prstGeom prst="rect">
            <a:avLst/>
          </a:prstGeom>
        </p:spPr>
      </p:pic>
      <p:pic>
        <p:nvPicPr>
          <p:cNvPr id="22" name="Picture 21" descr="core_location_logo.png">
            <a:hlinkClick r:id="rId16"/>
          </p:cNvPr>
          <p:cNvPicPr>
            <a:picLocks noChangeAspect="1"/>
          </p:cNvPicPr>
          <p:nvPr/>
        </p:nvPicPr>
        <p:blipFill>
          <a:blip r:embed="rId17" cstate="print"/>
          <a:stretch>
            <a:fillRect/>
          </a:stretch>
        </p:blipFill>
        <p:spPr>
          <a:xfrm>
            <a:off x="2348389" y="4715726"/>
            <a:ext cx="713329" cy="713329"/>
          </a:xfrm>
          <a:prstGeom prst="rect">
            <a:avLst/>
          </a:prstGeom>
        </p:spPr>
      </p:pic>
      <p:pic>
        <p:nvPicPr>
          <p:cNvPr id="23" name="Picture 22" descr="core_vocabularies_logo.png">
            <a:hlinkClick r:id="rId18"/>
          </p:cNvPr>
          <p:cNvPicPr>
            <a:picLocks noChangeAspect="1"/>
          </p:cNvPicPr>
          <p:nvPr/>
        </p:nvPicPr>
        <p:blipFill>
          <a:blip r:embed="rId19" cstate="print"/>
          <a:stretch>
            <a:fillRect/>
          </a:stretch>
        </p:blipFill>
        <p:spPr>
          <a:xfrm>
            <a:off x="620197" y="4715726"/>
            <a:ext cx="699914" cy="706136"/>
          </a:xfrm>
          <a:prstGeom prst="rect">
            <a:avLst/>
          </a:prstGeom>
        </p:spPr>
      </p:pic>
      <p:pic>
        <p:nvPicPr>
          <p:cNvPr id="24" name="Picture 23">
            <a:hlinkClick r:id="rId20"/>
          </p:cNvPr>
          <p:cNvPicPr>
            <a:picLocks noChangeAspect="1" noChangeArrowheads="1"/>
          </p:cNvPicPr>
          <p:nvPr/>
        </p:nvPicPr>
        <p:blipFill>
          <a:blip r:embed="rId21" cstate="print"/>
          <a:srcRect l="6015" r="7004" b="4787"/>
          <a:stretch>
            <a:fillRect/>
          </a:stretch>
        </p:blipFill>
        <p:spPr bwMode="auto">
          <a:xfrm>
            <a:off x="3212485" y="3779622"/>
            <a:ext cx="735806" cy="709037"/>
          </a:xfrm>
          <a:prstGeom prst="rect">
            <a:avLst/>
          </a:prstGeom>
          <a:noFill/>
          <a:ln w="9525">
            <a:noFill/>
            <a:miter lim="800000"/>
            <a:headEnd/>
            <a:tailEnd/>
          </a:ln>
          <a:effectLst/>
        </p:spPr>
      </p:pic>
      <p:pic>
        <p:nvPicPr>
          <p:cNvPr id="25" name="Picture 24">
            <a:hlinkClick r:id="rId22"/>
          </p:cNvPr>
          <p:cNvPicPr>
            <a:picLocks noChangeAspect="1" noChangeArrowheads="1"/>
          </p:cNvPicPr>
          <p:nvPr/>
        </p:nvPicPr>
        <p:blipFill>
          <a:blip r:embed="rId23" cstate="print"/>
          <a:srcRect l="16609" t="7760" r="17722" b="3632"/>
          <a:stretch>
            <a:fillRect/>
          </a:stretch>
        </p:blipFill>
        <p:spPr bwMode="auto">
          <a:xfrm>
            <a:off x="4076581" y="3779622"/>
            <a:ext cx="739298" cy="714187"/>
          </a:xfrm>
          <a:prstGeom prst="rect">
            <a:avLst/>
          </a:prstGeom>
          <a:noFill/>
          <a:ln w="9525">
            <a:noFill/>
            <a:miter lim="800000"/>
            <a:headEnd/>
            <a:tailEnd/>
          </a:ln>
          <a:effectLst/>
        </p:spPr>
      </p:pic>
      <p:pic>
        <p:nvPicPr>
          <p:cNvPr id="26" name="Picture 25">
            <a:hlinkClick r:id="rId24"/>
          </p:cNvPr>
          <p:cNvPicPr>
            <a:picLocks noChangeAspect="1" noChangeArrowheads="1"/>
          </p:cNvPicPr>
          <p:nvPr/>
        </p:nvPicPr>
        <p:blipFill>
          <a:blip r:embed="rId25" cstate="print"/>
          <a:srcRect l="8423" t="8099" r="9358"/>
          <a:stretch>
            <a:fillRect/>
          </a:stretch>
        </p:blipFill>
        <p:spPr bwMode="auto">
          <a:xfrm>
            <a:off x="1484293" y="4715726"/>
            <a:ext cx="714942" cy="726218"/>
          </a:xfrm>
          <a:prstGeom prst="rect">
            <a:avLst/>
          </a:prstGeom>
          <a:noFill/>
          <a:ln w="9525">
            <a:noFill/>
            <a:miter lim="800000"/>
            <a:headEnd/>
            <a:tailEnd/>
          </a:ln>
          <a:effectLst/>
        </p:spPr>
      </p:pic>
      <p:pic>
        <p:nvPicPr>
          <p:cNvPr id="27" name="Picture 2" descr="DCAT application profile for data portals in Europe logo">
            <a:hlinkClick r:id="rId26"/>
          </p:cNvPr>
          <p:cNvPicPr>
            <a:picLocks noChangeAspect="1" noChangeArrowheads="1"/>
          </p:cNvPicPr>
          <p:nvPr/>
        </p:nvPicPr>
        <p:blipFill>
          <a:blip r:embed="rId27" cstate="print"/>
          <a:srcRect/>
          <a:stretch>
            <a:fillRect/>
          </a:stretch>
        </p:blipFill>
        <p:spPr bwMode="auto">
          <a:xfrm>
            <a:off x="2348389" y="3779622"/>
            <a:ext cx="720080" cy="720081"/>
          </a:xfrm>
          <a:prstGeom prst="rect">
            <a:avLst/>
          </a:prstGeom>
          <a:noFill/>
        </p:spPr>
      </p:pic>
      <p:sp>
        <p:nvSpPr>
          <p:cNvPr id="2" name="Title 1"/>
          <p:cNvSpPr>
            <a:spLocks noGrp="1"/>
          </p:cNvSpPr>
          <p:nvPr>
            <p:ph type="title"/>
          </p:nvPr>
        </p:nvSpPr>
        <p:spPr/>
        <p:txBody>
          <a:bodyPr/>
          <a:lstStyle/>
          <a:p>
            <a:r>
              <a:rPr lang="en-GB" dirty="0" smtClean="0"/>
              <a:t>Have you heard about the SEMIC project? </a:t>
            </a:r>
            <a:endParaRPr lang="en-GB" dirty="0"/>
          </a:p>
        </p:txBody>
      </p:sp>
      <p:pic>
        <p:nvPicPr>
          <p:cNvPr id="28" name="Picture 2" descr="https://joinup.ec.europa.eu/sites/default/files/ckeditor_files/images/SEMIC_Community_Logo.png"/>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36105" y="1682890"/>
            <a:ext cx="1475519" cy="1340768"/>
          </a:xfrm>
          <a:prstGeom prst="rect">
            <a:avLst/>
          </a:prstGeom>
          <a:noFill/>
          <a:extLst>
            <a:ext uri="{909E8E84-426E-40DD-AFC4-6F175D3DCCD1}">
              <a14:hiddenFill xmlns:a14="http://schemas.microsoft.com/office/drawing/2010/main">
                <a:solidFill>
                  <a:srgbClr val="FFFFFF"/>
                </a:solidFill>
              </a14:hiddenFill>
            </a:ext>
          </a:extLst>
        </p:spPr>
      </p:pic>
      <p:sp>
        <p:nvSpPr>
          <p:cNvPr id="31" name="Content Placeholder 1"/>
          <p:cNvSpPr txBox="1">
            <a:spLocks/>
          </p:cNvSpPr>
          <p:nvPr/>
        </p:nvSpPr>
        <p:spPr>
          <a:xfrm>
            <a:off x="2123729" y="2691740"/>
            <a:ext cx="6840760" cy="486054"/>
          </a:xfrm>
          <a:prstGeom prst="rect">
            <a:avLst/>
          </a:prstGeom>
        </p:spPr>
        <p:txBody>
          <a:bodyPr/>
          <a:lstStyle/>
          <a:p>
            <a:pPr marR="0" lvl="0" indent="-342900" algn="l" defTabSz="914400" rtl="0" eaLnBrk="0" fontAlgn="base" latinLnBrk="0" hangingPunct="0">
              <a:lnSpc>
                <a:spcPct val="100000"/>
              </a:lnSpc>
              <a:spcBef>
                <a:spcPct val="20000"/>
              </a:spcBef>
              <a:spcAft>
                <a:spcPct val="0"/>
              </a:spcAft>
              <a:buClr>
                <a:schemeClr val="bg1"/>
              </a:buClr>
              <a:buSzTx/>
              <a:buFontTx/>
              <a:buNone/>
              <a:tabLst/>
              <a:defRPr/>
            </a:pPr>
            <a:r>
              <a:rPr kumimoji="0" lang="en-GB" b="1" i="0" u="none" strike="noStrike" kern="0" cap="none" spc="0" normalizeH="0" baseline="0" noProof="0" dirty="0" smtClean="0">
                <a:ln>
                  <a:noFill/>
                </a:ln>
                <a:solidFill>
                  <a:srgbClr val="002060"/>
                </a:solidFill>
                <a:effectLst/>
                <a:uLnTx/>
                <a:uFillTx/>
                <a:latin typeface="+mj-lt"/>
              </a:rPr>
              <a:t>Project Officer: Vassilios.PERISTERAS@ec.europa.eu</a:t>
            </a:r>
            <a:endParaRPr kumimoji="0" lang="en-GB" sz="1600" b="1" i="0" u="none" strike="noStrike" kern="0" cap="none" spc="0" normalizeH="0" baseline="0" noProof="0" dirty="0" smtClean="0">
              <a:ln>
                <a:noFill/>
              </a:ln>
              <a:solidFill>
                <a:srgbClr val="002060"/>
              </a:solidFill>
              <a:effectLst/>
              <a:uLnTx/>
              <a:uFillTx/>
              <a:latin typeface="+mj-lt"/>
            </a:endParaRPr>
          </a:p>
        </p:txBody>
      </p:sp>
    </p:spTree>
    <p:extLst>
      <p:ext uri="{BB962C8B-B14F-4D97-AF65-F5344CB8AC3E}">
        <p14:creationId xmlns:p14="http://schemas.microsoft.com/office/powerpoint/2010/main" val="801552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joinup.ec.europa.eu/sites/default/files/ckeditor_files/images/SEMIC%202014%20Confere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638609" cy="367240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24</a:t>
            </a:fld>
            <a:endParaRPr lang="en-GB"/>
          </a:p>
        </p:txBody>
      </p:sp>
      <p:sp>
        <p:nvSpPr>
          <p:cNvPr id="2" name="Title 1"/>
          <p:cNvSpPr>
            <a:spLocks noGrp="1"/>
          </p:cNvSpPr>
          <p:nvPr>
            <p:ph type="title"/>
          </p:nvPr>
        </p:nvSpPr>
        <p:spPr/>
        <p:txBody>
          <a:bodyPr/>
          <a:lstStyle/>
          <a:p>
            <a:r>
              <a:rPr lang="en-GB" dirty="0" smtClean="0"/>
              <a:t>Meet us also at SEMIC 2014</a:t>
            </a:r>
            <a:endParaRPr lang="en-GB" dirty="0"/>
          </a:p>
        </p:txBody>
      </p:sp>
      <p:sp>
        <p:nvSpPr>
          <p:cNvPr id="5" name="Rectangle 4"/>
          <p:cNvSpPr/>
          <p:nvPr/>
        </p:nvSpPr>
        <p:spPr>
          <a:xfrm>
            <a:off x="683568" y="5157192"/>
            <a:ext cx="7992888" cy="923330"/>
          </a:xfrm>
          <a:prstGeom prst="rect">
            <a:avLst/>
          </a:prstGeom>
        </p:spPr>
        <p:txBody>
          <a:bodyPr wrap="square">
            <a:spAutoFit/>
          </a:bodyPr>
          <a:lstStyle/>
          <a:p>
            <a:r>
              <a:rPr lang="en-GB" b="1" dirty="0" smtClean="0">
                <a:latin typeface="+mj-lt"/>
              </a:rPr>
              <a:t>View the agenda here: </a:t>
            </a:r>
            <a:r>
              <a:rPr lang="en-GB" dirty="0" smtClean="0">
                <a:latin typeface="+mj-lt"/>
              </a:rPr>
              <a:t>https</a:t>
            </a:r>
            <a:r>
              <a:rPr lang="en-GB" dirty="0">
                <a:latin typeface="+mj-lt"/>
              </a:rPr>
              <a:t>://joinup.ec.europa.eu/community/semic/event/semic-2014-semantic-interoperability-conference</a:t>
            </a:r>
          </a:p>
        </p:txBody>
      </p:sp>
    </p:spTree>
    <p:extLst>
      <p:ext uri="{BB962C8B-B14F-4D97-AF65-F5344CB8AC3E}">
        <p14:creationId xmlns:p14="http://schemas.microsoft.com/office/powerpoint/2010/main" val="2997480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Context of </a:t>
            </a:r>
            <a:br>
              <a:rPr lang="en-GB" sz="7200" i="0" dirty="0" smtClean="0">
                <a:solidFill>
                  <a:schemeClr val="accent1"/>
                </a:solidFill>
                <a:latin typeface="Bradley Hand ITC" pitchFamily="66" charset="0"/>
              </a:rPr>
            </a:br>
            <a:r>
              <a:rPr lang="en-GB" sz="7200" i="0" dirty="0" smtClean="0">
                <a:solidFill>
                  <a:schemeClr val="accent1"/>
                </a:solidFill>
                <a:latin typeface="Bradley Hand ITC" pitchFamily="66" charset="0"/>
              </a:rPr>
              <a:t>Open Data Support</a:t>
            </a: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3</a:t>
            </a:fld>
            <a:endParaRPr lang="en-GB" dirty="0"/>
          </a:p>
        </p:txBody>
      </p:sp>
    </p:spTree>
    <p:extLst>
      <p:ext uri="{BB962C8B-B14F-4D97-AF65-F5344CB8AC3E}">
        <p14:creationId xmlns:p14="http://schemas.microsoft.com/office/powerpoint/2010/main" val="2765433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sz="2800" dirty="0" smtClean="0"/>
              <a:t>Open Data has a great potential to create social and economic value</a:t>
            </a:r>
            <a:endParaRPr lang="en-GB" sz="2800" dirty="0"/>
          </a:p>
        </p:txBody>
      </p:sp>
      <p:sp>
        <p:nvSpPr>
          <p:cNvPr id="60" name="Slide Number Placeholder 59"/>
          <p:cNvSpPr>
            <a:spLocks noGrp="1"/>
          </p:cNvSpPr>
          <p:nvPr>
            <p:ph type="sldNum" sz="quarter" idx="18"/>
          </p:nvPr>
        </p:nvSpPr>
        <p:spPr/>
        <p:txBody>
          <a:bodyPr/>
          <a:lstStyle/>
          <a:p>
            <a:r>
              <a:rPr lang="en-GB" dirty="0" smtClean="0"/>
              <a:t>Slide </a:t>
            </a:r>
            <a:fld id="{F40CD079-BC3F-4086-BA81-31A79D845B02}" type="slidenum">
              <a:rPr lang="en-GB" smtClean="0"/>
              <a:pPr/>
              <a:t>4</a:t>
            </a:fld>
            <a:endParaRPr lang="en-GB" dirty="0"/>
          </a:p>
        </p:txBody>
      </p:sp>
      <p:grpSp>
        <p:nvGrpSpPr>
          <p:cNvPr id="30" name="Group 29"/>
          <p:cNvGrpSpPr/>
          <p:nvPr/>
        </p:nvGrpSpPr>
        <p:grpSpPr>
          <a:xfrm>
            <a:off x="323528" y="2060848"/>
            <a:ext cx="8424936" cy="3600400"/>
            <a:chOff x="323528" y="2060848"/>
            <a:chExt cx="8424936" cy="3600400"/>
          </a:xfrm>
        </p:grpSpPr>
        <p:pic>
          <p:nvPicPr>
            <p:cNvPr id="31" name="Picture 4" descr="call, iphone, mobile, phone, telephone icon"/>
            <p:cNvPicPr>
              <a:picLocks noChangeAspect="1" noChangeArrowheads="1"/>
            </p:cNvPicPr>
            <p:nvPr/>
          </p:nvPicPr>
          <p:blipFill>
            <a:blip r:embed="rId3" cstate="print"/>
            <a:srcRect/>
            <a:stretch>
              <a:fillRect/>
            </a:stretch>
          </p:blipFill>
          <p:spPr bwMode="auto">
            <a:xfrm>
              <a:off x="6516216" y="3573016"/>
              <a:ext cx="755576" cy="755577"/>
            </a:xfrm>
            <a:prstGeom prst="rect">
              <a:avLst/>
            </a:prstGeom>
            <a:noFill/>
          </p:spPr>
        </p:pic>
        <p:pic>
          <p:nvPicPr>
            <p:cNvPr id="32" name="Picture 6" descr="policy, public icon"/>
            <p:cNvPicPr>
              <a:picLocks noChangeAspect="1" noChangeArrowheads="1"/>
            </p:cNvPicPr>
            <p:nvPr/>
          </p:nvPicPr>
          <p:blipFill>
            <a:blip r:embed="rId4" cstate="print">
              <a:grayscl/>
            </a:blip>
            <a:srcRect/>
            <a:stretch>
              <a:fillRect/>
            </a:stretch>
          </p:blipFill>
          <p:spPr bwMode="auto">
            <a:xfrm>
              <a:off x="467544" y="3573016"/>
              <a:ext cx="792088" cy="792089"/>
            </a:xfrm>
            <a:prstGeom prst="rect">
              <a:avLst/>
            </a:prstGeom>
            <a:noFill/>
          </p:spPr>
        </p:pic>
        <p:pic>
          <p:nvPicPr>
            <p:cNvPr id="33" name="Picture 10" descr="friends, group, people, users icon"/>
            <p:cNvPicPr>
              <a:picLocks noChangeAspect="1" noChangeArrowheads="1"/>
            </p:cNvPicPr>
            <p:nvPr/>
          </p:nvPicPr>
          <p:blipFill>
            <a:blip r:embed="rId5" cstate="print"/>
            <a:srcRect/>
            <a:stretch>
              <a:fillRect/>
            </a:stretch>
          </p:blipFill>
          <p:spPr bwMode="auto">
            <a:xfrm>
              <a:off x="8100392" y="3645024"/>
              <a:ext cx="533400" cy="533400"/>
            </a:xfrm>
            <a:prstGeom prst="rect">
              <a:avLst/>
            </a:prstGeom>
            <a:noFill/>
          </p:spPr>
        </p:pic>
        <p:grpSp>
          <p:nvGrpSpPr>
            <p:cNvPr id="34" name="Group 24"/>
            <p:cNvGrpSpPr/>
            <p:nvPr/>
          </p:nvGrpSpPr>
          <p:grpSpPr>
            <a:xfrm>
              <a:off x="1403648" y="3861048"/>
              <a:ext cx="864096" cy="176773"/>
              <a:chOff x="-990600" y="3609975"/>
              <a:chExt cx="1676400" cy="161925"/>
            </a:xfrm>
          </p:grpSpPr>
          <p:cxnSp>
            <p:nvCxnSpPr>
              <p:cNvPr id="74" name="Straight Connector 73"/>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6" name="Isosceles Triangle 75"/>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35" name="Rectangle 34"/>
            <p:cNvSpPr/>
            <p:nvPr/>
          </p:nvSpPr>
          <p:spPr>
            <a:xfrm>
              <a:off x="5580112" y="2690336"/>
              <a:ext cx="1584176" cy="738664"/>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Developers / Companies integrate data into apps (services)</a:t>
              </a:r>
            </a:p>
          </p:txBody>
        </p:sp>
        <p:sp>
          <p:nvSpPr>
            <p:cNvPr id="36" name="Rectangle 35"/>
            <p:cNvSpPr/>
            <p:nvPr/>
          </p:nvSpPr>
          <p:spPr>
            <a:xfrm>
              <a:off x="1259632" y="2708920"/>
              <a:ext cx="1440160"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Public administrations share data online</a:t>
              </a:r>
            </a:p>
          </p:txBody>
        </p:sp>
        <p:sp>
          <p:nvSpPr>
            <p:cNvPr id="37" name="Rectangle 36"/>
            <p:cNvSpPr/>
            <p:nvPr/>
          </p:nvSpPr>
          <p:spPr>
            <a:xfrm>
              <a:off x="7092280" y="4508103"/>
              <a:ext cx="1512168"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Citizens/businesses  benefit from the apps (services)</a:t>
              </a:r>
            </a:p>
          </p:txBody>
        </p:sp>
        <p:pic>
          <p:nvPicPr>
            <p:cNvPr id="38" name="Picture 8" descr="camera, computer, notebook icon"/>
            <p:cNvPicPr>
              <a:picLocks noChangeAspect="1" noChangeArrowheads="1"/>
            </p:cNvPicPr>
            <p:nvPr/>
          </p:nvPicPr>
          <p:blipFill>
            <a:blip r:embed="rId6" cstate="print"/>
            <a:srcRect t="33333"/>
            <a:stretch>
              <a:fillRect/>
            </a:stretch>
          </p:blipFill>
          <p:spPr bwMode="auto">
            <a:xfrm>
              <a:off x="2339752" y="3501008"/>
              <a:ext cx="1440160" cy="936104"/>
            </a:xfrm>
            <a:prstGeom prst="rect">
              <a:avLst/>
            </a:prstGeom>
            <a:noFill/>
          </p:spPr>
        </p:pic>
        <p:pic>
          <p:nvPicPr>
            <p:cNvPr id="39" name="Picture 10" descr="http://www.gettyicons.com/free-icons/142/business/png/256/company_256.png"/>
            <p:cNvPicPr>
              <a:picLocks noChangeAspect="1" noChangeArrowheads="1"/>
            </p:cNvPicPr>
            <p:nvPr/>
          </p:nvPicPr>
          <p:blipFill>
            <a:blip r:embed="rId7" cstate="print">
              <a:grayscl/>
            </a:blip>
            <a:srcRect/>
            <a:stretch>
              <a:fillRect/>
            </a:stretch>
          </p:blipFill>
          <p:spPr bwMode="auto">
            <a:xfrm>
              <a:off x="4716016" y="3356992"/>
              <a:ext cx="1186254" cy="1186254"/>
            </a:xfrm>
            <a:prstGeom prst="rect">
              <a:avLst/>
            </a:prstGeom>
            <a:noFill/>
            <a:ln>
              <a:noFill/>
            </a:ln>
          </p:spPr>
        </p:pic>
        <p:grpSp>
          <p:nvGrpSpPr>
            <p:cNvPr id="40" name="Group 24"/>
            <p:cNvGrpSpPr/>
            <p:nvPr/>
          </p:nvGrpSpPr>
          <p:grpSpPr>
            <a:xfrm>
              <a:off x="3923928" y="3861048"/>
              <a:ext cx="864096" cy="176773"/>
              <a:chOff x="-990600" y="3609975"/>
              <a:chExt cx="1676400" cy="161925"/>
            </a:xfrm>
          </p:grpSpPr>
          <p:cxnSp>
            <p:nvCxnSpPr>
              <p:cNvPr id="71" name="Straight Connector 70"/>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Isosceles Triangle 72"/>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41" name="Group 24"/>
            <p:cNvGrpSpPr/>
            <p:nvPr/>
          </p:nvGrpSpPr>
          <p:grpSpPr>
            <a:xfrm>
              <a:off x="5652120" y="3861048"/>
              <a:ext cx="864096" cy="176773"/>
              <a:chOff x="-990600" y="3609975"/>
              <a:chExt cx="1676400" cy="161925"/>
            </a:xfrm>
          </p:grpSpPr>
          <p:cxnSp>
            <p:nvCxnSpPr>
              <p:cNvPr id="68" name="Straight Connector 67"/>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0" name="Isosceles Triangle 69"/>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49" name="Group 24"/>
            <p:cNvGrpSpPr/>
            <p:nvPr/>
          </p:nvGrpSpPr>
          <p:grpSpPr>
            <a:xfrm>
              <a:off x="7236296" y="3861048"/>
              <a:ext cx="864096" cy="176773"/>
              <a:chOff x="-990600" y="3609975"/>
              <a:chExt cx="1676400" cy="161925"/>
            </a:xfrm>
          </p:grpSpPr>
          <p:cxnSp>
            <p:nvCxnSpPr>
              <p:cNvPr id="65" name="Straight Connector 64"/>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7" name="Isosceles Triangle 66"/>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61" name="Rectangle 60"/>
            <p:cNvSpPr/>
            <p:nvPr/>
          </p:nvSpPr>
          <p:spPr>
            <a:xfrm>
              <a:off x="3779912" y="4508103"/>
              <a:ext cx="1224136"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Developers / Companies search for data</a:t>
              </a:r>
            </a:p>
          </p:txBody>
        </p:sp>
        <p:pic>
          <p:nvPicPr>
            <p:cNvPr id="62" name="Picture 2" descr="developers, folder icon"/>
            <p:cNvPicPr>
              <a:picLocks noChangeAspect="1" noChangeArrowheads="1"/>
            </p:cNvPicPr>
            <p:nvPr/>
          </p:nvPicPr>
          <p:blipFill>
            <a:blip r:embed="rId8" cstate="print"/>
            <a:srcRect/>
            <a:stretch>
              <a:fillRect/>
            </a:stretch>
          </p:blipFill>
          <p:spPr bwMode="auto">
            <a:xfrm>
              <a:off x="5004048" y="4149080"/>
              <a:ext cx="648071" cy="648072"/>
            </a:xfrm>
            <a:prstGeom prst="rect">
              <a:avLst/>
            </a:prstGeom>
            <a:noFill/>
          </p:spPr>
        </p:pic>
        <p:sp>
          <p:nvSpPr>
            <p:cNvPr id="63" name="Rectangle 62"/>
            <p:cNvSpPr/>
            <p:nvPr/>
          </p:nvSpPr>
          <p:spPr bwMode="ltGray">
            <a:xfrm>
              <a:off x="323528" y="2060848"/>
              <a:ext cx="3456384" cy="50405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Georgia" pitchFamily="18" charset="0"/>
                </a:rPr>
                <a:t>Publishing data</a:t>
              </a:r>
            </a:p>
          </p:txBody>
        </p:sp>
        <p:sp>
          <p:nvSpPr>
            <p:cNvPr id="64" name="Rectangle 63"/>
            <p:cNvSpPr/>
            <p:nvPr/>
          </p:nvSpPr>
          <p:spPr bwMode="ltGray">
            <a:xfrm>
              <a:off x="3851920" y="5157192"/>
              <a:ext cx="4896544" cy="50405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Georgia" pitchFamily="18" charset="0"/>
                </a:rPr>
                <a:t>Reusing data</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There are more than 150 portals in Europe hosting Open Government Data </a:t>
            </a:r>
            <a:r>
              <a:rPr lang="en-GB" sz="2000" dirty="0" smtClean="0"/>
              <a:t/>
            </a:r>
            <a:br>
              <a:rPr lang="en-GB" sz="2000" dirty="0" smtClean="0"/>
            </a:br>
            <a:endParaRPr lang="en-GB" sz="2000" b="0" i="0" dirty="0"/>
          </a:p>
        </p:txBody>
      </p:sp>
      <p:sp>
        <p:nvSpPr>
          <p:cNvPr id="7" name="TextBox 6"/>
          <p:cNvSpPr txBox="1"/>
          <p:nvPr/>
        </p:nvSpPr>
        <p:spPr>
          <a:xfrm>
            <a:off x="381000" y="4267199"/>
            <a:ext cx="3599261" cy="2133601"/>
          </a:xfrm>
          <a:prstGeom prst="rect">
            <a:avLst/>
          </a:prstGeom>
          <a:noFill/>
        </p:spPr>
        <p:txBody>
          <a:bodyPr wrap="none" lIns="0" tIns="0" rIns="0" bIns="0" rtlCol="0">
            <a:noAutofit/>
          </a:bodyPr>
          <a:lstStyle/>
          <a:p>
            <a:r>
              <a:rPr lang="en-GB" sz="9600" b="1" i="1" dirty="0" smtClean="0">
                <a:solidFill>
                  <a:schemeClr val="accent1"/>
                </a:solidFill>
                <a:latin typeface="Georgia" pitchFamily="18" charset="0"/>
              </a:rPr>
              <a:t>150+</a:t>
            </a:r>
          </a:p>
        </p:txBody>
      </p:sp>
      <p:grpSp>
        <p:nvGrpSpPr>
          <p:cNvPr id="90" name="Group 89"/>
          <p:cNvGrpSpPr/>
          <p:nvPr/>
        </p:nvGrpSpPr>
        <p:grpSpPr>
          <a:xfrm>
            <a:off x="4772498" y="1981200"/>
            <a:ext cx="3457102" cy="3780064"/>
            <a:chOff x="4772498" y="1981200"/>
            <a:chExt cx="3457102" cy="3780064"/>
          </a:xfrm>
        </p:grpSpPr>
        <p:sp>
          <p:nvSpPr>
            <p:cNvPr id="155" name="Freeform 3"/>
            <p:cNvSpPr>
              <a:spLocks/>
            </p:cNvSpPr>
            <p:nvPr/>
          </p:nvSpPr>
          <p:spPr bwMode="auto">
            <a:xfrm>
              <a:off x="6996559" y="4057654"/>
              <a:ext cx="1233041" cy="817962"/>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6" name="Freeform 5"/>
            <p:cNvSpPr>
              <a:spLocks/>
            </p:cNvSpPr>
            <p:nvPr/>
          </p:nvSpPr>
          <p:spPr bwMode="auto">
            <a:xfrm>
              <a:off x="4772498" y="3753643"/>
              <a:ext cx="337222" cy="42102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7" name="Freeform 20"/>
            <p:cNvSpPr>
              <a:spLocks/>
            </p:cNvSpPr>
            <p:nvPr/>
          </p:nvSpPr>
          <p:spPr bwMode="auto">
            <a:xfrm>
              <a:off x="7677886" y="5654573"/>
              <a:ext cx="160582" cy="106691"/>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8" name="Freeform 21"/>
            <p:cNvSpPr>
              <a:spLocks/>
            </p:cNvSpPr>
            <p:nvPr/>
          </p:nvSpPr>
          <p:spPr bwMode="auto">
            <a:xfrm>
              <a:off x="6468933" y="5627040"/>
              <a:ext cx="21793" cy="25239"/>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9" name="Freeform 29"/>
            <p:cNvSpPr>
              <a:spLocks/>
            </p:cNvSpPr>
            <p:nvPr/>
          </p:nvSpPr>
          <p:spPr bwMode="auto">
            <a:xfrm>
              <a:off x="7302812" y="4451148"/>
              <a:ext cx="243167" cy="304011"/>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0" name="Freeform 30"/>
            <p:cNvSpPr>
              <a:spLocks/>
            </p:cNvSpPr>
            <p:nvPr/>
          </p:nvSpPr>
          <p:spPr bwMode="auto">
            <a:xfrm>
              <a:off x="6873829" y="4470650"/>
              <a:ext cx="640034" cy="470357"/>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1" name="Freeform 31"/>
            <p:cNvSpPr>
              <a:spLocks/>
            </p:cNvSpPr>
            <p:nvPr/>
          </p:nvSpPr>
          <p:spPr bwMode="auto">
            <a:xfrm>
              <a:off x="7264961" y="5061464"/>
              <a:ext cx="209904" cy="205351"/>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2" name="Freeform 32"/>
            <p:cNvSpPr>
              <a:spLocks/>
            </p:cNvSpPr>
            <p:nvPr/>
          </p:nvSpPr>
          <p:spPr bwMode="auto">
            <a:xfrm>
              <a:off x="7087174" y="3302788"/>
              <a:ext cx="332634" cy="245503"/>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3" name="Freeform 33"/>
            <p:cNvSpPr>
              <a:spLocks/>
            </p:cNvSpPr>
            <p:nvPr/>
          </p:nvSpPr>
          <p:spPr bwMode="auto">
            <a:xfrm>
              <a:off x="6913974" y="3474870"/>
              <a:ext cx="505833" cy="259270"/>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4" name="Freeform 34"/>
            <p:cNvSpPr>
              <a:spLocks/>
            </p:cNvSpPr>
            <p:nvPr/>
          </p:nvSpPr>
          <p:spPr bwMode="auto">
            <a:xfrm>
              <a:off x="6923151" y="3646952"/>
              <a:ext cx="399161" cy="284509"/>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5" name="Freeform 36"/>
            <p:cNvSpPr>
              <a:spLocks/>
            </p:cNvSpPr>
            <p:nvPr/>
          </p:nvSpPr>
          <p:spPr bwMode="auto">
            <a:xfrm>
              <a:off x="7048175" y="3682515"/>
              <a:ext cx="683621" cy="513951"/>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6" name="Freeform 37"/>
            <p:cNvSpPr>
              <a:spLocks/>
            </p:cNvSpPr>
            <p:nvPr/>
          </p:nvSpPr>
          <p:spPr bwMode="auto">
            <a:xfrm>
              <a:off x="6441404" y="3816739"/>
              <a:ext cx="716884" cy="59655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7" name="Freeform 38"/>
            <p:cNvSpPr>
              <a:spLocks/>
            </p:cNvSpPr>
            <p:nvPr/>
          </p:nvSpPr>
          <p:spPr bwMode="auto">
            <a:xfrm>
              <a:off x="5172806" y="4202203"/>
              <a:ext cx="901554" cy="853526"/>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8" name="Freeform 39"/>
            <p:cNvSpPr>
              <a:spLocks/>
            </p:cNvSpPr>
            <p:nvPr/>
          </p:nvSpPr>
          <p:spPr bwMode="auto">
            <a:xfrm>
              <a:off x="4847054" y="5061464"/>
              <a:ext cx="262666" cy="489860"/>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9" name="Freeform 40"/>
            <p:cNvSpPr>
              <a:spLocks/>
            </p:cNvSpPr>
            <p:nvPr/>
          </p:nvSpPr>
          <p:spPr bwMode="auto">
            <a:xfrm>
              <a:off x="6080095" y="4982307"/>
              <a:ext cx="74556" cy="158315"/>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0" name="Freeform 41"/>
            <p:cNvSpPr>
              <a:spLocks noEditPoints="1"/>
            </p:cNvSpPr>
            <p:nvPr/>
          </p:nvSpPr>
          <p:spPr bwMode="auto">
            <a:xfrm>
              <a:off x="5932130" y="4591107"/>
              <a:ext cx="831586" cy="98430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1" name="Freeform 42"/>
            <p:cNvSpPr>
              <a:spLocks/>
            </p:cNvSpPr>
            <p:nvPr/>
          </p:nvSpPr>
          <p:spPr bwMode="auto">
            <a:xfrm>
              <a:off x="5900013" y="4519980"/>
              <a:ext cx="322311" cy="205351"/>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2" name="Freeform 43"/>
            <p:cNvSpPr>
              <a:spLocks/>
            </p:cNvSpPr>
            <p:nvPr/>
          </p:nvSpPr>
          <p:spPr bwMode="auto">
            <a:xfrm>
              <a:off x="6131710" y="4393787"/>
              <a:ext cx="533362" cy="282214"/>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3" name="Freeform 44"/>
            <p:cNvSpPr>
              <a:spLocks/>
            </p:cNvSpPr>
            <p:nvPr/>
          </p:nvSpPr>
          <p:spPr bwMode="auto">
            <a:xfrm>
              <a:off x="6315233" y="4196466"/>
              <a:ext cx="462247" cy="262712"/>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4" name="Freeform 45"/>
            <p:cNvSpPr>
              <a:spLocks/>
            </p:cNvSpPr>
            <p:nvPr/>
          </p:nvSpPr>
          <p:spPr bwMode="auto">
            <a:xfrm>
              <a:off x="7006883" y="4866438"/>
              <a:ext cx="426689" cy="295981"/>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5" name="Freeform 46"/>
            <p:cNvSpPr>
              <a:spLocks/>
            </p:cNvSpPr>
            <p:nvPr/>
          </p:nvSpPr>
          <p:spPr bwMode="auto">
            <a:xfrm>
              <a:off x="6775186" y="4684032"/>
              <a:ext cx="300518" cy="412996"/>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6" name="Freeform 47"/>
            <p:cNvSpPr>
              <a:spLocks/>
            </p:cNvSpPr>
            <p:nvPr/>
          </p:nvSpPr>
          <p:spPr bwMode="auto">
            <a:xfrm>
              <a:off x="6881858" y="5044256"/>
              <a:ext cx="180081" cy="14225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7" name="Freeform 48"/>
            <p:cNvSpPr>
              <a:spLocks/>
            </p:cNvSpPr>
            <p:nvPr/>
          </p:nvSpPr>
          <p:spPr bwMode="auto">
            <a:xfrm>
              <a:off x="6793538" y="5004104"/>
              <a:ext cx="137642" cy="292539"/>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8" name="Freeform 49"/>
            <p:cNvSpPr>
              <a:spLocks/>
            </p:cNvSpPr>
            <p:nvPr/>
          </p:nvSpPr>
          <p:spPr bwMode="auto">
            <a:xfrm>
              <a:off x="6597398" y="4440823"/>
              <a:ext cx="454218" cy="289097"/>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9" name="Freeform 50"/>
            <p:cNvSpPr>
              <a:spLocks/>
            </p:cNvSpPr>
            <p:nvPr/>
          </p:nvSpPr>
          <p:spPr bwMode="auto">
            <a:xfrm>
              <a:off x="6627221" y="4342162"/>
              <a:ext cx="402602" cy="196173"/>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0" name="Freeform 51"/>
            <p:cNvSpPr>
              <a:spLocks/>
            </p:cNvSpPr>
            <p:nvPr/>
          </p:nvSpPr>
          <p:spPr bwMode="auto">
            <a:xfrm>
              <a:off x="6408141" y="4615199"/>
              <a:ext cx="213345" cy="147990"/>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1" name="Freeform 52"/>
            <p:cNvSpPr>
              <a:spLocks/>
            </p:cNvSpPr>
            <p:nvPr/>
          </p:nvSpPr>
          <p:spPr bwMode="auto">
            <a:xfrm>
              <a:off x="6558400" y="4751717"/>
              <a:ext cx="279872" cy="276478"/>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2" name="Freeform 53"/>
            <p:cNvSpPr>
              <a:spLocks/>
            </p:cNvSpPr>
            <p:nvPr/>
          </p:nvSpPr>
          <p:spPr bwMode="auto">
            <a:xfrm>
              <a:off x="6736187" y="4921505"/>
              <a:ext cx="147965" cy="169787"/>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3" name="Freeform 54"/>
            <p:cNvSpPr>
              <a:spLocks noEditPoints="1"/>
            </p:cNvSpPr>
            <p:nvPr/>
          </p:nvSpPr>
          <p:spPr bwMode="auto">
            <a:xfrm>
              <a:off x="6042243" y="3510434"/>
              <a:ext cx="500098" cy="347605"/>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4" name="Freeform 55"/>
            <p:cNvSpPr>
              <a:spLocks noEditPoints="1"/>
            </p:cNvSpPr>
            <p:nvPr/>
          </p:nvSpPr>
          <p:spPr bwMode="auto">
            <a:xfrm>
              <a:off x="5888543" y="3814445"/>
              <a:ext cx="645769" cy="762896"/>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5" name="Freeform 56"/>
            <p:cNvSpPr>
              <a:spLocks/>
            </p:cNvSpPr>
            <p:nvPr/>
          </p:nvSpPr>
          <p:spPr bwMode="auto">
            <a:xfrm>
              <a:off x="5732549" y="3958994"/>
              <a:ext cx="260372" cy="27877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6" name="Freeform 57"/>
            <p:cNvSpPr>
              <a:spLocks/>
            </p:cNvSpPr>
            <p:nvPr/>
          </p:nvSpPr>
          <p:spPr bwMode="auto">
            <a:xfrm>
              <a:off x="5675199" y="4150578"/>
              <a:ext cx="282166" cy="219118"/>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7" name="Freeform 58"/>
            <p:cNvSpPr>
              <a:spLocks/>
            </p:cNvSpPr>
            <p:nvPr/>
          </p:nvSpPr>
          <p:spPr bwMode="auto">
            <a:xfrm>
              <a:off x="5878220" y="4292832"/>
              <a:ext cx="75703" cy="73422"/>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8" name="Freeform 59"/>
            <p:cNvSpPr>
              <a:spLocks/>
            </p:cNvSpPr>
            <p:nvPr/>
          </p:nvSpPr>
          <p:spPr bwMode="auto">
            <a:xfrm>
              <a:off x="6974766" y="3417509"/>
              <a:ext cx="112407" cy="81452"/>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9" name="Freeform 60"/>
            <p:cNvSpPr>
              <a:spLocks/>
            </p:cNvSpPr>
            <p:nvPr/>
          </p:nvSpPr>
          <p:spPr bwMode="auto">
            <a:xfrm>
              <a:off x="6988530" y="3364738"/>
              <a:ext cx="79144" cy="52772"/>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0" name="Freeform 61"/>
            <p:cNvSpPr>
              <a:spLocks/>
            </p:cNvSpPr>
            <p:nvPr/>
          </p:nvSpPr>
          <p:spPr bwMode="auto">
            <a:xfrm>
              <a:off x="7061939" y="3409479"/>
              <a:ext cx="25234" cy="29828"/>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1" name="Freeform 62"/>
            <p:cNvSpPr>
              <a:spLocks/>
            </p:cNvSpPr>
            <p:nvPr/>
          </p:nvSpPr>
          <p:spPr bwMode="auto">
            <a:xfrm>
              <a:off x="7065380" y="3376210"/>
              <a:ext cx="21793" cy="11472"/>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2" name="Freeform 63"/>
            <p:cNvSpPr>
              <a:spLocks noEditPoints="1"/>
            </p:cNvSpPr>
            <p:nvPr/>
          </p:nvSpPr>
          <p:spPr bwMode="auto">
            <a:xfrm>
              <a:off x="6252147" y="2241617"/>
              <a:ext cx="886642" cy="1545295"/>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3" name="Freeform 69"/>
            <p:cNvSpPr>
              <a:spLocks noEditPoints="1"/>
            </p:cNvSpPr>
            <p:nvPr/>
          </p:nvSpPr>
          <p:spPr bwMode="auto">
            <a:xfrm>
              <a:off x="6824507" y="2111982"/>
              <a:ext cx="822410" cy="1190806"/>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4" name="Freeform 70"/>
            <p:cNvSpPr>
              <a:spLocks noEditPoints="1"/>
            </p:cNvSpPr>
            <p:nvPr/>
          </p:nvSpPr>
          <p:spPr bwMode="auto">
            <a:xfrm>
              <a:off x="5815134" y="1981200"/>
              <a:ext cx="1796225" cy="1513173"/>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5" name="Freeform 71"/>
            <p:cNvSpPr>
              <a:spLocks noEditPoints="1"/>
            </p:cNvSpPr>
            <p:nvPr/>
          </p:nvSpPr>
          <p:spPr bwMode="auto">
            <a:xfrm>
              <a:off x="4928492" y="3178889"/>
              <a:ext cx="700826" cy="1138034"/>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6" name="Freeform 72"/>
            <p:cNvSpPr>
              <a:spLocks/>
            </p:cNvSpPr>
            <p:nvPr/>
          </p:nvSpPr>
          <p:spPr bwMode="auto">
            <a:xfrm>
              <a:off x="4999607" y="3028605"/>
              <a:ext cx="35557" cy="25239"/>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7" name="Freeform 73"/>
            <p:cNvSpPr>
              <a:spLocks/>
            </p:cNvSpPr>
            <p:nvPr/>
          </p:nvSpPr>
          <p:spPr bwMode="auto">
            <a:xfrm>
              <a:off x="5043193" y="3056138"/>
              <a:ext cx="25234" cy="27533"/>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8" name="Freeform 74"/>
            <p:cNvSpPr>
              <a:spLocks/>
            </p:cNvSpPr>
            <p:nvPr/>
          </p:nvSpPr>
          <p:spPr bwMode="auto">
            <a:xfrm>
              <a:off x="5038605" y="3089407"/>
              <a:ext cx="24087" cy="40152"/>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9" name="Freeform 75"/>
            <p:cNvSpPr>
              <a:spLocks/>
            </p:cNvSpPr>
            <p:nvPr/>
          </p:nvSpPr>
          <p:spPr bwMode="auto">
            <a:xfrm>
              <a:off x="5019106" y="3012544"/>
              <a:ext cx="41293" cy="55066"/>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0" name="Freeform 76"/>
            <p:cNvSpPr>
              <a:spLocks/>
            </p:cNvSpPr>
            <p:nvPr/>
          </p:nvSpPr>
          <p:spPr bwMode="auto">
            <a:xfrm>
              <a:off x="5032870" y="3010249"/>
              <a:ext cx="41293" cy="37858"/>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1" name="Freeform 77"/>
            <p:cNvSpPr>
              <a:spLocks/>
            </p:cNvSpPr>
            <p:nvPr/>
          </p:nvSpPr>
          <p:spPr bwMode="auto">
            <a:xfrm>
              <a:off x="5070722" y="3006808"/>
              <a:ext cx="17205" cy="27533"/>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2" name="Freeform 78"/>
            <p:cNvSpPr>
              <a:spLocks/>
            </p:cNvSpPr>
            <p:nvPr/>
          </p:nvSpPr>
          <p:spPr bwMode="auto">
            <a:xfrm>
              <a:off x="5062693" y="3006808"/>
              <a:ext cx="8029" cy="16061"/>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3" name="Freeform 79"/>
            <p:cNvSpPr>
              <a:spLocks/>
            </p:cNvSpPr>
            <p:nvPr/>
          </p:nvSpPr>
          <p:spPr bwMode="auto">
            <a:xfrm>
              <a:off x="5084486" y="3014838"/>
              <a:ext cx="11470" cy="8030"/>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4" name="Freeform 80"/>
            <p:cNvSpPr>
              <a:spLocks noEditPoints="1"/>
            </p:cNvSpPr>
            <p:nvPr/>
          </p:nvSpPr>
          <p:spPr bwMode="auto">
            <a:xfrm>
              <a:off x="4868847" y="4905444"/>
              <a:ext cx="926788" cy="73306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5" name="Freeform 84"/>
            <p:cNvSpPr>
              <a:spLocks noEditPoints="1"/>
            </p:cNvSpPr>
            <p:nvPr/>
          </p:nvSpPr>
          <p:spPr bwMode="auto">
            <a:xfrm>
              <a:off x="6829095" y="5091292"/>
              <a:ext cx="586124" cy="645880"/>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6" name="Freeform 85"/>
            <p:cNvSpPr>
              <a:spLocks/>
            </p:cNvSpPr>
            <p:nvPr/>
          </p:nvSpPr>
          <p:spPr bwMode="auto">
            <a:xfrm>
              <a:off x="6416170" y="4645026"/>
              <a:ext cx="404896" cy="404966"/>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7" name="Freeform 86"/>
            <p:cNvSpPr>
              <a:spLocks/>
            </p:cNvSpPr>
            <p:nvPr/>
          </p:nvSpPr>
          <p:spPr bwMode="auto">
            <a:xfrm>
              <a:off x="6607721" y="4965099"/>
              <a:ext cx="57351" cy="13767"/>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8" name="Freeform 87"/>
            <p:cNvSpPr>
              <a:spLocks/>
            </p:cNvSpPr>
            <p:nvPr/>
          </p:nvSpPr>
          <p:spPr bwMode="auto">
            <a:xfrm>
              <a:off x="6607721" y="4946743"/>
              <a:ext cx="43587" cy="16061"/>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9" name="Freeform 88"/>
            <p:cNvSpPr>
              <a:spLocks/>
            </p:cNvSpPr>
            <p:nvPr/>
          </p:nvSpPr>
          <p:spPr bwMode="auto">
            <a:xfrm>
              <a:off x="6615751" y="4984601"/>
              <a:ext cx="47028" cy="16061"/>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0" name="Freeform 89"/>
            <p:cNvSpPr>
              <a:spLocks/>
            </p:cNvSpPr>
            <p:nvPr/>
          </p:nvSpPr>
          <p:spPr bwMode="auto">
            <a:xfrm>
              <a:off x="6476962" y="4776956"/>
              <a:ext cx="27528" cy="2409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1" name="Freeform 90"/>
            <p:cNvSpPr>
              <a:spLocks/>
            </p:cNvSpPr>
            <p:nvPr/>
          </p:nvSpPr>
          <p:spPr bwMode="auto">
            <a:xfrm>
              <a:off x="6465492" y="4773514"/>
              <a:ext cx="21793" cy="63097"/>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2" name="Freeform 91"/>
            <p:cNvSpPr>
              <a:spLocks/>
            </p:cNvSpPr>
            <p:nvPr/>
          </p:nvSpPr>
          <p:spPr bwMode="auto">
            <a:xfrm>
              <a:off x="6493020" y="4820550"/>
              <a:ext cx="38998" cy="45888"/>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3" name="Freeform 92"/>
            <p:cNvSpPr>
              <a:spLocks/>
            </p:cNvSpPr>
            <p:nvPr/>
          </p:nvSpPr>
          <p:spPr bwMode="auto">
            <a:xfrm>
              <a:off x="5604084" y="5014429"/>
              <a:ext cx="19499" cy="21797"/>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grpSp>
      <p:pic>
        <p:nvPicPr>
          <p:cNvPr id="216" name="Picture 8" descr="camera, computer, notebook icon"/>
          <p:cNvPicPr>
            <a:picLocks noChangeAspect="1" noChangeArrowheads="1"/>
          </p:cNvPicPr>
          <p:nvPr/>
        </p:nvPicPr>
        <p:blipFill>
          <a:blip r:embed="rId3" cstate="print"/>
          <a:srcRect t="33333"/>
          <a:stretch>
            <a:fillRect/>
          </a:stretch>
        </p:blipFill>
        <p:spPr bwMode="auto">
          <a:xfrm>
            <a:off x="5943600" y="3733800"/>
            <a:ext cx="571499" cy="381000"/>
          </a:xfrm>
          <a:prstGeom prst="rect">
            <a:avLst/>
          </a:prstGeom>
          <a:noFill/>
        </p:spPr>
      </p:pic>
      <p:pic>
        <p:nvPicPr>
          <p:cNvPr id="218" name="Picture 8" descr="camera, computer, notebook icon"/>
          <p:cNvPicPr>
            <a:picLocks noChangeAspect="1" noChangeArrowheads="1"/>
          </p:cNvPicPr>
          <p:nvPr/>
        </p:nvPicPr>
        <p:blipFill>
          <a:blip r:embed="rId3" cstate="print"/>
          <a:srcRect t="33333"/>
          <a:stretch>
            <a:fillRect/>
          </a:stretch>
        </p:blipFill>
        <p:spPr bwMode="auto">
          <a:xfrm>
            <a:off x="5029200" y="3733800"/>
            <a:ext cx="571499" cy="381000"/>
          </a:xfrm>
          <a:prstGeom prst="rect">
            <a:avLst/>
          </a:prstGeom>
          <a:noFill/>
        </p:spPr>
      </p:pic>
      <p:pic>
        <p:nvPicPr>
          <p:cNvPr id="219" name="Picture 8" descr="camera, computer, notebook icon"/>
          <p:cNvPicPr>
            <a:picLocks noChangeAspect="1" noChangeArrowheads="1"/>
          </p:cNvPicPr>
          <p:nvPr/>
        </p:nvPicPr>
        <p:blipFill>
          <a:blip r:embed="rId3" cstate="print"/>
          <a:srcRect t="33333"/>
          <a:stretch>
            <a:fillRect/>
          </a:stretch>
        </p:blipFill>
        <p:spPr bwMode="auto">
          <a:xfrm>
            <a:off x="5410200" y="4419600"/>
            <a:ext cx="571499" cy="381000"/>
          </a:xfrm>
          <a:prstGeom prst="rect">
            <a:avLst/>
          </a:prstGeom>
          <a:noFill/>
        </p:spPr>
      </p:pic>
      <p:pic>
        <p:nvPicPr>
          <p:cNvPr id="220" name="Picture 8" descr="camera, computer, notebook icon"/>
          <p:cNvPicPr>
            <a:picLocks noChangeAspect="1" noChangeArrowheads="1"/>
          </p:cNvPicPr>
          <p:nvPr/>
        </p:nvPicPr>
        <p:blipFill>
          <a:blip r:embed="rId3" cstate="print"/>
          <a:srcRect t="33333"/>
          <a:stretch>
            <a:fillRect/>
          </a:stretch>
        </p:blipFill>
        <p:spPr bwMode="auto">
          <a:xfrm>
            <a:off x="4953000" y="5105400"/>
            <a:ext cx="571499" cy="381000"/>
          </a:xfrm>
          <a:prstGeom prst="rect">
            <a:avLst/>
          </a:prstGeom>
          <a:noFill/>
        </p:spPr>
      </p:pic>
      <p:pic>
        <p:nvPicPr>
          <p:cNvPr id="221" name="Picture 8" descr="camera, computer, notebook icon"/>
          <p:cNvPicPr>
            <a:picLocks noChangeAspect="1" noChangeArrowheads="1"/>
          </p:cNvPicPr>
          <p:nvPr/>
        </p:nvPicPr>
        <p:blipFill>
          <a:blip r:embed="rId3" cstate="print"/>
          <a:srcRect t="33333"/>
          <a:stretch>
            <a:fillRect/>
          </a:stretch>
        </p:blipFill>
        <p:spPr bwMode="auto">
          <a:xfrm>
            <a:off x="6248400" y="2667000"/>
            <a:ext cx="571499" cy="381000"/>
          </a:xfrm>
          <a:prstGeom prst="rect">
            <a:avLst/>
          </a:prstGeom>
          <a:noFill/>
        </p:spPr>
      </p:pic>
      <p:pic>
        <p:nvPicPr>
          <p:cNvPr id="222" name="Picture 8" descr="camera, computer, notebook icon"/>
          <p:cNvPicPr>
            <a:picLocks noChangeAspect="1" noChangeArrowheads="1"/>
          </p:cNvPicPr>
          <p:nvPr/>
        </p:nvPicPr>
        <p:blipFill>
          <a:blip r:embed="rId3" cstate="print"/>
          <a:srcRect t="33333"/>
          <a:stretch>
            <a:fillRect/>
          </a:stretch>
        </p:blipFill>
        <p:spPr bwMode="auto">
          <a:xfrm>
            <a:off x="7162800" y="2743200"/>
            <a:ext cx="571499" cy="381000"/>
          </a:xfrm>
          <a:prstGeom prst="rect">
            <a:avLst/>
          </a:prstGeom>
          <a:noFill/>
        </p:spPr>
      </p:pic>
      <p:pic>
        <p:nvPicPr>
          <p:cNvPr id="223" name="Picture 8" descr="camera, computer, notebook icon"/>
          <p:cNvPicPr>
            <a:picLocks noChangeAspect="1" noChangeArrowheads="1"/>
          </p:cNvPicPr>
          <p:nvPr/>
        </p:nvPicPr>
        <p:blipFill>
          <a:blip r:embed="rId3" cstate="print"/>
          <a:srcRect t="33333"/>
          <a:stretch>
            <a:fillRect/>
          </a:stretch>
        </p:blipFill>
        <p:spPr bwMode="auto">
          <a:xfrm>
            <a:off x="6400800" y="4267200"/>
            <a:ext cx="571499" cy="381000"/>
          </a:xfrm>
          <a:prstGeom prst="rect">
            <a:avLst/>
          </a:prstGeom>
          <a:noFill/>
        </p:spPr>
      </p:pic>
      <p:pic>
        <p:nvPicPr>
          <p:cNvPr id="74" name="Picture 8" descr="camera, computer, notebook icon"/>
          <p:cNvPicPr>
            <a:picLocks noChangeAspect="1" noChangeArrowheads="1"/>
          </p:cNvPicPr>
          <p:nvPr/>
        </p:nvPicPr>
        <p:blipFill>
          <a:blip r:embed="rId3" cstate="print"/>
          <a:srcRect t="33333"/>
          <a:stretch>
            <a:fillRect/>
          </a:stretch>
        </p:blipFill>
        <p:spPr bwMode="auto">
          <a:xfrm>
            <a:off x="6876256" y="5085184"/>
            <a:ext cx="571499" cy="381000"/>
          </a:xfrm>
          <a:prstGeom prst="rect">
            <a:avLst/>
          </a:prstGeom>
          <a:noFill/>
        </p:spPr>
      </p:pic>
      <p:pic>
        <p:nvPicPr>
          <p:cNvPr id="75" name="Picture 8" descr="camera, computer, notebook icon"/>
          <p:cNvPicPr>
            <a:picLocks noChangeAspect="1" noChangeArrowheads="1"/>
          </p:cNvPicPr>
          <p:nvPr/>
        </p:nvPicPr>
        <p:blipFill>
          <a:blip r:embed="rId3" cstate="print"/>
          <a:srcRect t="33333"/>
          <a:stretch>
            <a:fillRect/>
          </a:stretch>
        </p:blipFill>
        <p:spPr bwMode="auto">
          <a:xfrm>
            <a:off x="6084168" y="4941168"/>
            <a:ext cx="571499" cy="381000"/>
          </a:xfrm>
          <a:prstGeom prst="rect">
            <a:avLst/>
          </a:prstGeom>
          <a:noFill/>
        </p:spPr>
      </p:pic>
      <p:pic>
        <p:nvPicPr>
          <p:cNvPr id="76" name="Picture 8" descr="camera, computer, notebook icon"/>
          <p:cNvPicPr>
            <a:picLocks noChangeAspect="1" noChangeArrowheads="1"/>
          </p:cNvPicPr>
          <p:nvPr/>
        </p:nvPicPr>
        <p:blipFill>
          <a:blip r:embed="rId3" cstate="print"/>
          <a:srcRect t="33333"/>
          <a:stretch>
            <a:fillRect/>
          </a:stretch>
        </p:blipFill>
        <p:spPr bwMode="auto">
          <a:xfrm>
            <a:off x="5796136" y="4077072"/>
            <a:ext cx="571499" cy="381000"/>
          </a:xfrm>
          <a:prstGeom prst="rect">
            <a:avLst/>
          </a:prstGeom>
          <a:noFill/>
        </p:spPr>
      </p:pic>
      <p:sp>
        <p:nvSpPr>
          <p:cNvPr id="81" name="TextBox 80"/>
          <p:cNvSpPr txBox="1"/>
          <p:nvPr/>
        </p:nvSpPr>
        <p:spPr>
          <a:xfrm>
            <a:off x="2843808" y="3284984"/>
            <a:ext cx="1656184" cy="432048"/>
          </a:xfrm>
          <a:prstGeom prst="rect">
            <a:avLst/>
          </a:prstGeom>
          <a:noFill/>
        </p:spPr>
        <p:txBody>
          <a:bodyPr vert="horz" wrap="none" lIns="0" tIns="0" rIns="0" bIns="0" rtlCol="0">
            <a:noAutofit/>
          </a:bodyPr>
          <a:lstStyle/>
          <a:p>
            <a:pPr indent="-274320">
              <a:lnSpc>
                <a:spcPct val="200000"/>
              </a:lnSpc>
              <a:spcAft>
                <a:spcPts val="900"/>
              </a:spcAft>
            </a:pPr>
            <a:r>
              <a:rPr lang="en-GB" sz="1200" dirty="0" smtClean="0">
                <a:solidFill>
                  <a:schemeClr val="accent1"/>
                </a:solidFill>
                <a:ea typeface="Hand Of Sean" pitchFamily="2" charset="-128"/>
              </a:rPr>
              <a:t>Existing OGD Portal</a:t>
            </a:r>
          </a:p>
        </p:txBody>
      </p:sp>
      <p:cxnSp>
        <p:nvCxnSpPr>
          <p:cNvPr id="83" name="Shape 82"/>
          <p:cNvCxnSpPr>
            <a:stCxn id="221" idx="0"/>
            <a:endCxn id="81" idx="0"/>
          </p:cNvCxnSpPr>
          <p:nvPr/>
        </p:nvCxnSpPr>
        <p:spPr>
          <a:xfrm rot="16200000" flipH="1" flipV="1">
            <a:off x="4794033" y="1544867"/>
            <a:ext cx="617984" cy="2862250"/>
          </a:xfrm>
          <a:prstGeom prst="curvedConnector3">
            <a:avLst>
              <a:gd name="adj1" fmla="val -36991"/>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4" name="Slide Number Placeholder 93"/>
          <p:cNvSpPr>
            <a:spLocks noGrp="1"/>
          </p:cNvSpPr>
          <p:nvPr>
            <p:ph type="sldNum" sz="quarter" idx="18"/>
          </p:nvPr>
        </p:nvSpPr>
        <p:spPr/>
        <p:txBody>
          <a:bodyPr/>
          <a:lstStyle/>
          <a:p>
            <a:r>
              <a:rPr lang="en-GB" dirty="0" smtClean="0"/>
              <a:t>Slide </a:t>
            </a:r>
            <a:fld id="{F40CD079-BC3F-4086-BA81-31A79D845B02}" type="slidenum">
              <a:rPr lang="en-GB" smtClean="0"/>
              <a:pPr/>
              <a:t>5</a:t>
            </a:fld>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4772498" y="1981200"/>
            <a:ext cx="3457102" cy="3780064"/>
            <a:chOff x="4772498" y="1981200"/>
            <a:chExt cx="3457102" cy="3780064"/>
          </a:xfrm>
        </p:grpSpPr>
        <p:sp>
          <p:nvSpPr>
            <p:cNvPr id="155" name="Freeform 3"/>
            <p:cNvSpPr>
              <a:spLocks/>
            </p:cNvSpPr>
            <p:nvPr/>
          </p:nvSpPr>
          <p:spPr bwMode="auto">
            <a:xfrm>
              <a:off x="6996559" y="4057654"/>
              <a:ext cx="1233041" cy="817962"/>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6" name="Freeform 5"/>
            <p:cNvSpPr>
              <a:spLocks/>
            </p:cNvSpPr>
            <p:nvPr/>
          </p:nvSpPr>
          <p:spPr bwMode="auto">
            <a:xfrm>
              <a:off x="4772498" y="3753643"/>
              <a:ext cx="337222" cy="42102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7" name="Freeform 20"/>
            <p:cNvSpPr>
              <a:spLocks/>
            </p:cNvSpPr>
            <p:nvPr/>
          </p:nvSpPr>
          <p:spPr bwMode="auto">
            <a:xfrm>
              <a:off x="7677886" y="5654573"/>
              <a:ext cx="160582" cy="106691"/>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8" name="Freeform 21"/>
            <p:cNvSpPr>
              <a:spLocks/>
            </p:cNvSpPr>
            <p:nvPr/>
          </p:nvSpPr>
          <p:spPr bwMode="auto">
            <a:xfrm>
              <a:off x="6468933" y="5627040"/>
              <a:ext cx="21793" cy="25239"/>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59" name="Freeform 29"/>
            <p:cNvSpPr>
              <a:spLocks/>
            </p:cNvSpPr>
            <p:nvPr/>
          </p:nvSpPr>
          <p:spPr bwMode="auto">
            <a:xfrm>
              <a:off x="7302812" y="4451148"/>
              <a:ext cx="243167" cy="304011"/>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0" name="Freeform 30"/>
            <p:cNvSpPr>
              <a:spLocks/>
            </p:cNvSpPr>
            <p:nvPr/>
          </p:nvSpPr>
          <p:spPr bwMode="auto">
            <a:xfrm>
              <a:off x="6873829" y="4470650"/>
              <a:ext cx="640034" cy="470357"/>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1" name="Freeform 31"/>
            <p:cNvSpPr>
              <a:spLocks/>
            </p:cNvSpPr>
            <p:nvPr/>
          </p:nvSpPr>
          <p:spPr bwMode="auto">
            <a:xfrm>
              <a:off x="7264961" y="5061465"/>
              <a:ext cx="209904" cy="205351"/>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2" name="Freeform 32"/>
            <p:cNvSpPr>
              <a:spLocks/>
            </p:cNvSpPr>
            <p:nvPr/>
          </p:nvSpPr>
          <p:spPr bwMode="auto">
            <a:xfrm>
              <a:off x="7087173" y="3302788"/>
              <a:ext cx="332634" cy="245503"/>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3" name="Freeform 33"/>
            <p:cNvSpPr>
              <a:spLocks/>
            </p:cNvSpPr>
            <p:nvPr/>
          </p:nvSpPr>
          <p:spPr bwMode="auto">
            <a:xfrm>
              <a:off x="6913974" y="3474870"/>
              <a:ext cx="505833" cy="259270"/>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4" name="Freeform 34"/>
            <p:cNvSpPr>
              <a:spLocks/>
            </p:cNvSpPr>
            <p:nvPr/>
          </p:nvSpPr>
          <p:spPr bwMode="auto">
            <a:xfrm>
              <a:off x="6923150" y="3646952"/>
              <a:ext cx="399161" cy="284509"/>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5" name="Freeform 36"/>
            <p:cNvSpPr>
              <a:spLocks/>
            </p:cNvSpPr>
            <p:nvPr/>
          </p:nvSpPr>
          <p:spPr bwMode="auto">
            <a:xfrm>
              <a:off x="7048175" y="3682516"/>
              <a:ext cx="683621" cy="513951"/>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6" name="Freeform 37"/>
            <p:cNvSpPr>
              <a:spLocks/>
            </p:cNvSpPr>
            <p:nvPr/>
          </p:nvSpPr>
          <p:spPr bwMode="auto">
            <a:xfrm>
              <a:off x="6441404" y="3816739"/>
              <a:ext cx="716884" cy="59655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7" name="Freeform 38"/>
            <p:cNvSpPr>
              <a:spLocks/>
            </p:cNvSpPr>
            <p:nvPr/>
          </p:nvSpPr>
          <p:spPr bwMode="auto">
            <a:xfrm>
              <a:off x="5172806" y="4202203"/>
              <a:ext cx="901553" cy="853526"/>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8" name="Freeform 39"/>
            <p:cNvSpPr>
              <a:spLocks/>
            </p:cNvSpPr>
            <p:nvPr/>
          </p:nvSpPr>
          <p:spPr bwMode="auto">
            <a:xfrm>
              <a:off x="4847054" y="5061465"/>
              <a:ext cx="262666" cy="489860"/>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69" name="Freeform 40"/>
            <p:cNvSpPr>
              <a:spLocks/>
            </p:cNvSpPr>
            <p:nvPr/>
          </p:nvSpPr>
          <p:spPr bwMode="auto">
            <a:xfrm>
              <a:off x="6080095" y="4982307"/>
              <a:ext cx="74556" cy="158315"/>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0" name="Freeform 41"/>
            <p:cNvSpPr>
              <a:spLocks noEditPoints="1"/>
            </p:cNvSpPr>
            <p:nvPr/>
          </p:nvSpPr>
          <p:spPr bwMode="auto">
            <a:xfrm>
              <a:off x="5932130" y="4591108"/>
              <a:ext cx="831586" cy="98430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1" name="Freeform 42"/>
            <p:cNvSpPr>
              <a:spLocks/>
            </p:cNvSpPr>
            <p:nvPr/>
          </p:nvSpPr>
          <p:spPr bwMode="auto">
            <a:xfrm>
              <a:off x="5900013" y="4519980"/>
              <a:ext cx="322311" cy="205351"/>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2" name="Freeform 43"/>
            <p:cNvSpPr>
              <a:spLocks/>
            </p:cNvSpPr>
            <p:nvPr/>
          </p:nvSpPr>
          <p:spPr bwMode="auto">
            <a:xfrm>
              <a:off x="6131710" y="4393787"/>
              <a:ext cx="533362" cy="282214"/>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3" name="Freeform 44"/>
            <p:cNvSpPr>
              <a:spLocks/>
            </p:cNvSpPr>
            <p:nvPr/>
          </p:nvSpPr>
          <p:spPr bwMode="auto">
            <a:xfrm>
              <a:off x="6315233" y="4196467"/>
              <a:ext cx="462247" cy="262712"/>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4" name="Freeform 45"/>
            <p:cNvSpPr>
              <a:spLocks/>
            </p:cNvSpPr>
            <p:nvPr/>
          </p:nvSpPr>
          <p:spPr bwMode="auto">
            <a:xfrm>
              <a:off x="7006882" y="4866439"/>
              <a:ext cx="426689" cy="295981"/>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5" name="Freeform 46"/>
            <p:cNvSpPr>
              <a:spLocks/>
            </p:cNvSpPr>
            <p:nvPr/>
          </p:nvSpPr>
          <p:spPr bwMode="auto">
            <a:xfrm>
              <a:off x="6775185" y="4684032"/>
              <a:ext cx="300518" cy="412996"/>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6" name="Freeform 47"/>
            <p:cNvSpPr>
              <a:spLocks/>
            </p:cNvSpPr>
            <p:nvPr/>
          </p:nvSpPr>
          <p:spPr bwMode="auto">
            <a:xfrm>
              <a:off x="6881858" y="5044256"/>
              <a:ext cx="180081" cy="14225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7" name="Freeform 48"/>
            <p:cNvSpPr>
              <a:spLocks/>
            </p:cNvSpPr>
            <p:nvPr/>
          </p:nvSpPr>
          <p:spPr bwMode="auto">
            <a:xfrm>
              <a:off x="6793538" y="5004104"/>
              <a:ext cx="137642" cy="292539"/>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8" name="Freeform 49"/>
            <p:cNvSpPr>
              <a:spLocks/>
            </p:cNvSpPr>
            <p:nvPr/>
          </p:nvSpPr>
          <p:spPr bwMode="auto">
            <a:xfrm>
              <a:off x="6597398" y="4440823"/>
              <a:ext cx="454218" cy="289097"/>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79" name="Freeform 50"/>
            <p:cNvSpPr>
              <a:spLocks/>
            </p:cNvSpPr>
            <p:nvPr/>
          </p:nvSpPr>
          <p:spPr bwMode="auto">
            <a:xfrm>
              <a:off x="6627221" y="4342163"/>
              <a:ext cx="402602" cy="196173"/>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0" name="Freeform 51"/>
            <p:cNvSpPr>
              <a:spLocks/>
            </p:cNvSpPr>
            <p:nvPr/>
          </p:nvSpPr>
          <p:spPr bwMode="auto">
            <a:xfrm>
              <a:off x="6408141" y="4615199"/>
              <a:ext cx="213345" cy="147990"/>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1" name="Freeform 52"/>
            <p:cNvSpPr>
              <a:spLocks/>
            </p:cNvSpPr>
            <p:nvPr/>
          </p:nvSpPr>
          <p:spPr bwMode="auto">
            <a:xfrm>
              <a:off x="6558400" y="4751717"/>
              <a:ext cx="279872" cy="276478"/>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2" name="Freeform 53"/>
            <p:cNvSpPr>
              <a:spLocks/>
            </p:cNvSpPr>
            <p:nvPr/>
          </p:nvSpPr>
          <p:spPr bwMode="auto">
            <a:xfrm>
              <a:off x="6736187" y="4921505"/>
              <a:ext cx="147965" cy="169787"/>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3" name="Freeform 54"/>
            <p:cNvSpPr>
              <a:spLocks noEditPoints="1"/>
            </p:cNvSpPr>
            <p:nvPr/>
          </p:nvSpPr>
          <p:spPr bwMode="auto">
            <a:xfrm>
              <a:off x="6042243" y="3510434"/>
              <a:ext cx="500098" cy="347605"/>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4" name="Freeform 55"/>
            <p:cNvSpPr>
              <a:spLocks noEditPoints="1"/>
            </p:cNvSpPr>
            <p:nvPr/>
          </p:nvSpPr>
          <p:spPr bwMode="auto">
            <a:xfrm>
              <a:off x="5888543" y="3814445"/>
              <a:ext cx="645769" cy="762896"/>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5" name="Freeform 56"/>
            <p:cNvSpPr>
              <a:spLocks/>
            </p:cNvSpPr>
            <p:nvPr/>
          </p:nvSpPr>
          <p:spPr bwMode="auto">
            <a:xfrm>
              <a:off x="5732549" y="3958994"/>
              <a:ext cx="260372" cy="27877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6" name="Freeform 57"/>
            <p:cNvSpPr>
              <a:spLocks/>
            </p:cNvSpPr>
            <p:nvPr/>
          </p:nvSpPr>
          <p:spPr bwMode="auto">
            <a:xfrm>
              <a:off x="5675198" y="4150578"/>
              <a:ext cx="282166" cy="219118"/>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7" name="Freeform 58"/>
            <p:cNvSpPr>
              <a:spLocks/>
            </p:cNvSpPr>
            <p:nvPr/>
          </p:nvSpPr>
          <p:spPr bwMode="auto">
            <a:xfrm>
              <a:off x="5878220" y="4292832"/>
              <a:ext cx="75703" cy="73422"/>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8" name="Freeform 59"/>
            <p:cNvSpPr>
              <a:spLocks/>
            </p:cNvSpPr>
            <p:nvPr/>
          </p:nvSpPr>
          <p:spPr bwMode="auto">
            <a:xfrm>
              <a:off x="6974766" y="3417510"/>
              <a:ext cx="112407" cy="81452"/>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89" name="Freeform 60"/>
            <p:cNvSpPr>
              <a:spLocks/>
            </p:cNvSpPr>
            <p:nvPr/>
          </p:nvSpPr>
          <p:spPr bwMode="auto">
            <a:xfrm>
              <a:off x="6988530" y="3364738"/>
              <a:ext cx="79144" cy="52772"/>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0" name="Freeform 61"/>
            <p:cNvSpPr>
              <a:spLocks/>
            </p:cNvSpPr>
            <p:nvPr/>
          </p:nvSpPr>
          <p:spPr bwMode="auto">
            <a:xfrm>
              <a:off x="7061939" y="3409479"/>
              <a:ext cx="25234" cy="29828"/>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1" name="Freeform 62"/>
            <p:cNvSpPr>
              <a:spLocks/>
            </p:cNvSpPr>
            <p:nvPr/>
          </p:nvSpPr>
          <p:spPr bwMode="auto">
            <a:xfrm>
              <a:off x="7065380" y="3376210"/>
              <a:ext cx="21793" cy="11472"/>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2" name="Freeform 63"/>
            <p:cNvSpPr>
              <a:spLocks noEditPoints="1"/>
            </p:cNvSpPr>
            <p:nvPr/>
          </p:nvSpPr>
          <p:spPr bwMode="auto">
            <a:xfrm>
              <a:off x="6252147" y="2241617"/>
              <a:ext cx="886642" cy="1545295"/>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3" name="Freeform 69"/>
            <p:cNvSpPr>
              <a:spLocks noEditPoints="1"/>
            </p:cNvSpPr>
            <p:nvPr/>
          </p:nvSpPr>
          <p:spPr bwMode="auto">
            <a:xfrm>
              <a:off x="6824507" y="2111982"/>
              <a:ext cx="822409" cy="1190806"/>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4" name="Freeform 70"/>
            <p:cNvSpPr>
              <a:spLocks noEditPoints="1"/>
            </p:cNvSpPr>
            <p:nvPr/>
          </p:nvSpPr>
          <p:spPr bwMode="auto">
            <a:xfrm>
              <a:off x="5815134" y="1981200"/>
              <a:ext cx="1796225" cy="1513173"/>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5" name="Freeform 71"/>
            <p:cNvSpPr>
              <a:spLocks noEditPoints="1"/>
            </p:cNvSpPr>
            <p:nvPr/>
          </p:nvSpPr>
          <p:spPr bwMode="auto">
            <a:xfrm>
              <a:off x="4928492" y="3178889"/>
              <a:ext cx="700826" cy="1138034"/>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6" name="Freeform 72"/>
            <p:cNvSpPr>
              <a:spLocks/>
            </p:cNvSpPr>
            <p:nvPr/>
          </p:nvSpPr>
          <p:spPr bwMode="auto">
            <a:xfrm>
              <a:off x="4999607" y="3028605"/>
              <a:ext cx="35557" cy="25239"/>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7" name="Freeform 73"/>
            <p:cNvSpPr>
              <a:spLocks/>
            </p:cNvSpPr>
            <p:nvPr/>
          </p:nvSpPr>
          <p:spPr bwMode="auto">
            <a:xfrm>
              <a:off x="5043193" y="3056138"/>
              <a:ext cx="25234" cy="27533"/>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8" name="Freeform 74"/>
            <p:cNvSpPr>
              <a:spLocks/>
            </p:cNvSpPr>
            <p:nvPr/>
          </p:nvSpPr>
          <p:spPr bwMode="auto">
            <a:xfrm>
              <a:off x="5038605" y="3089407"/>
              <a:ext cx="24087" cy="40152"/>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199" name="Freeform 75"/>
            <p:cNvSpPr>
              <a:spLocks/>
            </p:cNvSpPr>
            <p:nvPr/>
          </p:nvSpPr>
          <p:spPr bwMode="auto">
            <a:xfrm>
              <a:off x="5019106" y="3012544"/>
              <a:ext cx="41293" cy="55066"/>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0" name="Freeform 76"/>
            <p:cNvSpPr>
              <a:spLocks/>
            </p:cNvSpPr>
            <p:nvPr/>
          </p:nvSpPr>
          <p:spPr bwMode="auto">
            <a:xfrm>
              <a:off x="5032870" y="3010249"/>
              <a:ext cx="41293" cy="37858"/>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1" name="Freeform 77"/>
            <p:cNvSpPr>
              <a:spLocks/>
            </p:cNvSpPr>
            <p:nvPr/>
          </p:nvSpPr>
          <p:spPr bwMode="auto">
            <a:xfrm>
              <a:off x="5070722" y="3006808"/>
              <a:ext cx="17205" cy="27533"/>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2" name="Freeform 78"/>
            <p:cNvSpPr>
              <a:spLocks/>
            </p:cNvSpPr>
            <p:nvPr/>
          </p:nvSpPr>
          <p:spPr bwMode="auto">
            <a:xfrm>
              <a:off x="5062693" y="3006808"/>
              <a:ext cx="8029" cy="16061"/>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3" name="Freeform 79"/>
            <p:cNvSpPr>
              <a:spLocks/>
            </p:cNvSpPr>
            <p:nvPr/>
          </p:nvSpPr>
          <p:spPr bwMode="auto">
            <a:xfrm>
              <a:off x="5084486" y="3014838"/>
              <a:ext cx="11470" cy="8030"/>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4" name="Freeform 80"/>
            <p:cNvSpPr>
              <a:spLocks noEditPoints="1"/>
            </p:cNvSpPr>
            <p:nvPr/>
          </p:nvSpPr>
          <p:spPr bwMode="auto">
            <a:xfrm>
              <a:off x="4868847" y="4905444"/>
              <a:ext cx="926788" cy="73306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5" name="Freeform 84"/>
            <p:cNvSpPr>
              <a:spLocks noEditPoints="1"/>
            </p:cNvSpPr>
            <p:nvPr/>
          </p:nvSpPr>
          <p:spPr bwMode="auto">
            <a:xfrm>
              <a:off x="6829095" y="5091292"/>
              <a:ext cx="586124" cy="645880"/>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6" name="Freeform 85"/>
            <p:cNvSpPr>
              <a:spLocks/>
            </p:cNvSpPr>
            <p:nvPr/>
          </p:nvSpPr>
          <p:spPr bwMode="auto">
            <a:xfrm>
              <a:off x="6416170" y="4645027"/>
              <a:ext cx="404896" cy="404966"/>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7" name="Freeform 86"/>
            <p:cNvSpPr>
              <a:spLocks/>
            </p:cNvSpPr>
            <p:nvPr/>
          </p:nvSpPr>
          <p:spPr bwMode="auto">
            <a:xfrm>
              <a:off x="6607721" y="4965099"/>
              <a:ext cx="57351" cy="13767"/>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8" name="Freeform 87"/>
            <p:cNvSpPr>
              <a:spLocks/>
            </p:cNvSpPr>
            <p:nvPr/>
          </p:nvSpPr>
          <p:spPr bwMode="auto">
            <a:xfrm>
              <a:off x="6607721" y="4946743"/>
              <a:ext cx="43587" cy="16061"/>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09" name="Freeform 88"/>
            <p:cNvSpPr>
              <a:spLocks/>
            </p:cNvSpPr>
            <p:nvPr/>
          </p:nvSpPr>
          <p:spPr bwMode="auto">
            <a:xfrm>
              <a:off x="6615750" y="4984601"/>
              <a:ext cx="47028" cy="16061"/>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0" name="Freeform 89"/>
            <p:cNvSpPr>
              <a:spLocks/>
            </p:cNvSpPr>
            <p:nvPr/>
          </p:nvSpPr>
          <p:spPr bwMode="auto">
            <a:xfrm>
              <a:off x="6476962" y="4776956"/>
              <a:ext cx="27528" cy="2409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1" name="Freeform 90"/>
            <p:cNvSpPr>
              <a:spLocks/>
            </p:cNvSpPr>
            <p:nvPr/>
          </p:nvSpPr>
          <p:spPr bwMode="auto">
            <a:xfrm>
              <a:off x="6465492" y="4773514"/>
              <a:ext cx="21793" cy="63097"/>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2" name="Freeform 91"/>
            <p:cNvSpPr>
              <a:spLocks/>
            </p:cNvSpPr>
            <p:nvPr/>
          </p:nvSpPr>
          <p:spPr bwMode="auto">
            <a:xfrm>
              <a:off x="6493020" y="4820550"/>
              <a:ext cx="38998" cy="45888"/>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sp>
          <p:nvSpPr>
            <p:cNvPr id="213" name="Freeform 92"/>
            <p:cNvSpPr>
              <a:spLocks/>
            </p:cNvSpPr>
            <p:nvPr/>
          </p:nvSpPr>
          <p:spPr bwMode="auto">
            <a:xfrm>
              <a:off x="5604084" y="5014429"/>
              <a:ext cx="19499" cy="21797"/>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solidFill>
              <a:schemeClr val="bg1">
                <a:lumMod val="75000"/>
              </a:schemeClr>
            </a:solidFill>
            <a:ln w="6350" cap="rnd" cmpd="sng">
              <a:noFill/>
              <a:prstDash val="solid"/>
              <a:round/>
              <a:headEnd/>
              <a:tailEnd/>
            </a:ln>
          </p:spPr>
          <p:txBody>
            <a:bodyPr/>
            <a:lstStyle/>
            <a:p>
              <a:pPr>
                <a:defRPr/>
              </a:pPr>
              <a:endParaRPr lang="en-GB" dirty="0"/>
            </a:p>
          </p:txBody>
        </p:sp>
      </p:grpSp>
      <p:pic>
        <p:nvPicPr>
          <p:cNvPr id="81" name="Picture 2" descr="http://icons-search.com/img/icons-land/IconsLandVistaElementsIconsDemo.zip/IconsLandVistaElementsIconsDemo-PNG-256x256-Search.png-256x256.png"/>
          <p:cNvPicPr>
            <a:picLocks noChangeAspect="1" noChangeArrowheads="1"/>
          </p:cNvPicPr>
          <p:nvPr/>
        </p:nvPicPr>
        <p:blipFill>
          <a:blip r:embed="rId3" cstate="print"/>
          <a:srcRect/>
          <a:stretch>
            <a:fillRect/>
          </a:stretch>
        </p:blipFill>
        <p:spPr bwMode="auto">
          <a:xfrm>
            <a:off x="6413590" y="3356992"/>
            <a:ext cx="2190858" cy="2271895"/>
          </a:xfrm>
          <a:prstGeom prst="rect">
            <a:avLst/>
          </a:prstGeom>
          <a:noFill/>
        </p:spPr>
      </p:pic>
      <p:sp>
        <p:nvSpPr>
          <p:cNvPr id="2" name="Title 1"/>
          <p:cNvSpPr>
            <a:spLocks noGrp="1"/>
          </p:cNvSpPr>
          <p:nvPr>
            <p:ph type="title"/>
          </p:nvPr>
        </p:nvSpPr>
        <p:spPr/>
        <p:txBody>
          <a:bodyPr/>
          <a:lstStyle/>
          <a:p>
            <a:r>
              <a:rPr lang="en-GB" sz="2800" dirty="0" smtClean="0"/>
              <a:t>Limited accessibility and lack of (cross-border/sector) awareness of open datasets</a:t>
            </a:r>
            <a:r>
              <a:rPr lang="en-GB" sz="2000" dirty="0" smtClean="0"/>
              <a:t/>
            </a:r>
            <a:br>
              <a:rPr lang="en-GB" sz="2000" dirty="0" smtClean="0"/>
            </a:br>
            <a:endParaRPr lang="en-GB" sz="2000" b="0" i="0" dirty="0"/>
          </a:p>
        </p:txBody>
      </p:sp>
      <p:pic>
        <p:nvPicPr>
          <p:cNvPr id="216" name="Picture 8" descr="camera, computer, notebook icon"/>
          <p:cNvPicPr>
            <a:picLocks noChangeAspect="1" noChangeArrowheads="1"/>
          </p:cNvPicPr>
          <p:nvPr/>
        </p:nvPicPr>
        <p:blipFill>
          <a:blip r:embed="rId4" cstate="print"/>
          <a:srcRect t="33333"/>
          <a:stretch>
            <a:fillRect/>
          </a:stretch>
        </p:blipFill>
        <p:spPr bwMode="auto">
          <a:xfrm>
            <a:off x="5943600" y="3733800"/>
            <a:ext cx="571499" cy="381000"/>
          </a:xfrm>
          <a:prstGeom prst="rect">
            <a:avLst/>
          </a:prstGeom>
          <a:noFill/>
        </p:spPr>
      </p:pic>
      <p:pic>
        <p:nvPicPr>
          <p:cNvPr id="218" name="Picture 8" descr="camera, computer, notebook icon"/>
          <p:cNvPicPr>
            <a:picLocks noChangeAspect="1" noChangeArrowheads="1"/>
          </p:cNvPicPr>
          <p:nvPr/>
        </p:nvPicPr>
        <p:blipFill>
          <a:blip r:embed="rId4" cstate="print"/>
          <a:srcRect t="33333"/>
          <a:stretch>
            <a:fillRect/>
          </a:stretch>
        </p:blipFill>
        <p:spPr bwMode="auto">
          <a:xfrm>
            <a:off x="5029200" y="3733800"/>
            <a:ext cx="571499" cy="381000"/>
          </a:xfrm>
          <a:prstGeom prst="rect">
            <a:avLst/>
          </a:prstGeom>
          <a:noFill/>
        </p:spPr>
      </p:pic>
      <p:pic>
        <p:nvPicPr>
          <p:cNvPr id="219" name="Picture 8" descr="camera, computer, notebook icon"/>
          <p:cNvPicPr>
            <a:picLocks noChangeAspect="1" noChangeArrowheads="1"/>
          </p:cNvPicPr>
          <p:nvPr/>
        </p:nvPicPr>
        <p:blipFill>
          <a:blip r:embed="rId4" cstate="print"/>
          <a:srcRect t="33333"/>
          <a:stretch>
            <a:fillRect/>
          </a:stretch>
        </p:blipFill>
        <p:spPr bwMode="auto">
          <a:xfrm>
            <a:off x="5410200" y="4419600"/>
            <a:ext cx="571499" cy="381000"/>
          </a:xfrm>
          <a:prstGeom prst="rect">
            <a:avLst/>
          </a:prstGeom>
          <a:noFill/>
        </p:spPr>
      </p:pic>
      <p:pic>
        <p:nvPicPr>
          <p:cNvPr id="220" name="Picture 8" descr="camera, computer, notebook icon"/>
          <p:cNvPicPr>
            <a:picLocks noChangeAspect="1" noChangeArrowheads="1"/>
          </p:cNvPicPr>
          <p:nvPr/>
        </p:nvPicPr>
        <p:blipFill>
          <a:blip r:embed="rId4" cstate="print"/>
          <a:srcRect t="33333"/>
          <a:stretch>
            <a:fillRect/>
          </a:stretch>
        </p:blipFill>
        <p:spPr bwMode="auto">
          <a:xfrm>
            <a:off x="4953000" y="5105400"/>
            <a:ext cx="571499" cy="381000"/>
          </a:xfrm>
          <a:prstGeom prst="rect">
            <a:avLst/>
          </a:prstGeom>
          <a:noFill/>
        </p:spPr>
      </p:pic>
      <p:pic>
        <p:nvPicPr>
          <p:cNvPr id="221" name="Picture 8" descr="camera, computer, notebook icon"/>
          <p:cNvPicPr>
            <a:picLocks noChangeAspect="1" noChangeArrowheads="1"/>
          </p:cNvPicPr>
          <p:nvPr/>
        </p:nvPicPr>
        <p:blipFill>
          <a:blip r:embed="rId4" cstate="print"/>
          <a:srcRect t="33333"/>
          <a:stretch>
            <a:fillRect/>
          </a:stretch>
        </p:blipFill>
        <p:spPr bwMode="auto">
          <a:xfrm>
            <a:off x="6248400" y="2667000"/>
            <a:ext cx="571499" cy="381000"/>
          </a:xfrm>
          <a:prstGeom prst="rect">
            <a:avLst/>
          </a:prstGeom>
          <a:noFill/>
        </p:spPr>
      </p:pic>
      <p:pic>
        <p:nvPicPr>
          <p:cNvPr id="222" name="Picture 8" descr="camera, computer, notebook icon"/>
          <p:cNvPicPr>
            <a:picLocks noChangeAspect="1" noChangeArrowheads="1"/>
          </p:cNvPicPr>
          <p:nvPr/>
        </p:nvPicPr>
        <p:blipFill>
          <a:blip r:embed="rId4" cstate="print"/>
          <a:srcRect t="33333"/>
          <a:stretch>
            <a:fillRect/>
          </a:stretch>
        </p:blipFill>
        <p:spPr bwMode="auto">
          <a:xfrm>
            <a:off x="7162800" y="2743200"/>
            <a:ext cx="571499" cy="381000"/>
          </a:xfrm>
          <a:prstGeom prst="rect">
            <a:avLst/>
          </a:prstGeom>
          <a:noFill/>
        </p:spPr>
      </p:pic>
      <p:pic>
        <p:nvPicPr>
          <p:cNvPr id="223" name="Picture 8" descr="camera, computer, notebook icon"/>
          <p:cNvPicPr>
            <a:picLocks noChangeAspect="1" noChangeArrowheads="1"/>
          </p:cNvPicPr>
          <p:nvPr/>
        </p:nvPicPr>
        <p:blipFill>
          <a:blip r:embed="rId4" cstate="print"/>
          <a:srcRect t="33333"/>
          <a:stretch>
            <a:fillRect/>
          </a:stretch>
        </p:blipFill>
        <p:spPr bwMode="auto">
          <a:xfrm>
            <a:off x="6400800" y="4267200"/>
            <a:ext cx="571499" cy="381000"/>
          </a:xfrm>
          <a:prstGeom prst="rect">
            <a:avLst/>
          </a:prstGeom>
          <a:noFill/>
        </p:spPr>
      </p:pic>
      <p:pic>
        <p:nvPicPr>
          <p:cNvPr id="74" name="Picture 8" descr="camera, computer, notebook icon"/>
          <p:cNvPicPr>
            <a:picLocks noChangeAspect="1" noChangeArrowheads="1"/>
          </p:cNvPicPr>
          <p:nvPr/>
        </p:nvPicPr>
        <p:blipFill>
          <a:blip r:embed="rId4" cstate="print"/>
          <a:srcRect t="33333"/>
          <a:stretch>
            <a:fillRect/>
          </a:stretch>
        </p:blipFill>
        <p:spPr bwMode="auto">
          <a:xfrm>
            <a:off x="6876256" y="5085184"/>
            <a:ext cx="571499" cy="381000"/>
          </a:xfrm>
          <a:prstGeom prst="rect">
            <a:avLst/>
          </a:prstGeom>
          <a:noFill/>
        </p:spPr>
      </p:pic>
      <p:pic>
        <p:nvPicPr>
          <p:cNvPr id="75" name="Picture 8" descr="camera, computer, notebook icon"/>
          <p:cNvPicPr>
            <a:picLocks noChangeAspect="1" noChangeArrowheads="1"/>
          </p:cNvPicPr>
          <p:nvPr/>
        </p:nvPicPr>
        <p:blipFill>
          <a:blip r:embed="rId4" cstate="print"/>
          <a:srcRect t="33333"/>
          <a:stretch>
            <a:fillRect/>
          </a:stretch>
        </p:blipFill>
        <p:spPr bwMode="auto">
          <a:xfrm>
            <a:off x="6084168" y="4941168"/>
            <a:ext cx="571499" cy="381000"/>
          </a:xfrm>
          <a:prstGeom prst="rect">
            <a:avLst/>
          </a:prstGeom>
          <a:noFill/>
        </p:spPr>
      </p:pic>
      <p:pic>
        <p:nvPicPr>
          <p:cNvPr id="76" name="Picture 8" descr="camera, computer, notebook icon"/>
          <p:cNvPicPr>
            <a:picLocks noChangeAspect="1" noChangeArrowheads="1"/>
          </p:cNvPicPr>
          <p:nvPr/>
        </p:nvPicPr>
        <p:blipFill>
          <a:blip r:embed="rId4" cstate="print"/>
          <a:srcRect t="33333"/>
          <a:stretch>
            <a:fillRect/>
          </a:stretch>
        </p:blipFill>
        <p:spPr bwMode="auto">
          <a:xfrm>
            <a:off x="5796136" y="4077072"/>
            <a:ext cx="571499" cy="381000"/>
          </a:xfrm>
          <a:prstGeom prst="rect">
            <a:avLst/>
          </a:prstGeom>
          <a:noFill/>
        </p:spPr>
      </p:pic>
      <p:pic>
        <p:nvPicPr>
          <p:cNvPr id="29698" name="Picture 2" descr="question icon"/>
          <p:cNvPicPr>
            <a:picLocks noChangeAspect="1" noChangeArrowheads="1"/>
          </p:cNvPicPr>
          <p:nvPr/>
        </p:nvPicPr>
        <p:blipFill>
          <a:blip r:embed="rId5" cstate="print"/>
          <a:srcRect/>
          <a:stretch>
            <a:fillRect/>
          </a:stretch>
        </p:blipFill>
        <p:spPr bwMode="auto">
          <a:xfrm>
            <a:off x="7164288" y="3717031"/>
            <a:ext cx="864096" cy="864097"/>
          </a:xfrm>
          <a:prstGeom prst="rect">
            <a:avLst/>
          </a:prstGeom>
          <a:noFill/>
        </p:spPr>
      </p:pic>
      <p:graphicFrame>
        <p:nvGraphicFramePr>
          <p:cNvPr id="78" name="Diagram 77"/>
          <p:cNvGraphicFramePr/>
          <p:nvPr/>
        </p:nvGraphicFramePr>
        <p:xfrm>
          <a:off x="899592" y="1571104"/>
          <a:ext cx="7315200" cy="279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3" name="Slide Number Placeholder 82"/>
          <p:cNvSpPr>
            <a:spLocks noGrp="1"/>
          </p:cNvSpPr>
          <p:nvPr>
            <p:ph type="sldNum" sz="quarter" idx="18"/>
          </p:nvPr>
        </p:nvSpPr>
        <p:spPr/>
        <p:txBody>
          <a:bodyPr/>
          <a:lstStyle/>
          <a:p>
            <a:r>
              <a:rPr lang="en-GB" dirty="0" smtClean="0"/>
              <a:t>Slide </a:t>
            </a:r>
            <a:fld id="{F40CD079-BC3F-4086-BA81-31A79D845B02}" type="slidenum">
              <a:rPr lang="en-GB" smtClean="0"/>
              <a:pPr/>
              <a:t>6</a:t>
            </a:fld>
            <a:endParaRPr lang="en-GB"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a:xfrm>
            <a:off x="539552" y="685800"/>
            <a:ext cx="8071048" cy="430887"/>
          </a:xfrm>
          <a:prstGeom prst="rect">
            <a:avLst/>
          </a:prstGeom>
        </p:spPr>
        <p:txBody>
          <a:bodyPr wrap="square">
            <a:spAutoFit/>
          </a:bodyPr>
          <a:lstStyle/>
          <a:p>
            <a:r>
              <a:rPr lang="en-GB" sz="2800" dirty="0" smtClean="0"/>
              <a:t>No reuse = No social and economic value</a:t>
            </a:r>
            <a:endParaRPr lang="en-GB" sz="2800" dirty="0"/>
          </a:p>
        </p:txBody>
      </p:sp>
      <p:sp>
        <p:nvSpPr>
          <p:cNvPr id="92" name="Slide Number Placeholder 91"/>
          <p:cNvSpPr>
            <a:spLocks noGrp="1"/>
          </p:cNvSpPr>
          <p:nvPr>
            <p:ph type="sldNum" sz="quarter" idx="18"/>
          </p:nvPr>
        </p:nvSpPr>
        <p:spPr/>
        <p:txBody>
          <a:bodyPr/>
          <a:lstStyle/>
          <a:p>
            <a:r>
              <a:rPr lang="en-GB" dirty="0" smtClean="0"/>
              <a:t>Slide </a:t>
            </a:r>
            <a:fld id="{F40CD079-BC3F-4086-BA81-31A79D845B02}" type="slidenum">
              <a:rPr lang="en-GB" smtClean="0"/>
              <a:pPr/>
              <a:t>7</a:t>
            </a:fld>
            <a:endParaRPr lang="en-GB" dirty="0"/>
          </a:p>
        </p:txBody>
      </p:sp>
      <p:pic>
        <p:nvPicPr>
          <p:cNvPr id="93" name="Picture 4" descr="call, iphone, mobile, phone, telephone icon"/>
          <p:cNvPicPr>
            <a:picLocks noChangeAspect="1" noChangeArrowheads="1"/>
          </p:cNvPicPr>
          <p:nvPr/>
        </p:nvPicPr>
        <p:blipFill>
          <a:blip r:embed="rId3" cstate="print"/>
          <a:srcRect/>
          <a:stretch>
            <a:fillRect/>
          </a:stretch>
        </p:blipFill>
        <p:spPr bwMode="auto">
          <a:xfrm>
            <a:off x="6516216" y="3356992"/>
            <a:ext cx="755576" cy="755577"/>
          </a:xfrm>
          <a:prstGeom prst="rect">
            <a:avLst/>
          </a:prstGeom>
          <a:noFill/>
        </p:spPr>
      </p:pic>
      <p:pic>
        <p:nvPicPr>
          <p:cNvPr id="94" name="Picture 6" descr="policy, public icon"/>
          <p:cNvPicPr>
            <a:picLocks noChangeAspect="1" noChangeArrowheads="1"/>
          </p:cNvPicPr>
          <p:nvPr/>
        </p:nvPicPr>
        <p:blipFill>
          <a:blip r:embed="rId4" cstate="print">
            <a:grayscl/>
          </a:blip>
          <a:srcRect/>
          <a:stretch>
            <a:fillRect/>
          </a:stretch>
        </p:blipFill>
        <p:spPr bwMode="auto">
          <a:xfrm>
            <a:off x="467544" y="3356992"/>
            <a:ext cx="792088" cy="792089"/>
          </a:xfrm>
          <a:prstGeom prst="rect">
            <a:avLst/>
          </a:prstGeom>
          <a:noFill/>
        </p:spPr>
      </p:pic>
      <p:pic>
        <p:nvPicPr>
          <p:cNvPr id="95" name="Picture 10" descr="friends, group, people, users icon"/>
          <p:cNvPicPr>
            <a:picLocks noChangeAspect="1" noChangeArrowheads="1"/>
          </p:cNvPicPr>
          <p:nvPr/>
        </p:nvPicPr>
        <p:blipFill>
          <a:blip r:embed="rId5" cstate="print"/>
          <a:srcRect/>
          <a:stretch>
            <a:fillRect/>
          </a:stretch>
        </p:blipFill>
        <p:spPr bwMode="auto">
          <a:xfrm>
            <a:off x="8100392" y="3429000"/>
            <a:ext cx="533400" cy="533400"/>
          </a:xfrm>
          <a:prstGeom prst="rect">
            <a:avLst/>
          </a:prstGeom>
          <a:noFill/>
        </p:spPr>
      </p:pic>
      <p:grpSp>
        <p:nvGrpSpPr>
          <p:cNvPr id="96" name="Group 24"/>
          <p:cNvGrpSpPr/>
          <p:nvPr/>
        </p:nvGrpSpPr>
        <p:grpSpPr>
          <a:xfrm>
            <a:off x="1403648" y="3645024"/>
            <a:ext cx="864096" cy="176773"/>
            <a:chOff x="-990600" y="3609975"/>
            <a:chExt cx="1676400" cy="161925"/>
          </a:xfrm>
        </p:grpSpPr>
        <p:cxnSp>
          <p:nvCxnSpPr>
            <p:cNvPr id="97" name="Straight Connector 96"/>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9" name="Isosceles Triangle 98"/>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100" name="Rectangle 99"/>
          <p:cNvSpPr/>
          <p:nvPr/>
        </p:nvSpPr>
        <p:spPr>
          <a:xfrm>
            <a:off x="5580112" y="2474312"/>
            <a:ext cx="1584176" cy="738664"/>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Developers / Companies integrate data into apps (services)</a:t>
            </a:r>
          </a:p>
        </p:txBody>
      </p:sp>
      <p:sp>
        <p:nvSpPr>
          <p:cNvPr id="101" name="Rectangle 100"/>
          <p:cNvSpPr/>
          <p:nvPr/>
        </p:nvSpPr>
        <p:spPr>
          <a:xfrm>
            <a:off x="1259632" y="2492896"/>
            <a:ext cx="1440160"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Public administrations share data online</a:t>
            </a:r>
          </a:p>
        </p:txBody>
      </p:sp>
      <p:sp>
        <p:nvSpPr>
          <p:cNvPr id="102" name="Rectangle 101"/>
          <p:cNvSpPr/>
          <p:nvPr/>
        </p:nvSpPr>
        <p:spPr>
          <a:xfrm>
            <a:off x="7092280" y="4292079"/>
            <a:ext cx="1512168"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Citizens/businesses  benefit from the apps (services)</a:t>
            </a:r>
          </a:p>
        </p:txBody>
      </p:sp>
      <p:pic>
        <p:nvPicPr>
          <p:cNvPr id="103" name="Picture 8" descr="camera, computer, notebook icon"/>
          <p:cNvPicPr>
            <a:picLocks noChangeAspect="1" noChangeArrowheads="1"/>
          </p:cNvPicPr>
          <p:nvPr/>
        </p:nvPicPr>
        <p:blipFill>
          <a:blip r:embed="rId6" cstate="print"/>
          <a:srcRect t="33333"/>
          <a:stretch>
            <a:fillRect/>
          </a:stretch>
        </p:blipFill>
        <p:spPr bwMode="auto">
          <a:xfrm>
            <a:off x="2339752" y="3284984"/>
            <a:ext cx="1440160" cy="936104"/>
          </a:xfrm>
          <a:prstGeom prst="rect">
            <a:avLst/>
          </a:prstGeom>
          <a:noFill/>
        </p:spPr>
      </p:pic>
      <p:pic>
        <p:nvPicPr>
          <p:cNvPr id="104" name="Picture 10" descr="http://www.gettyicons.com/free-icons/142/business/png/256/company_256.png"/>
          <p:cNvPicPr>
            <a:picLocks noChangeAspect="1" noChangeArrowheads="1"/>
          </p:cNvPicPr>
          <p:nvPr/>
        </p:nvPicPr>
        <p:blipFill>
          <a:blip r:embed="rId7" cstate="print">
            <a:grayscl/>
          </a:blip>
          <a:srcRect/>
          <a:stretch>
            <a:fillRect/>
          </a:stretch>
        </p:blipFill>
        <p:spPr bwMode="auto">
          <a:xfrm>
            <a:off x="4716016" y="3140968"/>
            <a:ext cx="1186254" cy="1186254"/>
          </a:xfrm>
          <a:prstGeom prst="rect">
            <a:avLst/>
          </a:prstGeom>
          <a:noFill/>
          <a:ln>
            <a:noFill/>
          </a:ln>
        </p:spPr>
      </p:pic>
      <p:grpSp>
        <p:nvGrpSpPr>
          <p:cNvPr id="105" name="Group 24"/>
          <p:cNvGrpSpPr/>
          <p:nvPr/>
        </p:nvGrpSpPr>
        <p:grpSpPr>
          <a:xfrm>
            <a:off x="3923928" y="3645024"/>
            <a:ext cx="864096" cy="176773"/>
            <a:chOff x="-990600" y="3609975"/>
            <a:chExt cx="1676400" cy="161925"/>
          </a:xfrm>
        </p:grpSpPr>
        <p:cxnSp>
          <p:nvCxnSpPr>
            <p:cNvPr id="106" name="Straight Connector 105"/>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8" name="Isosceles Triangle 107"/>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109" name="Group 24"/>
          <p:cNvGrpSpPr/>
          <p:nvPr/>
        </p:nvGrpSpPr>
        <p:grpSpPr>
          <a:xfrm>
            <a:off x="5652120" y="3645024"/>
            <a:ext cx="864096" cy="176773"/>
            <a:chOff x="-990600" y="3609975"/>
            <a:chExt cx="1676400" cy="161925"/>
          </a:xfrm>
        </p:grpSpPr>
        <p:cxnSp>
          <p:nvCxnSpPr>
            <p:cNvPr id="110" name="Straight Connector 109"/>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2" name="Isosceles Triangle 111"/>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113" name="Group 24"/>
          <p:cNvGrpSpPr/>
          <p:nvPr/>
        </p:nvGrpSpPr>
        <p:grpSpPr>
          <a:xfrm>
            <a:off x="7236296" y="3645024"/>
            <a:ext cx="864096" cy="176773"/>
            <a:chOff x="-990600" y="3609975"/>
            <a:chExt cx="1676400" cy="161925"/>
          </a:xfrm>
        </p:grpSpPr>
        <p:cxnSp>
          <p:nvCxnSpPr>
            <p:cNvPr id="114" name="Straight Connector 113"/>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6" name="Isosceles Triangle 115"/>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117" name="Rectangle 116"/>
          <p:cNvSpPr/>
          <p:nvPr/>
        </p:nvSpPr>
        <p:spPr>
          <a:xfrm>
            <a:off x="3779912" y="4292079"/>
            <a:ext cx="1224136" cy="577081"/>
          </a:xfrm>
          <a:prstGeom prst="rect">
            <a:avLst/>
          </a:prstGeom>
        </p:spPr>
        <p:txBody>
          <a:bodyPr wrap="square">
            <a:spAutoFit/>
          </a:bodyPr>
          <a:lstStyle/>
          <a:p>
            <a:pPr indent="-274320">
              <a:spcAft>
                <a:spcPts val="900"/>
              </a:spcAft>
            </a:pPr>
            <a:r>
              <a:rPr lang="en-GB" sz="1050" b="1" dirty="0" smtClean="0">
                <a:solidFill>
                  <a:schemeClr val="accent4">
                    <a:lumMod val="75000"/>
                  </a:schemeClr>
                </a:solidFill>
              </a:rPr>
              <a:t>Developers / Companies search for data</a:t>
            </a:r>
          </a:p>
        </p:txBody>
      </p:sp>
      <p:pic>
        <p:nvPicPr>
          <p:cNvPr id="118" name="Picture 2" descr="developers, folder icon"/>
          <p:cNvPicPr>
            <a:picLocks noChangeAspect="1" noChangeArrowheads="1"/>
          </p:cNvPicPr>
          <p:nvPr/>
        </p:nvPicPr>
        <p:blipFill>
          <a:blip r:embed="rId8" cstate="print"/>
          <a:srcRect/>
          <a:stretch>
            <a:fillRect/>
          </a:stretch>
        </p:blipFill>
        <p:spPr bwMode="auto">
          <a:xfrm>
            <a:off x="5004048" y="3933056"/>
            <a:ext cx="648071" cy="648072"/>
          </a:xfrm>
          <a:prstGeom prst="rect">
            <a:avLst/>
          </a:prstGeom>
          <a:noFill/>
        </p:spPr>
      </p:pic>
      <p:pic>
        <p:nvPicPr>
          <p:cNvPr id="64" name="Picture 2" descr="add, cross, delete, exit, remove icon"/>
          <p:cNvPicPr>
            <a:picLocks noChangeAspect="1" noChangeArrowheads="1"/>
          </p:cNvPicPr>
          <p:nvPr/>
        </p:nvPicPr>
        <p:blipFill>
          <a:blip r:embed="rId9" cstate="print"/>
          <a:srcRect/>
          <a:stretch>
            <a:fillRect/>
          </a:stretch>
        </p:blipFill>
        <p:spPr bwMode="auto">
          <a:xfrm>
            <a:off x="5580112" y="3248471"/>
            <a:ext cx="1116632" cy="1116633"/>
          </a:xfrm>
          <a:prstGeom prst="rect">
            <a:avLst/>
          </a:prstGeom>
          <a:noFill/>
        </p:spPr>
      </p:pic>
      <p:pic>
        <p:nvPicPr>
          <p:cNvPr id="65" name="Picture 2" descr="add, cross, delete, exit, remove icon"/>
          <p:cNvPicPr>
            <a:picLocks noChangeAspect="1" noChangeArrowheads="1"/>
          </p:cNvPicPr>
          <p:nvPr/>
        </p:nvPicPr>
        <p:blipFill>
          <a:blip r:embed="rId9" cstate="print"/>
          <a:srcRect/>
          <a:stretch>
            <a:fillRect/>
          </a:stretch>
        </p:blipFill>
        <p:spPr bwMode="auto">
          <a:xfrm>
            <a:off x="7164288" y="3248471"/>
            <a:ext cx="1116632" cy="1116633"/>
          </a:xfrm>
          <a:prstGeom prst="rect">
            <a:avLst/>
          </a:prstGeom>
          <a:noFill/>
        </p:spPr>
      </p:pic>
      <p:pic>
        <p:nvPicPr>
          <p:cNvPr id="67586" name="Picture 2" descr="add, cross, delete, exit, remove icon"/>
          <p:cNvPicPr>
            <a:picLocks noChangeAspect="1" noChangeArrowheads="1"/>
          </p:cNvPicPr>
          <p:nvPr/>
        </p:nvPicPr>
        <p:blipFill>
          <a:blip r:embed="rId9" cstate="print"/>
          <a:srcRect/>
          <a:stretch>
            <a:fillRect/>
          </a:stretch>
        </p:blipFill>
        <p:spPr bwMode="auto">
          <a:xfrm>
            <a:off x="3707904" y="3248471"/>
            <a:ext cx="1116632" cy="111663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Open Data Support</a:t>
            </a:r>
            <a:br>
              <a:rPr lang="en-GB" sz="7200" i="0" dirty="0" smtClean="0">
                <a:solidFill>
                  <a:schemeClr val="accent1"/>
                </a:solidFill>
                <a:latin typeface="Bradley Hand ITC" pitchFamily="66" charset="0"/>
              </a:rPr>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n-GB" b="0" dirty="0" smtClean="0"/>
              <a:t>Description of the project</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8</a:t>
            </a:fld>
            <a:endParaRPr lang="en-GB" dirty="0"/>
          </a:p>
        </p:txBody>
      </p:sp>
    </p:spTree>
    <p:extLst>
      <p:ext uri="{BB962C8B-B14F-4D97-AF65-F5344CB8AC3E}">
        <p14:creationId xmlns:p14="http://schemas.microsoft.com/office/powerpoint/2010/main" val="43373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sz="quarter" idx="15"/>
          </p:nvPr>
        </p:nvSpPr>
        <p:spPr/>
        <p:txBody>
          <a:bodyPr/>
          <a:lstStyle/>
          <a:p>
            <a:r>
              <a:rPr lang="en-GB" dirty="0" smtClean="0"/>
              <a:t>Open Data Support is </a:t>
            </a:r>
          </a:p>
          <a:p>
            <a:pPr>
              <a:buFont typeface="Arial" pitchFamily="34" charset="0"/>
              <a:buChar char="•"/>
            </a:pPr>
            <a:r>
              <a:rPr lang="en-GB" dirty="0" smtClean="0"/>
              <a:t>A 36-month project that started on 1 January 2013</a:t>
            </a:r>
          </a:p>
          <a:p>
            <a:pPr>
              <a:buFont typeface="Arial" pitchFamily="34" charset="0"/>
              <a:buChar char="•"/>
            </a:pPr>
            <a:r>
              <a:rPr lang="en-GB" dirty="0" smtClean="0"/>
              <a:t>Funded by Unit D3 of DG CONNECT</a:t>
            </a:r>
          </a:p>
          <a:p>
            <a:pPr>
              <a:buFont typeface="Arial" pitchFamily="34" charset="0"/>
              <a:buChar char="•"/>
            </a:pPr>
            <a:r>
              <a:rPr lang="en-GB" dirty="0" smtClean="0"/>
              <a:t>Led by PwC Enterprise Advisory </a:t>
            </a:r>
          </a:p>
          <a:p>
            <a:pPr lvl="1">
              <a:buFont typeface="Arial" pitchFamily="34" charset="0"/>
              <a:buChar char="•"/>
            </a:pPr>
            <a:r>
              <a:rPr lang="en-GB" dirty="0" smtClean="0"/>
              <a:t>Delivered by a great  team comprising also </a:t>
            </a:r>
            <a:r>
              <a:rPr lang="en-GB" dirty="0" err="1" smtClean="0"/>
              <a:t>Tenforce</a:t>
            </a:r>
            <a:r>
              <a:rPr lang="en-GB" dirty="0" smtClean="0"/>
              <a:t> and </a:t>
            </a:r>
            <a:r>
              <a:rPr lang="en-GB" dirty="0" err="1" smtClean="0"/>
              <a:t>Makx</a:t>
            </a:r>
            <a:r>
              <a:rPr lang="en-GB" dirty="0" smtClean="0"/>
              <a:t> </a:t>
            </a:r>
            <a:r>
              <a:rPr lang="en-GB" dirty="0" err="1" smtClean="0"/>
              <a:t>Dekkers</a:t>
            </a:r>
            <a:r>
              <a:rPr lang="en-GB" dirty="0" smtClean="0"/>
              <a:t>. </a:t>
            </a:r>
          </a:p>
          <a:p>
            <a:pPr>
              <a:buFont typeface="Arial" pitchFamily="34" charset="0"/>
              <a:buChar char="•"/>
            </a:pP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9</a:t>
            </a:fld>
            <a:endParaRPr lang="en-GB"/>
          </a:p>
        </p:txBody>
      </p:sp>
      <p:pic>
        <p:nvPicPr>
          <p:cNvPr id="5" name="Picture 2" descr="http://news.nocamels.com/wp-content/uploads/2013/01/pwc.png"/>
          <p:cNvPicPr>
            <a:picLocks noChangeAspect="1" noChangeArrowheads="1"/>
          </p:cNvPicPr>
          <p:nvPr/>
        </p:nvPicPr>
        <p:blipFill>
          <a:blip r:embed="rId2" cstate="print"/>
          <a:srcRect/>
          <a:stretch>
            <a:fillRect/>
          </a:stretch>
        </p:blipFill>
        <p:spPr bwMode="auto">
          <a:xfrm>
            <a:off x="838200" y="4648200"/>
            <a:ext cx="1638300" cy="1386002"/>
          </a:xfrm>
          <a:prstGeom prst="rect">
            <a:avLst/>
          </a:prstGeom>
          <a:noFill/>
        </p:spPr>
      </p:pic>
      <p:pic>
        <p:nvPicPr>
          <p:cNvPr id="6" name="Picture 4" descr="http://www.tenforce.com/sites/default/files/tenforce-logo.gif"/>
          <p:cNvPicPr>
            <a:picLocks noChangeAspect="1" noChangeArrowheads="1"/>
          </p:cNvPicPr>
          <p:nvPr/>
        </p:nvPicPr>
        <p:blipFill>
          <a:blip r:embed="rId3" cstate="print"/>
          <a:srcRect/>
          <a:stretch>
            <a:fillRect/>
          </a:stretch>
        </p:blipFill>
        <p:spPr bwMode="auto">
          <a:xfrm>
            <a:off x="2667000" y="5181600"/>
            <a:ext cx="2381250" cy="514351"/>
          </a:xfrm>
          <a:prstGeom prst="rect">
            <a:avLst/>
          </a:prstGeom>
          <a:noFill/>
        </p:spPr>
      </p:pic>
      <p:pic>
        <p:nvPicPr>
          <p:cNvPr id="7" name="Picture 6" descr="Makx Dekkers"/>
          <p:cNvPicPr/>
          <p:nvPr/>
        </p:nvPicPr>
        <p:blipFill>
          <a:blip r:embed="rId4" cstate="print"/>
          <a:srcRect/>
          <a:stretch>
            <a:fillRect/>
          </a:stretch>
        </p:blipFill>
        <p:spPr bwMode="auto">
          <a:xfrm>
            <a:off x="5562600" y="5029200"/>
            <a:ext cx="683093" cy="685800"/>
          </a:xfrm>
          <a:prstGeom prst="rect">
            <a:avLst/>
          </a:prstGeom>
          <a:noFill/>
          <a:ln w="9525">
            <a:noFill/>
            <a:miter lim="800000"/>
            <a:headEnd/>
            <a:tailEnd/>
          </a:ln>
        </p:spPr>
      </p:pic>
      <p:sp>
        <p:nvSpPr>
          <p:cNvPr id="8" name="TextBox 7"/>
          <p:cNvSpPr txBox="1"/>
          <p:nvPr/>
        </p:nvSpPr>
        <p:spPr>
          <a:xfrm>
            <a:off x="6324600" y="5181600"/>
            <a:ext cx="1371600" cy="381000"/>
          </a:xfrm>
          <a:prstGeom prst="rect">
            <a:avLst/>
          </a:prstGeom>
          <a:noFill/>
        </p:spPr>
        <p:txBody>
          <a:bodyPr vert="horz" wrap="none" lIns="0" tIns="0" rIns="0" bIns="0" rtlCol="0">
            <a:noAutofit/>
          </a:bodyPr>
          <a:lstStyle/>
          <a:p>
            <a:pPr indent="-274320">
              <a:spcAft>
                <a:spcPts val="900"/>
              </a:spcAft>
            </a:pPr>
            <a:r>
              <a:rPr lang="en-GB" sz="1600" dirty="0" err="1" smtClean="0">
                <a:latin typeface="Britannic Bold" pitchFamily="34" charset="0"/>
              </a:rPr>
              <a:t>Makx</a:t>
            </a:r>
            <a:r>
              <a:rPr lang="en-GB" sz="1600" dirty="0" smtClean="0">
                <a:latin typeface="Britannic Bold" pitchFamily="34" charset="0"/>
              </a:rPr>
              <a:t> </a:t>
            </a:r>
            <a:br>
              <a:rPr lang="en-GB" sz="1600" dirty="0" smtClean="0">
                <a:latin typeface="Britannic Bold" pitchFamily="34" charset="0"/>
              </a:rPr>
            </a:br>
            <a:r>
              <a:rPr lang="en-GB" sz="1600" dirty="0" err="1" smtClean="0">
                <a:latin typeface="Britannic Bold" pitchFamily="34" charset="0"/>
              </a:rPr>
              <a:t>Dekkers</a:t>
            </a:r>
            <a:endParaRPr lang="en-GB" sz="1600" dirty="0" smtClean="0">
              <a:latin typeface="Britannic Bold" pitchFamily="34" charset="0"/>
            </a:endParaRPr>
          </a:p>
        </p:txBody>
      </p:sp>
    </p:spTree>
    <p:extLst>
      <p:ext uri="{BB962C8B-B14F-4D97-AF65-F5344CB8AC3E}">
        <p14:creationId xmlns:p14="http://schemas.microsoft.com/office/powerpoint/2010/main" val="3799812137"/>
      </p:ext>
    </p:extLst>
  </p:cSld>
  <p:clrMapOvr>
    <a:masterClrMapping/>
  </p:clrMapOvr>
</p:sld>
</file>

<file path=ppt/theme/theme1.xml><?xml version="1.0" encoding="utf-8"?>
<a:theme xmlns:a="http://schemas.openxmlformats.org/drawingml/2006/main" name="ODS_presentation template v0.04">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1777</TotalTime>
  <Words>1023</Words>
  <Application>Microsoft Office PowerPoint</Application>
  <PresentationFormat>On-screen Show (4:3)</PresentationFormat>
  <Paragraphs>199</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ODS_presentation template v0.04</vt:lpstr>
      <vt:lpstr> Open Data Support  Contributing to the development of the European data economy   Nikolaos Loutas, Michiel De Keyzer, Leda Bargiotti  PwC EU Services</vt:lpstr>
      <vt:lpstr>This presentation has been created by PwC  Authors:  Nikolaos Loutas, Michiel De Keyzer and Stijn Goedertier </vt:lpstr>
      <vt:lpstr>Context of  Open Data Support</vt:lpstr>
      <vt:lpstr>Open Data has a great potential to create social and economic value</vt:lpstr>
      <vt:lpstr>There are more than 150 portals in Europe hosting Open Government Data  </vt:lpstr>
      <vt:lpstr>Limited accessibility and lack of (cross-border/sector) awareness of open datasets </vt:lpstr>
      <vt:lpstr>No reuse = No social and economic value</vt:lpstr>
      <vt:lpstr>Open Data Support  Description of the project </vt:lpstr>
      <vt:lpstr>Introduction</vt:lpstr>
      <vt:lpstr>Our mission...</vt:lpstr>
      <vt:lpstr>How?</vt:lpstr>
      <vt:lpstr>We provide services in the area of Open Government Data</vt:lpstr>
      <vt:lpstr>We provide training services</vt:lpstr>
      <vt:lpstr>Our training services</vt:lpstr>
      <vt:lpstr>Our main achievements</vt:lpstr>
      <vt:lpstr>High-value datasets  Prioritising the opening-up of public sector information </vt:lpstr>
      <vt:lpstr>What is a dataset?</vt:lpstr>
      <vt:lpstr>Definition of high-value datasets</vt:lpstr>
      <vt:lpstr>Maturity of a high-value dataset  the journey from open to linked open data</vt:lpstr>
      <vt:lpstr>Identification of high-value datasets</vt:lpstr>
      <vt:lpstr>High-value datasets - examples</vt:lpstr>
      <vt:lpstr>Be part of our team...</vt:lpstr>
      <vt:lpstr>Have you heard about the SEMIC project? </vt:lpstr>
      <vt:lpstr>Meet us also at SEMIC 2014</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Data Support - EC</dc:title>
  <dc:creator>PwC EU Services</dc:creator>
  <cp:lastModifiedBy>Michiel De Keyzer</cp:lastModifiedBy>
  <cp:revision>87</cp:revision>
  <dcterms:created xsi:type="dcterms:W3CDTF">2013-05-14T15:05:51Z</dcterms:created>
  <dcterms:modified xsi:type="dcterms:W3CDTF">2014-02-05T08:28:14Z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