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slides/slide93.xml" ContentType="application/vnd.openxmlformats-officedocument.presentationml.slide+xml"/>
  <Override PartName="/ppt/slides/slide92.xml" ContentType="application/vnd.openxmlformats-officedocument.presentationml.slide+xml"/>
  <Override PartName="/ppt/slides/slide91.xml" ContentType="application/vnd.openxmlformats-officedocument.presentationml.slide+xml"/>
  <Override PartName="/ppt/slides/slide90.xml" ContentType="application/vnd.openxmlformats-officedocument.presentationml.slide+xml"/>
  <Override PartName="/ppt/slides/slide87.xml" ContentType="application/vnd.openxmlformats-officedocument.presentationml.slide+xml"/>
  <Override PartName="/ppt/slides/slide86.xml" ContentType="application/vnd.openxmlformats-officedocument.presentationml.slide+xml"/>
  <Override PartName="/ppt/slides/slide85.xml" ContentType="application/vnd.openxmlformats-officedocument.presentationml.slide+xml"/>
  <Override PartName="/ppt/slides/slide83.xml" ContentType="application/vnd.openxmlformats-officedocument.presentationml.slide+xml"/>
  <Override PartName="/ppt/slides/slide77.xml" ContentType="application/vnd.openxmlformats-officedocument.presentationml.slide+xml"/>
  <Override PartName="/ppt/slides/slide76.xml" ContentType="application/vnd.openxmlformats-officedocument.presentationml.slide+xml"/>
  <Override PartName="/ppt/slides/slide75.xml" ContentType="application/vnd.openxmlformats-officedocument.presentationml.slide+xml"/>
  <Override PartName="/ppt/slides/slide74.xml" ContentType="application/vnd.openxmlformats-officedocument.presentationml.slide+xml"/>
  <Override PartName="/ppt/slides/slide71.xml" ContentType="application/vnd.openxmlformats-officedocument.presentationml.slide+xml"/>
  <Override PartName="/ppt/slides/slide70.xml" ContentType="application/vnd.openxmlformats-officedocument.presentationml.slide+xml"/>
  <Override PartName="/ppt/slides/slide66.xml" ContentType="application/vnd.openxmlformats-officedocument.presentationml.slide+xml"/>
  <Override PartName="/ppt/slides/slide65.xml" ContentType="application/vnd.openxmlformats-officedocument.presentationml.slide+xml"/>
  <Override PartName="/ppt/slides/slide68.xml" ContentType="application/vnd.openxmlformats-officedocument.presentationml.slide+xml"/>
  <Override PartName="/ppt/slides/slide64.xml" ContentType="application/vnd.openxmlformats-officedocument.presentationml.slide+xml"/>
  <Override PartName="/ppt/slides/slide63.xml" ContentType="application/vnd.openxmlformats-officedocument.presentationml.slide+xml"/>
  <Override PartName="/ppt/slides/slide61.xml" ContentType="application/vnd.openxmlformats-officedocument.presentationml.slide+xml"/>
  <Override PartName="/ppt/slides/slide56.xml" ContentType="application/vnd.openxmlformats-officedocument.presentationml.slide+xml"/>
  <Override PartName="/ppt/slides/slide55.xml" ContentType="application/vnd.openxmlformats-officedocument.presentationml.slide+xml"/>
  <Override PartName="/ppt/slides/slide52.xml" ContentType="application/vnd.openxmlformats-officedocument.presentationml.slide+xml"/>
  <Override PartName="/ppt/slides/slide50.xml" ContentType="application/vnd.openxmlformats-officedocument.presentationml.slide+xml"/>
  <Override PartName="/ppt/slides/slide46.xml" ContentType="application/vnd.openxmlformats-officedocument.presentationml.slide+xml"/>
  <Override PartName="/ppt/slides/slide82.xml" ContentType="application/vnd.openxmlformats-officedocument.presentationml.slide+xml"/>
  <Override PartName="/ppt/slides/slide45.xml" ContentType="application/vnd.openxmlformats-officedocument.presentationml.slide+xml"/>
  <Override PartName="/ppt/slides/slide37.xml" ContentType="application/vnd.openxmlformats-officedocument.presentationml.slide+xml"/>
  <Override PartName="/ppt/slides/slide34.xml" ContentType="application/vnd.openxmlformats-officedocument.presentationml.slide+xml"/>
  <Override PartName="/ppt/slides/slide33.xml" ContentType="application/vnd.openxmlformats-officedocument.presentationml.slide+xml"/>
  <Override PartName="/ppt/slides/slide62.xml" ContentType="application/vnd.openxmlformats-officedocument.presentationml.slide+xml"/>
  <Override PartName="/ppt/slides/slide32.xml" ContentType="application/vnd.openxmlformats-officedocument.presentationml.slide+xml"/>
  <Override PartName="/ppt/slides/slide31.xml" ContentType="application/vnd.openxmlformats-officedocument.presentationml.slide+xml"/>
  <Override PartName="/ppt/slides/slide30.xml" ContentType="application/vnd.openxmlformats-officedocument.presentationml.slide+xml"/>
  <Override PartName="/ppt/slides/slide29.xml" ContentType="application/vnd.openxmlformats-officedocument.presentationml.slide+xml"/>
  <Override PartName="/ppt/slides/slide26.xml" ContentType="application/vnd.openxmlformats-officedocument.presentationml.slide+xml"/>
  <Override PartName="/ppt/slides/slide78.xml" ContentType="application/vnd.openxmlformats-officedocument.presentationml.slide+xml"/>
  <Override PartName="/ppt/slides/slide73.xml" ContentType="application/vnd.openxmlformats-officedocument.presentationml.slide+xml"/>
  <Override PartName="/ppt/slides/slide24.xml" ContentType="application/vnd.openxmlformats-officedocument.presentationml.slide+xml"/>
  <Override PartName="/ppt/slides/slide84.xml" ContentType="application/vnd.openxmlformats-officedocument.presentationml.slide+xml"/>
  <Override PartName="/ppt/slides/slide23.xml" ContentType="application/vnd.openxmlformats-officedocument.presentationml.slide+xml"/>
  <Override PartName="/ppt/slides/slide20.xml" ContentType="application/vnd.openxmlformats-officedocument.presentationml.slide+xml"/>
  <Override PartName="/ppt/slides/slide19.xml" ContentType="application/vnd.openxmlformats-officedocument.presentationml.slide+xml"/>
  <Override PartName="/ppt/slides/slide18.xml" ContentType="application/vnd.openxmlformats-officedocument.presentationml.slide+xml"/>
  <Override PartName="/ppt/slides/slide17.xml" ContentType="application/vnd.openxmlformats-officedocument.presentationml.slide+xml"/>
  <Override PartName="/ppt/slides/slide42.xml" ContentType="application/vnd.openxmlformats-officedocument.presentationml.slide+xml"/>
  <Override PartName="/ppt/slides/slide14.xml" ContentType="application/vnd.openxmlformats-officedocument.presentationml.slide+xml"/>
  <Override PartName="/ppt/slides/slide40.xml" ContentType="application/vnd.openxmlformats-officedocument.presentationml.slide+xml"/>
  <Override PartName="/ppt/slides/slide13.xml" ContentType="application/vnd.openxmlformats-officedocument.presentationml.slide+xml"/>
  <Override PartName="/ppt/slides/slide11.xml" ContentType="application/vnd.openxmlformats-officedocument.presentationml.slide+xml"/>
  <Override PartName="/ppt/slides/slide8.xml" ContentType="application/vnd.openxmlformats-officedocument.presentationml.slide+xml"/>
  <Override PartName="/ppt/slides/slide15.xml" ContentType="application/vnd.openxmlformats-officedocument.presentationml.slide+xml"/>
  <Override PartName="/ppt/slides/slide3.xml" ContentType="application/vnd.openxmlformats-officedocument.presentationml.slide+xml"/>
  <Override PartName="/ppt/slides/slide12.xml" ContentType="application/vnd.openxmlformats-officedocument.presentationml.slide+xml"/>
  <Override PartName="/ppt/slides/slide81.xml" ContentType="application/vnd.openxmlformats-officedocument.presentationml.slide+xml"/>
  <Override PartName="/ppt/slideLayouts/slideLayout42.xml" ContentType="application/vnd.openxmlformats-officedocument.presentationml.slideLayout+xml"/>
  <Override PartName="/ppt/slides/slide44.xml" ContentType="application/vnd.openxmlformats-officedocument.presentationml.slide+xml"/>
  <Override PartName="/ppt/slides/slide6.xml" ContentType="application/vnd.openxmlformats-officedocument.presentationml.slide+xml"/>
  <Override PartName="/ppt/slides/slide79.xml" ContentType="application/vnd.openxmlformats-officedocument.presentationml.slide+xml"/>
  <Override PartName="/ppt/slideLayouts/slideLayout39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s/slide9.xml" ContentType="application/vnd.openxmlformats-officedocument.presentationml.slide+xml"/>
  <Override PartName="/ppt/slideLayouts/slideLayout27.xml" ContentType="application/vnd.openxmlformats-officedocument.presentationml.slideLayout+xml"/>
  <Override PartName="/ppt/slides/slide10.xml" ContentType="application/vnd.openxmlformats-officedocument.presentationml.slide+xml"/>
  <Override PartName="/ppt/slideLayouts/slideLayout36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s/slide51.xml" ContentType="application/vnd.openxmlformats-officedocument.presentationml.slide+xml"/>
  <Override PartName="/ppt/slides/slide36.xml" ContentType="application/vnd.openxmlformats-officedocument.presentationml.slide+xml"/>
  <Override PartName="/ppt/slides/slide72.xml" ContentType="application/vnd.openxmlformats-officedocument.presentationml.slide+xml"/>
  <Override PartName="/ppt/slideLayouts/slideLayout22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s/slide43.xml" ContentType="application/vnd.openxmlformats-officedocument.presentationml.slide+xml"/>
  <Override PartName="/ppt/slideLayouts/slideLayout40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s/slide25.xml" ContentType="application/vnd.openxmlformats-officedocument.presentationml.slide+xml"/>
  <Override PartName="/ppt/slides/slide21.xml" ContentType="application/vnd.openxmlformats-officedocument.presentationml.slide+xml"/>
  <Override PartName="/ppt/slides/slide69.xml" ContentType="application/vnd.openxmlformats-officedocument.presentationml.slide+xml"/>
  <Override PartName="/ppt/slides/slide7.xml" ContentType="application/vnd.openxmlformats-officedocument.presentationml.slide+xml"/>
  <Override PartName="/ppt/slides/slide57.xml" ContentType="application/vnd.openxmlformats-officedocument.presentationml.slide+xml"/>
  <Override PartName="/ppt/slideLayouts/slideLayout3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s/slide67.xml" ContentType="application/vnd.openxmlformats-officedocument.presentationml.slide+xml"/>
  <Override PartName="/ppt/slideLayouts/slideLayout3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s/slide35.xml" ContentType="application/vnd.openxmlformats-officedocument.presentationml.slide+xml"/>
  <Override PartName="/ppt/slides/slide1.xml" ContentType="application/vnd.openxmlformats-officedocument.presentationml.slide+xml"/>
  <Override PartName="/ppt/slideLayouts/slideLayout1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54.xml" ContentType="application/vnd.openxmlformats-officedocument.presentationml.slide+xml"/>
  <Override PartName="/ppt/slides/slide5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27.xml" ContentType="application/vnd.openxmlformats-officedocument.presentationml.slide+xml"/>
  <Override PartName="/ppt/slides/slide48.xml" ContentType="application/vnd.openxmlformats-officedocument.presentationml.slide+xml"/>
  <Override PartName="/ppt/slides/slide4.xml" ContentType="application/vnd.openxmlformats-officedocument.presentationml.slide+xml"/>
  <Override PartName="/ppt/slides/slide80.xml" ContentType="application/vnd.openxmlformats-officedocument.presentationml.slide+xml"/>
  <Override PartName="/ppt/slideLayouts/slideLayout12.xml" ContentType="application/vnd.openxmlformats-officedocument.presentationml.slideLayout+xml"/>
  <Override PartName="/ppt/slideMasters/slideMaster2.xml" ContentType="application/vnd.openxmlformats-officedocument.presentationml.slideMaster+xml"/>
  <Override PartName="/ppt/slideLayouts/slideLayout24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59.xml" ContentType="application/vnd.openxmlformats-officedocument.presentationml.slide+xml"/>
  <Override PartName="/ppt/slides/slide89.xml" ContentType="application/vnd.openxmlformats-officedocument.presentationml.slide+xml"/>
  <Override PartName="/ppt/theme/theme4.xml" ContentType="application/vnd.openxmlformats-officedocument.theme+xml"/>
  <Override PartName="/ppt/slideMasters/slideMaster4.xml" ContentType="application/vnd.openxmlformats-officedocument.presentationml.slideMaster+xml"/>
  <Override PartName="/ppt/slides/slide22.xml" ContentType="application/vnd.openxmlformats-officedocument.presentationml.slide+xml"/>
  <Override PartName="/ppt/slides/slide47.xml" ContentType="application/vnd.openxmlformats-officedocument.presentationml.slide+xml"/>
  <Override PartName="/ppt/theme/theme3.xml" ContentType="application/vnd.openxmlformats-officedocument.theme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2.xml" ContentType="application/vnd.openxmlformats-officedocument.theme+xml"/>
  <Override PartName="/ppt/slideLayouts/slideLayout15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bleStyles.xml" ContentType="application/vnd.openxmlformats-officedocument.presentationml.tableStyles+xml"/>
  <Override PartName="/ppt/slides/slide28.xml" ContentType="application/vnd.openxmlformats-officedocument.presentationml.slide+xml"/>
  <Override PartName="/ppt/slides/slide53.xml" ContentType="application/vnd.openxmlformats-officedocument.presentationml.slide+xml"/>
  <Override PartName="/ppt/theme/theme1.xml" ContentType="application/vnd.openxmlformats-officedocument.theme+xml"/>
  <Override PartName="/ppt/slideLayouts/slideLayout34.xml" ContentType="application/vnd.openxmlformats-officedocument.presentationml.slideLayout+xml"/>
  <Override PartName="/ppt/slides/slide16.xml" ContentType="application/vnd.openxmlformats-officedocument.presentationml.slide+xml"/>
  <Override PartName="/ppt/slides/slide41.xml" ContentType="application/vnd.openxmlformats-officedocument.presentationml.slide+xml"/>
  <Override PartName="/ppt/slideLayouts/slideLayout2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60.xml" ContentType="application/vnd.openxmlformats-officedocument.presentationml.slide+xml"/>
  <Override PartName="/ppt/slides/slide2.xml" ContentType="application/vnd.openxmlformats-officedocument.presentationml.slide+xml"/>
  <Override PartName="/ppt/slideLayouts/slideLayout16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s/slide39.xml" ContentType="application/vnd.openxmlformats-officedocument.presentationml.slide+xml"/>
  <Override PartName="/ppt/slides/slide58.xml" ContentType="application/vnd.openxmlformats-officedocument.presentationml.slid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s/slide49.xml" ContentType="application/vnd.openxmlformats-officedocument.presentationml.slide+xml"/>
  <Override PartName="/ppt/slides/slide88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38.xml" ContentType="application/vnd.openxmlformats-officedocument.presentationml.slide+xml"/>
  <Override PartName="/ppt/slideMasters/slideMaster3.xml" ContentType="application/vnd.openxmlformats-officedocument.presentationml.slideMaster+xml"/>
  <Override PartName="/ppt/presentation.xml" ContentType="application/vnd.openxmlformats-officedocument.presentationml.presentation.main+xml"/>
  <Override PartName="/ppt/slideLayouts/slideLayout18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autoCompressPictures="0" embedTrueTypeFonts="1" saveSubsetFonts="1" strictFirstAndLastChars="0">
  <p:sldMasterIdLst>
    <p:sldMasterId id="2147483648" r:id="rId1"/>
    <p:sldMasterId id="2147483658" r:id="rId2"/>
    <p:sldMasterId id="2147483670" r:id="rId3"/>
    <p:sldMasterId id="2147483682" r:id="rId4"/>
  </p:sldMasterIdLst>
  <p:sldIdLst>
    <p:sldId id="256" r:id="rId9"/>
    <p:sldId id="257" r:id="rId10"/>
    <p:sldId id="258" r:id="rId11"/>
    <p:sldId id="259" r:id="rId12"/>
    <p:sldId id="260" r:id="rId13"/>
    <p:sldId id="261" r:id="rId14"/>
    <p:sldId id="262" r:id="rId15"/>
    <p:sldId id="263" r:id="rId16"/>
    <p:sldId id="264" r:id="rId17"/>
    <p:sldId id="265" r:id="rId18"/>
    <p:sldId id="266" r:id="rId19"/>
    <p:sldId id="267" r:id="rId20"/>
    <p:sldId id="268" r:id="rId21"/>
    <p:sldId id="269" r:id="rId22"/>
    <p:sldId id="270" r:id="rId23"/>
    <p:sldId id="271" r:id="rId24"/>
    <p:sldId id="272" r:id="rId25"/>
    <p:sldId id="273" r:id="rId26"/>
    <p:sldId id="274" r:id="rId27"/>
    <p:sldId id="275" r:id="rId28"/>
    <p:sldId id="276" r:id="rId29"/>
    <p:sldId id="277" r:id="rId30"/>
    <p:sldId id="278" r:id="rId31"/>
    <p:sldId id="279" r:id="rId32"/>
    <p:sldId id="280" r:id="rId33"/>
    <p:sldId id="281" r:id="rId34"/>
    <p:sldId id="282" r:id="rId35"/>
    <p:sldId id="283" r:id="rId36"/>
    <p:sldId id="284" r:id="rId37"/>
    <p:sldId id="285" r:id="rId38"/>
    <p:sldId id="286" r:id="rId39"/>
    <p:sldId id="287" r:id="rId40"/>
    <p:sldId id="288" r:id="rId41"/>
    <p:sldId id="289" r:id="rId42"/>
    <p:sldId id="290" r:id="rId43"/>
    <p:sldId id="291" r:id="rId44"/>
    <p:sldId id="292" r:id="rId45"/>
    <p:sldId id="293" r:id="rId46"/>
    <p:sldId id="294" r:id="rId47"/>
    <p:sldId id="295" r:id="rId48"/>
    <p:sldId id="296" r:id="rId49"/>
    <p:sldId id="297" r:id="rId50"/>
    <p:sldId id="298" r:id="rId51"/>
    <p:sldId id="299" r:id="rId52"/>
    <p:sldId id="300" r:id="rId53"/>
    <p:sldId id="301" r:id="rId54"/>
    <p:sldId id="302" r:id="rId55"/>
    <p:sldId id="303" r:id="rId56"/>
    <p:sldId id="304" r:id="rId57"/>
    <p:sldId id="305" r:id="rId58"/>
    <p:sldId id="306" r:id="rId59"/>
    <p:sldId id="307" r:id="rId60"/>
    <p:sldId id="308" r:id="rId61"/>
    <p:sldId id="309" r:id="rId62"/>
    <p:sldId id="310" r:id="rId63"/>
    <p:sldId id="311" r:id="rId64"/>
    <p:sldId id="312" r:id="rId65"/>
    <p:sldId id="313" r:id="rId66"/>
    <p:sldId id="314" r:id="rId67"/>
    <p:sldId id="315" r:id="rId68"/>
    <p:sldId id="316" r:id="rId69"/>
    <p:sldId id="317" r:id="rId70"/>
    <p:sldId id="318" r:id="rId71"/>
    <p:sldId id="319" r:id="rId72"/>
    <p:sldId id="320" r:id="rId73"/>
    <p:sldId id="321" r:id="rId74"/>
    <p:sldId id="322" r:id="rId75"/>
    <p:sldId id="323" r:id="rId76"/>
    <p:sldId id="324" r:id="rId77"/>
    <p:sldId id="325" r:id="rId78"/>
    <p:sldId id="326" r:id="rId79"/>
    <p:sldId id="327" r:id="rId80"/>
    <p:sldId id="328" r:id="rId81"/>
    <p:sldId id="329" r:id="rId82"/>
    <p:sldId id="330" r:id="rId83"/>
    <p:sldId id="331" r:id="rId84"/>
    <p:sldId id="332" r:id="rId85"/>
    <p:sldId id="333" r:id="rId86"/>
    <p:sldId id="334" r:id="rId87"/>
    <p:sldId id="335" r:id="rId88"/>
    <p:sldId id="336" r:id="rId89"/>
    <p:sldId id="337" r:id="rId90"/>
    <p:sldId id="338" r:id="rId91"/>
    <p:sldId id="339" r:id="rId92"/>
    <p:sldId id="340" r:id="rId93"/>
    <p:sldId id="341" r:id="rId94"/>
    <p:sldId id="342" r:id="rId95"/>
    <p:sldId id="343" r:id="rId96"/>
    <p:sldId id="344" r:id="rId97"/>
    <p:sldId id="345" r:id="rId98"/>
    <p:sldId id="346" r:id="rId99"/>
    <p:sldId id="347" r:id="rId100"/>
    <p:sldId id="348" r:id="rId101"/>
  </p:sldIdLst>
  <p:sldSz cx="9144000" cy="5143500" type="screen16x9"/>
  <p:notesSz cx="9144000" cy="5143500"/>
  <p:defaultTextStyle>
    <a:defPPr marR="0" lvl="0" algn="l">
      <a:lnSpc>
        <a:spcPct val="100000"/>
      </a:lnSpc>
      <a:spcBef>
        <a:spcPts val="0"/>
      </a:spcBef>
      <a:spcAft>
        <a:spcPts val="0"/>
      </a:spcAft>
    </a:defPPr>
    <a:lvl1pPr marR="0" lv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1pPr>
    <a:lvl2pPr marR="0" lvl="1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2pPr>
    <a:lvl3pPr marR="0" lvl="2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3pPr>
    <a:lvl4pPr marR="0" lvl="3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4pPr>
    <a:lvl5pPr marR="0" lvl="4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5pPr>
    <a:lvl6pPr marR="0" lvl="5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6pPr>
    <a:lvl7pPr marR="0" lvl="6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7pPr>
    <a:lvl8pPr marR="0" lvl="7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8pPr>
    <a:lvl9pPr marR="0" lvl="8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 varScale="1">
        <p:scale>
          <a:sx n="126" d="100"/>
          <a:sy n="126" d="100"/>
        </p:scale>
        <p:origin x="1218" y="114"/>
      </p:cViewPr>
      <p:guideLst>
        <p:guide pos="1620" orient="horz"/>
        <p:guide pos="2880"/>
      </p:guideLst>
    </p:cSldViewPr>
  </p:slide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theme" Target="theme/theme1.xml"/><Relationship Id="rId6" Type="http://schemas.openxmlformats.org/officeDocument/2006/relationships/theme" Target="theme/theme2.xml"/><Relationship Id="rId7" Type="http://schemas.openxmlformats.org/officeDocument/2006/relationships/theme" Target="theme/theme3.xml"/><Relationship Id="rId8" Type="http://schemas.openxmlformats.org/officeDocument/2006/relationships/theme" Target="theme/theme4.xml"/><Relationship Id="rId9" Type="http://schemas.openxmlformats.org/officeDocument/2006/relationships/slide" Target="slides/slide1.xml"/><Relationship Id="rId10" Type="http://schemas.openxmlformats.org/officeDocument/2006/relationships/slide" Target="slides/slide2.xml"/><Relationship Id="rId11" Type="http://schemas.openxmlformats.org/officeDocument/2006/relationships/slide" Target="slides/slide3.xml"/><Relationship Id="rId12" Type="http://schemas.openxmlformats.org/officeDocument/2006/relationships/slide" Target="slides/slide4.xml"/><Relationship Id="rId13" Type="http://schemas.openxmlformats.org/officeDocument/2006/relationships/slide" Target="slides/slide5.xml"/><Relationship Id="rId14" Type="http://schemas.openxmlformats.org/officeDocument/2006/relationships/slide" Target="slides/slide6.xml"/><Relationship Id="rId15" Type="http://schemas.openxmlformats.org/officeDocument/2006/relationships/slide" Target="slides/slide7.xml"/><Relationship Id="rId16" Type="http://schemas.openxmlformats.org/officeDocument/2006/relationships/slide" Target="slides/slide8.xml"/><Relationship Id="rId17" Type="http://schemas.openxmlformats.org/officeDocument/2006/relationships/slide" Target="slides/slide9.xml"/><Relationship Id="rId18" Type="http://schemas.openxmlformats.org/officeDocument/2006/relationships/slide" Target="slides/slide10.xml"/><Relationship Id="rId19" Type="http://schemas.openxmlformats.org/officeDocument/2006/relationships/slide" Target="slides/slide11.xml"/><Relationship Id="rId20" Type="http://schemas.openxmlformats.org/officeDocument/2006/relationships/slide" Target="slides/slide12.xml"/><Relationship Id="rId21" Type="http://schemas.openxmlformats.org/officeDocument/2006/relationships/slide" Target="slides/slide13.xml"/><Relationship Id="rId22" Type="http://schemas.openxmlformats.org/officeDocument/2006/relationships/slide" Target="slides/slide14.xml"/><Relationship Id="rId23" Type="http://schemas.openxmlformats.org/officeDocument/2006/relationships/slide" Target="slides/slide15.xml"/><Relationship Id="rId24" Type="http://schemas.openxmlformats.org/officeDocument/2006/relationships/slide" Target="slides/slide16.xml"/><Relationship Id="rId25" Type="http://schemas.openxmlformats.org/officeDocument/2006/relationships/slide" Target="slides/slide17.xml"/><Relationship Id="rId26" Type="http://schemas.openxmlformats.org/officeDocument/2006/relationships/slide" Target="slides/slide18.xml"/><Relationship Id="rId27" Type="http://schemas.openxmlformats.org/officeDocument/2006/relationships/slide" Target="slides/slide19.xml"/><Relationship Id="rId28" Type="http://schemas.openxmlformats.org/officeDocument/2006/relationships/slide" Target="slides/slide20.xml"/><Relationship Id="rId29" Type="http://schemas.openxmlformats.org/officeDocument/2006/relationships/slide" Target="slides/slide21.xml"/><Relationship Id="rId30" Type="http://schemas.openxmlformats.org/officeDocument/2006/relationships/slide" Target="slides/slide22.xml"/><Relationship Id="rId31" Type="http://schemas.openxmlformats.org/officeDocument/2006/relationships/slide" Target="slides/slide23.xml"/><Relationship Id="rId32" Type="http://schemas.openxmlformats.org/officeDocument/2006/relationships/slide" Target="slides/slide24.xml"/><Relationship Id="rId33" Type="http://schemas.openxmlformats.org/officeDocument/2006/relationships/slide" Target="slides/slide25.xml"/><Relationship Id="rId34" Type="http://schemas.openxmlformats.org/officeDocument/2006/relationships/slide" Target="slides/slide26.xml"/><Relationship Id="rId35" Type="http://schemas.openxmlformats.org/officeDocument/2006/relationships/slide" Target="slides/slide27.xml"/><Relationship Id="rId36" Type="http://schemas.openxmlformats.org/officeDocument/2006/relationships/slide" Target="slides/slide28.xml"/><Relationship Id="rId37" Type="http://schemas.openxmlformats.org/officeDocument/2006/relationships/slide" Target="slides/slide29.xml"/><Relationship Id="rId38" Type="http://schemas.openxmlformats.org/officeDocument/2006/relationships/slide" Target="slides/slide30.xml"/><Relationship Id="rId39" Type="http://schemas.openxmlformats.org/officeDocument/2006/relationships/slide" Target="slides/slide31.xml"/><Relationship Id="rId40" Type="http://schemas.openxmlformats.org/officeDocument/2006/relationships/slide" Target="slides/slide32.xml"/><Relationship Id="rId41" Type="http://schemas.openxmlformats.org/officeDocument/2006/relationships/slide" Target="slides/slide33.xml"/><Relationship Id="rId42" Type="http://schemas.openxmlformats.org/officeDocument/2006/relationships/slide" Target="slides/slide34.xml"/><Relationship Id="rId43" Type="http://schemas.openxmlformats.org/officeDocument/2006/relationships/slide" Target="slides/slide35.xml"/><Relationship Id="rId44" Type="http://schemas.openxmlformats.org/officeDocument/2006/relationships/slide" Target="slides/slide36.xml"/><Relationship Id="rId45" Type="http://schemas.openxmlformats.org/officeDocument/2006/relationships/slide" Target="slides/slide37.xml"/><Relationship Id="rId46" Type="http://schemas.openxmlformats.org/officeDocument/2006/relationships/slide" Target="slides/slide38.xml"/><Relationship Id="rId47" Type="http://schemas.openxmlformats.org/officeDocument/2006/relationships/slide" Target="slides/slide39.xml"/><Relationship Id="rId48" Type="http://schemas.openxmlformats.org/officeDocument/2006/relationships/slide" Target="slides/slide40.xml"/><Relationship Id="rId49" Type="http://schemas.openxmlformats.org/officeDocument/2006/relationships/slide" Target="slides/slide41.xml"/><Relationship Id="rId50" Type="http://schemas.openxmlformats.org/officeDocument/2006/relationships/slide" Target="slides/slide42.xml"/><Relationship Id="rId51" Type="http://schemas.openxmlformats.org/officeDocument/2006/relationships/slide" Target="slides/slide43.xml"/><Relationship Id="rId52" Type="http://schemas.openxmlformats.org/officeDocument/2006/relationships/slide" Target="slides/slide44.xml"/><Relationship Id="rId53" Type="http://schemas.openxmlformats.org/officeDocument/2006/relationships/slide" Target="slides/slide45.xml"/><Relationship Id="rId54" Type="http://schemas.openxmlformats.org/officeDocument/2006/relationships/slide" Target="slides/slide46.xml"/><Relationship Id="rId55" Type="http://schemas.openxmlformats.org/officeDocument/2006/relationships/slide" Target="slides/slide47.xml"/><Relationship Id="rId56" Type="http://schemas.openxmlformats.org/officeDocument/2006/relationships/slide" Target="slides/slide48.xml"/><Relationship Id="rId57" Type="http://schemas.openxmlformats.org/officeDocument/2006/relationships/slide" Target="slides/slide49.xml"/><Relationship Id="rId58" Type="http://schemas.openxmlformats.org/officeDocument/2006/relationships/slide" Target="slides/slide50.xml"/><Relationship Id="rId59" Type="http://schemas.openxmlformats.org/officeDocument/2006/relationships/slide" Target="slides/slide51.xml"/><Relationship Id="rId60" Type="http://schemas.openxmlformats.org/officeDocument/2006/relationships/slide" Target="slides/slide52.xml"/><Relationship Id="rId61" Type="http://schemas.openxmlformats.org/officeDocument/2006/relationships/slide" Target="slides/slide53.xml"/><Relationship Id="rId62" Type="http://schemas.openxmlformats.org/officeDocument/2006/relationships/slide" Target="slides/slide54.xml"/><Relationship Id="rId63" Type="http://schemas.openxmlformats.org/officeDocument/2006/relationships/slide" Target="slides/slide55.xml"/><Relationship Id="rId64" Type="http://schemas.openxmlformats.org/officeDocument/2006/relationships/slide" Target="slides/slide56.xml"/><Relationship Id="rId65" Type="http://schemas.openxmlformats.org/officeDocument/2006/relationships/slide" Target="slides/slide57.xml"/><Relationship Id="rId66" Type="http://schemas.openxmlformats.org/officeDocument/2006/relationships/slide" Target="slides/slide58.xml"/><Relationship Id="rId67" Type="http://schemas.openxmlformats.org/officeDocument/2006/relationships/slide" Target="slides/slide59.xml"/><Relationship Id="rId68" Type="http://schemas.openxmlformats.org/officeDocument/2006/relationships/slide" Target="slides/slide60.xml"/><Relationship Id="rId69" Type="http://schemas.openxmlformats.org/officeDocument/2006/relationships/slide" Target="slides/slide61.xml"/><Relationship Id="rId70" Type="http://schemas.openxmlformats.org/officeDocument/2006/relationships/slide" Target="slides/slide62.xml"/><Relationship Id="rId71" Type="http://schemas.openxmlformats.org/officeDocument/2006/relationships/slide" Target="slides/slide63.xml"/><Relationship Id="rId72" Type="http://schemas.openxmlformats.org/officeDocument/2006/relationships/slide" Target="slides/slide64.xml"/><Relationship Id="rId73" Type="http://schemas.openxmlformats.org/officeDocument/2006/relationships/slide" Target="slides/slide65.xml"/><Relationship Id="rId74" Type="http://schemas.openxmlformats.org/officeDocument/2006/relationships/slide" Target="slides/slide66.xml"/><Relationship Id="rId75" Type="http://schemas.openxmlformats.org/officeDocument/2006/relationships/slide" Target="slides/slide67.xml"/><Relationship Id="rId76" Type="http://schemas.openxmlformats.org/officeDocument/2006/relationships/slide" Target="slides/slide68.xml"/><Relationship Id="rId77" Type="http://schemas.openxmlformats.org/officeDocument/2006/relationships/slide" Target="slides/slide69.xml"/><Relationship Id="rId78" Type="http://schemas.openxmlformats.org/officeDocument/2006/relationships/slide" Target="slides/slide70.xml"/><Relationship Id="rId79" Type="http://schemas.openxmlformats.org/officeDocument/2006/relationships/slide" Target="slides/slide71.xml"/><Relationship Id="rId80" Type="http://schemas.openxmlformats.org/officeDocument/2006/relationships/slide" Target="slides/slide72.xml"/><Relationship Id="rId81" Type="http://schemas.openxmlformats.org/officeDocument/2006/relationships/slide" Target="slides/slide73.xml"/><Relationship Id="rId82" Type="http://schemas.openxmlformats.org/officeDocument/2006/relationships/slide" Target="slides/slide74.xml"/><Relationship Id="rId83" Type="http://schemas.openxmlformats.org/officeDocument/2006/relationships/slide" Target="slides/slide75.xml"/><Relationship Id="rId84" Type="http://schemas.openxmlformats.org/officeDocument/2006/relationships/slide" Target="slides/slide76.xml"/><Relationship Id="rId85" Type="http://schemas.openxmlformats.org/officeDocument/2006/relationships/slide" Target="slides/slide77.xml"/><Relationship Id="rId86" Type="http://schemas.openxmlformats.org/officeDocument/2006/relationships/slide" Target="slides/slide78.xml"/><Relationship Id="rId87" Type="http://schemas.openxmlformats.org/officeDocument/2006/relationships/slide" Target="slides/slide79.xml"/><Relationship Id="rId88" Type="http://schemas.openxmlformats.org/officeDocument/2006/relationships/slide" Target="slides/slide80.xml"/><Relationship Id="rId89" Type="http://schemas.openxmlformats.org/officeDocument/2006/relationships/slide" Target="slides/slide81.xml"/><Relationship Id="rId90" Type="http://schemas.openxmlformats.org/officeDocument/2006/relationships/slide" Target="slides/slide82.xml"/><Relationship Id="rId91" Type="http://schemas.openxmlformats.org/officeDocument/2006/relationships/slide" Target="slides/slide83.xml"/><Relationship Id="rId92" Type="http://schemas.openxmlformats.org/officeDocument/2006/relationships/slide" Target="slides/slide84.xml"/><Relationship Id="rId93" Type="http://schemas.openxmlformats.org/officeDocument/2006/relationships/slide" Target="slides/slide85.xml"/><Relationship Id="rId94" Type="http://schemas.openxmlformats.org/officeDocument/2006/relationships/slide" Target="slides/slide86.xml"/><Relationship Id="rId95" Type="http://schemas.openxmlformats.org/officeDocument/2006/relationships/slide" Target="slides/slide87.xml"/><Relationship Id="rId96" Type="http://schemas.openxmlformats.org/officeDocument/2006/relationships/slide" Target="slides/slide88.xml"/><Relationship Id="rId97" Type="http://schemas.openxmlformats.org/officeDocument/2006/relationships/slide" Target="slides/slide89.xml"/><Relationship Id="rId98" Type="http://schemas.openxmlformats.org/officeDocument/2006/relationships/slide" Target="slides/slide90.xml"/><Relationship Id="rId99" Type="http://schemas.openxmlformats.org/officeDocument/2006/relationships/slide" Target="slides/slide91.xml"/><Relationship Id="rId100" Type="http://schemas.openxmlformats.org/officeDocument/2006/relationships/slide" Target="slides/slide92.xml"/><Relationship Id="rId101" Type="http://schemas.openxmlformats.org/officeDocument/2006/relationships/slide" Target="slides/slide93.xml"/><Relationship Id="rId102" Type="http://schemas.openxmlformats.org/officeDocument/2006/relationships/presProps" Target="presProps.xml" /><Relationship Id="rId103" Type="http://schemas.openxmlformats.org/officeDocument/2006/relationships/tableStyles" Target="tableStyles.xml" /><Relationship Id="rId104" Type="http://schemas.openxmlformats.org/officeDocument/2006/relationships/viewProps" Target="viewProps.xml" /></Relationship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Diapositive de titre" preserve="0" showMasterPhAnim="0" type="title" userDrawn="1">
  <p:cSld name="TITL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>
            <a:spLocks noGrp="1"/>
          </p:cNvSpPr>
          <p:nvPr>
            <p:ph type="ctrTitle"/>
          </p:nvPr>
        </p:nvSpPr>
        <p:spPr bwMode="auto">
          <a:xfrm>
            <a:off x="685800" y="1597819"/>
            <a:ext cx="7772400" cy="1102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58" name="Google Shape;58;p14"/>
          <p:cNvSpPr txBox="1">
            <a:spLocks noGrp="1"/>
          </p:cNvSpPr>
          <p:nvPr>
            <p:ph type="subTitle" idx="1"/>
          </p:nvPr>
        </p:nvSpPr>
        <p:spPr bwMode="auto">
          <a:xfrm>
            <a:off x="1371600" y="2914650"/>
            <a:ext cx="6400800" cy="1314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>
            <a:pPr>
              <a:defRPr/>
            </a:pPr>
            <a:endParaRPr/>
          </a:p>
        </p:txBody>
      </p:sp>
      <p:sp>
        <p:nvSpPr>
          <p:cNvPr id="59" name="Google Shape;59;p14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60" name="Google Shape;60;p14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61" name="Google Shape;61;p14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itle" userDrawn="1">
  <p:cSld name="Title Slid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578697085" name="Title 1"/>
          <p:cNvSpPr>
            <a:spLocks noGrp="1"/>
          </p:cNvSpPr>
          <p:nvPr>
            <p:ph type="ctrTitle"/>
          </p:nvPr>
        </p:nvSpPr>
        <p:spPr bwMode="auto">
          <a:xfrm>
            <a:off x="1143000" y="841771"/>
            <a:ext cx="6858000" cy="1790699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488309564" name="Subtitle 2"/>
          <p:cNvSpPr>
            <a:spLocks noGrp="1"/>
          </p:cNvSpPr>
          <p:nvPr>
            <p:ph type="subTitle" idx="1"/>
          </p:nvPr>
        </p:nvSpPr>
        <p:spPr bwMode="auto">
          <a:xfrm>
            <a:off x="1143000" y="2701527"/>
            <a:ext cx="6858000" cy="1241820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 lang="fr-FR"/>
              <a:t>Click to edit Master subtitle style</a:t>
            </a:r>
            <a:endParaRPr/>
          </a:p>
        </p:txBody>
      </p:sp>
      <p:sp>
        <p:nvSpPr>
          <p:cNvPr id="706328925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13FC896-FB44-1F58-FAEA-0D6C00428AC2}" type="datetimeFigureOut">
              <a:rPr lang="fr-FR"/>
              <a:t/>
            </a:fld>
            <a:endParaRPr lang="fr-FR"/>
          </a:p>
        </p:txBody>
      </p:sp>
      <p:sp>
        <p:nvSpPr>
          <p:cNvPr id="1943533952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527553183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4BF9AC78-EF06-3EB3-F536-D45D12CC3690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obj" userDrawn="1">
  <p:cSld name="Title and Conten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15954232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936689228" name="Content Placeholder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85871006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2B632737-9026-61CE-55E5-F452E56DB5AE}" type="datetimeFigureOut">
              <a:rPr lang="fr-FR"/>
              <a:t/>
            </a:fld>
            <a:endParaRPr lang="fr-FR"/>
          </a:p>
        </p:txBody>
      </p:sp>
      <p:sp>
        <p:nvSpPr>
          <p:cNvPr id="320915468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99927512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DD3F22C4-D886-8340-A3ED-A3825985B3B1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secHead" userDrawn="1">
  <p:cSld name="Section Header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39458333" name="Title 1"/>
          <p:cNvSpPr>
            <a:spLocks noGrp="1"/>
          </p:cNvSpPr>
          <p:nvPr>
            <p:ph type="title"/>
          </p:nvPr>
        </p:nvSpPr>
        <p:spPr bwMode="auto">
          <a:xfrm>
            <a:off x="623886" y="1282302"/>
            <a:ext cx="7886700" cy="2139552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77738152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3886" y="3442096"/>
            <a:ext cx="7886700" cy="1125139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1640068740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2232E00-9C52-D9E3-AC8E-EFBFB95B008B}" type="datetimeFigureOut">
              <a:rPr lang="fr-FR"/>
              <a:t/>
            </a:fld>
            <a:endParaRPr lang="fr-FR"/>
          </a:p>
        </p:txBody>
      </p:sp>
      <p:sp>
        <p:nvSpPr>
          <p:cNvPr id="1196052445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802241996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D5BE6428-2C51-26C5-D6EC-E338A5DD0448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woObj" userDrawn="1">
  <p:cSld name="Two Conten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793015853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334575328" name="Content Placeholder 2"/>
          <p:cNvSpPr>
            <a:spLocks noGrp="1"/>
          </p:cNvSpPr>
          <p:nvPr>
            <p:ph sz="half" idx="1"/>
          </p:nvPr>
        </p:nvSpPr>
        <p:spPr bwMode="auto">
          <a:xfrm>
            <a:off x="628649" y="1369217"/>
            <a:ext cx="3886200" cy="3263502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60333650" name="Content Placeholder 3"/>
          <p:cNvSpPr>
            <a:spLocks noGrp="1"/>
          </p:cNvSpPr>
          <p:nvPr>
            <p:ph sz="half" idx="2"/>
          </p:nvPr>
        </p:nvSpPr>
        <p:spPr bwMode="auto">
          <a:xfrm>
            <a:off x="4629150" y="1369217"/>
            <a:ext cx="3886200" cy="3263502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245039134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D6B55CFA-3A71-2BB6-FC32-B4CCB96C24EB}" type="datetimeFigureOut">
              <a:rPr lang="fr-FR"/>
              <a:t/>
            </a:fld>
            <a:endParaRPr lang="fr-FR"/>
          </a:p>
        </p:txBody>
      </p:sp>
      <p:sp>
        <p:nvSpPr>
          <p:cNvPr id="1984356703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528859775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B433799A-1BF3-8AE2-DB90-56A4029953D3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woTxTwoObj" userDrawn="1">
  <p:cSld name="Comparis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347044245" name="Title 1"/>
          <p:cNvSpPr>
            <a:spLocks noGrp="1"/>
          </p:cNvSpPr>
          <p:nvPr>
            <p:ph type="title"/>
          </p:nvPr>
        </p:nvSpPr>
        <p:spPr bwMode="auto">
          <a:xfrm>
            <a:off x="629840" y="273843"/>
            <a:ext cx="7886700" cy="994171"/>
          </a:xfrm>
        </p:spPr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641546780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9840" y="1260871"/>
            <a:ext cx="3868339" cy="6179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399292196" name="Content Placeholder 3"/>
          <p:cNvSpPr>
            <a:spLocks noGrp="1"/>
          </p:cNvSpPr>
          <p:nvPr>
            <p:ph sz="half" idx="2"/>
          </p:nvPr>
        </p:nvSpPr>
        <p:spPr bwMode="auto">
          <a:xfrm>
            <a:off x="629840" y="1878804"/>
            <a:ext cx="3868339" cy="2763440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51802992" name="Text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4629150" y="1260871"/>
            <a:ext cx="3887390" cy="6179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42857585" name="Content Placeholder 5"/>
          <p:cNvSpPr>
            <a:spLocks noGrp="1"/>
          </p:cNvSpPr>
          <p:nvPr>
            <p:ph sz="quarter" idx="4"/>
          </p:nvPr>
        </p:nvSpPr>
        <p:spPr bwMode="auto">
          <a:xfrm>
            <a:off x="4629150" y="1878804"/>
            <a:ext cx="3887390" cy="2763440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69513203" name="Date Placeholder 6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80908E8-EBBF-6370-F7C6-778B03014459}" type="datetimeFigureOut">
              <a:rPr lang="fr-FR"/>
              <a:t/>
            </a:fld>
            <a:endParaRPr lang="fr-FR"/>
          </a:p>
        </p:txBody>
      </p:sp>
      <p:sp>
        <p:nvSpPr>
          <p:cNvPr id="509669981" name="Footer Placeholder 7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260266806" name="Slide Number Placeholder 8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34659E5-285A-8C80-959E-FF229D54F64D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itleOnly" userDrawn="1">
  <p:cSld name="Title Only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101155152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744721277" name="Date Placeholder 2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EFFE3071-9999-8FBA-7342-D3019C0A3FA3}" type="datetimeFigureOut">
              <a:rPr lang="fr-FR"/>
              <a:t/>
            </a:fld>
            <a:endParaRPr lang="fr-FR"/>
          </a:p>
        </p:txBody>
      </p:sp>
      <p:sp>
        <p:nvSpPr>
          <p:cNvPr id="1363472212" name="Footer Placeholder 3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054449212" name="Slide Number Placeholder 4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6C46111D-00AB-A4F0-2546-379B2059DD8B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blank" userDrawn="1">
  <p:cSld name="Blank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943763679" name="Date Placeholder 1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1169036E-8089-B3D9-71D1-59C17F482F92}" type="datetimeFigureOut">
              <a:rPr lang="fr-FR"/>
              <a:t/>
            </a:fld>
            <a:endParaRPr lang="fr-FR"/>
          </a:p>
        </p:txBody>
      </p:sp>
      <p:sp>
        <p:nvSpPr>
          <p:cNvPr id="1362511191" name="Footer Placeholder 2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538917122" name="Slide Number Placeholder 3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992CEFEB-FCEB-9686-8C19-8812F82826B6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objTx" userDrawn="1">
  <p:cSld name="Content with Capti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92946497" name="Title 1"/>
          <p:cNvSpPr>
            <a:spLocks noGrp="1"/>
          </p:cNvSpPr>
          <p:nvPr>
            <p:ph type="title"/>
          </p:nvPr>
        </p:nvSpPr>
        <p:spPr bwMode="auto">
          <a:xfrm>
            <a:off x="629840" y="342898"/>
            <a:ext cx="2949176" cy="120015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971311658" name="Content Placeholder 2"/>
          <p:cNvSpPr>
            <a:spLocks noGrp="1"/>
          </p:cNvSpPr>
          <p:nvPr>
            <p:ph idx="1"/>
          </p:nvPr>
        </p:nvSpPr>
        <p:spPr bwMode="auto">
          <a:xfrm>
            <a:off x="3887390" y="740567"/>
            <a:ext cx="4629150" cy="365521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866832402" name="Text Placeholder 3"/>
          <p:cNvSpPr>
            <a:spLocks noGrp="1"/>
          </p:cNvSpPr>
          <p:nvPr>
            <p:ph type="body" sz="half" idx="2"/>
          </p:nvPr>
        </p:nvSpPr>
        <p:spPr bwMode="auto">
          <a:xfrm>
            <a:off x="629840" y="1543050"/>
            <a:ext cx="2949176" cy="285869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188171940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45475043-0244-958B-574F-A56ADBEB9C0A}" type="datetimeFigureOut">
              <a:rPr lang="fr-FR"/>
              <a:t/>
            </a:fld>
            <a:endParaRPr lang="fr-FR"/>
          </a:p>
        </p:txBody>
      </p:sp>
      <p:sp>
        <p:nvSpPr>
          <p:cNvPr id="974322738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895201292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1C8BC809-BB4F-2A38-3F23-095F731BAD30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picTx" userDrawn="1">
  <p:cSld name="Picture with Capti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373494142" name="Title 1"/>
          <p:cNvSpPr>
            <a:spLocks noGrp="1"/>
          </p:cNvSpPr>
          <p:nvPr>
            <p:ph type="title"/>
          </p:nvPr>
        </p:nvSpPr>
        <p:spPr bwMode="auto">
          <a:xfrm>
            <a:off x="629840" y="342898"/>
            <a:ext cx="2949176" cy="120015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443543454" name="Picture Placeholder 2"/>
          <p:cNvSpPr>
            <a:spLocks noChangeAspect="1" noGrp="1"/>
          </p:cNvSpPr>
          <p:nvPr>
            <p:ph type="pic" idx="1"/>
          </p:nvPr>
        </p:nvSpPr>
        <p:spPr bwMode="auto">
          <a:xfrm>
            <a:off x="3887390" y="740567"/>
            <a:ext cx="4629150" cy="3655217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r>
              <a:rPr lang="fr-FR"/>
              <a:t>Click icon to add picture</a:t>
            </a:r>
            <a:endParaRPr/>
          </a:p>
        </p:txBody>
      </p:sp>
      <p:sp>
        <p:nvSpPr>
          <p:cNvPr id="1741285341" name="Text Placeholder 3"/>
          <p:cNvSpPr>
            <a:spLocks noGrp="1"/>
          </p:cNvSpPr>
          <p:nvPr>
            <p:ph type="body" sz="half" idx="2"/>
          </p:nvPr>
        </p:nvSpPr>
        <p:spPr bwMode="auto">
          <a:xfrm>
            <a:off x="629840" y="1543050"/>
            <a:ext cx="2949176" cy="285869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618204988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07423882-8C64-9613-9F5E-39ABC972B18A}" type="datetimeFigureOut">
              <a:rPr lang="fr-FR"/>
              <a:t/>
            </a:fld>
            <a:endParaRPr lang="fr-FR"/>
          </a:p>
        </p:txBody>
      </p:sp>
      <p:sp>
        <p:nvSpPr>
          <p:cNvPr id="72735572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638229979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274FAC0-9888-FB92-BBD2-97F622815695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vertTx" userDrawn="1">
  <p:cSld name="Title and Vertical 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49468285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995816946" name="Vertical Text Placeholder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05681447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1ABA607-5DB3-5040-E73E-DD3F6E6AF6DE}" type="datetimeFigureOut">
              <a:rPr lang="fr-FR"/>
              <a:t/>
            </a:fld>
            <a:endParaRPr lang="fr-FR"/>
          </a:p>
        </p:txBody>
      </p:sp>
      <p:sp>
        <p:nvSpPr>
          <p:cNvPr id="993335550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348649845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2F7D84E-1116-382E-490C-493D7BEB0FB9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Vide" preserve="0" showMasterPhAnim="0" type="blank" userDrawn="1">
  <p:cSld name="BLANK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3" name="Google Shape;63;p15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64" name="Google Shape;64;p15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65" name="Google Shape;65;p15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vertTitleAndTx" userDrawn="1">
  <p:cSld name="Vertical Title and 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71835807" name="Vertical Title 1"/>
          <p:cNvSpPr>
            <a:spLocks noGrp="1"/>
          </p:cNvSpPr>
          <p:nvPr>
            <p:ph type="title" orient="vert"/>
          </p:nvPr>
        </p:nvSpPr>
        <p:spPr bwMode="auto">
          <a:xfrm>
            <a:off x="6543675" y="273843"/>
            <a:ext cx="1971675" cy="4358877"/>
          </a:xfrm>
        </p:spPr>
        <p:txBody>
          <a:bodyPr vert="eaVert"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27191495" name="Vertical Text Placeholder 2"/>
          <p:cNvSpPr>
            <a:spLocks noGrp="1"/>
          </p:cNvSpPr>
          <p:nvPr>
            <p:ph type="body" orient="vert" idx="1"/>
          </p:nvPr>
        </p:nvSpPr>
        <p:spPr bwMode="auto">
          <a:xfrm>
            <a:off x="628649" y="273843"/>
            <a:ext cx="5800725" cy="4358877"/>
          </a:xfrm>
        </p:spPr>
        <p:txBody>
          <a:bodyPr vert="eaVert"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545680241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118B39CA-1454-5D88-CCD8-67A55A206B66}" type="datetimeFigureOut">
              <a:rPr lang="fr-FR"/>
              <a:t/>
            </a:fld>
            <a:endParaRPr lang="fr-FR"/>
          </a:p>
        </p:txBody>
      </p:sp>
      <p:sp>
        <p:nvSpPr>
          <p:cNvPr id="1115700266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249071646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2E44B5D5-7B07-6196-20B8-735C1ECE855A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itle" userDrawn="1">
  <p:cSld name="Title Slid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79194318" name="Title 1"/>
          <p:cNvSpPr>
            <a:spLocks noGrp="1"/>
          </p:cNvSpPr>
          <p:nvPr>
            <p:ph type="ctrTitle"/>
          </p:nvPr>
        </p:nvSpPr>
        <p:spPr bwMode="auto">
          <a:xfrm>
            <a:off x="1143000" y="841772"/>
            <a:ext cx="6858000" cy="1790699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219102927" name="Subtitle 2"/>
          <p:cNvSpPr>
            <a:spLocks noGrp="1"/>
          </p:cNvSpPr>
          <p:nvPr>
            <p:ph type="subTitle" idx="1"/>
          </p:nvPr>
        </p:nvSpPr>
        <p:spPr bwMode="auto">
          <a:xfrm>
            <a:off x="1143000" y="2701528"/>
            <a:ext cx="6858000" cy="1241821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 lang="fr-FR"/>
              <a:t>Click to edit Master subtitle style</a:t>
            </a:r>
            <a:endParaRPr/>
          </a:p>
        </p:txBody>
      </p:sp>
      <p:sp>
        <p:nvSpPr>
          <p:cNvPr id="2141245263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2C7B775-58FF-ABFA-B798-8BC446119DE2}" type="datetimeFigureOut">
              <a:rPr lang="fr-FR"/>
              <a:t/>
            </a:fld>
            <a:endParaRPr lang="fr-FR"/>
          </a:p>
        </p:txBody>
      </p:sp>
      <p:sp>
        <p:nvSpPr>
          <p:cNvPr id="1280379672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519021726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EA0BE93-58EF-A9D8-EF00-FC946BD0103F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obj" userDrawn="1">
  <p:cSld name="Title and Conten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361763036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2117931971" name="Content Placeholder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530218311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3F477E77-C2A6-28A0-C456-C7DF86489F3C}" type="datetimeFigureOut">
              <a:rPr lang="fr-FR"/>
              <a:t/>
            </a:fld>
            <a:endParaRPr lang="fr-FR"/>
          </a:p>
        </p:txBody>
      </p:sp>
      <p:sp>
        <p:nvSpPr>
          <p:cNvPr id="1913449302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190094834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B828EE09-C8EF-E0DE-0DBE-9CE9B80BD881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secHead" userDrawn="1">
  <p:cSld name="Section Header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94061062" name="Title 1"/>
          <p:cNvSpPr>
            <a:spLocks noGrp="1"/>
          </p:cNvSpPr>
          <p:nvPr>
            <p:ph type="title"/>
          </p:nvPr>
        </p:nvSpPr>
        <p:spPr bwMode="auto">
          <a:xfrm>
            <a:off x="623887" y="1282303"/>
            <a:ext cx="7886700" cy="2139552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659355331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3887" y="3442097"/>
            <a:ext cx="7886700" cy="1125140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1501083597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0DCB4271-7159-4B33-D915-BD4041D866D8}" type="datetimeFigureOut">
              <a:rPr lang="fr-FR"/>
              <a:t/>
            </a:fld>
            <a:endParaRPr lang="fr-FR"/>
          </a:p>
        </p:txBody>
      </p:sp>
      <p:sp>
        <p:nvSpPr>
          <p:cNvPr id="1896212801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658899751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9009565F-2200-2EEF-53B7-3200F09A9215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woObj" userDrawn="1">
  <p:cSld name="Two Conten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005324934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216479550" name="Content Placeholder 2"/>
          <p:cNvSpPr>
            <a:spLocks noGrp="1"/>
          </p:cNvSpPr>
          <p:nvPr>
            <p:ph sz="half" idx="1"/>
          </p:nvPr>
        </p:nvSpPr>
        <p:spPr bwMode="auto">
          <a:xfrm>
            <a:off x="628650" y="1369218"/>
            <a:ext cx="3886200" cy="3263503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251591285" name="Content Placeholder 3"/>
          <p:cNvSpPr>
            <a:spLocks noGrp="1"/>
          </p:cNvSpPr>
          <p:nvPr>
            <p:ph sz="half" idx="2"/>
          </p:nvPr>
        </p:nvSpPr>
        <p:spPr bwMode="auto">
          <a:xfrm>
            <a:off x="4629150" y="1369218"/>
            <a:ext cx="3886200" cy="3263503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736796146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5AB621E-B81D-E3FC-96B9-5CF4110E1EDD}" type="datetimeFigureOut">
              <a:rPr lang="fr-FR"/>
              <a:t/>
            </a:fld>
            <a:endParaRPr lang="fr-FR"/>
          </a:p>
        </p:txBody>
      </p:sp>
      <p:sp>
        <p:nvSpPr>
          <p:cNvPr id="1338761227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773372856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7A7D3E88-AFA8-DE2F-B90D-8C07DF2A1C00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woTxTwoObj" userDrawn="1">
  <p:cSld name="Comparis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928984254" name="Title 1"/>
          <p:cNvSpPr>
            <a:spLocks noGrp="1"/>
          </p:cNvSpPr>
          <p:nvPr>
            <p:ph type="title"/>
          </p:nvPr>
        </p:nvSpPr>
        <p:spPr bwMode="auto">
          <a:xfrm>
            <a:off x="629840" y="273843"/>
            <a:ext cx="7886700" cy="994172"/>
          </a:xfrm>
        </p:spPr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03204774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9840" y="1260871"/>
            <a:ext cx="3868340" cy="6179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915976687" name="Content Placeholder 3"/>
          <p:cNvSpPr>
            <a:spLocks noGrp="1"/>
          </p:cNvSpPr>
          <p:nvPr>
            <p:ph sz="half" idx="2"/>
          </p:nvPr>
        </p:nvSpPr>
        <p:spPr bwMode="auto">
          <a:xfrm>
            <a:off x="629840" y="1878805"/>
            <a:ext cx="3868340" cy="2763440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016467219" name="Text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4629150" y="1260871"/>
            <a:ext cx="3887390" cy="6179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951697064" name="Content Placeholder 5"/>
          <p:cNvSpPr>
            <a:spLocks noGrp="1"/>
          </p:cNvSpPr>
          <p:nvPr>
            <p:ph sz="quarter" idx="4"/>
          </p:nvPr>
        </p:nvSpPr>
        <p:spPr bwMode="auto">
          <a:xfrm>
            <a:off x="4629150" y="1878805"/>
            <a:ext cx="3887390" cy="2763440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36539992" name="Date Placeholder 6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36C229F6-ED14-BAEA-13CC-5A453805A90B}" type="datetimeFigureOut">
              <a:rPr lang="fr-FR"/>
              <a:t/>
            </a:fld>
            <a:endParaRPr lang="fr-FR"/>
          </a:p>
        </p:txBody>
      </p:sp>
      <p:sp>
        <p:nvSpPr>
          <p:cNvPr id="367407475" name="Footer Placeholder 7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521577106" name="Slide Number Placeholder 8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8860BB2-59A8-E699-9559-172E9038D5BD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itleOnly" userDrawn="1">
  <p:cSld name="Title Only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96392017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724119480" name="Date Placeholder 2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D10C136E-D051-E4F9-5704-D9F858E313CC}" type="datetimeFigureOut">
              <a:rPr lang="fr-FR"/>
              <a:t/>
            </a:fld>
            <a:endParaRPr lang="fr-FR"/>
          </a:p>
        </p:txBody>
      </p:sp>
      <p:sp>
        <p:nvSpPr>
          <p:cNvPr id="241259349" name="Footer Placeholder 3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624298464" name="Slide Number Placeholder 4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C62C6511-645D-FE3A-6685-A39EB466D8E8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blank" userDrawn="1">
  <p:cSld name="Blank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392563017" name="Date Placeholder 1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F81643EB-532C-544A-4137-CDDA7219858F}" type="datetimeFigureOut">
              <a:rPr lang="fr-FR"/>
              <a:t/>
            </a:fld>
            <a:endParaRPr lang="fr-FR"/>
          </a:p>
        </p:txBody>
      </p:sp>
      <p:sp>
        <p:nvSpPr>
          <p:cNvPr id="1840783942" name="Footer Placeholder 2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37626038" name="Slide Number Placeholder 3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AC35383-482C-403F-B3F5-2FDCD2DEC194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objTx" userDrawn="1">
  <p:cSld name="Content with Capti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076366709" name="Title 1"/>
          <p:cNvSpPr>
            <a:spLocks noGrp="1"/>
          </p:cNvSpPr>
          <p:nvPr>
            <p:ph type="title"/>
          </p:nvPr>
        </p:nvSpPr>
        <p:spPr bwMode="auto">
          <a:xfrm>
            <a:off x="629840" y="342899"/>
            <a:ext cx="2949177" cy="120015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687093374" name="Content Placeholder 2"/>
          <p:cNvSpPr>
            <a:spLocks noGrp="1"/>
          </p:cNvSpPr>
          <p:nvPr>
            <p:ph idx="1"/>
          </p:nvPr>
        </p:nvSpPr>
        <p:spPr bwMode="auto">
          <a:xfrm>
            <a:off x="3887390" y="740567"/>
            <a:ext cx="4629150" cy="365521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818010653" name="Text Placeholder 3"/>
          <p:cNvSpPr>
            <a:spLocks noGrp="1"/>
          </p:cNvSpPr>
          <p:nvPr>
            <p:ph type="body" sz="half" idx="2"/>
          </p:nvPr>
        </p:nvSpPr>
        <p:spPr bwMode="auto">
          <a:xfrm>
            <a:off x="629840" y="1543050"/>
            <a:ext cx="2949177" cy="285869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1560169621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D8D4CD06-748C-5F9F-8E4F-07AE24829167}" type="datetimeFigureOut">
              <a:rPr lang="fr-FR"/>
              <a:t/>
            </a:fld>
            <a:endParaRPr lang="fr-FR"/>
          </a:p>
        </p:txBody>
      </p:sp>
      <p:sp>
        <p:nvSpPr>
          <p:cNvPr id="468758679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954768329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D073305B-D1C5-123D-49B5-96384BE6D6C2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picTx" userDrawn="1">
  <p:cSld name="Picture with Capti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8611208" name="Title 1"/>
          <p:cNvSpPr>
            <a:spLocks noGrp="1"/>
          </p:cNvSpPr>
          <p:nvPr>
            <p:ph type="title"/>
          </p:nvPr>
        </p:nvSpPr>
        <p:spPr bwMode="auto">
          <a:xfrm>
            <a:off x="629840" y="342899"/>
            <a:ext cx="2949177" cy="120015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79103685" name="Picture Placeholder 2"/>
          <p:cNvSpPr>
            <a:spLocks noChangeAspect="1" noGrp="1"/>
          </p:cNvSpPr>
          <p:nvPr>
            <p:ph type="pic" idx="1"/>
          </p:nvPr>
        </p:nvSpPr>
        <p:spPr bwMode="auto">
          <a:xfrm>
            <a:off x="3887390" y="740567"/>
            <a:ext cx="4629150" cy="3655218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r>
              <a:rPr lang="fr-FR"/>
              <a:t>Click icon to add picture</a:t>
            </a:r>
            <a:endParaRPr/>
          </a:p>
        </p:txBody>
      </p:sp>
      <p:sp>
        <p:nvSpPr>
          <p:cNvPr id="188497819" name="Text Placeholder 3"/>
          <p:cNvSpPr>
            <a:spLocks noGrp="1"/>
          </p:cNvSpPr>
          <p:nvPr>
            <p:ph type="body" sz="half" idx="2"/>
          </p:nvPr>
        </p:nvSpPr>
        <p:spPr bwMode="auto">
          <a:xfrm>
            <a:off x="629840" y="1543050"/>
            <a:ext cx="2949177" cy="285869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664675845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CBBB6A5-C121-2431-B9C7-5D032D7B2FA9}" type="datetimeFigureOut">
              <a:rPr lang="fr-FR"/>
              <a:t/>
            </a:fld>
            <a:endParaRPr lang="fr-FR"/>
          </a:p>
        </p:txBody>
      </p:sp>
      <p:sp>
        <p:nvSpPr>
          <p:cNvPr id="132373524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843071526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67E383A-95A3-AD0C-D20F-546528DF61E9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Deux contenus" preserve="0" showMasterPhAnim="0" type="twoObj" userDrawn="1">
  <p:cSld name="TWO_OBJECTS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9" name="Google Shape;79;p18"/>
          <p:cNvSpPr txBox="1">
            <a:spLocks noGrp="1"/>
          </p:cNvSpPr>
          <p:nvPr>
            <p:ph type="title"/>
          </p:nvPr>
        </p:nvSpPr>
        <p:spPr bwMode="auto"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80" name="Google Shape;80;p18"/>
          <p:cNvSpPr txBox="1">
            <a:spLocks noGrp="1"/>
          </p:cNvSpPr>
          <p:nvPr>
            <p:ph type="body" idx="1"/>
          </p:nvPr>
        </p:nvSpPr>
        <p:spPr bwMode="auto">
          <a:xfrm>
            <a:off x="457200" y="1200150"/>
            <a:ext cx="4038600" cy="33944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pPr>
              <a:defRPr/>
            </a:pPr>
            <a:endParaRPr/>
          </a:p>
        </p:txBody>
      </p:sp>
      <p:sp>
        <p:nvSpPr>
          <p:cNvPr id="81" name="Google Shape;81;p18"/>
          <p:cNvSpPr txBox="1">
            <a:spLocks noGrp="1"/>
          </p:cNvSpPr>
          <p:nvPr>
            <p:ph type="body" idx="2"/>
          </p:nvPr>
        </p:nvSpPr>
        <p:spPr bwMode="auto">
          <a:xfrm>
            <a:off x="4648200" y="1200150"/>
            <a:ext cx="4038600" cy="33944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marL="914400" lvl="1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marL="1371600" lvl="2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>
            <a:pPr>
              <a:defRPr/>
            </a:pPr>
            <a:endParaRPr/>
          </a:p>
        </p:txBody>
      </p:sp>
      <p:sp>
        <p:nvSpPr>
          <p:cNvPr id="82" name="Google Shape;82;p18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83" name="Google Shape;83;p18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84" name="Google Shape;84;p18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vertTx" userDrawn="1">
  <p:cSld name="Title and Vertical 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75187207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461544397" name="Vertical Text Placeholder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118004345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3CCDE63-2011-57F2-CB69-C5CDE7D494CD}" type="datetimeFigureOut">
              <a:rPr lang="fr-FR"/>
              <a:t/>
            </a:fld>
            <a:endParaRPr lang="fr-FR"/>
          </a:p>
        </p:txBody>
      </p:sp>
      <p:sp>
        <p:nvSpPr>
          <p:cNvPr id="1457141425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251625011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4F068C0-4EEC-2CFF-B420-008DBFD02F45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vertTitleAndTx" userDrawn="1">
  <p:cSld name="Vertical Title and 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0924928" name="Vertical Title 1"/>
          <p:cNvSpPr>
            <a:spLocks noGrp="1"/>
          </p:cNvSpPr>
          <p:nvPr>
            <p:ph type="title" orient="vert"/>
          </p:nvPr>
        </p:nvSpPr>
        <p:spPr bwMode="auto">
          <a:xfrm>
            <a:off x="6543675" y="273843"/>
            <a:ext cx="1971675" cy="4358878"/>
          </a:xfrm>
        </p:spPr>
        <p:txBody>
          <a:bodyPr vert="eaVert"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705911171" name="Vertical Text Placeholder 2"/>
          <p:cNvSpPr>
            <a:spLocks noGrp="1"/>
          </p:cNvSpPr>
          <p:nvPr>
            <p:ph type="body" orient="vert" idx="1"/>
          </p:nvPr>
        </p:nvSpPr>
        <p:spPr bwMode="auto">
          <a:xfrm>
            <a:off x="628650" y="273843"/>
            <a:ext cx="5800725" cy="4358878"/>
          </a:xfrm>
        </p:spPr>
        <p:txBody>
          <a:bodyPr vert="eaVert"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935922335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5668C578-57CF-FF89-4BD2-FDA89E61C8B4}" type="datetimeFigureOut">
              <a:rPr lang="fr-FR"/>
              <a:t/>
            </a:fld>
            <a:endParaRPr lang="fr-FR"/>
          </a:p>
        </p:txBody>
      </p:sp>
      <p:sp>
        <p:nvSpPr>
          <p:cNvPr id="1791795226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614997616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315BDDB4-0C2F-B697-E350-7402430CCEA5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itle" userDrawn="1">
  <p:cSld name="Title Slide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912045443" name="Title 1"/>
          <p:cNvSpPr>
            <a:spLocks noGrp="1"/>
          </p:cNvSpPr>
          <p:nvPr>
            <p:ph type="ctrTitle"/>
          </p:nvPr>
        </p:nvSpPr>
        <p:spPr bwMode="auto">
          <a:xfrm>
            <a:off x="1143000" y="841771"/>
            <a:ext cx="6858000" cy="1790699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876777199" name="Subtitle 2"/>
          <p:cNvSpPr>
            <a:spLocks noGrp="1"/>
          </p:cNvSpPr>
          <p:nvPr>
            <p:ph type="subTitle" idx="1"/>
          </p:nvPr>
        </p:nvSpPr>
        <p:spPr bwMode="auto">
          <a:xfrm>
            <a:off x="1143000" y="2701527"/>
            <a:ext cx="6858000" cy="1241820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 lang="fr-FR"/>
              <a:t>Click to edit Master subtitle style</a:t>
            </a:r>
            <a:endParaRPr/>
          </a:p>
        </p:txBody>
      </p:sp>
      <p:sp>
        <p:nvSpPr>
          <p:cNvPr id="1514751108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DB37681C-68A5-1AFD-B212-569119705C6B}" type="datetimeFigureOut">
              <a:rPr lang="fr-FR"/>
              <a:t/>
            </a:fld>
            <a:endParaRPr lang="fr-FR"/>
          </a:p>
        </p:txBody>
      </p:sp>
      <p:sp>
        <p:nvSpPr>
          <p:cNvPr id="1200538784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26693230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2A784539-DF18-A8AD-EC50-05D95035CED0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obj" userDrawn="1">
  <p:cSld name="Title and Conten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89784017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888031122" name="Content Placeholder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999192597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1974589A-746E-7BD1-5BCC-077AB45A7495}" type="datetimeFigureOut">
              <a:rPr lang="fr-FR"/>
              <a:t/>
            </a:fld>
            <a:endParaRPr lang="fr-FR"/>
          </a:p>
        </p:txBody>
      </p:sp>
      <p:sp>
        <p:nvSpPr>
          <p:cNvPr id="1058989109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878039772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1254766B-48E7-A574-76C7-3559772257DB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secHead" userDrawn="1">
  <p:cSld name="Section Header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824170339" name="Title 1"/>
          <p:cNvSpPr>
            <a:spLocks noGrp="1"/>
          </p:cNvSpPr>
          <p:nvPr>
            <p:ph type="title"/>
          </p:nvPr>
        </p:nvSpPr>
        <p:spPr bwMode="auto">
          <a:xfrm>
            <a:off x="623886" y="1282302"/>
            <a:ext cx="7886700" cy="2139552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208748271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3886" y="3442096"/>
            <a:ext cx="7886700" cy="1125139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859327388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8205422-8967-46CF-F3BC-A58D6AB55500}" type="datetimeFigureOut">
              <a:rPr lang="fr-FR"/>
              <a:t/>
            </a:fld>
            <a:endParaRPr lang="fr-FR"/>
          </a:p>
        </p:txBody>
      </p:sp>
      <p:sp>
        <p:nvSpPr>
          <p:cNvPr id="1783727358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666624114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73EDEA29-10A9-D1C9-673D-7F39E8F2A135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woObj" userDrawn="1">
  <p:cSld name="Two Conten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424106859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002638783" name="Content Placeholder 2"/>
          <p:cNvSpPr>
            <a:spLocks noGrp="1"/>
          </p:cNvSpPr>
          <p:nvPr>
            <p:ph sz="half" idx="1"/>
          </p:nvPr>
        </p:nvSpPr>
        <p:spPr bwMode="auto">
          <a:xfrm>
            <a:off x="628649" y="1369217"/>
            <a:ext cx="3886200" cy="3263502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760441807" name="Content Placeholder 3"/>
          <p:cNvSpPr>
            <a:spLocks noGrp="1"/>
          </p:cNvSpPr>
          <p:nvPr>
            <p:ph sz="half" idx="2"/>
          </p:nvPr>
        </p:nvSpPr>
        <p:spPr bwMode="auto">
          <a:xfrm>
            <a:off x="4629150" y="1369217"/>
            <a:ext cx="3886200" cy="3263502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760054067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3D88F9E-C564-D9BD-D41A-005B6DDF57B2}" type="datetimeFigureOut">
              <a:rPr lang="fr-FR"/>
              <a:t/>
            </a:fld>
            <a:endParaRPr lang="fr-FR"/>
          </a:p>
        </p:txBody>
      </p:sp>
      <p:sp>
        <p:nvSpPr>
          <p:cNvPr id="1967359562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32425269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2607FE59-3250-06EB-3C07-97A48628E655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woTxTwoObj" userDrawn="1">
  <p:cSld name="Comparis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840073406" name="Title 1"/>
          <p:cNvSpPr>
            <a:spLocks noGrp="1"/>
          </p:cNvSpPr>
          <p:nvPr>
            <p:ph type="title"/>
          </p:nvPr>
        </p:nvSpPr>
        <p:spPr bwMode="auto">
          <a:xfrm>
            <a:off x="629840" y="273843"/>
            <a:ext cx="7886700" cy="994171"/>
          </a:xfrm>
        </p:spPr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27951544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9840" y="1260871"/>
            <a:ext cx="3868339" cy="6179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1823856992" name="Content Placeholder 3"/>
          <p:cNvSpPr>
            <a:spLocks noGrp="1"/>
          </p:cNvSpPr>
          <p:nvPr>
            <p:ph sz="half" idx="2"/>
          </p:nvPr>
        </p:nvSpPr>
        <p:spPr bwMode="auto">
          <a:xfrm>
            <a:off x="629840" y="1878804"/>
            <a:ext cx="3868339" cy="2763440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545872460" name="Text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4629150" y="1260871"/>
            <a:ext cx="3887390" cy="617933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1992046261" name="Content Placeholder 5"/>
          <p:cNvSpPr>
            <a:spLocks noGrp="1"/>
          </p:cNvSpPr>
          <p:nvPr>
            <p:ph sz="quarter" idx="4"/>
          </p:nvPr>
        </p:nvSpPr>
        <p:spPr bwMode="auto">
          <a:xfrm>
            <a:off x="4629150" y="1878804"/>
            <a:ext cx="3887390" cy="2763440"/>
          </a:xfrm>
        </p:spPr>
        <p:txBody>
          <a:bodyPr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905130371" name="Date Placeholder 6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4AFF1DB-F9CD-B2D3-05BA-C6F1587B3317}" type="datetimeFigureOut">
              <a:rPr lang="fr-FR"/>
              <a:t/>
            </a:fld>
            <a:endParaRPr lang="fr-FR"/>
          </a:p>
        </p:txBody>
      </p:sp>
      <p:sp>
        <p:nvSpPr>
          <p:cNvPr id="599485990" name="Footer Placeholder 7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616624311" name="Slide Number Placeholder 8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E7E06453-9E49-9BCA-AD03-8CC73F4F95B2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titleOnly" userDrawn="1">
  <p:cSld name="Title Only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38079235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940048622" name="Date Placeholder 2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4577B0A7-B60C-FFF7-E18D-E7E4477AB24F}" type="datetimeFigureOut">
              <a:rPr lang="fr-FR"/>
              <a:t/>
            </a:fld>
            <a:endParaRPr lang="fr-FR"/>
          </a:p>
        </p:txBody>
      </p:sp>
      <p:sp>
        <p:nvSpPr>
          <p:cNvPr id="1944722298" name="Footer Placeholder 3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630564487" name="Slide Number Placeholder 4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CC09E5D6-DED5-D3F2-E3CE-A33021F81B0E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blank" userDrawn="1">
  <p:cSld name="Blank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5865322" name="Date Placeholder 1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022303B-AC4C-63E3-D2AD-3E759B742D1A}" type="datetimeFigureOut">
              <a:rPr lang="fr-FR"/>
              <a:t/>
            </a:fld>
            <a:endParaRPr lang="fr-FR"/>
          </a:p>
        </p:txBody>
      </p:sp>
      <p:sp>
        <p:nvSpPr>
          <p:cNvPr id="647912301" name="Footer Placeholder 2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447136499" name="Slide Number Placeholder 3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DB650967-EF1F-0F6F-E5D2-F34DCDBF4B43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objTx" userDrawn="1">
  <p:cSld name="Content with Capti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52512779" name="Title 1"/>
          <p:cNvSpPr>
            <a:spLocks noGrp="1"/>
          </p:cNvSpPr>
          <p:nvPr>
            <p:ph type="title"/>
          </p:nvPr>
        </p:nvSpPr>
        <p:spPr bwMode="auto">
          <a:xfrm>
            <a:off x="629840" y="342898"/>
            <a:ext cx="2949176" cy="120015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537972684" name="Content Placeholder 2"/>
          <p:cNvSpPr>
            <a:spLocks noGrp="1"/>
          </p:cNvSpPr>
          <p:nvPr>
            <p:ph idx="1"/>
          </p:nvPr>
        </p:nvSpPr>
        <p:spPr bwMode="auto">
          <a:xfrm>
            <a:off x="3887390" y="740567"/>
            <a:ext cx="4629150" cy="365521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798791869" name="Text Placeholder 3"/>
          <p:cNvSpPr>
            <a:spLocks noGrp="1"/>
          </p:cNvSpPr>
          <p:nvPr>
            <p:ph type="body" sz="half" idx="2"/>
          </p:nvPr>
        </p:nvSpPr>
        <p:spPr bwMode="auto">
          <a:xfrm>
            <a:off x="629840" y="1543050"/>
            <a:ext cx="2949176" cy="285869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1700527191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9691514D-7F0B-F51B-2EF3-1844F3BC2C0A}" type="datetimeFigureOut">
              <a:rPr lang="fr-FR"/>
              <a:t/>
            </a:fld>
            <a:endParaRPr lang="fr-FR"/>
          </a:p>
        </p:txBody>
      </p:sp>
      <p:sp>
        <p:nvSpPr>
          <p:cNvPr id="1422267293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758866693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8F79B949-5A9A-B55D-AAD2-D66265C06B90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Comparaison" preserve="0" showMasterPhAnim="0" type="twoTxTwoObj" userDrawn="1">
  <p:cSld name="TWO_OBJECTS_WITH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>
            <a:spLocks noGrp="1"/>
          </p:cNvSpPr>
          <p:nvPr>
            <p:ph type="title"/>
          </p:nvPr>
        </p:nvSpPr>
        <p:spPr bwMode="auto"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87" name="Google Shape;87;p19"/>
          <p:cNvSpPr txBox="1">
            <a:spLocks noGrp="1"/>
          </p:cNvSpPr>
          <p:nvPr>
            <p:ph type="body" idx="1"/>
          </p:nvPr>
        </p:nvSpPr>
        <p:spPr bwMode="auto">
          <a:xfrm>
            <a:off x="457200" y="1151335"/>
            <a:ext cx="4040188" cy="47982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pPr>
              <a:defRPr/>
            </a:pPr>
            <a:endParaRPr/>
          </a:p>
        </p:txBody>
      </p:sp>
      <p:sp>
        <p:nvSpPr>
          <p:cNvPr id="88" name="Google Shape;88;p19"/>
          <p:cNvSpPr txBox="1">
            <a:spLocks noGrp="1"/>
          </p:cNvSpPr>
          <p:nvPr>
            <p:ph type="body" idx="2"/>
          </p:nvPr>
        </p:nvSpPr>
        <p:spPr bwMode="auto">
          <a:xfrm>
            <a:off x="457200" y="1631156"/>
            <a:ext cx="4040188" cy="296346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pPr>
              <a:defRPr/>
            </a:pPr>
            <a:endParaRPr/>
          </a:p>
        </p:txBody>
      </p:sp>
      <p:sp>
        <p:nvSpPr>
          <p:cNvPr id="89" name="Google Shape;89;p19"/>
          <p:cNvSpPr txBox="1">
            <a:spLocks noGrp="1"/>
          </p:cNvSpPr>
          <p:nvPr>
            <p:ph type="body" idx="3"/>
          </p:nvPr>
        </p:nvSpPr>
        <p:spPr bwMode="auto">
          <a:xfrm>
            <a:off x="4645025" y="1151335"/>
            <a:ext cx="4041775" cy="47982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pPr>
              <a:defRPr/>
            </a:pPr>
            <a:endParaRPr/>
          </a:p>
        </p:txBody>
      </p:sp>
      <p:sp>
        <p:nvSpPr>
          <p:cNvPr id="90" name="Google Shape;90;p19"/>
          <p:cNvSpPr txBox="1">
            <a:spLocks noGrp="1"/>
          </p:cNvSpPr>
          <p:nvPr>
            <p:ph type="body" idx="4"/>
          </p:nvPr>
        </p:nvSpPr>
        <p:spPr bwMode="auto">
          <a:xfrm>
            <a:off x="4645025" y="1631156"/>
            <a:ext cx="4041775" cy="296346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marL="2286000" lvl="4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marL="2743200" lvl="5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marL="3200400" lvl="6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marL="3657600" lvl="7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marL="4114800" lvl="8" indent="-330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>
            <a:pPr>
              <a:defRPr/>
            </a:pPr>
            <a:endParaRPr/>
          </a:p>
        </p:txBody>
      </p:sp>
      <p:sp>
        <p:nvSpPr>
          <p:cNvPr id="91" name="Google Shape;91;p19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92" name="Google Shape;92;p19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93" name="Google Shape;93;p19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picTx" userDrawn="1">
  <p:cSld name="Picture with Caption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8982159" name="Title 1"/>
          <p:cNvSpPr>
            <a:spLocks noGrp="1"/>
          </p:cNvSpPr>
          <p:nvPr>
            <p:ph type="title"/>
          </p:nvPr>
        </p:nvSpPr>
        <p:spPr bwMode="auto">
          <a:xfrm>
            <a:off x="629840" y="342898"/>
            <a:ext cx="2949176" cy="120015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483390422" name="Picture Placeholder 2"/>
          <p:cNvSpPr>
            <a:spLocks noChangeAspect="1" noGrp="1"/>
          </p:cNvSpPr>
          <p:nvPr>
            <p:ph type="pic" idx="1"/>
          </p:nvPr>
        </p:nvSpPr>
        <p:spPr bwMode="auto">
          <a:xfrm>
            <a:off x="3887390" y="740567"/>
            <a:ext cx="4629150" cy="3655217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r>
              <a:rPr lang="fr-FR"/>
              <a:t>Click icon to add picture</a:t>
            </a:r>
            <a:endParaRPr/>
          </a:p>
        </p:txBody>
      </p:sp>
      <p:sp>
        <p:nvSpPr>
          <p:cNvPr id="420657313" name="Text Placeholder 3"/>
          <p:cNvSpPr>
            <a:spLocks noGrp="1"/>
          </p:cNvSpPr>
          <p:nvPr>
            <p:ph type="body" sz="half" idx="2"/>
          </p:nvPr>
        </p:nvSpPr>
        <p:spPr bwMode="auto">
          <a:xfrm>
            <a:off x="629840" y="1543050"/>
            <a:ext cx="2949176" cy="285869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fr-FR"/>
              <a:t>Click to edit Master text styles</a:t>
            </a:r>
            <a:endParaRPr/>
          </a:p>
        </p:txBody>
      </p:sp>
      <p:sp>
        <p:nvSpPr>
          <p:cNvPr id="1307935978" name="Date Placeholder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22264772-11B0-E1F3-BF4D-D965BA6A5A2B}" type="datetimeFigureOut">
              <a:rPr lang="fr-FR"/>
              <a:t/>
            </a:fld>
            <a:endParaRPr lang="fr-FR"/>
          </a:p>
        </p:txBody>
      </p:sp>
      <p:sp>
        <p:nvSpPr>
          <p:cNvPr id="1591767165" name="Footer Placeholder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143389717" name="Slide Number Placeholder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CB1F2C7C-AF73-89C6-2EDA-D0CEDB38647F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vertTx" userDrawn="1">
  <p:cSld name="Title and Vertical 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212906625" name="Title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971629624" name="Vertical Text Placeholder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686604934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AAE39A05-165C-519F-6ECB-4440F223F41B}" type="datetimeFigureOut">
              <a:rPr lang="fr-FR"/>
              <a:t/>
            </a:fld>
            <a:endParaRPr lang="fr-FR"/>
          </a:p>
        </p:txBody>
      </p:sp>
      <p:sp>
        <p:nvSpPr>
          <p:cNvPr id="143367427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175737154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4C92B137-FC79-19BD-C06D-59AA272E3B40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0" showMasterPhAnim="0" type="vertTitleAndTx" userDrawn="1">
  <p:cSld name="Vertical Title and 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40655107" name="Vertical Title 1"/>
          <p:cNvSpPr>
            <a:spLocks noGrp="1"/>
          </p:cNvSpPr>
          <p:nvPr>
            <p:ph type="title" orient="vert"/>
          </p:nvPr>
        </p:nvSpPr>
        <p:spPr bwMode="auto">
          <a:xfrm>
            <a:off x="6543675" y="273843"/>
            <a:ext cx="1971675" cy="4358877"/>
          </a:xfrm>
        </p:spPr>
        <p:txBody>
          <a:bodyPr vert="eaVert"/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981662826" name="Vertical Text Placeholder 2"/>
          <p:cNvSpPr>
            <a:spLocks noGrp="1"/>
          </p:cNvSpPr>
          <p:nvPr>
            <p:ph type="body" orient="vert" idx="1"/>
          </p:nvPr>
        </p:nvSpPr>
        <p:spPr bwMode="auto">
          <a:xfrm>
            <a:off x="628649" y="273843"/>
            <a:ext cx="5800725" cy="4358877"/>
          </a:xfrm>
        </p:spPr>
        <p:txBody>
          <a:bodyPr vert="eaVert"/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56686039" name="Date Placeholder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6B7BFFCC-C900-E9C2-8C25-957988A13766}" type="datetimeFigureOut">
              <a:rPr lang="fr-FR"/>
              <a:t/>
            </a:fld>
            <a:endParaRPr lang="fr-FR"/>
          </a:p>
        </p:txBody>
      </p:sp>
      <p:sp>
        <p:nvSpPr>
          <p:cNvPr id="169127078" name="Footer Placeholder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fr-FR"/>
          </a:p>
        </p:txBody>
      </p:sp>
      <p:sp>
        <p:nvSpPr>
          <p:cNvPr id="922331752" name="Slide Number Placeholder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6C8A2CFC-3389-16F2-E7A0-52F6BF75A30C}" type="slidenum">
              <a:rPr lang="fr-FR"/>
              <a:t/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Titre seul" preserve="0" showMasterPhAnim="0" type="titleOnly" userDrawn="1">
  <p:cSld name="TITLE_ONLY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5" name="Google Shape;95;p20"/>
          <p:cNvSpPr txBox="1">
            <a:spLocks noGrp="1"/>
          </p:cNvSpPr>
          <p:nvPr>
            <p:ph type="title"/>
          </p:nvPr>
        </p:nvSpPr>
        <p:spPr bwMode="auto"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96" name="Google Shape;96;p20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97" name="Google Shape;97;p20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98" name="Google Shape;98;p20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Contenu avec légende" preserve="0" showMasterPhAnim="0" type="objTx" userDrawn="1">
  <p:cSld name="OBJECT_WITH_CAPTION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00" name="Google Shape;100;p21"/>
          <p:cNvSpPr txBox="1">
            <a:spLocks noGrp="1"/>
          </p:cNvSpPr>
          <p:nvPr>
            <p:ph type="title"/>
          </p:nvPr>
        </p:nvSpPr>
        <p:spPr bwMode="auto">
          <a:xfrm>
            <a:off x="457200" y="204788"/>
            <a:ext cx="3008313" cy="8715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01" name="Google Shape;101;p21"/>
          <p:cNvSpPr txBox="1">
            <a:spLocks noGrp="1"/>
          </p:cNvSpPr>
          <p:nvPr>
            <p:ph type="body" idx="1"/>
          </p:nvPr>
        </p:nvSpPr>
        <p:spPr bwMode="auto">
          <a:xfrm>
            <a:off x="3575050" y="204788"/>
            <a:ext cx="5111750" cy="438983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799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marL="1371600" lvl="2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marL="2286000" lvl="4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marL="2743200" lvl="5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pPr>
              <a:defRPr/>
            </a:pPr>
            <a:endParaRPr/>
          </a:p>
        </p:txBody>
      </p:sp>
      <p:sp>
        <p:nvSpPr>
          <p:cNvPr id="102" name="Google Shape;102;p21"/>
          <p:cNvSpPr txBox="1">
            <a:spLocks noGrp="1"/>
          </p:cNvSpPr>
          <p:nvPr>
            <p:ph type="body" idx="2"/>
          </p:nvPr>
        </p:nvSpPr>
        <p:spPr bwMode="auto">
          <a:xfrm>
            <a:off x="457200" y="1076325"/>
            <a:ext cx="3008313" cy="351829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pPr>
              <a:defRPr/>
            </a:pPr>
            <a:endParaRPr/>
          </a:p>
        </p:txBody>
      </p:sp>
      <p:sp>
        <p:nvSpPr>
          <p:cNvPr id="103" name="Google Shape;103;p21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04" name="Google Shape;104;p21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05" name="Google Shape;105;p21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Image avec légende" preserve="0" showMasterPhAnim="0" type="picTx" userDrawn="1">
  <p:cSld name="PICTURE_WITH_CAPTION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>
            <a:spLocks noGrp="1"/>
          </p:cNvSpPr>
          <p:nvPr>
            <p:ph type="title"/>
          </p:nvPr>
        </p:nvSpPr>
        <p:spPr bwMode="auto">
          <a:xfrm>
            <a:off x="1792288" y="3600450"/>
            <a:ext cx="5486400" cy="42505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sz="2000" b="1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08" name="Google Shape;108;p22"/>
          <p:cNvSpPr>
            <a:spLocks noGrp="1"/>
          </p:cNvSpPr>
          <p:nvPr>
            <p:ph type="pic" idx="2"/>
          </p:nvPr>
        </p:nvSpPr>
        <p:spPr bwMode="auto">
          <a:xfrm>
            <a:off x="1792288" y="459581"/>
            <a:ext cx="5486400" cy="3086100"/>
          </a:xfrm>
          <a:prstGeom prst="rect">
            <a:avLst/>
          </a:prstGeom>
          <a:noFill/>
          <a:ln>
            <a:noFill/>
          </a:ln>
        </p:spPr>
      </p:sp>
      <p:sp>
        <p:nvSpPr>
          <p:cNvPr id="109" name="Google Shape;109;p22"/>
          <p:cNvSpPr txBox="1">
            <a:spLocks noGrp="1"/>
          </p:cNvSpPr>
          <p:nvPr>
            <p:ph type="body" idx="1"/>
          </p:nvPr>
        </p:nvSpPr>
        <p:spPr bwMode="auto">
          <a:xfrm>
            <a:off x="1792288" y="4025503"/>
            <a:ext cx="5486400" cy="6036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marL="914400" lvl="1" indent="-2286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marL="1371600" lvl="2" indent="-228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marL="1828800" lvl="3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marL="2286000" lvl="4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marL="2743200" lvl="5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marL="3200400" lvl="6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marL="3657600" lvl="7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marL="4114800" lvl="8" indent="-228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>
            <a:pPr>
              <a:defRPr/>
            </a:pPr>
            <a:endParaRPr/>
          </a:p>
        </p:txBody>
      </p:sp>
      <p:sp>
        <p:nvSpPr>
          <p:cNvPr id="110" name="Google Shape;110;p22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11" name="Google Shape;111;p22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12" name="Google Shape;112;p22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Titre et texte vertical" preserve="0" showMasterPhAnim="0" type="vertTx" userDrawn="1">
  <p:cSld name="VERTICAL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>
            <a:spLocks noGrp="1"/>
          </p:cNvSpPr>
          <p:nvPr>
            <p:ph type="title"/>
          </p:nvPr>
        </p:nvSpPr>
        <p:spPr bwMode="auto"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15" name="Google Shape;115;p23"/>
          <p:cNvSpPr txBox="1">
            <a:spLocks noGrp="1"/>
          </p:cNvSpPr>
          <p:nvPr>
            <p:ph type="body" idx="1"/>
          </p:nvPr>
        </p:nvSpPr>
        <p:spPr bwMode="auto">
          <a:xfrm rot="5400000">
            <a:off x="2874764" y="-1217414"/>
            <a:ext cx="3394472" cy="822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16" name="Google Shape;116;p23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17" name="Google Shape;117;p23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18" name="Google Shape;118;p23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Titre vertical et texte" preserve="0" showMasterPhAnim="0" type="vertTitleAndTx" userDrawn="1">
  <p:cSld name="VERTICAL_TITLE_AND_VERTICAL_TEXT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>
            <a:spLocks noGrp="1"/>
          </p:cNvSpPr>
          <p:nvPr>
            <p:ph type="title"/>
          </p:nvPr>
        </p:nvSpPr>
        <p:spPr bwMode="auto">
          <a:xfrm rot="5400000">
            <a:off x="5463778" y="1371600"/>
            <a:ext cx="4388644" cy="205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21" name="Google Shape;121;p24"/>
          <p:cNvSpPr txBox="1">
            <a:spLocks noGrp="1"/>
          </p:cNvSpPr>
          <p:nvPr>
            <p:ph type="body" idx="1"/>
          </p:nvPr>
        </p:nvSpPr>
        <p:spPr bwMode="auto">
          <a:xfrm rot="5400000">
            <a:off x="1272778" y="-609599"/>
            <a:ext cx="4388644" cy="601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marL="1371600" lvl="2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marL="2286000" lvl="4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marL="2743200" lvl="5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22" name="Google Shape;122;p24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23" name="Google Shape;123;p24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pPr>
              <a:defRPr/>
            </a:pPr>
            <a:endParaRPr/>
          </a:p>
        </p:txBody>
      </p:sp>
      <p:sp>
        <p:nvSpPr>
          <p:cNvPr id="124" name="Google Shape;124;p24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theme" Target="../theme/theme1.xml"/></Relationships>
</file>

<file path=ppt/slideMasters/_rels/slideMaster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0.xml"/><Relationship Id="rId2" Type="http://schemas.openxmlformats.org/officeDocument/2006/relationships/slideLayout" Target="../slideLayouts/slideLayout11.xml"/><Relationship Id="rId3" Type="http://schemas.openxmlformats.org/officeDocument/2006/relationships/slideLayout" Target="../slideLayouts/slideLayout12.xml"/><Relationship Id="rId4" Type="http://schemas.openxmlformats.org/officeDocument/2006/relationships/slideLayout" Target="../slideLayouts/slideLayout13.xml"/><Relationship Id="rId5" Type="http://schemas.openxmlformats.org/officeDocument/2006/relationships/slideLayout" Target="../slideLayouts/slideLayout14.xml"/><Relationship Id="rId6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6.xml"/><Relationship Id="rId8" Type="http://schemas.openxmlformats.org/officeDocument/2006/relationships/slideLayout" Target="../slideLayouts/slideLayout17.xml"/><Relationship Id="rId9" Type="http://schemas.openxmlformats.org/officeDocument/2006/relationships/slideLayout" Target="../slideLayouts/slideLayout18.xml"/><Relationship Id="rId10" Type="http://schemas.openxmlformats.org/officeDocument/2006/relationships/slideLayout" Target="../slideLayouts/slideLayout19.xml"/><Relationship Id="rId11" Type="http://schemas.openxmlformats.org/officeDocument/2006/relationships/slideLayout" Target="../slideLayouts/slideLayout20.xml"/><Relationship Id="rId12" Type="http://schemas.openxmlformats.org/officeDocument/2006/relationships/theme" Target="../theme/theme2.xml"/></Relationships>
</file>

<file path=ppt/slideMasters/_rels/slideMaster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1.xml"/><Relationship Id="rId2" Type="http://schemas.openxmlformats.org/officeDocument/2006/relationships/slideLayout" Target="../slideLayouts/slideLayout22.xml"/><Relationship Id="rId3" Type="http://schemas.openxmlformats.org/officeDocument/2006/relationships/slideLayout" Target="../slideLayouts/slideLayout23.xml"/><Relationship Id="rId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5.xml"/><Relationship Id="rId6" Type="http://schemas.openxmlformats.org/officeDocument/2006/relationships/slideLayout" Target="../slideLayouts/slideLayout26.xml"/><Relationship Id="rId7" Type="http://schemas.openxmlformats.org/officeDocument/2006/relationships/slideLayout" Target="../slideLayouts/slideLayout27.xml"/><Relationship Id="rId8" Type="http://schemas.openxmlformats.org/officeDocument/2006/relationships/slideLayout" Target="../slideLayouts/slideLayout28.xml"/><Relationship Id="rId9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1.xml"/><Relationship Id="rId12" Type="http://schemas.openxmlformats.org/officeDocument/2006/relationships/theme" Target="../theme/theme3.xml"/></Relationships>
</file>

<file path=ppt/slideMasters/_rels/slideMaster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2.xml"/><Relationship Id="rId2" Type="http://schemas.openxmlformats.org/officeDocument/2006/relationships/slideLayout" Target="../slideLayouts/slideLayout33.xml"/><Relationship Id="rId3" Type="http://schemas.openxmlformats.org/officeDocument/2006/relationships/slideLayout" Target="../slideLayouts/slideLayout34.xml"/><Relationship Id="rId4" Type="http://schemas.openxmlformats.org/officeDocument/2006/relationships/slideLayout" Target="../slideLayouts/slideLayout35.xml"/><Relationship Id="rId5" Type="http://schemas.openxmlformats.org/officeDocument/2006/relationships/slideLayout" Target="../slideLayouts/slideLayout36.xml"/><Relationship Id="rId6" Type="http://schemas.openxmlformats.org/officeDocument/2006/relationships/slideLayout" Target="../slideLayouts/slideLayout37.xml"/><Relationship Id="rId7" Type="http://schemas.openxmlformats.org/officeDocument/2006/relationships/slideLayout" Target="../slideLayouts/slideLayout38.xml"/><Relationship Id="rId8" Type="http://schemas.openxmlformats.org/officeDocument/2006/relationships/slideLayout" Target="../slideLayouts/slideLayout39.xml"/><Relationship Id="rId9" Type="http://schemas.openxmlformats.org/officeDocument/2006/relationships/slideLayout" Target="../slideLayouts/slideLayout40.xml"/><Relationship Id="rId10" Type="http://schemas.openxmlformats.org/officeDocument/2006/relationships/slideLayout" Target="../slideLayouts/slideLayout41.xml"/><Relationship Id="rId11" Type="http://schemas.openxmlformats.org/officeDocument/2006/relationships/slideLayout" Target="../slideLayouts/slideLayout42.xml"/><Relationship Id="rId12" Type="http://schemas.openxmlformats.org/officeDocument/2006/relationships/theme" Target="../theme/theme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Pr shadeToTitle="0">
        <a:solidFill>
          <a:schemeClr val="lt1"/>
        </a:solidFill>
      </p:bgPr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>
            <a:spLocks noGrp="1"/>
          </p:cNvSpPr>
          <p:nvPr>
            <p:ph type="title"/>
          </p:nvPr>
        </p:nvSpPr>
        <p:spPr bwMode="auto"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pPr>
              <a:defRPr/>
            </a:pPr>
            <a:endParaRPr/>
          </a:p>
        </p:txBody>
      </p:sp>
      <p:sp>
        <p:nvSpPr>
          <p:cNvPr id="52" name="Google Shape;52;p13"/>
          <p:cNvSpPr txBox="1"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4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31799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1pPr>
            <a:lvl2pPr marL="914400" marR="0" lvl="1" indent="-406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2pPr>
            <a:lvl3pPr marL="1371600" marR="0" lvl="2" indent="-3810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3pPr>
            <a:lvl4pPr marL="1828800" marR="0" lvl="3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4pPr>
            <a:lvl5pPr marL="2286000" marR="0" lvl="4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5pPr>
            <a:lvl6pPr marL="2743200" marR="0" lvl="5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6pPr>
            <a:lvl7pPr marL="3200400" marR="0" lvl="6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7pPr>
            <a:lvl8pPr marL="3657600" marR="0" lvl="7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8pPr>
            <a:lvl9pPr marL="4114800" marR="0" lvl="8" indent="-355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9pPr>
          </a:lstStyle>
          <a:p>
            <a:pPr>
              <a:defRPr/>
            </a:pPr>
            <a:endParaRPr/>
          </a:p>
        </p:txBody>
      </p:sp>
      <p:sp>
        <p:nvSpPr>
          <p:cNvPr id="53" name="Google Shape;53;p13"/>
          <p:cNvSpPr txBox="1">
            <a:spLocks noGrp="1"/>
          </p:cNvSpPr>
          <p:nvPr>
            <p:ph type="dt" idx="10"/>
          </p:nvPr>
        </p:nvSpPr>
        <p:spPr bwMode="auto"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1pPr>
            <a:lvl2pPr marR="0"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2pPr>
            <a:lvl3pPr marR="0"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3pPr>
            <a:lvl4pPr marR="0"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4pPr>
            <a:lvl5pPr marR="0"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5pPr>
            <a:lvl6pPr marR="0"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6pPr>
            <a:lvl7pPr marR="0"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7pPr>
            <a:lvl8pPr marR="0"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8pPr>
            <a:lvl9pPr marR="0"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9pPr>
          </a:lstStyle>
          <a:p>
            <a:pPr>
              <a:defRPr/>
            </a:pPr>
            <a:endParaRPr/>
          </a:p>
        </p:txBody>
      </p:sp>
      <p:sp>
        <p:nvSpPr>
          <p:cNvPr id="54" name="Google Shape;54;p13"/>
          <p:cNvSpPr txBox="1">
            <a:spLocks noGrp="1"/>
          </p:cNvSpPr>
          <p:nvPr>
            <p:ph type="ftr" idx="11"/>
          </p:nvPr>
        </p:nvSpPr>
        <p:spPr bwMode="auto"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1pPr>
            <a:lvl2pPr marR="0"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2pPr>
            <a:lvl3pPr marR="0"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3pPr>
            <a:lvl4pPr marR="0"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4pPr>
            <a:lvl5pPr marR="0"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5pPr>
            <a:lvl6pPr marR="0"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6pPr>
            <a:lvl7pPr marR="0"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7pPr>
            <a:lvl8pPr marR="0"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8pPr>
            <a:lvl9pPr marR="0"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</a:defRPr>
            </a:lvl9pPr>
          </a:lstStyle>
          <a:p>
            <a:pPr>
              <a:defRPr/>
            </a:pPr>
            <a:endParaRPr/>
          </a:p>
        </p:txBody>
      </p:sp>
      <p:sp>
        <p:nvSpPr>
          <p:cNvPr id="55" name="Google Shape;55;p13"/>
          <p:cNvSpPr txBox="1">
            <a:spLocks noGrp="1"/>
          </p:cNvSpPr>
          <p:nvPr>
            <p:ph type="sldNum" idx="12"/>
          </p:nvPr>
        </p:nvSpPr>
        <p:spPr bwMode="auto"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1pPr>
            <a:lvl2pPr marL="0" marR="0" lvl="1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2pPr>
            <a:lvl3pPr marL="0" marR="0" lvl="2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3pPr>
            <a:lvl4pPr marL="0" marR="0" lvl="3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4pPr>
            <a:lvl5pPr marL="0" marR="0" lvl="4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5pPr>
            <a:lvl6pPr marL="0" marR="0" lvl="5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6pPr>
            <a:lvl7pPr marL="0" marR="0" lvl="6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7pPr>
            <a:lvl8pPr marL="0" marR="0" lvl="7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8pPr>
            <a:lvl9pPr marL="0" marR="0" lvl="8" indent="0" algn="r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</a:defRPr>
            </a:lvl9pPr>
          </a:lstStyle>
          <a:p>
            <a: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fld id="{00000000-1234-1234-1234-123412341234}" type="slidenum">
              <a:rPr lang="fr"/>
              <a:t/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hf dt="0" ftr="0" hdr="0" sldNum="0"/>
  <p:txStyles>
    <p:titleStyle>
      <a:defPPr marR="0" lvl="0" algn="l">
        <a:lnSpc>
          <a:spcPct val="100000"/>
        </a:lnSpc>
        <a:spcBef>
          <a:spcPts val="0"/>
        </a:spcBef>
        <a:spcAft>
          <a:spcPts val="0"/>
        </a:spcAft>
      </a:defPPr>
      <a:lvl1pPr marR="0" lv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1pPr>
      <a:lvl2pPr marR="0" lvl="1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2pPr>
      <a:lvl3pPr marR="0" lvl="2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3pPr>
      <a:lvl4pPr marR="0" lvl="3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4pPr>
      <a:lvl5pPr marR="0" lvl="4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5pPr>
      <a:lvl6pPr marR="0" lvl="5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6pPr>
      <a:lvl7pPr marR="0" lvl="6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7pPr>
      <a:lvl8pPr marR="0" lvl="7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8pPr>
      <a:lvl9pPr marR="0" lvl="8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9pPr>
    </p:titleStyle>
    <p:bodyStyle>
      <a:defPPr marR="0" lvl="0" algn="l">
        <a:lnSpc>
          <a:spcPct val="100000"/>
        </a:lnSpc>
        <a:spcBef>
          <a:spcPts val="0"/>
        </a:spcBef>
        <a:spcAft>
          <a:spcPts val="0"/>
        </a:spcAft>
      </a:defPPr>
      <a:lvl1pPr marR="0" lv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1pPr>
      <a:lvl2pPr marR="0" lvl="1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2pPr>
      <a:lvl3pPr marR="0" lvl="2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3pPr>
      <a:lvl4pPr marR="0" lvl="3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4pPr>
      <a:lvl5pPr marR="0" lvl="4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5pPr>
      <a:lvl6pPr marR="0" lvl="5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6pPr>
      <a:lvl7pPr marR="0" lvl="6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7pPr>
      <a:lvl8pPr marR="0" lvl="7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8pPr>
      <a:lvl9pPr marR="0" lvl="8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9pPr>
    </p:bodyStyle>
    <p:otherStyle>
      <a:defPPr marR="0" lvl="0" algn="l">
        <a:lnSpc>
          <a:spcPct val="100000"/>
        </a:lnSpc>
        <a:spcBef>
          <a:spcPts val="0"/>
        </a:spcBef>
        <a:spcAft>
          <a:spcPts val="0"/>
        </a:spcAft>
      </a:defPPr>
      <a:lvl1pPr marR="0" lv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1pPr>
      <a:lvl2pPr marR="0" lvl="1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2pPr>
      <a:lvl3pPr marR="0" lvl="2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3pPr>
      <a:lvl4pPr marR="0" lvl="3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4pPr>
      <a:lvl5pPr marR="0" lvl="4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5pPr>
      <a:lvl6pPr marR="0" lvl="5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6pPr>
      <a:lvl7pPr marR="0" lvl="6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7pPr>
      <a:lvl8pPr marR="0" lvl="7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8pPr>
      <a:lvl9pPr marR="0" lvl="8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34416256" name="Title Placeholder 1"/>
          <p:cNvSpPr>
            <a:spLocks noGrp="1"/>
          </p:cNvSpPr>
          <p:nvPr>
            <p:ph type="title"/>
          </p:nvPr>
        </p:nvSpPr>
        <p:spPr bwMode="auto">
          <a:xfrm>
            <a:off x="628649" y="273843"/>
            <a:ext cx="7886700" cy="99417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1225230354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8649" y="1369217"/>
            <a:ext cx="7886700" cy="3263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2016278777" name="Date Placeholder 3"/>
          <p:cNvSpPr>
            <a:spLocks noGrp="1"/>
          </p:cNvSpPr>
          <p:nvPr>
            <p:ph type="dt" sz="half" idx="2"/>
          </p:nvPr>
        </p:nvSpPr>
        <p:spPr bwMode="auto">
          <a:xfrm>
            <a:off x="628649" y="4767261"/>
            <a:ext cx="2057400" cy="2738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4EF3BCAB-28D3-C9D8-F4A3-3F500D168BD4}" type="datetimeFigureOut">
              <a:rPr lang="fr-FR"/>
              <a:t/>
            </a:fld>
            <a:endParaRPr lang="fr-FR"/>
          </a:p>
        </p:txBody>
      </p:sp>
      <p:sp>
        <p:nvSpPr>
          <p:cNvPr id="1501235751" name="Footer Placeholder 4"/>
          <p:cNvSpPr>
            <a:spLocks noGrp="1"/>
          </p:cNvSpPr>
          <p:nvPr>
            <p:ph type="ftr" sz="quarter" idx="3"/>
          </p:nvPr>
        </p:nvSpPr>
        <p:spPr bwMode="auto">
          <a:xfrm>
            <a:off x="3028950" y="4767261"/>
            <a:ext cx="3086100" cy="2738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551792712" name="Slide Number Placeholder 5"/>
          <p:cNvSpPr>
            <a:spLocks noGrp="1"/>
          </p:cNvSpPr>
          <p:nvPr>
            <p:ph type="sldNum" sz="quarter" idx="4"/>
          </p:nvPr>
        </p:nvSpPr>
        <p:spPr bwMode="auto">
          <a:xfrm>
            <a:off x="6457950" y="4767261"/>
            <a:ext cx="2057400" cy="2738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56B3B800-A8AA-8F00-F424-967BF6EF08BE}" type="slidenum">
              <a:rPr lang="fr-FR"/>
              <a:t/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l" defTabSz="914400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>
        <a:lnSpc>
          <a:spcPct val="90000"/>
        </a:lnSpc>
        <a:spcBef>
          <a:spcPts val="999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514599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97383748" name="Title Placeholder 1"/>
          <p:cNvSpPr>
            <a:spLocks noGrp="1"/>
          </p:cNvSpPr>
          <p:nvPr>
            <p:ph type="title"/>
          </p:nvPr>
        </p:nvSpPr>
        <p:spPr bwMode="auto">
          <a:xfrm>
            <a:off x="628650" y="273843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63264973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8650" y="1369218"/>
            <a:ext cx="7886700" cy="32635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140659428" name="Date Placeholder 3"/>
          <p:cNvSpPr>
            <a:spLocks noGrp="1"/>
          </p:cNvSpPr>
          <p:nvPr>
            <p:ph type="dt" sz="half" idx="2"/>
          </p:nvPr>
        </p:nvSpPr>
        <p:spPr bwMode="auto">
          <a:xfrm>
            <a:off x="628650" y="4767261"/>
            <a:ext cx="2057400" cy="2738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15E972BA-9F46-5144-41D0-E5AD6B417906}" type="datetimeFigureOut">
              <a:rPr lang="fr-FR"/>
              <a:t/>
            </a:fld>
            <a:endParaRPr lang="fr-FR"/>
          </a:p>
        </p:txBody>
      </p:sp>
      <p:sp>
        <p:nvSpPr>
          <p:cNvPr id="1133994033" name="Footer Placeholder 4"/>
          <p:cNvSpPr>
            <a:spLocks noGrp="1"/>
          </p:cNvSpPr>
          <p:nvPr>
            <p:ph type="ftr" sz="quarter" idx="3"/>
          </p:nvPr>
        </p:nvSpPr>
        <p:spPr bwMode="auto">
          <a:xfrm>
            <a:off x="3028950" y="4767261"/>
            <a:ext cx="3086100" cy="2738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63898719" name="Slide Number Placeholder 5"/>
          <p:cNvSpPr>
            <a:spLocks noGrp="1"/>
          </p:cNvSpPr>
          <p:nvPr>
            <p:ph type="sldNum" sz="quarter" idx="4"/>
          </p:nvPr>
        </p:nvSpPr>
        <p:spPr bwMode="auto">
          <a:xfrm>
            <a:off x="6457950" y="4767261"/>
            <a:ext cx="2057400" cy="2738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D2884F10-A380-FD90-9A7D-5496A7793275}" type="slidenum">
              <a:rPr lang="fr-FR"/>
              <a:t/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2" r:id="rId2"/>
    <p:sldLayoutId id="2147483673" r:id="rId3"/>
    <p:sldLayoutId id="2147483674" r:id="rId4"/>
    <p:sldLayoutId id="2147483675" r:id="rId5"/>
    <p:sldLayoutId id="2147483676" r:id="rId6"/>
    <p:sldLayoutId id="2147483677" r:id="rId7"/>
    <p:sldLayoutId id="2147483678" r:id="rId8"/>
    <p:sldLayoutId id="2147483679" r:id="rId9"/>
    <p:sldLayoutId id="2147483680" r:id="rId10"/>
    <p:sldLayoutId id="2147483681" r:id="rId11"/>
  </p:sldLayoutIdLst>
  <p:txStyles>
    <p:titleStyle>
      <a:lvl1pPr algn="l" defTabSz="914400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>
        <a:lnSpc>
          <a:spcPct val="90000"/>
        </a:lnSpc>
        <a:spcBef>
          <a:spcPts val="999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514599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240405601" name="Title Placeholder 1"/>
          <p:cNvSpPr>
            <a:spLocks noGrp="1"/>
          </p:cNvSpPr>
          <p:nvPr>
            <p:ph type="title"/>
          </p:nvPr>
        </p:nvSpPr>
        <p:spPr bwMode="auto">
          <a:xfrm>
            <a:off x="628649" y="273843"/>
            <a:ext cx="7886700" cy="99417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fr-FR"/>
              <a:t>Click to edit Master title style</a:t>
            </a:r>
            <a:endParaRPr/>
          </a:p>
        </p:txBody>
      </p:sp>
      <p:sp>
        <p:nvSpPr>
          <p:cNvPr id="29273970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28649" y="1369217"/>
            <a:ext cx="7886700" cy="3263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fr-FR"/>
              <a:t>Click to edit Master text styles</a:t>
            </a:r>
            <a:endParaRPr/>
          </a:p>
          <a:p>
            <a:pPr lvl="1">
              <a:defRPr/>
            </a:pPr>
            <a:r>
              <a:rPr lang="fr-FR"/>
              <a:t>Second level</a:t>
            </a:r>
            <a:endParaRPr/>
          </a:p>
          <a:p>
            <a:pPr lvl="2">
              <a:defRPr/>
            </a:pPr>
            <a:r>
              <a:rPr lang="fr-FR"/>
              <a:t>Third level</a:t>
            </a:r>
            <a:endParaRPr/>
          </a:p>
          <a:p>
            <a:pPr lvl="3">
              <a:defRPr/>
            </a:pPr>
            <a:r>
              <a:rPr lang="fr-FR"/>
              <a:t>Fourth level</a:t>
            </a:r>
            <a:endParaRPr/>
          </a:p>
          <a:p>
            <a:pPr lvl="4">
              <a:defRPr/>
            </a:pPr>
            <a:r>
              <a:rPr lang="fr-FR"/>
              <a:t>Fifth level</a:t>
            </a:r>
            <a:endParaRPr/>
          </a:p>
        </p:txBody>
      </p:sp>
      <p:sp>
        <p:nvSpPr>
          <p:cNvPr id="1361465441" name="Date Placeholder 3"/>
          <p:cNvSpPr>
            <a:spLocks noGrp="1"/>
          </p:cNvSpPr>
          <p:nvPr>
            <p:ph type="dt" sz="half" idx="2"/>
          </p:nvPr>
        </p:nvSpPr>
        <p:spPr bwMode="auto">
          <a:xfrm>
            <a:off x="628649" y="4767261"/>
            <a:ext cx="2057400" cy="2738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401F2CA5-B8EB-1BFD-BB32-B9F5798DD548}" type="datetimeFigureOut">
              <a:rPr lang="fr-FR"/>
              <a:t/>
            </a:fld>
            <a:endParaRPr lang="fr-FR"/>
          </a:p>
        </p:txBody>
      </p:sp>
      <p:sp>
        <p:nvSpPr>
          <p:cNvPr id="371980064" name="Footer Placeholder 4"/>
          <p:cNvSpPr>
            <a:spLocks noGrp="1"/>
          </p:cNvSpPr>
          <p:nvPr>
            <p:ph type="ftr" sz="quarter" idx="3"/>
          </p:nvPr>
        </p:nvSpPr>
        <p:spPr bwMode="auto">
          <a:xfrm>
            <a:off x="3028950" y="4767261"/>
            <a:ext cx="3086100" cy="2738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669427115" name="Slide Number Placeholder 5"/>
          <p:cNvSpPr>
            <a:spLocks noGrp="1"/>
          </p:cNvSpPr>
          <p:nvPr>
            <p:ph type="sldNum" sz="quarter" idx="4"/>
          </p:nvPr>
        </p:nvSpPr>
        <p:spPr bwMode="auto">
          <a:xfrm>
            <a:off x="6457950" y="4767261"/>
            <a:ext cx="2057400" cy="27384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5E0634BE-9CFF-E496-CAF0-356124F3CAEB}" type="slidenum">
              <a:rPr lang="fr-FR"/>
              <a:t/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84" r:id="rId2"/>
    <p:sldLayoutId id="2147483685" r:id="rId3"/>
    <p:sldLayoutId id="2147483686" r:id="rId4"/>
    <p:sldLayoutId id="2147483687" r:id="rId5"/>
    <p:sldLayoutId id="2147483688" r:id="rId6"/>
    <p:sldLayoutId id="2147483689" r:id="rId7"/>
    <p:sldLayoutId id="2147483690" r:id="rId8"/>
    <p:sldLayoutId id="2147483691" r:id="rId9"/>
    <p:sldLayoutId id="2147483692" r:id="rId10"/>
    <p:sldLayoutId id="2147483693" r:id="rId11"/>
  </p:sldLayoutIdLst>
  <p:txStyles>
    <p:titleStyle>
      <a:lvl1pPr algn="l" defTabSz="914400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>
        <a:lnSpc>
          <a:spcPct val="90000"/>
        </a:lnSpc>
        <a:spcBef>
          <a:spcPts val="999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514599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>
        <a:lnSpc>
          <a:spcPct val="90000"/>
        </a:lnSpc>
        <a:spcBef>
          <a:spcPts val="499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4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4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4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7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8.xml"/></Relationships>
</file>

<file path=ppt/slides/_rels/slide8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 bwMode="auto">
          <a:xfrm>
            <a:off x="411480" y="357505"/>
            <a:ext cx="8389620" cy="3240359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fr-FR" sz="6000"/>
              <a:t>ELI-DL : ELI extension to </a:t>
            </a:r>
            <a:r>
              <a:rPr lang="fr-FR" sz="6000"/>
              <a:t>describe</a:t>
            </a:r>
            <a:r>
              <a:rPr lang="fr-FR" sz="6000"/>
              <a:t> draft </a:t>
            </a:r>
            <a:r>
              <a:rPr lang="fr-FR" sz="6000"/>
              <a:t>legislation</a:t>
            </a:r>
            <a:endParaRPr lang="fr-FR" sz="6000"/>
          </a:p>
        </p:txBody>
      </p:sp>
      <p:sp>
        <p:nvSpPr>
          <p:cNvPr id="5" name="Sous-titre 4"/>
          <p:cNvSpPr>
            <a:spLocks noGrp="1"/>
          </p:cNvSpPr>
          <p:nvPr>
            <p:ph type="subTitle" idx="1"/>
          </p:nvPr>
        </p:nvSpPr>
        <p:spPr bwMode="auto">
          <a:xfrm>
            <a:off x="411480" y="3877512"/>
            <a:ext cx="4800600" cy="1026114"/>
          </a:xfrm>
        </p:spPr>
        <p:txBody>
          <a:bodyPr>
            <a:normAutofit/>
          </a:bodyPr>
          <a:lstStyle/>
          <a:p>
            <a:pPr algn="l">
              <a:defRPr/>
            </a:pPr>
            <a:r>
              <a:rPr lang="fr-FR" sz="1500"/>
              <a:t>Version : « v3 »</a:t>
            </a:r>
            <a:endParaRPr/>
          </a:p>
          <a:p>
            <a:pPr algn="l">
              <a:defRPr/>
            </a:pPr>
            <a:r>
              <a:rPr lang="fr-FR" sz="1500"/>
              <a:t>Last </a:t>
            </a:r>
            <a:r>
              <a:rPr lang="fr-FR" sz="1500"/>
              <a:t>updated</a:t>
            </a:r>
            <a:r>
              <a:rPr lang="fr-FR" sz="1500"/>
              <a:t> : sept 2023</a:t>
            </a:r>
            <a:endParaRPr/>
          </a:p>
          <a:p>
            <a:pPr algn="l">
              <a:defRPr/>
            </a:pPr>
            <a:r>
              <a:rPr lang="fr-FR" sz="1500"/>
              <a:t>Editor : thomas.francart@sparna.fr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24" name="Google Shape;424;p43"/>
          <p:cNvSpPr/>
          <p:nvPr/>
        </p:nvSpPr>
        <p:spPr bwMode="auto">
          <a:xfrm>
            <a:off x="3302973" y="1711913"/>
            <a:ext cx="2545645" cy="161028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activity_id</a:t>
            </a:r>
            <a:endParaRPr lang="fr"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399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activity_order</a:t>
            </a:r>
            <a:endParaRPr/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activity_label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activity_start_date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activity_end_date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25" name="Google Shape;425;p43"/>
          <p:cNvCxnSpPr>
            <a:cxnSpLocks/>
            <a:stCxn id="424" idx="0"/>
            <a:endCxn id="426" idx="1"/>
          </p:cNvCxnSpPr>
          <p:nvPr/>
        </p:nvCxnSpPr>
        <p:spPr bwMode="auto">
          <a:xfrm rot="16199998" flipH="1" flipV="1">
            <a:off x="3847253" y="1153954"/>
            <a:ext cx="170584" cy="1286502"/>
          </a:xfrm>
          <a:prstGeom prst="bentConnector4">
            <a:avLst>
              <a:gd name="adj1" fmla="val -134010"/>
              <a:gd name="adj2" fmla="val 117769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28" name="Google Shape;428;p43"/>
          <p:cNvSpPr txBox="1"/>
          <p:nvPr/>
        </p:nvSpPr>
        <p:spPr bwMode="auto">
          <a:xfrm>
            <a:off x="3093552" y="627502"/>
            <a:ext cx="2036775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432" name="Google Shape;432;p43"/>
          <p:cNvCxnSpPr>
            <a:cxnSpLocks/>
          </p:cNvCxnSpPr>
          <p:nvPr/>
        </p:nvCxnSpPr>
        <p:spPr bwMode="auto">
          <a:xfrm>
            <a:off x="3313457" y="2209233"/>
            <a:ext cx="2516102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33" name="Google Shape;433;p43"/>
          <p:cNvSpPr/>
          <p:nvPr/>
        </p:nvSpPr>
        <p:spPr bwMode="auto">
          <a:xfrm>
            <a:off x="5713327" y="180594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26" name="Google Shape;426;p43"/>
          <p:cNvSpPr/>
          <p:nvPr/>
        </p:nvSpPr>
        <p:spPr bwMode="auto">
          <a:xfrm>
            <a:off x="3289294" y="182452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34" name="Google Shape;434;p43"/>
          <p:cNvSpPr/>
          <p:nvPr/>
        </p:nvSpPr>
        <p:spPr bwMode="auto">
          <a:xfrm>
            <a:off x="3281920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35" name="Google Shape;435;p43"/>
          <p:cNvSpPr/>
          <p:nvPr/>
        </p:nvSpPr>
        <p:spPr bwMode="auto">
          <a:xfrm>
            <a:off x="301569" y="3444788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36" name="Google Shape;436;p43"/>
          <p:cNvCxnSpPr>
            <a:cxnSpLocks/>
            <a:stCxn id="434" idx="1"/>
            <a:endCxn id="435" idx="0"/>
          </p:cNvCxnSpPr>
          <p:nvPr/>
        </p:nvCxnSpPr>
        <p:spPr bwMode="auto">
          <a:xfrm flipH="1">
            <a:off x="1514621" y="2994436"/>
            <a:ext cx="1767300" cy="4503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37" name="Google Shape;437;p43"/>
          <p:cNvSpPr txBox="1"/>
          <p:nvPr/>
        </p:nvSpPr>
        <p:spPr bwMode="auto">
          <a:xfrm>
            <a:off x="962243" y="2744291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38" name="Google Shape;438;p43"/>
          <p:cNvCxnSpPr>
            <a:cxnSpLocks/>
            <a:stCxn id="439" idx="0"/>
            <a:endCxn id="433" idx="3"/>
          </p:cNvCxnSpPr>
          <p:nvPr/>
        </p:nvCxnSpPr>
        <p:spPr bwMode="auto">
          <a:xfrm rot="-5400000" flipH="1">
            <a:off x="5458048" y="1470901"/>
            <a:ext cx="158700" cy="627600"/>
          </a:xfrm>
          <a:prstGeom prst="bentConnector4">
            <a:avLst>
              <a:gd name="adj1" fmla="val -146821"/>
              <a:gd name="adj2" fmla="val 136437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40" name="Google Shape;440;p43"/>
          <p:cNvSpPr txBox="1"/>
          <p:nvPr/>
        </p:nvSpPr>
        <p:spPr bwMode="auto">
          <a:xfrm>
            <a:off x="5116431" y="627500"/>
            <a:ext cx="2037494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was_motivated_by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(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motivated)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41" name="Google Shape;441;p43"/>
          <p:cNvSpPr/>
          <p:nvPr/>
        </p:nvSpPr>
        <p:spPr bwMode="auto">
          <a:xfrm>
            <a:off x="290630" y="465515"/>
            <a:ext cx="2448271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42" name="Google Shape;442;p43"/>
          <p:cNvSpPr/>
          <p:nvPr/>
        </p:nvSpPr>
        <p:spPr bwMode="auto">
          <a:xfrm>
            <a:off x="3300313" y="20024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43" name="Google Shape;443;p43"/>
          <p:cNvCxnSpPr>
            <a:cxnSpLocks/>
            <a:stCxn id="442" idx="1"/>
            <a:endCxn id="441" idx="2"/>
          </p:cNvCxnSpPr>
          <p:nvPr/>
        </p:nvCxnSpPr>
        <p:spPr bwMode="auto">
          <a:xfrm rot="10800000">
            <a:off x="1514713" y="1005654"/>
            <a:ext cx="1785600" cy="10548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44" name="Google Shape;444;p43"/>
          <p:cNvSpPr txBox="1"/>
          <p:nvPr/>
        </p:nvSpPr>
        <p:spPr bwMode="auto">
          <a:xfrm>
            <a:off x="621679" y="1368229"/>
            <a:ext cx="224567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had_legal_basis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39" name="Google Shape;439;p43"/>
          <p:cNvSpPr/>
          <p:nvPr/>
        </p:nvSpPr>
        <p:spPr bwMode="auto">
          <a:xfrm>
            <a:off x="5154624" y="1705351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9" name="Google Shape;435;p43"/>
          <p:cNvSpPr/>
          <p:nvPr/>
        </p:nvSpPr>
        <p:spPr bwMode="auto">
          <a:xfrm>
            <a:off x="3294892" y="4378717"/>
            <a:ext cx="2561203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0" name="Google Shape;436;p43"/>
          <p:cNvCxnSpPr>
            <a:cxnSpLocks/>
            <a:stCxn id="424" idx="2"/>
            <a:endCxn id="59" idx="0"/>
          </p:cNvCxnSpPr>
          <p:nvPr/>
        </p:nvCxnSpPr>
        <p:spPr bwMode="auto">
          <a:xfrm rot="5400000">
            <a:off x="4047387" y="3850308"/>
            <a:ext cx="1056516" cy="30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" name="Google Shape;437;p43"/>
          <p:cNvSpPr txBox="1"/>
          <p:nvPr/>
        </p:nvSpPr>
        <p:spPr bwMode="auto">
          <a:xfrm>
            <a:off x="3936048" y="3794799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7" name="Google Shape;434;p43"/>
          <p:cNvSpPr/>
          <p:nvPr/>
        </p:nvSpPr>
        <p:spPr bwMode="auto">
          <a:xfrm>
            <a:off x="5705081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2" name="Google Shape;435;p43"/>
          <p:cNvSpPr/>
          <p:nvPr/>
        </p:nvSpPr>
        <p:spPr bwMode="auto">
          <a:xfrm>
            <a:off x="6416332" y="1410255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ParliamentaryTerm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3" name="Google Shape;434;p43"/>
          <p:cNvSpPr/>
          <p:nvPr/>
        </p:nvSpPr>
        <p:spPr bwMode="auto">
          <a:xfrm>
            <a:off x="5713248" y="228754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4" name="Google Shape;436;p43"/>
          <p:cNvCxnSpPr>
            <a:cxnSpLocks/>
            <a:stCxn id="33" idx="3"/>
            <a:endCxn id="32" idx="2"/>
          </p:cNvCxnSpPr>
          <p:nvPr/>
        </p:nvCxnSpPr>
        <p:spPr bwMode="auto">
          <a:xfrm flipV="1">
            <a:off x="5851199" y="1882496"/>
            <a:ext cx="1778089" cy="463021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7" name="Google Shape;437;p43"/>
          <p:cNvSpPr txBox="1"/>
          <p:nvPr/>
        </p:nvSpPr>
        <p:spPr bwMode="auto">
          <a:xfrm>
            <a:off x="6032502" y="2012193"/>
            <a:ext cx="2425912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parliamentary_term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539551" y="620687"/>
            <a:ext cx="8158503" cy="41761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An Activity can have </a:t>
            </a:r>
            <a:r>
              <a:rPr lang="fr-FR" sz="3600" b="1">
                <a:latin typeface="Century Gothic"/>
              </a:rPr>
              <a:t>participants</a:t>
            </a:r>
            <a:r>
              <a:rPr lang="fr-FR" sz="3600">
                <a:latin typeface="Century Gothic"/>
              </a:rPr>
              <a:t> and/or </a:t>
            </a:r>
            <a:r>
              <a:rPr lang="fr-FR" sz="3600" b="1">
                <a:latin typeface="Century Gothic"/>
              </a:rPr>
              <a:t>responsible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persons</a:t>
            </a:r>
            <a:r>
              <a:rPr lang="fr-FR" sz="3600" b="1">
                <a:latin typeface="Century Gothic"/>
              </a:rPr>
              <a:t> or </a:t>
            </a:r>
            <a:r>
              <a:rPr lang="fr-FR" sz="3600" b="1">
                <a:latin typeface="Century Gothic"/>
              </a:rPr>
              <a:t>organizations</a:t>
            </a:r>
            <a:r>
              <a:rPr lang="fr-FR" sz="36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They</a:t>
            </a:r>
            <a:r>
              <a:rPr lang="fr-FR" sz="3600">
                <a:latin typeface="Century Gothic"/>
              </a:rPr>
              <a:t> can </a:t>
            </a:r>
            <a:r>
              <a:rPr lang="fr-FR" sz="3600">
                <a:latin typeface="Century Gothic"/>
              </a:rPr>
              <a:t>be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indicated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either</a:t>
            </a:r>
            <a:r>
              <a:rPr lang="fr-FR" sz="3600">
                <a:latin typeface="Century Gothic"/>
              </a:rPr>
              <a:t> : </a:t>
            </a:r>
            <a:endParaRPr/>
          </a:p>
          <a:p>
            <a:pPr marL="742950" indent="-742950">
              <a:spcBef>
                <a:spcPts val="1200"/>
              </a:spcBef>
              <a:buFont typeface="+mj-lt"/>
              <a:buAutoNum type="arabicPeriod"/>
              <a:defRPr/>
            </a:pPr>
            <a:r>
              <a:rPr lang="fr-FR" sz="2800">
                <a:latin typeface="Century Gothic"/>
              </a:rPr>
              <a:t>simply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with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their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name</a:t>
            </a:r>
            <a:endParaRPr lang="fr-FR" sz="2800">
              <a:latin typeface="Century Gothic"/>
            </a:endParaRPr>
          </a:p>
          <a:p>
            <a:pPr marL="742950" indent="-742950">
              <a:spcBef>
                <a:spcPts val="1200"/>
              </a:spcBef>
              <a:buFont typeface="+mj-lt"/>
              <a:buAutoNum type="arabicPeriod"/>
              <a:defRPr/>
            </a:pPr>
            <a:r>
              <a:rPr lang="fr-FR" sz="2800">
                <a:latin typeface="Century Gothic"/>
              </a:rPr>
              <a:t>as </a:t>
            </a:r>
            <a:r>
              <a:rPr lang="fr-FR" sz="2800">
                <a:latin typeface="Century Gothic"/>
              </a:rPr>
              <a:t>entities</a:t>
            </a:r>
            <a:r>
              <a:rPr lang="fr-FR" sz="2800">
                <a:latin typeface="Century Gothic"/>
              </a:rPr>
              <a:t>, </a:t>
            </a:r>
            <a:r>
              <a:rPr lang="fr-FR" sz="2800">
                <a:latin typeface="Century Gothic"/>
              </a:rPr>
              <a:t>directly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connected</a:t>
            </a:r>
            <a:endParaRPr lang="fr-FR" sz="2800">
              <a:latin typeface="Century Gothic"/>
            </a:endParaRPr>
          </a:p>
          <a:p>
            <a:pPr>
              <a:spcBef>
                <a:spcPts val="1199"/>
              </a:spcBef>
              <a:defRPr/>
            </a:pPr>
            <a:r>
              <a:rPr lang="fr-FR" sz="2800" b="1">
                <a:latin typeface="Century Gothic"/>
              </a:rPr>
              <a:t>Excused persons</a:t>
            </a:r>
            <a:r>
              <a:rPr lang="fr-FR" sz="2800">
                <a:latin typeface="Century Gothic"/>
              </a:rPr>
              <a:t> can also be indicated</a:t>
            </a:r>
            <a:endParaRPr lang="fr-FR" sz="2800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3" name="CustomShape 1"/>
          <p:cNvSpPr/>
          <p:nvPr/>
        </p:nvSpPr>
        <p:spPr bwMode="auto">
          <a:xfrm>
            <a:off x="551473" y="1656615"/>
            <a:ext cx="2545200" cy="1373759"/>
          </a:xfrm>
          <a:prstGeom prst="rect">
            <a:avLst/>
          </a:prstGeom>
          <a:solidFill>
            <a:schemeClr val="dk2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-1">
                <a:solidFill>
                  <a:srgbClr val="FFFFFF"/>
                </a:solidFill>
                <a:latin typeface="Calibri"/>
                <a:ea typeface="Calibri"/>
              </a:rPr>
              <a:t>Activity</a:t>
            </a:r>
            <a:endParaRPr lang="fr-FR" sz="180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endParaRPr lang="fr-FR" sz="105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endParaRPr lang="fr-FR" sz="1050" b="0" strike="noStrike" spc="-1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FFFFFF"/>
                </a:solidFill>
                <a:latin typeface="Calibri"/>
                <a:ea typeface="Calibri"/>
              </a:rPr>
              <a:t>participant_person_label</a:t>
            </a:r>
            <a:endParaRPr lang="fr-FR" sz="1000" b="0" strike="noStrike" spc="-1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FFFFFF"/>
                </a:solidFill>
                <a:latin typeface="Calibri"/>
                <a:ea typeface="Calibri"/>
              </a:rPr>
              <a:t>participant_organization_label</a:t>
            </a:r>
            <a:endParaRPr lang="fr-FR" sz="1000" b="0" strike="noStrike" spc="-1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FFFFFF"/>
                </a:solidFill>
                <a:latin typeface="Calibri"/>
                <a:ea typeface="Calibri"/>
              </a:rPr>
              <a:t>responsible_person_label</a:t>
            </a:r>
            <a:endParaRPr lang="fr-FR" sz="1000" b="0" strike="noStrike" spc="-1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FFFFFF"/>
                </a:solidFill>
                <a:latin typeface="Calibri"/>
                <a:ea typeface="Calibri"/>
              </a:rPr>
              <a:t>responsible_organization_label</a:t>
            </a:r>
            <a:endParaRPr lang="fr-FR" sz="1000" b="0" strike="noStrike" spc="-1">
              <a:latin typeface="Arial"/>
            </a:endParaRPr>
          </a:p>
          <a:p>
            <a:pPr marL="171360" indent="-104400">
              <a:lnSpc>
                <a:spcPct val="100000"/>
              </a:lnSpc>
              <a:tabLst>
                <a:tab pos="0" algn="l"/>
              </a:tabLst>
              <a:defRPr/>
            </a:pPr>
            <a:endParaRPr lang="fr-FR" sz="900" b="0" strike="noStrike" spc="-1">
              <a:latin typeface="Arial"/>
            </a:endParaRPr>
          </a:p>
        </p:txBody>
      </p:sp>
      <p:sp>
        <p:nvSpPr>
          <p:cNvPr id="55" name="CustomShape 2"/>
          <p:cNvSpPr/>
          <p:nvPr/>
        </p:nvSpPr>
        <p:spPr bwMode="auto">
          <a:xfrm>
            <a:off x="561913" y="2154135"/>
            <a:ext cx="2515680" cy="360"/>
          </a:xfrm>
          <a:custGeom>
            <a:avLst/>
            <a:gdLst/>
            <a:ahLst/>
            <a:cxnLst/>
            <a:rect l="l" t="t" r="r" b="b"/>
            <a:pathLst>
              <a:path w="21600" h="21600" fill="norm" stroke="1" extrusionOk="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solidFill>
            <a:schemeClr val="accent1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56" name="CustomShape 3"/>
          <p:cNvSpPr/>
          <p:nvPr/>
        </p:nvSpPr>
        <p:spPr bwMode="auto">
          <a:xfrm>
            <a:off x="2349103" y="4396931"/>
            <a:ext cx="1923120" cy="500041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-1">
                <a:solidFill>
                  <a:srgbClr val="7F7F7F"/>
                </a:solidFill>
                <a:latin typeface="Calibri"/>
                <a:ea typeface="Calibri"/>
              </a:rPr>
              <a:t>Organization</a:t>
            </a:r>
            <a:endParaRPr lang="fr-FR" sz="1800" b="0" strike="noStrike" spc="-1">
              <a:latin typeface="Arial"/>
            </a:endParaRPr>
          </a:p>
        </p:txBody>
      </p:sp>
      <p:sp>
        <p:nvSpPr>
          <p:cNvPr id="58" name="CustomShape 5"/>
          <p:cNvSpPr/>
          <p:nvPr/>
        </p:nvSpPr>
        <p:spPr bwMode="auto">
          <a:xfrm>
            <a:off x="4047971" y="3504606"/>
            <a:ext cx="1932657" cy="40011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had_responsible_organization</a:t>
            </a:r>
            <a:endParaRPr lang="fr-FR" sz="100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&lt; </a:t>
            </a: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had_participant_organization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59" name="CustomShape 7"/>
          <p:cNvSpPr/>
          <p:nvPr/>
        </p:nvSpPr>
        <p:spPr bwMode="auto">
          <a:xfrm>
            <a:off x="1442931" y="745972"/>
            <a:ext cx="2082960" cy="246221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had_participant_person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60" name="CustomShape 8"/>
          <p:cNvSpPr/>
          <p:nvPr/>
        </p:nvSpPr>
        <p:spPr bwMode="auto">
          <a:xfrm>
            <a:off x="1084767" y="3598209"/>
            <a:ext cx="2082960" cy="246221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had_participant_organization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64" name="CustomShape 13"/>
          <p:cNvSpPr/>
          <p:nvPr/>
        </p:nvSpPr>
        <p:spPr bwMode="auto">
          <a:xfrm>
            <a:off x="2639382" y="3281551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65" name="CustomShape 14"/>
          <p:cNvSpPr/>
          <p:nvPr/>
        </p:nvSpPr>
        <p:spPr bwMode="auto">
          <a:xfrm>
            <a:off x="3733422" y="3289235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66" name="CustomShape 15"/>
          <p:cNvSpPr/>
          <p:nvPr/>
        </p:nvSpPr>
        <p:spPr bwMode="auto">
          <a:xfrm>
            <a:off x="2639382" y="4396931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67" name="CustomShape 16"/>
          <p:cNvSpPr/>
          <p:nvPr/>
        </p:nvSpPr>
        <p:spPr bwMode="auto">
          <a:xfrm>
            <a:off x="3733422" y="4396931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69" name="CustomShape 19"/>
          <p:cNvSpPr/>
          <p:nvPr/>
        </p:nvSpPr>
        <p:spPr bwMode="auto">
          <a:xfrm>
            <a:off x="2349103" y="209580"/>
            <a:ext cx="2018160" cy="471960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-1">
                <a:solidFill>
                  <a:srgbClr val="7F7F7F"/>
                </a:solidFill>
                <a:latin typeface="Calibri"/>
                <a:ea typeface="Calibri"/>
              </a:rPr>
              <a:t>Person</a:t>
            </a:r>
            <a:endParaRPr lang="fr-FR" sz="1800" b="0" strike="noStrike" spc="-1">
              <a:latin typeface="Arial"/>
            </a:endParaRPr>
          </a:p>
        </p:txBody>
      </p:sp>
      <p:sp>
        <p:nvSpPr>
          <p:cNvPr id="70" name="CustomShape 20"/>
          <p:cNvSpPr/>
          <p:nvPr/>
        </p:nvSpPr>
        <p:spPr bwMode="auto">
          <a:xfrm>
            <a:off x="2713884" y="1400062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71" name="CustomShape 21"/>
          <p:cNvSpPr/>
          <p:nvPr/>
        </p:nvSpPr>
        <p:spPr bwMode="auto">
          <a:xfrm>
            <a:off x="3774168" y="1399136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72" name="CustomShape 23"/>
          <p:cNvSpPr/>
          <p:nvPr/>
        </p:nvSpPr>
        <p:spPr bwMode="auto">
          <a:xfrm>
            <a:off x="2720832" y="555915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73" name="CustomShape 24"/>
          <p:cNvSpPr/>
          <p:nvPr/>
        </p:nvSpPr>
        <p:spPr bwMode="auto">
          <a:xfrm>
            <a:off x="3774168" y="555915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74" name="CustomShape 26"/>
          <p:cNvSpPr/>
          <p:nvPr/>
        </p:nvSpPr>
        <p:spPr bwMode="auto">
          <a:xfrm>
            <a:off x="4057512" y="740146"/>
            <a:ext cx="2082960" cy="40011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had_responsible_person</a:t>
            </a:r>
            <a:endParaRPr lang="fr-FR" sz="100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&lt; </a:t>
            </a: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had_participant_person</a:t>
            </a:r>
            <a:endParaRPr lang="fr-FR" sz="1000" b="0" strike="noStrike" spc="-1">
              <a:latin typeface="Arial"/>
            </a:endParaRPr>
          </a:p>
        </p:txBody>
      </p:sp>
      <p:cxnSp>
        <p:nvCxnSpPr>
          <p:cNvPr id="77" name="Connecteur droit avec flèche 76"/>
          <p:cNvCxnSpPr>
            <a:cxnSpLocks/>
            <a:stCxn id="70" idx="0"/>
            <a:endCxn id="72" idx="2"/>
          </p:cNvCxnSpPr>
          <p:nvPr/>
        </p:nvCxnSpPr>
        <p:spPr bwMode="auto">
          <a:xfrm flipV="1">
            <a:off x="2782644" y="671475"/>
            <a:ext cx="6948" cy="728587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78" name="Connecteur droit avec flèche 77"/>
          <p:cNvCxnSpPr>
            <a:cxnSpLocks/>
            <a:stCxn id="71" idx="0"/>
            <a:endCxn id="73" idx="2"/>
          </p:cNvCxnSpPr>
          <p:nvPr/>
        </p:nvCxnSpPr>
        <p:spPr bwMode="auto">
          <a:xfrm flipV="1">
            <a:off x="3842928" y="671475"/>
            <a:ext cx="0" cy="727661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79" name="Connecteur droit avec flèche 78"/>
          <p:cNvCxnSpPr>
            <a:cxnSpLocks/>
            <a:stCxn id="65" idx="2"/>
            <a:endCxn id="67" idx="0"/>
          </p:cNvCxnSpPr>
          <p:nvPr/>
        </p:nvCxnSpPr>
        <p:spPr bwMode="auto">
          <a:xfrm>
            <a:off x="3802182" y="3404795"/>
            <a:ext cx="0" cy="992136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80" name="Connecteur droit avec flèche 79"/>
          <p:cNvCxnSpPr>
            <a:cxnSpLocks/>
            <a:stCxn id="64" idx="2"/>
            <a:endCxn id="66" idx="0"/>
          </p:cNvCxnSpPr>
          <p:nvPr/>
        </p:nvCxnSpPr>
        <p:spPr bwMode="auto">
          <a:xfrm>
            <a:off x="2708142" y="3397111"/>
            <a:ext cx="0" cy="999819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sp>
        <p:nvSpPr>
          <p:cNvPr id="1116870997" name=""/>
          <p:cNvSpPr/>
          <p:nvPr/>
        </p:nvSpPr>
        <p:spPr bwMode="auto">
          <a:xfrm flipH="0" flipV="0">
            <a:off x="369196" y="1400060"/>
            <a:ext cx="5864202" cy="1995253"/>
          </a:xfrm>
          <a:prstGeom prst="rect">
            <a:avLst/>
          </a:prstGeom>
          <a:ln w="9525" cap="flat" cmpd="sng" algn="ctr">
            <a:solidFill>
              <a:srgbClr val="4A7FBB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396868" y="209208"/>
            <a:ext cx="8587112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In </a:t>
            </a:r>
            <a:r>
              <a:rPr lang="fr-FR" sz="3600">
                <a:latin typeface="Century Gothic"/>
              </a:rPr>
              <a:t>some</a:t>
            </a:r>
            <a:r>
              <a:rPr lang="fr-FR" sz="3600">
                <a:latin typeface="Century Gothic"/>
              </a:rPr>
              <a:t> situations one </a:t>
            </a:r>
            <a:r>
              <a:rPr lang="fr-FR" sz="3600">
                <a:latin typeface="Century Gothic"/>
              </a:rPr>
              <a:t>need</a:t>
            </a:r>
            <a:r>
              <a:rPr lang="fr-FR" sz="3600">
                <a:latin typeface="Century Gothic"/>
              </a:rPr>
              <a:t> to capture the </a:t>
            </a:r>
            <a:r>
              <a:rPr lang="fr-FR" sz="3600" b="1">
                <a:latin typeface="Century Gothic"/>
              </a:rPr>
              <a:t>role</a:t>
            </a:r>
            <a:r>
              <a:rPr lang="fr-FR" sz="3600" b="1">
                <a:latin typeface="Century Gothic"/>
              </a:rPr>
              <a:t> of </a:t>
            </a:r>
            <a:r>
              <a:rPr lang="fr-FR" sz="3600" b="1">
                <a:latin typeface="Century Gothic"/>
              </a:rPr>
              <a:t>each</a:t>
            </a:r>
            <a:r>
              <a:rPr lang="fr-FR" sz="3600" b="1">
                <a:latin typeface="Century Gothic"/>
              </a:rPr>
              <a:t> participant</a:t>
            </a:r>
            <a:r>
              <a:rPr lang="fr-FR" sz="3600">
                <a:latin typeface="Century Gothic"/>
              </a:rPr>
              <a:t>. This </a:t>
            </a:r>
            <a:r>
              <a:rPr lang="fr-FR" sz="3600">
                <a:latin typeface="Century Gothic"/>
              </a:rPr>
              <a:t>is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done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with</a:t>
            </a:r>
            <a:r>
              <a:rPr lang="fr-FR" sz="3600">
                <a:latin typeface="Century Gothic"/>
              </a:rPr>
              <a:t> a </a:t>
            </a:r>
            <a:r>
              <a:rPr lang="fr-FR" sz="3600" b="1">
                <a:latin typeface="Century Gothic"/>
              </a:rPr>
              <a:t>Participation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entity</a:t>
            </a:r>
            <a:r>
              <a:rPr lang="fr-FR" sz="36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 Participation can </a:t>
            </a:r>
            <a:r>
              <a:rPr lang="fr-FR" sz="3600">
                <a:latin typeface="Century Gothic"/>
              </a:rPr>
              <a:t>also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indicate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in the </a:t>
            </a:r>
            <a:r>
              <a:rPr lang="fr-FR" sz="3600" b="1">
                <a:latin typeface="Century Gothic"/>
              </a:rPr>
              <a:t>name</a:t>
            </a:r>
            <a:r>
              <a:rPr lang="fr-FR" sz="3600" b="1">
                <a:latin typeface="Century Gothic"/>
              </a:rPr>
              <a:t> of </a:t>
            </a:r>
            <a:r>
              <a:rPr lang="fr-FR" sz="3600" b="1">
                <a:latin typeface="Century Gothic"/>
              </a:rPr>
              <a:t>which</a:t>
            </a:r>
            <a:r>
              <a:rPr lang="fr-FR" sz="3600" b="1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other</a:t>
            </a:r>
            <a:r>
              <a:rPr lang="fr-FR" sz="3600" b="1">
                <a:latin typeface="Century Gothic"/>
              </a:rPr>
              <a:t> agent</a:t>
            </a:r>
            <a:r>
              <a:rPr lang="fr-FR" sz="3600">
                <a:latin typeface="Century Gothic"/>
              </a:rPr>
              <a:t> the participant </a:t>
            </a:r>
            <a:r>
              <a:rPr lang="fr-FR" sz="3600">
                <a:latin typeface="Century Gothic"/>
              </a:rPr>
              <a:t>acted</a:t>
            </a:r>
            <a:r>
              <a:rPr lang="fr-FR" sz="3600">
                <a:latin typeface="Century Gothic"/>
              </a:rPr>
              <a:t>. 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Activities</a:t>
            </a:r>
            <a:r>
              <a:rPr lang="fr-FR" sz="3600">
                <a:latin typeface="Century Gothic"/>
              </a:rPr>
              <a:t> can </a:t>
            </a:r>
            <a:r>
              <a:rPr lang="fr-FR" sz="3600">
                <a:latin typeface="Century Gothic"/>
              </a:rPr>
              <a:t>also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appoint</a:t>
            </a:r>
            <a:r>
              <a:rPr lang="fr-FR" sz="3600">
                <a:latin typeface="Century Gothic"/>
              </a:rPr>
              <a:t> participants.</a:t>
            </a:r>
            <a:endParaRPr lang="fr-FR" sz="2800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3016221" name="CustomShape 1"/>
          <p:cNvSpPr/>
          <p:nvPr/>
        </p:nvSpPr>
        <p:spPr bwMode="auto">
          <a:xfrm flipH="0" flipV="0">
            <a:off x="551472" y="1656613"/>
            <a:ext cx="2545200" cy="1451175"/>
          </a:xfrm>
          <a:prstGeom prst="rect">
            <a:avLst/>
          </a:prstGeom>
          <a:solidFill>
            <a:schemeClr val="dk2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FFFFFF"/>
                </a:solidFill>
                <a:latin typeface="Calibri"/>
                <a:ea typeface="Calibri"/>
              </a:rPr>
              <a:t>Activity</a:t>
            </a:r>
            <a:endParaRPr lang="fr-FR" sz="18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endParaRPr lang="fr-FR" sz="1050" b="0" strike="noStrike" spc="0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participant_person_label</a:t>
            </a:r>
            <a:endParaRPr lang="fr-FR" sz="1000" b="0" strike="noStrike" spc="0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participant_organization_label</a:t>
            </a:r>
            <a:endParaRPr lang="fr-FR" sz="1000" b="0" strike="noStrike" spc="0">
              <a:solidFill>
                <a:srgbClr val="FFFFFF"/>
              </a:solidFill>
              <a:latin typeface="Calibri"/>
              <a:ea typeface="Calibri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excused_person_label</a:t>
            </a:r>
            <a:endParaRPr lang="fr-FR" sz="1000" b="0" strike="noStrike" spc="0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responsible_person_label</a:t>
            </a:r>
            <a:endParaRPr lang="fr-FR" sz="1000" b="0" strike="noStrike" spc="0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responsible_organization_label</a:t>
            </a:r>
            <a:endParaRPr lang="fr-FR" sz="1000" b="0" strike="noStrike" spc="0">
              <a:latin typeface="Arial"/>
            </a:endParaRPr>
          </a:p>
          <a:p>
            <a:pPr marL="171360" indent="-104400">
              <a:lnSpc>
                <a:spcPct val="100000"/>
              </a:lnSpc>
              <a:tabLst>
                <a:tab pos="0" algn="l"/>
              </a:tabLst>
              <a:defRPr/>
            </a:pPr>
            <a:endParaRPr lang="fr-FR" sz="900" b="0" strike="noStrike" spc="0">
              <a:latin typeface="Arial"/>
            </a:endParaRPr>
          </a:p>
        </p:txBody>
      </p:sp>
      <p:sp>
        <p:nvSpPr>
          <p:cNvPr id="1076119888" name="CustomShape 2"/>
          <p:cNvSpPr/>
          <p:nvPr/>
        </p:nvSpPr>
        <p:spPr bwMode="auto">
          <a:xfrm>
            <a:off x="561912" y="2154134"/>
            <a:ext cx="2515680" cy="360"/>
          </a:xfrm>
          <a:custGeom>
            <a:avLst/>
            <a:gdLst/>
            <a:ahLst/>
            <a:cxnLst/>
            <a:rect l="l" t="t" r="r" b="b"/>
            <a:pathLst>
              <a:path w="21600" h="21600" fill="norm" stroke="1" extrusionOk="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solidFill>
            <a:schemeClr val="accent1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088390968" name="CustomShape 3"/>
          <p:cNvSpPr/>
          <p:nvPr/>
        </p:nvSpPr>
        <p:spPr bwMode="auto">
          <a:xfrm>
            <a:off x="2349102" y="4396930"/>
            <a:ext cx="1923120" cy="500040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7F7F7F"/>
                </a:solidFill>
                <a:latin typeface="Calibri"/>
                <a:ea typeface="Calibri"/>
              </a:rPr>
              <a:t>Organization</a:t>
            </a:r>
            <a:endParaRPr lang="fr-FR" sz="1800" b="0" strike="noStrike" spc="0">
              <a:latin typeface="Arial"/>
            </a:endParaRPr>
          </a:p>
        </p:txBody>
      </p:sp>
      <p:sp>
        <p:nvSpPr>
          <p:cNvPr id="1287474493" name="CustomShape 5"/>
          <p:cNvSpPr/>
          <p:nvPr/>
        </p:nvSpPr>
        <p:spPr bwMode="auto">
          <a:xfrm>
            <a:off x="4047970" y="3504605"/>
            <a:ext cx="1933375" cy="396598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had_responsible_organization</a:t>
            </a:r>
            <a:endParaRPr lang="fr-FR" sz="10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&lt; </a:t>
            </a: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had_participant_organization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775949549" name="CustomShape 7"/>
          <p:cNvSpPr/>
          <p:nvPr/>
        </p:nvSpPr>
        <p:spPr bwMode="auto">
          <a:xfrm>
            <a:off x="1084766" y="681539"/>
            <a:ext cx="2090877" cy="396598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had_participant_person</a:t>
            </a:r>
            <a:endParaRPr lang="fr-FR" sz="10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i="0" u="none" strike="noStrike" cap="none" spc="0"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had_excused_person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293044226" name="CustomShape 8"/>
          <p:cNvSpPr/>
          <p:nvPr/>
        </p:nvSpPr>
        <p:spPr bwMode="auto">
          <a:xfrm>
            <a:off x="1084766" y="3598209"/>
            <a:ext cx="2083678" cy="244198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had_participant_organization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28990373" name="CustomShape 9"/>
          <p:cNvSpPr/>
          <p:nvPr/>
        </p:nvSpPr>
        <p:spPr bwMode="auto">
          <a:xfrm>
            <a:off x="4057511" y="2156103"/>
            <a:ext cx="1923120" cy="453780"/>
          </a:xfrm>
          <a:prstGeom prst="rect">
            <a:avLst/>
          </a:prstGeom>
          <a:solidFill>
            <a:schemeClr val="accent1"/>
          </a:solidFill>
          <a:ln w="25560">
            <a:solidFill>
              <a:schemeClr val="dk2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400" b="1" strike="noStrike" spc="0">
                <a:solidFill>
                  <a:srgbClr val="FFFFFF"/>
                </a:solidFill>
                <a:latin typeface="Century Gothic"/>
                <a:ea typeface="Century Gothic"/>
              </a:rPr>
              <a:t>Participation</a:t>
            </a:r>
            <a:endParaRPr lang="fr-FR" sz="1400" b="0" strike="noStrike" spc="0">
              <a:latin typeface="Arial"/>
            </a:endParaRPr>
          </a:p>
          <a:p>
            <a:pPr marL="457200">
              <a:lnSpc>
                <a:spcPct val="100000"/>
              </a:lnSpc>
              <a:tabLst>
                <a:tab pos="0" algn="l"/>
              </a:tabLst>
              <a:defRPr/>
            </a:pPr>
            <a:endParaRPr lang="fr-FR" sz="1400" b="0" strike="noStrike" spc="0">
              <a:latin typeface="Arial"/>
            </a:endParaRPr>
          </a:p>
        </p:txBody>
      </p:sp>
      <p:sp>
        <p:nvSpPr>
          <p:cNvPr id="137668623" name="CustomShape 10"/>
          <p:cNvSpPr/>
          <p:nvPr/>
        </p:nvSpPr>
        <p:spPr bwMode="auto">
          <a:xfrm>
            <a:off x="6867855" y="209579"/>
            <a:ext cx="2036520" cy="471960"/>
          </a:xfrm>
          <a:prstGeom prst="rect">
            <a:avLst/>
          </a:prstGeom>
          <a:solidFill>
            <a:srgbClr val="938953"/>
          </a:solidFill>
          <a:ln w="25560">
            <a:solidFill>
              <a:srgbClr val="494429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400" b="1" strike="noStrike" spc="0">
                <a:solidFill>
                  <a:srgbClr val="FFFFFF"/>
                </a:solidFill>
                <a:latin typeface="Century Gothic"/>
                <a:ea typeface="Century Gothic"/>
              </a:rPr>
              <a:t>ParticipationRole</a:t>
            </a:r>
            <a:endParaRPr lang="fr-FR" sz="1400" b="0" strike="noStrike" spc="0">
              <a:latin typeface="Arial"/>
            </a:endParaRPr>
          </a:p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900" b="0" strike="noStrike" spc="0">
                <a:solidFill>
                  <a:srgbClr val="FFFFFF"/>
                </a:solidFill>
                <a:latin typeface="Century Gothic"/>
                <a:ea typeface="Century Gothic"/>
              </a:rPr>
              <a:t>&lt; skos:Concept</a:t>
            </a:r>
            <a:endParaRPr lang="fr-FR" sz="900" b="0" strike="noStrike" spc="0">
              <a:latin typeface="Arial"/>
            </a:endParaRPr>
          </a:p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endParaRPr lang="fr-FR" sz="900" b="0" strike="noStrike" spc="0">
              <a:latin typeface="Arial"/>
            </a:endParaRPr>
          </a:p>
        </p:txBody>
      </p:sp>
      <p:sp>
        <p:nvSpPr>
          <p:cNvPr id="2114491888" name="CustomShape 12"/>
          <p:cNvSpPr/>
          <p:nvPr/>
        </p:nvSpPr>
        <p:spPr bwMode="auto">
          <a:xfrm>
            <a:off x="3081661" y="2396280"/>
            <a:ext cx="1060038" cy="230832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9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had_participation</a:t>
            </a:r>
            <a:endParaRPr lang="fr-FR" sz="900" b="0" strike="noStrike" spc="0">
              <a:latin typeface="Arial"/>
            </a:endParaRPr>
          </a:p>
        </p:txBody>
      </p:sp>
      <p:sp>
        <p:nvSpPr>
          <p:cNvPr id="1897292765" name="CustomShape 13"/>
          <p:cNvSpPr/>
          <p:nvPr/>
        </p:nvSpPr>
        <p:spPr bwMode="auto">
          <a:xfrm>
            <a:off x="2639381" y="3281550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931095940" name="CustomShape 14"/>
          <p:cNvSpPr/>
          <p:nvPr/>
        </p:nvSpPr>
        <p:spPr bwMode="auto">
          <a:xfrm>
            <a:off x="3733421" y="3289234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547748925" name="CustomShape 15"/>
          <p:cNvSpPr/>
          <p:nvPr/>
        </p:nvSpPr>
        <p:spPr bwMode="auto">
          <a:xfrm>
            <a:off x="2639381" y="4396930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22183604" name="CustomShape 16"/>
          <p:cNvSpPr/>
          <p:nvPr/>
        </p:nvSpPr>
        <p:spPr bwMode="auto">
          <a:xfrm>
            <a:off x="3733421" y="4396930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726151654" name="CustomShape 18"/>
          <p:cNvSpPr/>
          <p:nvPr/>
        </p:nvSpPr>
        <p:spPr bwMode="auto">
          <a:xfrm>
            <a:off x="7260600" y="1276908"/>
            <a:ext cx="1170187" cy="24622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participation_role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099782719" name="CustomShape 19"/>
          <p:cNvSpPr/>
          <p:nvPr/>
        </p:nvSpPr>
        <p:spPr bwMode="auto">
          <a:xfrm>
            <a:off x="2349102" y="209579"/>
            <a:ext cx="2018160" cy="471960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7F7F7F"/>
                </a:solidFill>
                <a:latin typeface="Calibri"/>
                <a:ea typeface="Calibri"/>
              </a:rPr>
              <a:t>Person</a:t>
            </a:r>
            <a:endParaRPr lang="fr-FR" sz="1800" b="0" strike="noStrike" spc="0">
              <a:latin typeface="Arial"/>
            </a:endParaRPr>
          </a:p>
        </p:txBody>
      </p:sp>
      <p:sp>
        <p:nvSpPr>
          <p:cNvPr id="264282806" name="CustomShape 20"/>
          <p:cNvSpPr/>
          <p:nvPr/>
        </p:nvSpPr>
        <p:spPr bwMode="auto">
          <a:xfrm>
            <a:off x="2713883" y="1400061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312656190" name="CustomShape 21"/>
          <p:cNvSpPr/>
          <p:nvPr/>
        </p:nvSpPr>
        <p:spPr bwMode="auto">
          <a:xfrm>
            <a:off x="3774168" y="1399135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2030986365" name="CustomShape 23"/>
          <p:cNvSpPr/>
          <p:nvPr/>
        </p:nvSpPr>
        <p:spPr bwMode="auto">
          <a:xfrm>
            <a:off x="2720830" y="555913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951222724" name="CustomShape 24"/>
          <p:cNvSpPr/>
          <p:nvPr/>
        </p:nvSpPr>
        <p:spPr bwMode="auto">
          <a:xfrm>
            <a:off x="3774168" y="555914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227778603" name="CustomShape 26"/>
          <p:cNvSpPr/>
          <p:nvPr/>
        </p:nvSpPr>
        <p:spPr bwMode="auto">
          <a:xfrm>
            <a:off x="4057511" y="740145"/>
            <a:ext cx="2083678" cy="396598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had_responsible_person</a:t>
            </a:r>
            <a:endParaRPr lang="fr-FR" sz="10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&lt; </a:t>
            </a: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had_participant_person</a:t>
            </a:r>
            <a:endParaRPr lang="fr-FR" sz="1000" b="0" strike="noStrike" spc="0">
              <a:latin typeface="Arial"/>
            </a:endParaRPr>
          </a:p>
        </p:txBody>
      </p:sp>
      <p:cxnSp>
        <p:nvCxnSpPr>
          <p:cNvPr id="224698329" name="Connecteur droit avec flèche 75"/>
          <p:cNvCxnSpPr>
            <a:cxnSpLocks/>
            <a:stCxn id="73016221" idx="3"/>
            <a:endCxn id="28990373" idx="1"/>
          </p:cNvCxnSpPr>
          <p:nvPr/>
        </p:nvCxnSpPr>
        <p:spPr bwMode="auto">
          <a:xfrm rot="0" flipH="0" flipV="0">
            <a:off x="3096672" y="2382597"/>
            <a:ext cx="960836" cy="0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421107346" name="Connecteur droit avec flèche 76"/>
          <p:cNvCxnSpPr>
            <a:cxnSpLocks/>
            <a:stCxn id="264282806" idx="0"/>
            <a:endCxn id="2030986365" idx="2"/>
          </p:cNvCxnSpPr>
          <p:nvPr/>
        </p:nvCxnSpPr>
        <p:spPr bwMode="auto">
          <a:xfrm rot="16199969" flipH="0" flipV="0">
            <a:off x="2421823" y="1035767"/>
            <a:ext cx="728586" cy="0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54888773" name="Connecteur droit avec flèche 77"/>
          <p:cNvCxnSpPr>
            <a:cxnSpLocks/>
            <a:stCxn id="312656190" idx="0"/>
            <a:endCxn id="951222724" idx="2"/>
          </p:cNvCxnSpPr>
          <p:nvPr/>
        </p:nvCxnSpPr>
        <p:spPr bwMode="auto">
          <a:xfrm flipV="1">
            <a:off x="3842928" y="671474"/>
            <a:ext cx="0" cy="727660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1450529574" name="Connecteur droit avec flèche 78"/>
          <p:cNvCxnSpPr>
            <a:cxnSpLocks/>
            <a:stCxn id="1931095940" idx="2"/>
            <a:endCxn id="122183604" idx="0"/>
          </p:cNvCxnSpPr>
          <p:nvPr/>
        </p:nvCxnSpPr>
        <p:spPr bwMode="auto">
          <a:xfrm>
            <a:off x="3802181" y="3404794"/>
            <a:ext cx="0" cy="992135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834374857" name="Connecteur droit avec flèche 79"/>
          <p:cNvCxnSpPr>
            <a:cxnSpLocks/>
            <a:stCxn id="1897292765" idx="2"/>
            <a:endCxn id="547748925" idx="0"/>
          </p:cNvCxnSpPr>
          <p:nvPr/>
        </p:nvCxnSpPr>
        <p:spPr bwMode="auto">
          <a:xfrm>
            <a:off x="2708141" y="3397110"/>
            <a:ext cx="0" cy="999819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970541232" name="Connecteur droit avec flèche 43"/>
          <p:cNvCxnSpPr>
            <a:cxnSpLocks/>
            <a:stCxn id="28990373" idx="3"/>
            <a:endCxn id="137668623" idx="2"/>
          </p:cNvCxnSpPr>
          <p:nvPr/>
        </p:nvCxnSpPr>
        <p:spPr bwMode="auto">
          <a:xfrm rot="0" flipH="0" flipV="1">
            <a:off x="5980631" y="681538"/>
            <a:ext cx="1905482" cy="1701452"/>
          </a:xfrm>
          <a:prstGeom prst="bentConnector2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1886947061" name="Connecteur droit avec flèche 43"/>
          <p:cNvCxnSpPr>
            <a:cxnSpLocks/>
            <a:stCxn id="28990373" idx="3"/>
            <a:endCxn id="197250403" idx="0"/>
          </p:cNvCxnSpPr>
          <p:nvPr/>
        </p:nvCxnSpPr>
        <p:spPr bwMode="auto">
          <a:xfrm rot="0" flipH="0" flipV="0">
            <a:off x="5980631" y="2382993"/>
            <a:ext cx="1905482" cy="667506"/>
          </a:xfrm>
          <a:prstGeom prst="bentConnector2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sp>
        <p:nvSpPr>
          <p:cNvPr id="666598421" name="CustomShape 18"/>
          <p:cNvSpPr/>
          <p:nvPr/>
        </p:nvSpPr>
        <p:spPr bwMode="auto">
          <a:xfrm>
            <a:off x="7423420" y="2576398"/>
            <a:ext cx="1633686" cy="24622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spc="0">
                <a:solidFill>
                  <a:srgbClr val="000000"/>
                </a:solidFill>
                <a:latin typeface="Calibri"/>
                <a:ea typeface="Calibri"/>
              </a:rPr>
              <a:t>p</a:t>
            </a: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articipation_in_name_of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97250403" name="CustomShape 19"/>
          <p:cNvSpPr/>
          <p:nvPr/>
        </p:nvSpPr>
        <p:spPr bwMode="auto">
          <a:xfrm>
            <a:off x="6877035" y="3050500"/>
            <a:ext cx="2018160" cy="500040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7F7F7F"/>
                </a:solidFill>
                <a:latin typeface="Calibri"/>
                <a:ea typeface="Calibri"/>
              </a:rPr>
              <a:t>Agent</a:t>
            </a:r>
            <a:endParaRPr lang="fr-FR" sz="1800" b="0" strike="noStrike" spc="0">
              <a:latin typeface="Arial"/>
            </a:endParaRPr>
          </a:p>
        </p:txBody>
      </p:sp>
      <p:sp>
        <p:nvSpPr>
          <p:cNvPr id="1815429449" name="CustomShape 1"/>
          <p:cNvSpPr/>
          <p:nvPr/>
        </p:nvSpPr>
        <p:spPr bwMode="auto">
          <a:xfrm>
            <a:off x="6877035" y="4210133"/>
            <a:ext cx="2018160" cy="604713"/>
          </a:xfrm>
          <a:prstGeom prst="rect">
            <a:avLst/>
          </a:prstGeom>
          <a:solidFill>
            <a:schemeClr val="dk2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FFFFFF"/>
                </a:solidFill>
                <a:latin typeface="Calibri"/>
                <a:ea typeface="Calibri"/>
              </a:rPr>
              <a:t>Activity</a:t>
            </a:r>
            <a:endParaRPr lang="fr-FR" sz="18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endParaRPr lang="fr-FR" sz="1050" b="0" strike="noStrike" spc="0">
              <a:latin typeface="Arial"/>
            </a:endParaRPr>
          </a:p>
        </p:txBody>
      </p:sp>
      <p:cxnSp>
        <p:nvCxnSpPr>
          <p:cNvPr id="907711030" name="Connecteur droit avec flèche 43"/>
          <p:cNvCxnSpPr>
            <a:cxnSpLocks/>
            <a:stCxn id="1815429449" idx="1"/>
            <a:endCxn id="167011718" idx="3"/>
          </p:cNvCxnSpPr>
          <p:nvPr/>
        </p:nvCxnSpPr>
        <p:spPr bwMode="auto">
          <a:xfrm rot="10799989" flipH="0" flipV="0">
            <a:off x="5982253" y="2537226"/>
            <a:ext cx="894780" cy="1975261"/>
          </a:xfrm>
          <a:prstGeom prst="bentConnector3">
            <a:avLst>
              <a:gd name="adj1" fmla="val 50000"/>
            </a:avLst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sp>
        <p:nvSpPr>
          <p:cNvPr id="167011718" name="CustomShape 15"/>
          <p:cNvSpPr/>
          <p:nvPr/>
        </p:nvSpPr>
        <p:spPr bwMode="auto">
          <a:xfrm>
            <a:off x="5844735" y="2479447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884438818" name="CustomShape 12"/>
          <p:cNvSpPr/>
          <p:nvPr/>
        </p:nvSpPr>
        <p:spPr bwMode="auto">
          <a:xfrm>
            <a:off x="6429645" y="3760472"/>
            <a:ext cx="1475637" cy="24622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spc="0">
                <a:latin typeface="Calibri"/>
                <a:ea typeface="Calibri"/>
              </a:rPr>
              <a:t>a</a:t>
            </a: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ppointed_participant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748060794" name=""/>
          <p:cNvSpPr/>
          <p:nvPr/>
        </p:nvSpPr>
        <p:spPr bwMode="auto">
          <a:xfrm flipH="0" flipV="0">
            <a:off x="369196" y="1400060"/>
            <a:ext cx="5864202" cy="1995253"/>
          </a:xfrm>
          <a:prstGeom prst="rect">
            <a:avLst/>
          </a:prstGeom>
          <a:ln w="9525" cap="flat" cmpd="sng" algn="ctr">
            <a:solidFill>
              <a:srgbClr val="4A7FBB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611560" y="620688"/>
            <a:ext cx="7920880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An Activity can use </a:t>
            </a:r>
            <a:r>
              <a:rPr lang="fr-FR" sz="3600" b="1">
                <a:latin typeface="Century Gothic"/>
              </a:rPr>
              <a:t>input </a:t>
            </a:r>
            <a:r>
              <a:rPr lang="fr-FR" sz="3600" b="1">
                <a:latin typeface="Century Gothic"/>
              </a:rPr>
              <a:t>works</a:t>
            </a:r>
            <a:r>
              <a:rPr lang="fr-FR" sz="3600" b="1">
                <a:latin typeface="Century Gothic"/>
              </a:rPr>
              <a:t>/documents</a:t>
            </a:r>
            <a:r>
              <a:rPr lang="fr-FR" sz="3600">
                <a:latin typeface="Century Gothic"/>
              </a:rPr>
              <a:t> , or </a:t>
            </a:r>
            <a:r>
              <a:rPr lang="fr-FR" sz="3600">
                <a:latin typeface="Century Gothic"/>
              </a:rPr>
              <a:t>create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output </a:t>
            </a:r>
            <a:r>
              <a:rPr lang="fr-FR" sz="3600" b="1">
                <a:latin typeface="Century Gothic"/>
              </a:rPr>
              <a:t>works</a:t>
            </a:r>
            <a:r>
              <a:rPr lang="fr-FR" sz="3600" b="1">
                <a:latin typeface="Century Gothic"/>
              </a:rPr>
              <a:t>/documents</a:t>
            </a:r>
            <a:r>
              <a:rPr lang="fr-FR" sz="36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endParaRPr lang="fr-FR" sz="3600">
              <a:latin typeface="Century Gothic"/>
            </a:endParaRPr>
          </a:p>
          <a:p>
            <a:pPr>
              <a:spcBef>
                <a:spcPts val="1200"/>
              </a:spcBef>
              <a:defRPr/>
            </a:pPr>
            <a:r>
              <a:rPr lang="fr-FR" sz="2400">
                <a:latin typeface="Century Gothic"/>
              </a:rPr>
              <a:t>Sometimes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it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is</a:t>
            </a:r>
            <a:r>
              <a:rPr lang="fr-FR" sz="2400">
                <a:latin typeface="Century Gothic"/>
              </a:rPr>
              <a:t> not </a:t>
            </a:r>
            <a:r>
              <a:rPr lang="fr-FR" sz="2400">
                <a:latin typeface="Century Gothic"/>
              </a:rPr>
              <a:t>clear</a:t>
            </a:r>
            <a:r>
              <a:rPr lang="fr-FR" sz="2400">
                <a:latin typeface="Century Gothic"/>
              </a:rPr>
              <a:t> if the documents are input or output of the </a:t>
            </a:r>
            <a:r>
              <a:rPr lang="fr-FR" sz="2400">
                <a:latin typeface="Century Gothic"/>
              </a:rPr>
              <a:t>activity</a:t>
            </a:r>
            <a:r>
              <a:rPr lang="fr-FR" sz="24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2400">
                <a:latin typeface="Century Gothic"/>
              </a:rPr>
              <a:t>In </a:t>
            </a:r>
            <a:r>
              <a:rPr lang="fr-FR" sz="2400">
                <a:latin typeface="Century Gothic"/>
              </a:rPr>
              <a:t>this</a:t>
            </a:r>
            <a:r>
              <a:rPr lang="fr-FR" sz="2400">
                <a:latin typeface="Century Gothic"/>
              </a:rPr>
              <a:t> case, a more </a:t>
            </a:r>
            <a:r>
              <a:rPr lang="fr-FR" sz="2400">
                <a:latin typeface="Century Gothic"/>
              </a:rPr>
              <a:t>generic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link</a:t>
            </a:r>
            <a:r>
              <a:rPr lang="fr-FR" sz="2400">
                <a:latin typeface="Century Gothic"/>
              </a:rPr>
              <a:t> can </a:t>
            </a:r>
            <a:r>
              <a:rPr lang="fr-FR" sz="2400">
                <a:latin typeface="Century Gothic"/>
              </a:rPr>
              <a:t>be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used</a:t>
            </a:r>
            <a:r>
              <a:rPr lang="fr-FR" sz="2400">
                <a:latin typeface="Century Gothic"/>
              </a:rPr>
              <a:t> to state </a:t>
            </a:r>
            <a:r>
              <a:rPr lang="fr-FR" sz="2400">
                <a:latin typeface="Century Gothic"/>
              </a:rPr>
              <a:t>that</a:t>
            </a:r>
            <a:r>
              <a:rPr lang="fr-FR" sz="2400">
                <a:latin typeface="Century Gothic"/>
              </a:rPr>
              <a:t> the </a:t>
            </a:r>
            <a:r>
              <a:rPr lang="fr-FR" sz="2400">
                <a:latin typeface="Century Gothic"/>
              </a:rPr>
              <a:t>activity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simply</a:t>
            </a:r>
            <a:r>
              <a:rPr lang="fr-FR" sz="2400">
                <a:latin typeface="Century Gothic"/>
              </a:rPr>
              <a:t> « </a:t>
            </a:r>
            <a:r>
              <a:rPr lang="fr-FR" sz="2400" b="1">
                <a:latin typeface="Century Gothic"/>
              </a:rPr>
              <a:t>involved</a:t>
            </a:r>
            <a:r>
              <a:rPr lang="fr-FR" sz="2400">
                <a:latin typeface="Century Gothic"/>
              </a:rPr>
              <a:t> » </a:t>
            </a:r>
            <a:r>
              <a:rPr lang="fr-FR" sz="2400">
                <a:latin typeface="Century Gothic"/>
              </a:rPr>
              <a:t>some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work</a:t>
            </a:r>
            <a:r>
              <a:rPr lang="fr-FR" sz="2400">
                <a:latin typeface="Century Gothic"/>
              </a:rPr>
              <a:t>.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45" name="Google Shape;545;p46"/>
          <p:cNvSpPr/>
          <p:nvPr/>
        </p:nvSpPr>
        <p:spPr bwMode="auto">
          <a:xfrm>
            <a:off x="3595354" y="1647594"/>
            <a:ext cx="2223864" cy="104787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46" name="Google Shape;546;p46"/>
          <p:cNvCxnSpPr>
            <a:cxnSpLocks/>
            <a:stCxn id="547" idx="1"/>
            <a:endCxn id="548" idx="1"/>
          </p:cNvCxnSpPr>
          <p:nvPr/>
        </p:nvCxnSpPr>
        <p:spPr bwMode="auto">
          <a:xfrm rot="10800000" flipV="1">
            <a:off x="3605695" y="2449508"/>
            <a:ext cx="12700" cy="1038549"/>
          </a:xfrm>
          <a:prstGeom prst="bentConnector3">
            <a:avLst>
              <a:gd name="adj1" fmla="val 180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49" name="Google Shape;549;p46"/>
          <p:cNvSpPr txBox="1"/>
          <p:nvPr/>
        </p:nvSpPr>
        <p:spPr bwMode="auto">
          <a:xfrm>
            <a:off x="6105379" y="2507483"/>
            <a:ext cx="2576604" cy="646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47" name="Google Shape;547;p46"/>
          <p:cNvSpPr/>
          <p:nvPr/>
        </p:nvSpPr>
        <p:spPr bwMode="auto">
          <a:xfrm>
            <a:off x="3605695" y="239153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0" name="Google Shape;550;p46"/>
          <p:cNvSpPr/>
          <p:nvPr/>
        </p:nvSpPr>
        <p:spPr bwMode="auto">
          <a:xfrm>
            <a:off x="5696463" y="239153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1" name="Google Shape;551;p46"/>
          <p:cNvSpPr txBox="1"/>
          <p:nvPr/>
        </p:nvSpPr>
        <p:spPr bwMode="auto">
          <a:xfrm>
            <a:off x="1637508" y="2659674"/>
            <a:ext cx="2063911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based_on_a_realization_of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2" name="Google Shape;552;p46"/>
          <p:cNvCxnSpPr>
            <a:cxnSpLocks/>
            <a:stCxn id="550" idx="3"/>
            <a:endCxn id="548" idx="3"/>
          </p:cNvCxnSpPr>
          <p:nvPr/>
        </p:nvCxnSpPr>
        <p:spPr bwMode="auto">
          <a:xfrm flipH="1">
            <a:off x="5829559" y="2449509"/>
            <a:ext cx="4854" cy="1038549"/>
          </a:xfrm>
          <a:prstGeom prst="bentConnector3">
            <a:avLst>
              <a:gd name="adj1" fmla="val -4708548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48" name="Google Shape;548;p46"/>
          <p:cNvSpPr/>
          <p:nvPr/>
        </p:nvSpPr>
        <p:spPr bwMode="auto">
          <a:xfrm>
            <a:off x="3605695" y="3251423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4" name="Google Shape;554;p46"/>
          <p:cNvSpPr/>
          <p:nvPr/>
        </p:nvSpPr>
        <p:spPr bwMode="auto">
          <a:xfrm>
            <a:off x="6105379" y="394649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5" name="Google Shape;555;p46"/>
          <p:cNvCxnSpPr>
            <a:cxnSpLocks/>
            <a:stCxn id="556" idx="1"/>
            <a:endCxn id="554" idx="2"/>
          </p:cNvCxnSpPr>
          <p:nvPr/>
        </p:nvCxnSpPr>
        <p:spPr bwMode="auto">
          <a:xfrm flipV="1">
            <a:off x="5808878" y="867919"/>
            <a:ext cx="1408433" cy="990626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57" name="Google Shape;557;p46"/>
          <p:cNvSpPr txBox="1"/>
          <p:nvPr/>
        </p:nvSpPr>
        <p:spPr bwMode="auto">
          <a:xfrm flipH="0" flipV="0">
            <a:off x="6105378" y="1203666"/>
            <a:ext cx="2120924" cy="27463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recorded_in_a_realization_of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9" name="Google Shape;559;p46"/>
          <p:cNvCxnSpPr>
            <a:cxnSpLocks/>
            <a:stCxn id="560" idx="3"/>
            <a:endCxn id="21" idx="2"/>
          </p:cNvCxnSpPr>
          <p:nvPr/>
        </p:nvCxnSpPr>
        <p:spPr bwMode="auto">
          <a:xfrm rot="10800000">
            <a:off x="1435211" y="887508"/>
            <a:ext cx="2170484" cy="97125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61" name="Google Shape;561;p46"/>
          <p:cNvSpPr txBox="1"/>
          <p:nvPr/>
        </p:nvSpPr>
        <p:spPr bwMode="auto">
          <a:xfrm>
            <a:off x="1763439" y="1149463"/>
            <a:ext cx="2462838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60" name="Google Shape;560;p46"/>
          <p:cNvSpPr/>
          <p:nvPr/>
        </p:nvSpPr>
        <p:spPr bwMode="auto">
          <a:xfrm flipH="1">
            <a:off x="3605695" y="1800791"/>
            <a:ext cx="122199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6" name="Google Shape;556;p46"/>
          <p:cNvSpPr/>
          <p:nvPr/>
        </p:nvSpPr>
        <p:spPr bwMode="auto">
          <a:xfrm flipH="1">
            <a:off x="5686679" y="1800570"/>
            <a:ext cx="122199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" name="Google Shape;554;p46"/>
          <p:cNvSpPr/>
          <p:nvPr/>
        </p:nvSpPr>
        <p:spPr bwMode="auto">
          <a:xfrm>
            <a:off x="323279" y="414237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611560" y="620688"/>
            <a:ext cx="7920880" cy="39395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An Activity can </a:t>
            </a:r>
            <a:r>
              <a:rPr lang="fr-FR" sz="3600">
                <a:latin typeface="Century Gothic"/>
              </a:rPr>
              <a:t>be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recorded</a:t>
            </a:r>
            <a:r>
              <a:rPr lang="fr-FR" sz="3600" b="1">
                <a:latin typeface="Century Gothic"/>
              </a:rPr>
              <a:t> in </a:t>
            </a:r>
            <a:r>
              <a:rPr lang="fr-FR" sz="3600" b="1">
                <a:latin typeface="Century Gothic"/>
              </a:rPr>
              <a:t>related</a:t>
            </a:r>
            <a:r>
              <a:rPr lang="fr-FR" sz="3600" b="1">
                <a:latin typeface="Century Gothic"/>
              </a:rPr>
              <a:t> documents</a:t>
            </a:r>
            <a:r>
              <a:rPr lang="fr-FR" sz="3600">
                <a:latin typeface="Century Gothic"/>
              </a:rPr>
              <a:t>. </a:t>
            </a:r>
            <a:r>
              <a:rPr lang="fr-FR" sz="2800" i="1">
                <a:latin typeface="Century Gothic"/>
              </a:rPr>
              <a:t>(</a:t>
            </a:r>
            <a:r>
              <a:rPr lang="fr-FR" sz="2800" i="1">
                <a:latin typeface="Century Gothic"/>
              </a:rPr>
              <a:t>debates</a:t>
            </a:r>
            <a:r>
              <a:rPr lang="fr-FR" sz="2800" i="1">
                <a:latin typeface="Century Gothic"/>
              </a:rPr>
              <a:t> </a:t>
            </a:r>
            <a:r>
              <a:rPr lang="fr-FR" sz="2800" i="1">
                <a:latin typeface="Century Gothic"/>
              </a:rPr>
              <a:t>recording</a:t>
            </a:r>
            <a:r>
              <a:rPr lang="fr-FR" sz="2800" i="1">
                <a:latin typeface="Century Gothic"/>
              </a:rPr>
              <a:t>)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An Activity can </a:t>
            </a:r>
            <a:r>
              <a:rPr lang="fr-FR" sz="36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be</a:t>
            </a:r>
            <a:r>
              <a:rPr lang="fr-FR" sz="36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 </a:t>
            </a:r>
            <a:r>
              <a:rPr lang="fr-FR" sz="3600" b="1" i="0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create</a:t>
            </a:r>
            <a:r>
              <a:rPr lang="fr-FR" sz="3600" b="1" i="0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 expressions </a:t>
            </a:r>
            <a:r>
              <a:rPr lang="fr-FR" sz="280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(translation </a:t>
            </a:r>
            <a:r>
              <a:rPr lang="fr-FR" sz="280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activities</a:t>
            </a:r>
            <a:r>
              <a:rPr lang="fr-FR" sz="280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)</a:t>
            </a:r>
            <a:r>
              <a:rPr lang="fr-FR" sz="3600">
                <a:latin typeface="Century Gothic"/>
              </a:rPr>
              <a:t>, or </a:t>
            </a:r>
            <a:r>
              <a:rPr lang="fr-FR" sz="3600" b="1">
                <a:latin typeface="Century Gothic"/>
              </a:rPr>
              <a:t>produce</a:t>
            </a:r>
            <a:r>
              <a:rPr lang="fr-FR" sz="3600" b="1">
                <a:latin typeface="Century Gothic"/>
              </a:rPr>
              <a:t> manifestations </a:t>
            </a:r>
            <a:r>
              <a:rPr lang="fr-FR" sz="2800" i="1">
                <a:latin typeface="Century Gothic"/>
              </a:rPr>
              <a:t>(</a:t>
            </a:r>
            <a:r>
              <a:rPr lang="fr-FR" sz="2800" i="1">
                <a:latin typeface="Century Gothic"/>
              </a:rPr>
              <a:t>technical</a:t>
            </a:r>
            <a:r>
              <a:rPr lang="fr-FR" sz="2800" i="1">
                <a:latin typeface="Century Gothic"/>
              </a:rPr>
              <a:t> format conversion </a:t>
            </a:r>
            <a:r>
              <a:rPr lang="fr-FR" sz="2800" i="1">
                <a:latin typeface="Century Gothic"/>
              </a:rPr>
              <a:t>activities</a:t>
            </a:r>
            <a:r>
              <a:rPr lang="fr-FR" sz="2800" i="1">
                <a:latin typeface="Century Gothic"/>
              </a:rPr>
              <a:t>)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45" name="Google Shape;545;p46"/>
          <p:cNvSpPr/>
          <p:nvPr/>
        </p:nvSpPr>
        <p:spPr bwMode="auto">
          <a:xfrm>
            <a:off x="3595354" y="1647594"/>
            <a:ext cx="2223864" cy="104787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46" name="Google Shape;546;p46"/>
          <p:cNvCxnSpPr>
            <a:cxnSpLocks/>
            <a:stCxn id="547" idx="1"/>
            <a:endCxn id="548" idx="1"/>
          </p:cNvCxnSpPr>
          <p:nvPr/>
        </p:nvCxnSpPr>
        <p:spPr bwMode="auto">
          <a:xfrm rot="10800000" flipV="1">
            <a:off x="3605695" y="2449508"/>
            <a:ext cx="12700" cy="1038549"/>
          </a:xfrm>
          <a:prstGeom prst="bentConnector3">
            <a:avLst>
              <a:gd name="adj1" fmla="val 180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49" name="Google Shape;549;p46"/>
          <p:cNvSpPr txBox="1"/>
          <p:nvPr/>
        </p:nvSpPr>
        <p:spPr bwMode="auto">
          <a:xfrm>
            <a:off x="6105379" y="2507483"/>
            <a:ext cx="2576604" cy="646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47" name="Google Shape;547;p46"/>
          <p:cNvSpPr/>
          <p:nvPr/>
        </p:nvSpPr>
        <p:spPr bwMode="auto">
          <a:xfrm>
            <a:off x="3605695" y="239153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0" name="Google Shape;550;p46"/>
          <p:cNvSpPr/>
          <p:nvPr/>
        </p:nvSpPr>
        <p:spPr bwMode="auto">
          <a:xfrm>
            <a:off x="5696463" y="239153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1" name="Google Shape;551;p46"/>
          <p:cNvSpPr txBox="1"/>
          <p:nvPr/>
        </p:nvSpPr>
        <p:spPr bwMode="auto">
          <a:xfrm>
            <a:off x="1637508" y="2659674"/>
            <a:ext cx="2063911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based_on_a_realization_of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2" name="Google Shape;552;p46"/>
          <p:cNvCxnSpPr>
            <a:cxnSpLocks/>
            <a:stCxn id="550" idx="3"/>
            <a:endCxn id="548" idx="3"/>
          </p:cNvCxnSpPr>
          <p:nvPr/>
        </p:nvCxnSpPr>
        <p:spPr bwMode="auto">
          <a:xfrm flipH="1">
            <a:off x="5829559" y="2449509"/>
            <a:ext cx="4854" cy="1038549"/>
          </a:xfrm>
          <a:prstGeom prst="bentConnector3">
            <a:avLst>
              <a:gd name="adj1" fmla="val -4708548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48" name="Google Shape;548;p46"/>
          <p:cNvSpPr/>
          <p:nvPr/>
        </p:nvSpPr>
        <p:spPr bwMode="auto">
          <a:xfrm>
            <a:off x="3605695" y="3251423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4" name="Google Shape;554;p46"/>
          <p:cNvSpPr/>
          <p:nvPr/>
        </p:nvSpPr>
        <p:spPr bwMode="auto">
          <a:xfrm>
            <a:off x="6105379" y="394649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5" name="Google Shape;555;p46"/>
          <p:cNvCxnSpPr>
            <a:cxnSpLocks/>
            <a:stCxn id="556" idx="1"/>
            <a:endCxn id="554" idx="2"/>
          </p:cNvCxnSpPr>
          <p:nvPr/>
        </p:nvCxnSpPr>
        <p:spPr bwMode="auto">
          <a:xfrm flipV="1">
            <a:off x="5808878" y="867919"/>
            <a:ext cx="1408433" cy="990626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57" name="Google Shape;557;p46"/>
          <p:cNvSpPr txBox="1"/>
          <p:nvPr/>
        </p:nvSpPr>
        <p:spPr bwMode="auto">
          <a:xfrm flipH="0" flipV="0">
            <a:off x="6105378" y="1203666"/>
            <a:ext cx="2072256" cy="27463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recorded_in_a_realization_of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9" name="Google Shape;559;p46"/>
          <p:cNvCxnSpPr>
            <a:cxnSpLocks/>
            <a:stCxn id="560" idx="3"/>
            <a:endCxn id="21" idx="2"/>
          </p:cNvCxnSpPr>
          <p:nvPr/>
        </p:nvCxnSpPr>
        <p:spPr bwMode="auto">
          <a:xfrm rot="10800000">
            <a:off x="1435211" y="887508"/>
            <a:ext cx="2170484" cy="97125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61" name="Google Shape;561;p46"/>
          <p:cNvSpPr txBox="1"/>
          <p:nvPr/>
        </p:nvSpPr>
        <p:spPr bwMode="auto">
          <a:xfrm>
            <a:off x="1763439" y="1149463"/>
            <a:ext cx="2462838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60" name="Google Shape;560;p46"/>
          <p:cNvSpPr/>
          <p:nvPr/>
        </p:nvSpPr>
        <p:spPr bwMode="auto">
          <a:xfrm flipH="1">
            <a:off x="3605695" y="1800791"/>
            <a:ext cx="122199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6" name="Google Shape;556;p46"/>
          <p:cNvSpPr/>
          <p:nvPr/>
        </p:nvSpPr>
        <p:spPr bwMode="auto">
          <a:xfrm flipH="1">
            <a:off x="5686679" y="1800570"/>
            <a:ext cx="122199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" name="Google Shape;554;p46"/>
          <p:cNvSpPr/>
          <p:nvPr/>
        </p:nvSpPr>
        <p:spPr bwMode="auto">
          <a:xfrm>
            <a:off x="323279" y="414237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9" name="Google Shape;548;p46"/>
          <p:cNvSpPr/>
          <p:nvPr/>
        </p:nvSpPr>
        <p:spPr bwMode="auto">
          <a:xfrm>
            <a:off x="3612044" y="3822151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eli:Expression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1" name="Google Shape;552;p46"/>
          <p:cNvCxnSpPr>
            <a:cxnSpLocks/>
            <a:stCxn id="545" idx="3"/>
            <a:endCxn id="19" idx="3"/>
          </p:cNvCxnSpPr>
          <p:nvPr/>
        </p:nvCxnSpPr>
        <p:spPr bwMode="auto">
          <a:xfrm>
            <a:off x="5819218" y="2171533"/>
            <a:ext cx="16690" cy="1887253"/>
          </a:xfrm>
          <a:prstGeom prst="bentConnector3">
            <a:avLst>
              <a:gd name="adj1" fmla="val 1676447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6" name="Google Shape;549;p46"/>
          <p:cNvSpPr txBox="1"/>
          <p:nvPr/>
        </p:nvSpPr>
        <p:spPr bwMode="auto">
          <a:xfrm>
            <a:off x="6105379" y="3822151"/>
            <a:ext cx="257660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created_expression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7" name="Google Shape;548;p46"/>
          <p:cNvSpPr/>
          <p:nvPr/>
        </p:nvSpPr>
        <p:spPr bwMode="auto">
          <a:xfrm>
            <a:off x="3612044" y="4412891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eli:Manifestation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8" name="Google Shape;552;p46"/>
          <p:cNvCxnSpPr>
            <a:cxnSpLocks/>
            <a:stCxn id="545" idx="3"/>
            <a:endCxn id="37" idx="3"/>
          </p:cNvCxnSpPr>
          <p:nvPr/>
        </p:nvCxnSpPr>
        <p:spPr bwMode="auto">
          <a:xfrm>
            <a:off x="5819218" y="2171533"/>
            <a:ext cx="16690" cy="2477993"/>
          </a:xfrm>
          <a:prstGeom prst="bentConnector3">
            <a:avLst>
              <a:gd name="adj1" fmla="val 1676447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2" name="Google Shape;549;p46"/>
          <p:cNvSpPr txBox="1"/>
          <p:nvPr/>
        </p:nvSpPr>
        <p:spPr bwMode="auto">
          <a:xfrm>
            <a:off x="6105379" y="4412891"/>
            <a:ext cx="257660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produced_manifestation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/>
          <p:nvPr/>
        </p:nvSpPr>
        <p:spPr bwMode="auto">
          <a:xfrm>
            <a:off x="685800" y="2005012"/>
            <a:ext cx="7772400" cy="136207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>
              <a:spcBef>
                <a:spcPts val="0"/>
              </a:spcBef>
              <a:buNone/>
              <a:defRPr sz="4000" b="1" cap="all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Part 2 : PROCESS description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auto">
          <a:xfrm>
            <a:off x="683568" y="404664"/>
            <a:ext cx="2880320" cy="714234"/>
          </a:xfrm>
          <a:prstGeom prst="rect">
            <a:avLst/>
          </a:prstGeom>
          <a:solidFill>
            <a:srgbClr val="1F497D"/>
          </a:solidFill>
          <a:ln w="25400" cap="flat" cmpd="sng" algn="ctr">
            <a:solidFill>
              <a:srgbClr val="1F497D">
                <a:lumMod val="50000"/>
              </a:srgbClr>
            </a:solidFill>
            <a:prstDash val="solid"/>
          </a:ln>
          <a:effectLst/>
        </p:spPr>
        <p:txBody>
          <a:bodyPr rtlCol="0" anchor="t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2800" b="1" i="0" u="none" strike="noStrike" cap="none" spc="0">
                <a:ln>
                  <a:noFill/>
                </a:ln>
                <a:solidFill>
                  <a:prstClr val="white"/>
                </a:solidFill>
                <a:latin typeface="Calibri"/>
                <a:ea typeface="+mn-ea"/>
                <a:cs typeface="+mn-cs"/>
              </a:rPr>
              <a:t>Events / </a:t>
            </a:r>
            <a:r>
              <a:rPr lang="fr-FR" sz="2800" b="1" i="0" u="none" strike="noStrike" cap="none" spc="0">
                <a:ln>
                  <a:noFill/>
                </a:ln>
                <a:solidFill>
                  <a:prstClr val="white"/>
                </a:solidFill>
                <a:latin typeface="Calibri"/>
                <a:ea typeface="+mn-ea"/>
                <a:cs typeface="+mn-cs"/>
              </a:rPr>
              <a:t>Activities</a:t>
            </a:r>
            <a:endParaRPr lang="fr-FR" sz="1800" b="0" i="0" u="none" strike="noStrike" cap="none" spc="0">
              <a:ln>
                <a:noFill/>
              </a:ln>
              <a:solidFill>
                <a:prstClr val="white"/>
              </a:solidFill>
              <a:latin typeface="Calibri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 bwMode="auto">
          <a:xfrm>
            <a:off x="683568" y="2564904"/>
            <a:ext cx="2880320" cy="1008112"/>
          </a:xfrm>
          <a:prstGeom prst="rect">
            <a:avLst/>
          </a:prstGeom>
          <a:solidFill>
            <a:srgbClr val="EEECE1">
              <a:lumMod val="50000"/>
            </a:srgbClr>
          </a:solidFill>
          <a:ln w="25400" cap="flat" cmpd="sng" algn="ctr">
            <a:solidFill>
              <a:srgbClr val="EEECE1">
                <a:lumMod val="25000"/>
              </a:srgbClr>
            </a:solidFill>
            <a:prstDash val="solid"/>
          </a:ln>
          <a:effectLst/>
        </p:spPr>
        <p:txBody>
          <a:bodyPr rtlCol="0" anchor="t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2800" b="1" i="0" u="none" strike="noStrike" cap="none" spc="0">
                <a:ln>
                  <a:noFill/>
                </a:ln>
                <a:solidFill>
                  <a:prstClr val="white"/>
                </a:solidFill>
                <a:latin typeface="Calibri"/>
                <a:ea typeface="+mn-ea"/>
                <a:cs typeface="+mn-cs"/>
              </a:rPr>
              <a:t>Concepts / </a:t>
            </a:r>
            <a:r>
              <a:rPr lang="fr-FR" sz="2800" b="1" i="0" u="none" strike="noStrike" cap="none" spc="0">
                <a:ln>
                  <a:noFill/>
                </a:ln>
                <a:solidFill>
                  <a:prstClr val="white"/>
                </a:solidFill>
                <a:latin typeface="Calibri"/>
                <a:ea typeface="+mn-ea"/>
                <a:cs typeface="+mn-cs"/>
              </a:rPr>
              <a:t>Controlled</a:t>
            </a:r>
            <a:r>
              <a:rPr lang="fr-FR" sz="2800" b="1" i="0" u="none" strike="noStrike" cap="none" spc="0">
                <a:ln>
                  <a:noFill/>
                </a:ln>
                <a:solidFill>
                  <a:prstClr val="white"/>
                </a:solidFill>
                <a:latin typeface="Calibri"/>
                <a:ea typeface="+mn-ea"/>
                <a:cs typeface="+mn-cs"/>
              </a:rPr>
              <a:t> values</a:t>
            </a:r>
            <a:endParaRPr lang="fr-FR" sz="1600" b="0" i="0" u="none" strike="noStrike" cap="none" spc="0">
              <a:ln>
                <a:noFill/>
              </a:ln>
              <a:solidFill>
                <a:prstClr val="white"/>
              </a:solidFill>
              <a:latin typeface="Calibri"/>
              <a:ea typeface="+mn-ea"/>
              <a:cs typeface="+mn-cs"/>
            </a:endParaRPr>
          </a:p>
        </p:txBody>
      </p:sp>
      <p:sp>
        <p:nvSpPr>
          <p:cNvPr id="11" name="Rectangle 10"/>
          <p:cNvSpPr/>
          <p:nvPr/>
        </p:nvSpPr>
        <p:spPr bwMode="auto">
          <a:xfrm>
            <a:off x="683568" y="1335556"/>
            <a:ext cx="2880320" cy="968488"/>
          </a:xfrm>
          <a:prstGeom prst="rect">
            <a:avLst/>
          </a:prstGeom>
          <a:solidFill>
            <a:srgbClr val="F79646"/>
          </a:solidFill>
          <a:ln w="25400" cap="flat" cmpd="sng" algn="ctr">
            <a:solidFill>
              <a:srgbClr val="F79646">
                <a:lumMod val="50000"/>
              </a:srgbClr>
            </a:solidFill>
            <a:prstDash val="solid"/>
          </a:ln>
          <a:effectLst/>
        </p:spPr>
        <p:txBody>
          <a:bodyPr rtlCol="0" anchor="t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2800" b="1" i="0" u="none" strike="noStrike" cap="none" spc="0">
                <a:ln>
                  <a:noFill/>
                </a:ln>
                <a:solidFill>
                  <a:prstClr val="white"/>
                </a:solidFill>
                <a:latin typeface="Calibri"/>
                <a:ea typeface="+mn-ea"/>
                <a:cs typeface="+mn-cs"/>
              </a:rPr>
              <a:t>Works / « Documents »</a:t>
            </a:r>
            <a:endParaRPr lang="fr-FR" sz="1800" b="0" i="0" u="none" strike="noStrike" cap="none" spc="0">
              <a:ln>
                <a:noFill/>
              </a:ln>
              <a:solidFill>
                <a:prstClr val="white"/>
              </a:solidFill>
              <a:latin typeface="Calibri"/>
              <a:ea typeface="+mn-ea"/>
              <a:cs typeface="+mn-cs"/>
            </a:endParaRPr>
          </a:p>
        </p:txBody>
      </p:sp>
      <p:sp>
        <p:nvSpPr>
          <p:cNvPr id="12" name="Rectangle 11"/>
          <p:cNvSpPr/>
          <p:nvPr/>
        </p:nvSpPr>
        <p:spPr bwMode="auto">
          <a:xfrm>
            <a:off x="683568" y="3933056"/>
            <a:ext cx="2880320" cy="1110172"/>
          </a:xfrm>
          <a:prstGeom prst="rect">
            <a:avLst/>
          </a:prstGeom>
          <a:solidFill>
            <a:sysClr val="window" lastClr="FFFFFF">
              <a:lumMod val="85000"/>
            </a:sysClr>
          </a:solidFill>
          <a:ln w="25400" cap="flat" cmpd="sng" algn="ctr">
            <a:solidFill>
              <a:sysClr val="window" lastClr="FFFFFF">
                <a:lumMod val="50000"/>
              </a:sysClr>
            </a:solidFill>
            <a:prstDash val="solid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2800" b="1" i="0" u="none" strike="noStrike" cap="none" spc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Calibri"/>
                <a:ea typeface="+mn-ea"/>
                <a:cs typeface="+mn-cs"/>
              </a:rPr>
              <a:t>Out of scope </a:t>
            </a:r>
            <a:endParaRPr/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1800" b="1" i="0" u="none" strike="noStrike" cap="none" spc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Calibri"/>
                <a:ea typeface="+mn-ea"/>
                <a:cs typeface="+mn-cs"/>
              </a:rPr>
              <a:t>of ELI Draft </a:t>
            </a:r>
            <a:r>
              <a:rPr lang="fr-FR" sz="1800" b="1" i="0" u="none" strike="noStrike" cap="none" spc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Calibri"/>
                <a:ea typeface="+mn-ea"/>
                <a:cs typeface="+mn-cs"/>
              </a:rPr>
              <a:t>Legislation</a:t>
            </a:r>
            <a:r>
              <a:rPr lang="fr-FR" sz="1800" b="1" i="0" u="none" strike="noStrike" cap="none" spc="0">
                <a:ln>
                  <a:noFill/>
                </a:ln>
                <a:solidFill>
                  <a:prstClr val="black">
                    <a:lumMod val="50000"/>
                    <a:lumOff val="50000"/>
                  </a:prstClr>
                </a:solidFill>
                <a:latin typeface="Calibri"/>
                <a:ea typeface="+mn-ea"/>
                <a:cs typeface="+mn-cs"/>
              </a:rPr>
              <a:t> extension</a:t>
            </a:r>
            <a:endParaRPr lang="fr-FR" sz="2800" b="0" i="0" u="none" strike="noStrike" cap="none" spc="0">
              <a:ln>
                <a:noFill/>
              </a:ln>
              <a:solidFill>
                <a:prstClr val="black">
                  <a:lumMod val="50000"/>
                  <a:lumOff val="50000"/>
                </a:prstClr>
              </a:solidFill>
              <a:latin typeface="Calibri"/>
              <a:ea typeface="+mn-ea"/>
              <a:cs typeface="+mn-cs"/>
            </a:endParaRPr>
          </a:p>
        </p:txBody>
      </p:sp>
      <p:cxnSp>
        <p:nvCxnSpPr>
          <p:cNvPr id="13" name="Connecteur en arc 21"/>
          <p:cNvCxnSpPr>
            <a:cxnSpLocks/>
          </p:cNvCxnSpPr>
          <p:nvPr/>
        </p:nvCxnSpPr>
        <p:spPr bwMode="auto">
          <a:xfrm flipV="1">
            <a:off x="5796136" y="1916832"/>
            <a:ext cx="1397391" cy="291499"/>
          </a:xfrm>
          <a:prstGeom prst="bentConnector2">
            <a:avLst/>
          </a:prstGeom>
          <a:noFill/>
          <a:ln w="19050" cap="flat" cmpd="sng" algn="ctr">
            <a:solidFill>
              <a:srgbClr val="F79646">
                <a:lumMod val="75000"/>
              </a:srgbClr>
            </a:solidFill>
            <a:prstDash val="solid"/>
            <a:tailEnd type="arrow"/>
          </a:ln>
          <a:effectLst/>
        </p:spPr>
      </p:cxnSp>
      <p:sp>
        <p:nvSpPr>
          <p:cNvPr id="14" name="ZoneTexte 13"/>
          <p:cNvSpPr txBox="1"/>
          <p:nvPr/>
        </p:nvSpPr>
        <p:spPr bwMode="auto">
          <a:xfrm>
            <a:off x="5796136" y="2268744"/>
            <a:ext cx="233865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ClrTx/>
              <a:buFontTx/>
              <a:buNone/>
              <a:defRPr/>
            </a:pPr>
            <a:r>
              <a:rPr lang="fr-FR" sz="1600">
                <a:solidFill>
                  <a:prstClr val="black"/>
                </a:solidFill>
                <a:latin typeface="Calibri"/>
                <a:ea typeface="+mn-ea"/>
                <a:cs typeface="+mn-cs"/>
              </a:rPr>
              <a:t>property</a:t>
            </a:r>
            <a:r>
              <a:rPr lang="fr-FR" sz="1600">
                <a:solidFill>
                  <a:prstClr val="black"/>
                </a:solidFill>
                <a:latin typeface="Calibri"/>
                <a:ea typeface="+mn-ea"/>
                <a:cs typeface="+mn-cs"/>
              </a:rPr>
              <a:t> / </a:t>
            </a:r>
            <a:r>
              <a:rPr lang="fr-FR" sz="1600">
                <a:solidFill>
                  <a:prstClr val="black"/>
                </a:solidFill>
                <a:latin typeface="Calibri"/>
                <a:ea typeface="+mn-ea"/>
                <a:cs typeface="+mn-cs"/>
              </a:rPr>
              <a:t>link</a:t>
            </a:r>
            <a:endParaRPr lang="fr-FR" sz="1600">
              <a:solidFill>
                <a:prstClr val="black"/>
              </a:solidFill>
              <a:latin typeface="Calibri"/>
              <a:ea typeface="+mn-ea"/>
              <a:cs typeface="+mn-cs"/>
            </a:endParaRPr>
          </a:p>
        </p:txBody>
      </p:sp>
      <p:sp>
        <p:nvSpPr>
          <p:cNvPr id="16" name="Google Shape;168;p26"/>
          <p:cNvSpPr/>
          <p:nvPr/>
        </p:nvSpPr>
        <p:spPr bwMode="auto">
          <a:xfrm rot="16199998">
            <a:off x="5990776" y="3951802"/>
            <a:ext cx="1008112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7" name="ZoneTexte 16"/>
          <p:cNvSpPr txBox="1"/>
          <p:nvPr/>
        </p:nvSpPr>
        <p:spPr bwMode="auto">
          <a:xfrm>
            <a:off x="6620103" y="3933056"/>
            <a:ext cx="233865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defRPr/>
            </a:pPr>
            <a:r>
              <a:rPr lang="fr-FR" sz="1600"/>
              <a:t>Subclass</a:t>
            </a:r>
            <a:r>
              <a:rPr lang="fr-FR" sz="1600"/>
              <a:t> of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500090" y="340369"/>
            <a:ext cx="8143820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 </a:t>
            </a:r>
            <a:r>
              <a:rPr lang="fr-FR" sz="3600">
                <a:latin typeface="Century Gothic"/>
              </a:rPr>
              <a:t>special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kind</a:t>
            </a:r>
            <a:r>
              <a:rPr lang="fr-FR" sz="3600">
                <a:latin typeface="Century Gothic"/>
              </a:rPr>
              <a:t> of Activity </a:t>
            </a:r>
            <a:r>
              <a:rPr lang="fr-FR" sz="3600">
                <a:latin typeface="Century Gothic"/>
              </a:rPr>
              <a:t>is</a:t>
            </a:r>
            <a:r>
              <a:rPr lang="fr-FR" sz="3600">
                <a:latin typeface="Century Gothic"/>
              </a:rPr>
              <a:t> the </a:t>
            </a:r>
            <a:r>
              <a:rPr lang="fr-FR" sz="3600" b="1">
                <a:latin typeface="Century Gothic"/>
              </a:rPr>
              <a:t>Process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itself</a:t>
            </a:r>
            <a:r>
              <a:rPr lang="fr-FR" sz="36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2800" i="1">
                <a:latin typeface="Century Gothic"/>
              </a:rPr>
              <a:t>The Process corresponds to an </a:t>
            </a:r>
            <a:r>
              <a:rPr lang="fr-FR" sz="2800" i="1">
                <a:latin typeface="Century Gothic"/>
              </a:rPr>
              <a:t>entire</a:t>
            </a:r>
            <a:r>
              <a:rPr lang="fr-FR" sz="2800" i="1">
                <a:latin typeface="Century Gothic"/>
              </a:rPr>
              <a:t> « Bill » / « Dossier parlementaire », </a:t>
            </a:r>
            <a:r>
              <a:rPr lang="fr-FR" sz="2800" i="1">
                <a:latin typeface="Century Gothic"/>
              </a:rPr>
              <a:t>from</a:t>
            </a:r>
            <a:r>
              <a:rPr lang="fr-FR" sz="2800" i="1">
                <a:latin typeface="Century Gothic"/>
              </a:rPr>
              <a:t> initiation to signature.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It </a:t>
            </a:r>
            <a:r>
              <a:rPr lang="fr-FR" sz="3600" b="1">
                <a:latin typeface="Century Gothic"/>
              </a:rPr>
              <a:t>inherits</a:t>
            </a:r>
            <a:r>
              <a:rPr lang="fr-FR" sz="3600" b="1">
                <a:latin typeface="Century Gothic"/>
              </a:rPr>
              <a:t> all the </a:t>
            </a:r>
            <a:r>
              <a:rPr lang="fr-FR" sz="3600" b="1">
                <a:latin typeface="Century Gothic"/>
              </a:rPr>
              <a:t>properties</a:t>
            </a:r>
            <a:r>
              <a:rPr lang="fr-FR" sz="3600" b="1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of a Activity (</a:t>
            </a:r>
            <a:r>
              <a:rPr lang="fr-FR" sz="3600">
                <a:latin typeface="Century Gothic"/>
              </a:rPr>
              <a:t>including</a:t>
            </a:r>
            <a:r>
              <a:rPr lang="fr-FR" sz="3600">
                <a:latin typeface="Century Gothic"/>
              </a:rPr>
              <a:t> start / end date, and can </a:t>
            </a:r>
            <a:r>
              <a:rPr lang="fr-FR" sz="3600">
                <a:latin typeface="Century Gothic"/>
              </a:rPr>
              <a:t>consists</a:t>
            </a:r>
            <a:r>
              <a:rPr lang="fr-FR" sz="3600">
                <a:latin typeface="Century Gothic"/>
              </a:rPr>
              <a:t> of </a:t>
            </a:r>
            <a:r>
              <a:rPr lang="fr-FR" sz="3600">
                <a:latin typeface="Century Gothic"/>
              </a:rPr>
              <a:t>sub-activities</a:t>
            </a:r>
            <a:r>
              <a:rPr lang="fr-FR" sz="3600">
                <a:latin typeface="Century Gothic"/>
              </a:rPr>
              <a:t>.)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09" name="Google Shape;609;p49"/>
          <p:cNvSpPr/>
          <p:nvPr/>
        </p:nvSpPr>
        <p:spPr bwMode="auto">
          <a:xfrm>
            <a:off x="1588353" y="2141123"/>
            <a:ext cx="2880320" cy="1857954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10" name="Google Shape;610;p49"/>
          <p:cNvCxnSpPr>
            <a:cxnSpLocks/>
            <a:stCxn id="611" idx="1"/>
            <a:endCxn id="612" idx="1"/>
          </p:cNvCxnSpPr>
          <p:nvPr/>
        </p:nvCxnSpPr>
        <p:spPr bwMode="auto">
          <a:xfrm rot="10800000" flipH="1">
            <a:off x="1604725" y="839855"/>
            <a:ext cx="8100" cy="1754100"/>
          </a:xfrm>
          <a:prstGeom prst="bentConnector3">
            <a:avLst>
              <a:gd name="adj1" fmla="val -282223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3" name="Google Shape;613;p49"/>
          <p:cNvSpPr txBox="1"/>
          <p:nvPr/>
        </p:nvSpPr>
        <p:spPr bwMode="auto">
          <a:xfrm>
            <a:off x="727227" y="1107219"/>
            <a:ext cx="1278798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grpSp>
        <p:nvGrpSpPr>
          <p:cNvPr id="616" name="Google Shape;616;p49"/>
          <p:cNvGrpSpPr/>
          <p:nvPr/>
        </p:nvGrpSpPr>
        <p:grpSpPr bwMode="auto">
          <a:xfrm>
            <a:off x="1586071" y="383300"/>
            <a:ext cx="2882137" cy="531664"/>
            <a:chOff x="1988392" y="610994"/>
            <a:chExt cx="2882137" cy="813601"/>
          </a:xfrm>
        </p:grpSpPr>
        <p:sp>
          <p:nvSpPr>
            <p:cNvPr id="615" name="Google Shape;615;p49"/>
            <p:cNvSpPr/>
            <p:nvPr/>
          </p:nvSpPr>
          <p:spPr bwMode="auto">
            <a:xfrm>
              <a:off x="1992491" y="610994"/>
              <a:ext cx="2878038" cy="792087"/>
            </a:xfrm>
            <a:prstGeom prst="rect">
              <a:avLst/>
            </a:prstGeom>
            <a:solidFill>
              <a:schemeClr val="dk2"/>
            </a:solidFill>
            <a:ln w="25400" cap="flat" cmpd="sng">
              <a:solidFill>
                <a:srgbClr val="0F243E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r>
                <a:rPr lang="fr" sz="1800" b="1" i="0" u="none" strike="noStrike" cap="none" spc="0">
                  <a:ln>
                    <a:noFill/>
                  </a:ln>
                  <a:solidFill>
                    <a:srgbClr val="FFFFFF"/>
                  </a:solidFill>
                  <a:latin typeface="Calibri"/>
                  <a:ea typeface="Calibri"/>
                  <a:cs typeface="Calibri"/>
                </a:rPr>
                <a:t>Activity</a:t>
              </a:r>
              <a:endParaRPr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7" name="Google Shape;617;p49"/>
            <p:cNvSpPr/>
            <p:nvPr/>
          </p:nvSpPr>
          <p:spPr bwMode="auto">
            <a:xfrm>
              <a:off x="1988392" y="630670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8" name="Google Shape;618;p49"/>
            <p:cNvSpPr/>
            <p:nvPr/>
          </p:nvSpPr>
          <p:spPr bwMode="auto">
            <a:xfrm>
              <a:off x="2553852" y="1269997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2" name="Google Shape;612;p49"/>
            <p:cNvSpPr/>
            <p:nvPr/>
          </p:nvSpPr>
          <p:spPr bwMode="auto">
            <a:xfrm>
              <a:off x="2015055" y="1232529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</p:grpSp>
      <p:cxnSp>
        <p:nvCxnSpPr>
          <p:cNvPr id="619" name="Google Shape;619;p49"/>
          <p:cNvCxnSpPr>
            <a:cxnSpLocks/>
          </p:cNvCxnSpPr>
          <p:nvPr/>
        </p:nvCxnSpPr>
        <p:spPr bwMode="auto">
          <a:xfrm>
            <a:off x="1541155" y="266050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11" name="Google Shape;611;p49"/>
          <p:cNvSpPr/>
          <p:nvPr/>
        </p:nvSpPr>
        <p:spPr bwMode="auto">
          <a:xfrm>
            <a:off x="1604725" y="25359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8" name="Google Shape;628;p49"/>
          <p:cNvSpPr txBox="1"/>
          <p:nvPr/>
        </p:nvSpPr>
        <p:spPr bwMode="auto">
          <a:xfrm>
            <a:off x="8245362" y="1720289"/>
            <a:ext cx="1917666" cy="4328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Open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Successful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Abandonned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1" name="Google Shape;168;p26"/>
          <p:cNvSpPr/>
          <p:nvPr/>
        </p:nvSpPr>
        <p:spPr bwMode="auto">
          <a:xfrm rot="16199998">
            <a:off x="2485288" y="1345114"/>
            <a:ext cx="1195339" cy="324075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2" name="Google Shape;153;p26"/>
          <p:cNvSpPr txBox="1"/>
          <p:nvPr/>
        </p:nvSpPr>
        <p:spPr bwMode="auto">
          <a:xfrm>
            <a:off x="2628157" y="151252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611560" y="620688"/>
            <a:ext cx="7920880" cy="42780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The Process can have a </a:t>
            </a:r>
            <a:r>
              <a:rPr lang="fr-FR" sz="3600" b="1">
                <a:latin typeface="Century Gothic"/>
              </a:rPr>
              <a:t>type</a:t>
            </a:r>
            <a:r>
              <a:rPr lang="fr-FR" sz="3600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(« Proposition de loi », etc. List of values </a:t>
            </a:r>
            <a:r>
              <a:rPr lang="fr-FR" sz="2400" i="1">
                <a:latin typeface="Century Gothic"/>
              </a:rPr>
              <a:t>need</a:t>
            </a:r>
            <a:r>
              <a:rPr lang="fr-FR" sz="2400" i="1">
                <a:latin typeface="Century Gothic"/>
              </a:rPr>
              <a:t> to </a:t>
            </a:r>
            <a:r>
              <a:rPr lang="fr-FR" sz="2400" i="1">
                <a:latin typeface="Century Gothic"/>
              </a:rPr>
              <a:t>be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defined</a:t>
            </a:r>
            <a:r>
              <a:rPr lang="fr-FR" sz="2400" i="1">
                <a:latin typeface="Century Gothic"/>
              </a:rPr>
              <a:t> in </a:t>
            </a:r>
            <a:r>
              <a:rPr lang="fr-FR" sz="2400" i="1">
                <a:latin typeface="Century Gothic"/>
              </a:rPr>
              <a:t>each</a:t>
            </a:r>
            <a:r>
              <a:rPr lang="fr-FR" sz="2400" i="1">
                <a:latin typeface="Century Gothic"/>
              </a:rPr>
              <a:t> country.)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It can </a:t>
            </a:r>
            <a:r>
              <a:rPr lang="fr-FR" sz="3600">
                <a:latin typeface="Century Gothic"/>
              </a:rPr>
              <a:t>be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associated</a:t>
            </a:r>
            <a:r>
              <a:rPr lang="fr-FR" sz="3600">
                <a:latin typeface="Century Gothic"/>
              </a:rPr>
              <a:t> to a global </a:t>
            </a:r>
            <a:r>
              <a:rPr lang="fr-FR" sz="3600" b="1">
                <a:latin typeface="Century Gothic"/>
              </a:rPr>
              <a:t>status</a:t>
            </a:r>
            <a:r>
              <a:rPr lang="fr-FR" sz="3600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to </a:t>
            </a:r>
            <a:r>
              <a:rPr lang="fr-FR" sz="2400" i="1">
                <a:latin typeface="Century Gothic"/>
              </a:rPr>
              <a:t>indicate</a:t>
            </a:r>
            <a:r>
              <a:rPr lang="fr-FR" sz="2400" i="1">
                <a:latin typeface="Century Gothic"/>
              </a:rPr>
              <a:t> if the process </a:t>
            </a:r>
            <a:r>
              <a:rPr lang="fr-FR" sz="2400" i="1">
                <a:latin typeface="Century Gothic"/>
              </a:rPr>
              <a:t>is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Ongoing</a:t>
            </a:r>
            <a:r>
              <a:rPr lang="fr-FR" sz="2400" i="1">
                <a:latin typeface="Century Gothic"/>
              </a:rPr>
              <a:t>, </a:t>
            </a:r>
            <a:r>
              <a:rPr lang="fr-FR" sz="2400" i="1">
                <a:latin typeface="Century Gothic"/>
              </a:rPr>
              <a:t>was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Successful</a:t>
            </a:r>
            <a:r>
              <a:rPr lang="fr-FR" sz="2400" i="1">
                <a:latin typeface="Century Gothic"/>
              </a:rPr>
              <a:t> or </a:t>
            </a:r>
            <a:r>
              <a:rPr lang="fr-FR" sz="2400" i="1">
                <a:latin typeface="Century Gothic"/>
              </a:rPr>
              <a:t>abandonned</a:t>
            </a:r>
            <a:r>
              <a:rPr lang="fr-FR" sz="2400" i="1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It can </a:t>
            </a:r>
            <a:r>
              <a:rPr lang="fr-FR" sz="3600">
                <a:latin typeface="Century Gothic"/>
              </a:rPr>
              <a:t>be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associated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with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some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keywords</a:t>
            </a:r>
            <a:r>
              <a:rPr lang="fr-FR" sz="2800" b="1" i="1">
                <a:latin typeface="Century Gothic"/>
              </a:rPr>
              <a:t>.</a:t>
            </a:r>
            <a:endParaRPr lang="fr-FR" sz="3600" b="1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09" name="Google Shape;609;p49"/>
          <p:cNvSpPr/>
          <p:nvPr/>
        </p:nvSpPr>
        <p:spPr bwMode="auto">
          <a:xfrm>
            <a:off x="1588353" y="2141123"/>
            <a:ext cx="2880320" cy="1857954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10" name="Google Shape;610;p49"/>
          <p:cNvCxnSpPr>
            <a:cxnSpLocks/>
            <a:stCxn id="611" idx="1"/>
            <a:endCxn id="612" idx="1"/>
          </p:cNvCxnSpPr>
          <p:nvPr/>
        </p:nvCxnSpPr>
        <p:spPr bwMode="auto">
          <a:xfrm rot="10800000" flipH="1">
            <a:off x="1604725" y="839855"/>
            <a:ext cx="8100" cy="1754100"/>
          </a:xfrm>
          <a:prstGeom prst="bentConnector3">
            <a:avLst>
              <a:gd name="adj1" fmla="val -282223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3" name="Google Shape;613;p49"/>
          <p:cNvSpPr txBox="1"/>
          <p:nvPr/>
        </p:nvSpPr>
        <p:spPr bwMode="auto">
          <a:xfrm>
            <a:off x="727227" y="1107219"/>
            <a:ext cx="1278798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grpSp>
        <p:nvGrpSpPr>
          <p:cNvPr id="616" name="Google Shape;616;p49"/>
          <p:cNvGrpSpPr/>
          <p:nvPr/>
        </p:nvGrpSpPr>
        <p:grpSpPr bwMode="auto">
          <a:xfrm>
            <a:off x="1586071" y="383300"/>
            <a:ext cx="2882137" cy="531664"/>
            <a:chOff x="1988392" y="610994"/>
            <a:chExt cx="2882137" cy="813601"/>
          </a:xfrm>
        </p:grpSpPr>
        <p:sp>
          <p:nvSpPr>
            <p:cNvPr id="615" name="Google Shape;615;p49"/>
            <p:cNvSpPr/>
            <p:nvPr/>
          </p:nvSpPr>
          <p:spPr bwMode="auto">
            <a:xfrm>
              <a:off x="1992491" y="610994"/>
              <a:ext cx="2878038" cy="792087"/>
            </a:xfrm>
            <a:prstGeom prst="rect">
              <a:avLst/>
            </a:prstGeom>
            <a:solidFill>
              <a:schemeClr val="dk2"/>
            </a:solidFill>
            <a:ln w="25400" cap="flat" cmpd="sng">
              <a:solidFill>
                <a:srgbClr val="0F243E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r>
                <a:rPr lang="fr" sz="1800" b="1" i="0" u="none" strike="noStrike" cap="none" spc="0">
                  <a:ln>
                    <a:noFill/>
                  </a:ln>
                  <a:solidFill>
                    <a:srgbClr val="FFFFFF"/>
                  </a:solidFill>
                  <a:latin typeface="Calibri"/>
                  <a:ea typeface="Calibri"/>
                  <a:cs typeface="Calibri"/>
                </a:rPr>
                <a:t>Activity</a:t>
              </a:r>
              <a:endParaRPr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7" name="Google Shape;617;p49"/>
            <p:cNvSpPr/>
            <p:nvPr/>
          </p:nvSpPr>
          <p:spPr bwMode="auto">
            <a:xfrm>
              <a:off x="1988392" y="630670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8" name="Google Shape;618;p49"/>
            <p:cNvSpPr/>
            <p:nvPr/>
          </p:nvSpPr>
          <p:spPr bwMode="auto">
            <a:xfrm>
              <a:off x="2553852" y="1269997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2" name="Google Shape;612;p49"/>
            <p:cNvSpPr/>
            <p:nvPr/>
          </p:nvSpPr>
          <p:spPr bwMode="auto">
            <a:xfrm>
              <a:off x="2015055" y="1232529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</p:grpSp>
      <p:cxnSp>
        <p:nvCxnSpPr>
          <p:cNvPr id="619" name="Google Shape;619;p49"/>
          <p:cNvCxnSpPr>
            <a:cxnSpLocks/>
          </p:cNvCxnSpPr>
          <p:nvPr/>
        </p:nvCxnSpPr>
        <p:spPr bwMode="auto">
          <a:xfrm>
            <a:off x="1541155" y="266050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11" name="Google Shape;611;p49"/>
          <p:cNvSpPr/>
          <p:nvPr/>
        </p:nvSpPr>
        <p:spPr bwMode="auto">
          <a:xfrm>
            <a:off x="1604725" y="25359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0" name="Google Shape;620;p49"/>
          <p:cNvSpPr/>
          <p:nvPr/>
        </p:nvSpPr>
        <p:spPr bwMode="auto">
          <a:xfrm>
            <a:off x="5546898" y="1022941"/>
            <a:ext cx="2563976" cy="49504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1" name="Google Shape;621;p49"/>
          <p:cNvSpPr/>
          <p:nvPr/>
        </p:nvSpPr>
        <p:spPr bwMode="auto">
          <a:xfrm>
            <a:off x="3715895" y="214386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2" name="Google Shape;622;p49"/>
          <p:cNvCxnSpPr>
            <a:cxnSpLocks/>
            <a:stCxn id="621" idx="0"/>
            <a:endCxn id="620" idx="1"/>
          </p:cNvCxnSpPr>
          <p:nvPr/>
        </p:nvCxnSpPr>
        <p:spPr bwMode="auto">
          <a:xfrm rot="-5400000">
            <a:off x="4229170" y="826263"/>
            <a:ext cx="873300" cy="17619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3" name="Google Shape;623;p49"/>
          <p:cNvSpPr txBox="1"/>
          <p:nvPr/>
        </p:nvSpPr>
        <p:spPr bwMode="auto">
          <a:xfrm>
            <a:off x="3662666" y="939814"/>
            <a:ext cx="1861780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process_type</a:t>
            </a:r>
            <a:endParaRPr/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>
                <a:latin typeface="Calibri"/>
                <a:ea typeface="Calibri"/>
                <a:cs typeface="Calibri"/>
              </a:rPr>
              <a:t>&lt; 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4" name="Google Shape;624;p49"/>
          <p:cNvSpPr/>
          <p:nvPr/>
        </p:nvSpPr>
        <p:spPr bwMode="auto">
          <a:xfrm>
            <a:off x="5554510" y="1815655"/>
            <a:ext cx="2563977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ProcessStatus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5" name="Google Shape;625;p49"/>
          <p:cNvSpPr/>
          <p:nvPr/>
        </p:nvSpPr>
        <p:spPr bwMode="auto">
          <a:xfrm>
            <a:off x="4283653" y="213970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6" name="Google Shape;626;p49"/>
          <p:cNvCxnSpPr>
            <a:cxnSpLocks/>
            <a:stCxn id="625" idx="0"/>
            <a:endCxn id="624" idx="1"/>
          </p:cNvCxnSpPr>
          <p:nvPr/>
        </p:nvCxnSpPr>
        <p:spPr bwMode="auto">
          <a:xfrm rot="-5400000">
            <a:off x="4896079" y="1481352"/>
            <a:ext cx="114900" cy="12018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7" name="Google Shape;627;p49"/>
          <p:cNvSpPr txBox="1"/>
          <p:nvPr/>
        </p:nvSpPr>
        <p:spPr bwMode="auto">
          <a:xfrm>
            <a:off x="3703525" y="1657556"/>
            <a:ext cx="1917666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process_status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8" name="Google Shape;628;p49"/>
          <p:cNvSpPr txBox="1"/>
          <p:nvPr/>
        </p:nvSpPr>
        <p:spPr bwMode="auto">
          <a:xfrm>
            <a:off x="8245362" y="1720289"/>
            <a:ext cx="1917666" cy="4328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Open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Successful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Abandonned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9" name="Google Shape;629;p49"/>
          <p:cNvSpPr/>
          <p:nvPr/>
        </p:nvSpPr>
        <p:spPr bwMode="auto">
          <a:xfrm>
            <a:off x="8126098" y="1707653"/>
            <a:ext cx="208413" cy="608542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6" name="Google Shape;636;p49"/>
          <p:cNvCxnSpPr>
            <a:cxnSpLocks/>
            <a:stCxn id="609" idx="3"/>
            <a:endCxn id="637" idx="2"/>
          </p:cNvCxnSpPr>
          <p:nvPr/>
        </p:nvCxnSpPr>
        <p:spPr bwMode="auto">
          <a:xfrm rot="10800000" flipH="1">
            <a:off x="4468673" y="2734399"/>
            <a:ext cx="2372400" cy="3357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7" name="Google Shape;637;p49"/>
          <p:cNvSpPr/>
          <p:nvPr/>
        </p:nvSpPr>
        <p:spPr bwMode="auto">
          <a:xfrm>
            <a:off x="5563643" y="2316196"/>
            <a:ext cx="2554844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skos:Concept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8" name="Google Shape;638;p49"/>
          <p:cNvSpPr txBox="1"/>
          <p:nvPr/>
        </p:nvSpPr>
        <p:spPr bwMode="auto">
          <a:xfrm>
            <a:off x="4593556" y="2723851"/>
            <a:ext cx="2045745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process_keyword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1" name="Google Shape;168;p26"/>
          <p:cNvSpPr/>
          <p:nvPr/>
        </p:nvSpPr>
        <p:spPr bwMode="auto">
          <a:xfrm rot="16199998">
            <a:off x="2485288" y="1345114"/>
            <a:ext cx="1195339" cy="324075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2" name="Google Shape;153;p26"/>
          <p:cNvSpPr txBox="1"/>
          <p:nvPr/>
        </p:nvSpPr>
        <p:spPr bwMode="auto">
          <a:xfrm>
            <a:off x="2628157" y="151252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467544" y="386536"/>
            <a:ext cx="8208912" cy="43704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The Process can </a:t>
            </a:r>
            <a:r>
              <a:rPr lang="fr-FR" sz="3600">
                <a:latin typeface="Century Gothic"/>
              </a:rPr>
              <a:t>be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described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with</a:t>
            </a:r>
            <a:endParaRPr lang="fr-FR" sz="3600">
              <a:latin typeface="Century Gothic"/>
            </a:endParaRPr>
          </a:p>
          <a:p>
            <a:pPr marL="571500" indent="-571500">
              <a:spcBef>
                <a:spcPts val="1200"/>
              </a:spcBef>
              <a:buFont typeface="Arial"/>
              <a:buChar char="•"/>
              <a:defRPr/>
            </a:pPr>
            <a:r>
              <a:rPr lang="fr-FR" sz="3200">
                <a:latin typeface="Century Gothic"/>
              </a:rPr>
              <a:t>A </a:t>
            </a:r>
            <a:r>
              <a:rPr lang="fr-FR" sz="3200" b="1">
                <a:latin typeface="Century Gothic"/>
              </a:rPr>
              <a:t>title</a:t>
            </a:r>
            <a:r>
              <a:rPr lang="fr-FR" sz="3200">
                <a:latin typeface="Century Gothic"/>
              </a:rPr>
              <a:t> and </a:t>
            </a:r>
            <a:r>
              <a:rPr lang="fr-FR" sz="3200" b="1">
                <a:latin typeface="Century Gothic"/>
              </a:rPr>
              <a:t>description</a:t>
            </a:r>
            <a:endParaRPr/>
          </a:p>
          <a:p>
            <a:pPr marL="571500" indent="-571500">
              <a:spcBef>
                <a:spcPts val="1200"/>
              </a:spcBef>
              <a:buFont typeface="Arial"/>
              <a:buChar char="•"/>
              <a:defRPr/>
            </a:pPr>
            <a:r>
              <a:rPr lang="fr-FR" sz="3200">
                <a:latin typeface="Century Gothic"/>
              </a:rPr>
              <a:t>A </a:t>
            </a:r>
            <a:r>
              <a:rPr lang="fr-FR" sz="3200" b="1">
                <a:latin typeface="Century Gothic"/>
              </a:rPr>
              <a:t>number</a:t>
            </a:r>
            <a:r>
              <a:rPr lang="fr-FR" sz="3200">
                <a:latin typeface="Century Gothic"/>
              </a:rPr>
              <a:t> (</a:t>
            </a:r>
            <a:r>
              <a:rPr lang="fr-FR" sz="3200">
                <a:latin typeface="Century Gothic"/>
              </a:rPr>
              <a:t>its</a:t>
            </a:r>
            <a:r>
              <a:rPr lang="fr-FR" sz="3200">
                <a:latin typeface="Century Gothic"/>
              </a:rPr>
              <a:t> public </a:t>
            </a:r>
            <a:r>
              <a:rPr lang="fr-FR" sz="3200">
                <a:latin typeface="Century Gothic"/>
              </a:rPr>
              <a:t>number</a:t>
            </a:r>
            <a:r>
              <a:rPr lang="fr-FR" sz="3200">
                <a:latin typeface="Century Gothic"/>
              </a:rPr>
              <a:t>)</a:t>
            </a:r>
            <a:endParaRPr/>
          </a:p>
          <a:p>
            <a:pPr marL="571500" indent="-571500">
              <a:spcBef>
                <a:spcPts val="1200"/>
              </a:spcBef>
              <a:buFont typeface="Arial"/>
              <a:buChar char="•"/>
              <a:defRPr/>
            </a:pPr>
            <a:r>
              <a:rPr lang="fr-FR" sz="3200">
                <a:latin typeface="Century Gothic"/>
              </a:rPr>
              <a:t>One or more </a:t>
            </a:r>
            <a:r>
              <a:rPr lang="fr-FR" sz="3200" b="1">
                <a:latin typeface="Century Gothic"/>
              </a:rPr>
              <a:t>identifiers</a:t>
            </a:r>
            <a:r>
              <a:rPr lang="fr-FR" sz="3200">
                <a:latin typeface="Century Gothic"/>
              </a:rPr>
              <a:t> of the process for </a:t>
            </a:r>
            <a:r>
              <a:rPr lang="fr-FR" sz="3200">
                <a:latin typeface="Century Gothic"/>
              </a:rPr>
              <a:t>different</a:t>
            </a:r>
            <a:r>
              <a:rPr lang="fr-FR" sz="3200">
                <a:latin typeface="Century Gothic"/>
              </a:rPr>
              <a:t> institutions</a:t>
            </a:r>
            <a:endParaRPr/>
          </a:p>
          <a:p>
            <a:pPr marL="571500" indent="-571500">
              <a:spcBef>
                <a:spcPts val="1200"/>
              </a:spcBef>
              <a:buFont typeface="Arial"/>
              <a:buChar char="•"/>
              <a:defRPr/>
            </a:pPr>
            <a:r>
              <a:rPr lang="fr-FR" sz="3200">
                <a:latin typeface="Century Gothic"/>
              </a:rPr>
              <a:t>Its</a:t>
            </a:r>
            <a:r>
              <a:rPr lang="fr-FR" sz="3200">
                <a:latin typeface="Century Gothic"/>
              </a:rPr>
              <a:t> </a:t>
            </a:r>
            <a:r>
              <a:rPr lang="fr-FR" sz="3200" b="1">
                <a:latin typeface="Century Gothic"/>
              </a:rPr>
              <a:t>date of </a:t>
            </a:r>
            <a:r>
              <a:rPr lang="fr-FR" sz="3200" b="1">
                <a:latin typeface="Century Gothic"/>
              </a:rPr>
              <a:t>latest</a:t>
            </a:r>
            <a:r>
              <a:rPr lang="fr-FR" sz="3200" b="1">
                <a:latin typeface="Century Gothic"/>
              </a:rPr>
              <a:t> update</a:t>
            </a:r>
            <a:endParaRPr/>
          </a:p>
          <a:p>
            <a:pPr marL="571500" indent="-571500">
              <a:spcBef>
                <a:spcPts val="1200"/>
              </a:spcBef>
              <a:buFont typeface="Arial"/>
              <a:buChar char="•"/>
              <a:defRPr/>
            </a:pPr>
            <a:r>
              <a:rPr lang="fr-FR" sz="3200" b="1">
                <a:latin typeface="Century Gothic"/>
              </a:rPr>
              <a:t>Who</a:t>
            </a:r>
            <a:r>
              <a:rPr lang="fr-FR" sz="3200" b="1">
                <a:latin typeface="Century Gothic"/>
              </a:rPr>
              <a:t> </a:t>
            </a:r>
            <a:r>
              <a:rPr lang="fr-FR" sz="3200" b="1">
                <a:latin typeface="Century Gothic"/>
              </a:rPr>
              <a:t>submitted</a:t>
            </a:r>
            <a:r>
              <a:rPr lang="fr-FR" sz="3200">
                <a:latin typeface="Century Gothic"/>
              </a:rPr>
              <a:t> the </a:t>
            </a:r>
            <a:r>
              <a:rPr lang="fr-FR" sz="3200">
                <a:latin typeface="Century Gothic"/>
              </a:rPr>
              <a:t>it</a:t>
            </a:r>
            <a:endParaRPr lang="fr-FR" sz="3200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09" name="Google Shape;609;p49"/>
          <p:cNvSpPr/>
          <p:nvPr/>
        </p:nvSpPr>
        <p:spPr bwMode="auto">
          <a:xfrm>
            <a:off x="1588353" y="2141123"/>
            <a:ext cx="2880320" cy="1857954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process_title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process_description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process_number </a:t>
            </a:r>
            <a:r>
              <a:rPr lang="fr" sz="1050" b="0" i="1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(only one)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process_id &lt; activity_id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process_external_id (&lt; process_id)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date_last_update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10" name="Google Shape;610;p49"/>
          <p:cNvCxnSpPr>
            <a:cxnSpLocks/>
            <a:stCxn id="611" idx="1"/>
            <a:endCxn id="612" idx="1"/>
          </p:cNvCxnSpPr>
          <p:nvPr/>
        </p:nvCxnSpPr>
        <p:spPr bwMode="auto">
          <a:xfrm rot="10800000" flipH="1">
            <a:off x="1604725" y="839855"/>
            <a:ext cx="8100" cy="1754100"/>
          </a:xfrm>
          <a:prstGeom prst="bentConnector3">
            <a:avLst>
              <a:gd name="adj1" fmla="val -282223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3" name="Google Shape;613;p49"/>
          <p:cNvSpPr txBox="1"/>
          <p:nvPr/>
        </p:nvSpPr>
        <p:spPr bwMode="auto">
          <a:xfrm>
            <a:off x="727227" y="1107219"/>
            <a:ext cx="1278798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grpSp>
        <p:nvGrpSpPr>
          <p:cNvPr id="616" name="Google Shape;616;p49"/>
          <p:cNvGrpSpPr/>
          <p:nvPr/>
        </p:nvGrpSpPr>
        <p:grpSpPr bwMode="auto">
          <a:xfrm>
            <a:off x="1586071" y="383300"/>
            <a:ext cx="2882137" cy="531664"/>
            <a:chOff x="1988392" y="610994"/>
            <a:chExt cx="2882137" cy="813601"/>
          </a:xfrm>
        </p:grpSpPr>
        <p:sp>
          <p:nvSpPr>
            <p:cNvPr id="615" name="Google Shape;615;p49"/>
            <p:cNvSpPr/>
            <p:nvPr/>
          </p:nvSpPr>
          <p:spPr bwMode="auto">
            <a:xfrm>
              <a:off x="1992491" y="610994"/>
              <a:ext cx="2878038" cy="792087"/>
            </a:xfrm>
            <a:prstGeom prst="rect">
              <a:avLst/>
            </a:prstGeom>
            <a:solidFill>
              <a:schemeClr val="dk2"/>
            </a:solidFill>
            <a:ln w="25400" cap="flat" cmpd="sng">
              <a:solidFill>
                <a:srgbClr val="0F243E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r>
                <a:rPr lang="fr" sz="1800" b="1" i="0" u="none" strike="noStrike" cap="none" spc="0">
                  <a:ln>
                    <a:noFill/>
                  </a:ln>
                  <a:solidFill>
                    <a:srgbClr val="FFFFFF"/>
                  </a:solidFill>
                  <a:latin typeface="Calibri"/>
                  <a:ea typeface="Calibri"/>
                  <a:cs typeface="Calibri"/>
                </a:rPr>
                <a:t>Activity</a:t>
              </a:r>
              <a:endParaRPr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7" name="Google Shape;617;p49"/>
            <p:cNvSpPr/>
            <p:nvPr/>
          </p:nvSpPr>
          <p:spPr bwMode="auto">
            <a:xfrm>
              <a:off x="1988392" y="630670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8" name="Google Shape;618;p49"/>
            <p:cNvSpPr/>
            <p:nvPr/>
          </p:nvSpPr>
          <p:spPr bwMode="auto">
            <a:xfrm>
              <a:off x="2553852" y="1269997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2" name="Google Shape;612;p49"/>
            <p:cNvSpPr/>
            <p:nvPr/>
          </p:nvSpPr>
          <p:spPr bwMode="auto">
            <a:xfrm>
              <a:off x="2015055" y="1232529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</p:grpSp>
      <p:cxnSp>
        <p:nvCxnSpPr>
          <p:cNvPr id="619" name="Google Shape;619;p49"/>
          <p:cNvCxnSpPr>
            <a:cxnSpLocks/>
          </p:cNvCxnSpPr>
          <p:nvPr/>
        </p:nvCxnSpPr>
        <p:spPr bwMode="auto">
          <a:xfrm>
            <a:off x="1541155" y="266050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11" name="Google Shape;611;p49"/>
          <p:cNvSpPr/>
          <p:nvPr/>
        </p:nvSpPr>
        <p:spPr bwMode="auto">
          <a:xfrm>
            <a:off x="1604725" y="25359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0" name="Google Shape;620;p49"/>
          <p:cNvSpPr/>
          <p:nvPr/>
        </p:nvSpPr>
        <p:spPr bwMode="auto">
          <a:xfrm>
            <a:off x="5546898" y="1022941"/>
            <a:ext cx="2563976" cy="49504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1" name="Google Shape;621;p49"/>
          <p:cNvSpPr/>
          <p:nvPr/>
        </p:nvSpPr>
        <p:spPr bwMode="auto">
          <a:xfrm>
            <a:off x="3715895" y="214386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2" name="Google Shape;622;p49"/>
          <p:cNvCxnSpPr>
            <a:cxnSpLocks/>
            <a:stCxn id="621" idx="0"/>
            <a:endCxn id="620" idx="1"/>
          </p:cNvCxnSpPr>
          <p:nvPr/>
        </p:nvCxnSpPr>
        <p:spPr bwMode="auto">
          <a:xfrm rot="-5400000">
            <a:off x="4229170" y="826263"/>
            <a:ext cx="873300" cy="17619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3" name="Google Shape;623;p49"/>
          <p:cNvSpPr txBox="1"/>
          <p:nvPr/>
        </p:nvSpPr>
        <p:spPr bwMode="auto">
          <a:xfrm>
            <a:off x="3662666" y="939814"/>
            <a:ext cx="1861780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process_type</a:t>
            </a:r>
            <a:endParaRPr/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>
                <a:latin typeface="Calibri"/>
                <a:ea typeface="Calibri"/>
                <a:cs typeface="Calibri"/>
              </a:rPr>
              <a:t>&lt; 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4" name="Google Shape;624;p49"/>
          <p:cNvSpPr/>
          <p:nvPr/>
        </p:nvSpPr>
        <p:spPr bwMode="auto">
          <a:xfrm>
            <a:off x="5554510" y="1815655"/>
            <a:ext cx="2563977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ProcessStatus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5" name="Google Shape;625;p49"/>
          <p:cNvSpPr/>
          <p:nvPr/>
        </p:nvSpPr>
        <p:spPr bwMode="auto">
          <a:xfrm>
            <a:off x="4283653" y="213970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6" name="Google Shape;626;p49"/>
          <p:cNvCxnSpPr>
            <a:cxnSpLocks/>
            <a:stCxn id="625" idx="0"/>
            <a:endCxn id="624" idx="1"/>
          </p:cNvCxnSpPr>
          <p:nvPr/>
        </p:nvCxnSpPr>
        <p:spPr bwMode="auto">
          <a:xfrm rot="-5400000">
            <a:off x="4896079" y="1481352"/>
            <a:ext cx="114900" cy="12018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7" name="Google Shape;627;p49"/>
          <p:cNvSpPr txBox="1"/>
          <p:nvPr/>
        </p:nvSpPr>
        <p:spPr bwMode="auto">
          <a:xfrm>
            <a:off x="3703525" y="1657556"/>
            <a:ext cx="1917666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process_status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8" name="Google Shape;628;p49"/>
          <p:cNvSpPr txBox="1"/>
          <p:nvPr/>
        </p:nvSpPr>
        <p:spPr bwMode="auto">
          <a:xfrm>
            <a:off x="8245362" y="1720289"/>
            <a:ext cx="1917666" cy="4328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Open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Successful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Abandonned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9" name="Google Shape;629;p49"/>
          <p:cNvSpPr/>
          <p:nvPr/>
        </p:nvSpPr>
        <p:spPr bwMode="auto">
          <a:xfrm>
            <a:off x="8126098" y="1707653"/>
            <a:ext cx="208413" cy="608542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6" name="Google Shape;636;p49"/>
          <p:cNvCxnSpPr>
            <a:cxnSpLocks/>
            <a:stCxn id="609" idx="3"/>
            <a:endCxn id="637" idx="2"/>
          </p:cNvCxnSpPr>
          <p:nvPr/>
        </p:nvCxnSpPr>
        <p:spPr bwMode="auto">
          <a:xfrm rot="10800000" flipH="1">
            <a:off x="4468673" y="2734399"/>
            <a:ext cx="2372400" cy="3357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7" name="Google Shape;637;p49"/>
          <p:cNvSpPr/>
          <p:nvPr/>
        </p:nvSpPr>
        <p:spPr bwMode="auto">
          <a:xfrm>
            <a:off x="5563643" y="2316196"/>
            <a:ext cx="2554844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skos:Concept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8" name="Google Shape;638;p49"/>
          <p:cNvSpPr txBox="1"/>
          <p:nvPr/>
        </p:nvSpPr>
        <p:spPr bwMode="auto">
          <a:xfrm>
            <a:off x="4593556" y="2723851"/>
            <a:ext cx="2045745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process_keyword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43" name="Google Shape;643;p49"/>
          <p:cNvSpPr/>
          <p:nvPr/>
        </p:nvSpPr>
        <p:spPr bwMode="auto">
          <a:xfrm>
            <a:off x="5563643" y="4412839"/>
            <a:ext cx="2563977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Agent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644" name="Google Shape;644;p49"/>
          <p:cNvCxnSpPr>
            <a:cxnSpLocks/>
            <a:stCxn id="645" idx="2"/>
            <a:endCxn id="643" idx="1"/>
          </p:cNvCxnSpPr>
          <p:nvPr/>
        </p:nvCxnSpPr>
        <p:spPr bwMode="auto">
          <a:xfrm rot="-5400000" flipH="1">
            <a:off x="4584686" y="3642807"/>
            <a:ext cx="626400" cy="13317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46" name="Google Shape;646;p49"/>
          <p:cNvSpPr txBox="1"/>
          <p:nvPr/>
        </p:nvSpPr>
        <p:spPr bwMode="auto">
          <a:xfrm>
            <a:off x="3853846" y="4086371"/>
            <a:ext cx="1917666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was_submitted_by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45" name="Google Shape;645;p49"/>
          <p:cNvSpPr/>
          <p:nvPr/>
        </p:nvSpPr>
        <p:spPr bwMode="auto">
          <a:xfrm>
            <a:off x="4163061" y="3879509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1" name="Google Shape;168;p26"/>
          <p:cNvSpPr/>
          <p:nvPr/>
        </p:nvSpPr>
        <p:spPr bwMode="auto">
          <a:xfrm rot="16199998">
            <a:off x="2485288" y="1345114"/>
            <a:ext cx="1195339" cy="324075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2" name="Google Shape;153;p26"/>
          <p:cNvSpPr txBox="1"/>
          <p:nvPr/>
        </p:nvSpPr>
        <p:spPr bwMode="auto">
          <a:xfrm>
            <a:off x="2628157" y="151252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542980" y="64428"/>
            <a:ext cx="8208912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The Process can point to the </a:t>
            </a:r>
            <a:r>
              <a:rPr lang="fr-FR" sz="3600" b="1">
                <a:latin typeface="Century Gothic"/>
              </a:rPr>
              <a:t>latest</a:t>
            </a:r>
            <a:r>
              <a:rPr lang="fr-FR" sz="3600" b="1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activity</a:t>
            </a:r>
            <a:r>
              <a:rPr lang="fr-FR" sz="3600" b="1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that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took</a:t>
            </a:r>
            <a:r>
              <a:rPr lang="fr-FR" sz="3600">
                <a:latin typeface="Century Gothic"/>
              </a:rPr>
              <a:t> place </a:t>
            </a:r>
            <a:r>
              <a:rPr lang="fr-FR" sz="3600">
                <a:latin typeface="Century Gothic"/>
              </a:rPr>
              <a:t>within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it</a:t>
            </a:r>
            <a:r>
              <a:rPr lang="fr-FR" sz="3600">
                <a:latin typeface="Century Gothic"/>
              </a:rPr>
              <a:t>. It can </a:t>
            </a:r>
            <a:r>
              <a:rPr lang="fr-FR" sz="3600">
                <a:latin typeface="Century Gothic"/>
              </a:rPr>
              <a:t>also</a:t>
            </a:r>
            <a:r>
              <a:rPr lang="fr-FR" sz="3600">
                <a:latin typeface="Century Gothic"/>
              </a:rPr>
              <a:t> state </a:t>
            </a:r>
            <a:r>
              <a:rPr lang="fr-FR" sz="3600">
                <a:latin typeface="Century Gothic"/>
              </a:rPr>
              <a:t>what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is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its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current</a:t>
            </a:r>
            <a:r>
              <a:rPr lang="fr-FR" sz="3600" b="1">
                <a:latin typeface="Century Gothic"/>
              </a:rPr>
              <a:t> stage</a:t>
            </a:r>
            <a:r>
              <a:rPr lang="fr-FR" sz="3600">
                <a:latin typeface="Century Gothic"/>
              </a:rPr>
              <a:t> in the workflow </a:t>
            </a:r>
            <a:r>
              <a:rPr lang="fr-FR" sz="2400" i="1">
                <a:latin typeface="Century Gothic"/>
              </a:rPr>
              <a:t>(express </a:t>
            </a:r>
            <a:r>
              <a:rPr lang="fr-FR" sz="2400" i="1">
                <a:latin typeface="Century Gothic"/>
              </a:rPr>
              <a:t>directly</a:t>
            </a:r>
            <a:r>
              <a:rPr lang="fr-FR" sz="2400" i="1">
                <a:latin typeface="Century Gothic"/>
              </a:rPr>
              <a:t> the </a:t>
            </a:r>
            <a:r>
              <a:rPr lang="fr-FR" sz="2400" i="1">
                <a:latin typeface="Century Gothic"/>
              </a:rPr>
              <a:t>current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status</a:t>
            </a:r>
            <a:r>
              <a:rPr lang="fr-FR" sz="2400" i="1">
                <a:latin typeface="Century Gothic"/>
              </a:rPr>
              <a:t> of the </a:t>
            </a:r>
            <a:r>
              <a:rPr lang="fr-FR" sz="2400" i="1">
                <a:latin typeface="Century Gothic"/>
              </a:rPr>
              <a:t>legislative</a:t>
            </a:r>
            <a:r>
              <a:rPr lang="fr-FR" sz="2400" i="1">
                <a:latin typeface="Century Gothic"/>
              </a:rPr>
              <a:t> process.)</a:t>
            </a:r>
            <a:endParaRPr/>
          </a:p>
          <a:p>
            <a:pPr>
              <a:spcBef>
                <a:spcPts val="1200"/>
              </a:spcBef>
              <a:defRPr/>
            </a:pPr>
            <a:endParaRPr lang="fr-FR" sz="2400" i="1">
              <a:latin typeface="Century Gothic"/>
            </a:endParaRPr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The Process </a:t>
            </a:r>
            <a:r>
              <a:rPr lang="fr-FR" sz="3600">
                <a:latin typeface="Century Gothic"/>
              </a:rPr>
              <a:t>is</a:t>
            </a:r>
            <a:r>
              <a:rPr lang="fr-FR" sz="3600">
                <a:latin typeface="Century Gothic"/>
              </a:rPr>
              <a:t> the </a:t>
            </a:r>
            <a:r>
              <a:rPr lang="fr-FR" sz="3600" b="1">
                <a:latin typeface="Century Gothic"/>
              </a:rPr>
              <a:t>subject</a:t>
            </a:r>
            <a:r>
              <a:rPr lang="fr-FR" sz="3600" b="1">
                <a:latin typeface="Century Gothic"/>
              </a:rPr>
              <a:t> of multiple </a:t>
            </a:r>
            <a:r>
              <a:rPr lang="fr-FR" sz="3600" b="1">
                <a:latin typeface="Century Gothic"/>
              </a:rPr>
              <a:t>webpages</a:t>
            </a:r>
            <a:r>
              <a:rPr lang="fr-FR" sz="3600">
                <a:latin typeface="Century Gothic"/>
              </a:rPr>
              <a:t> (OJ, </a:t>
            </a:r>
            <a:r>
              <a:rPr lang="fr-FR" sz="3600">
                <a:latin typeface="Century Gothic"/>
              </a:rPr>
              <a:t>parliament</a:t>
            </a:r>
            <a:r>
              <a:rPr lang="fr-FR" sz="3600">
                <a:latin typeface="Century Gothic"/>
              </a:rPr>
              <a:t>, </a:t>
            </a:r>
            <a:r>
              <a:rPr lang="fr-FR" sz="3600">
                <a:latin typeface="Century Gothic"/>
              </a:rPr>
              <a:t>commitees</a:t>
            </a:r>
            <a:r>
              <a:rPr lang="fr-FR" sz="3600">
                <a:latin typeface="Century Gothic"/>
              </a:rPr>
              <a:t>, etc.) </a:t>
            </a:r>
            <a:r>
              <a:rPr lang="fr-FR" sz="2000" i="1">
                <a:latin typeface="Century Gothic"/>
              </a:rPr>
              <a:t>(</a:t>
            </a:r>
            <a:r>
              <a:rPr lang="fr-FR" sz="2000" i="1">
                <a:latin typeface="Century Gothic"/>
              </a:rPr>
              <a:t>ability</a:t>
            </a:r>
            <a:r>
              <a:rPr lang="fr-FR" sz="2000" i="1">
                <a:latin typeface="Century Gothic"/>
              </a:rPr>
              <a:t> to </a:t>
            </a:r>
            <a:r>
              <a:rPr lang="fr-FR" sz="2000" i="1">
                <a:latin typeface="Century Gothic"/>
              </a:rPr>
              <a:t>crosslink</a:t>
            </a:r>
            <a:r>
              <a:rPr lang="fr-FR" sz="2000" i="1">
                <a:latin typeface="Century Gothic"/>
              </a:rPr>
              <a:t> </a:t>
            </a:r>
            <a:r>
              <a:rPr lang="fr-FR" sz="2000" i="1">
                <a:latin typeface="Century Gothic"/>
              </a:rPr>
              <a:t>websites</a:t>
            </a:r>
            <a:r>
              <a:rPr lang="fr-FR" sz="2000" i="1">
                <a:latin typeface="Century Gothic"/>
              </a:rPr>
              <a:t>)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09" name="Google Shape;609;p49"/>
          <p:cNvSpPr/>
          <p:nvPr/>
        </p:nvSpPr>
        <p:spPr bwMode="auto">
          <a:xfrm>
            <a:off x="1588353" y="2141123"/>
            <a:ext cx="2880320" cy="1857954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process_title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process_description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process_number </a:t>
            </a:r>
            <a:r>
              <a:rPr lang="fr" sz="1050" b="0" i="1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(only one)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process_id &lt; activity_id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process_external_id (&lt; process_id)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date_last_update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10" name="Google Shape;610;p49"/>
          <p:cNvCxnSpPr>
            <a:cxnSpLocks/>
            <a:stCxn id="611" idx="1"/>
            <a:endCxn id="612" idx="1"/>
          </p:cNvCxnSpPr>
          <p:nvPr/>
        </p:nvCxnSpPr>
        <p:spPr bwMode="auto">
          <a:xfrm rot="10800000" flipH="1">
            <a:off x="1604725" y="839855"/>
            <a:ext cx="8100" cy="1754100"/>
          </a:xfrm>
          <a:prstGeom prst="bentConnector3">
            <a:avLst>
              <a:gd name="adj1" fmla="val -282223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3" name="Google Shape;613;p49"/>
          <p:cNvSpPr txBox="1"/>
          <p:nvPr/>
        </p:nvSpPr>
        <p:spPr bwMode="auto">
          <a:xfrm>
            <a:off x="727227" y="1107219"/>
            <a:ext cx="1278798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grpSp>
        <p:nvGrpSpPr>
          <p:cNvPr id="616" name="Google Shape;616;p49"/>
          <p:cNvGrpSpPr/>
          <p:nvPr/>
        </p:nvGrpSpPr>
        <p:grpSpPr bwMode="auto">
          <a:xfrm>
            <a:off x="1586071" y="383300"/>
            <a:ext cx="2882137" cy="531664"/>
            <a:chOff x="1988392" y="610994"/>
            <a:chExt cx="2882137" cy="813601"/>
          </a:xfrm>
        </p:grpSpPr>
        <p:sp>
          <p:nvSpPr>
            <p:cNvPr id="615" name="Google Shape;615;p49"/>
            <p:cNvSpPr/>
            <p:nvPr/>
          </p:nvSpPr>
          <p:spPr bwMode="auto">
            <a:xfrm>
              <a:off x="1992491" y="610994"/>
              <a:ext cx="2878038" cy="792087"/>
            </a:xfrm>
            <a:prstGeom prst="rect">
              <a:avLst/>
            </a:prstGeom>
            <a:solidFill>
              <a:schemeClr val="dk2"/>
            </a:solidFill>
            <a:ln w="25400" cap="flat" cmpd="sng">
              <a:solidFill>
                <a:srgbClr val="0F243E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r>
                <a:rPr lang="fr" sz="1800" b="1" i="0" u="none" strike="noStrike" cap="none" spc="0">
                  <a:ln>
                    <a:noFill/>
                  </a:ln>
                  <a:solidFill>
                    <a:srgbClr val="FFFFFF"/>
                  </a:solidFill>
                  <a:latin typeface="Calibri"/>
                  <a:ea typeface="Calibri"/>
                  <a:cs typeface="Calibri"/>
                </a:rPr>
                <a:t>Activity</a:t>
              </a:r>
              <a:endParaRPr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7" name="Google Shape;617;p49"/>
            <p:cNvSpPr/>
            <p:nvPr/>
          </p:nvSpPr>
          <p:spPr bwMode="auto">
            <a:xfrm>
              <a:off x="1988392" y="630670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8" name="Google Shape;618;p49"/>
            <p:cNvSpPr/>
            <p:nvPr/>
          </p:nvSpPr>
          <p:spPr bwMode="auto">
            <a:xfrm>
              <a:off x="2553852" y="1269997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2" name="Google Shape;612;p49"/>
            <p:cNvSpPr/>
            <p:nvPr/>
          </p:nvSpPr>
          <p:spPr bwMode="auto">
            <a:xfrm>
              <a:off x="2015055" y="1232529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</p:grpSp>
      <p:cxnSp>
        <p:nvCxnSpPr>
          <p:cNvPr id="619" name="Google Shape;619;p49"/>
          <p:cNvCxnSpPr>
            <a:cxnSpLocks/>
          </p:cNvCxnSpPr>
          <p:nvPr/>
        </p:nvCxnSpPr>
        <p:spPr bwMode="auto">
          <a:xfrm>
            <a:off x="1541155" y="266050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11" name="Google Shape;611;p49"/>
          <p:cNvSpPr/>
          <p:nvPr/>
        </p:nvSpPr>
        <p:spPr bwMode="auto">
          <a:xfrm>
            <a:off x="1604725" y="25359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0" name="Google Shape;620;p49"/>
          <p:cNvSpPr/>
          <p:nvPr/>
        </p:nvSpPr>
        <p:spPr bwMode="auto">
          <a:xfrm>
            <a:off x="5546898" y="1022941"/>
            <a:ext cx="2563976" cy="49504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1" name="Google Shape;621;p49"/>
          <p:cNvSpPr/>
          <p:nvPr/>
        </p:nvSpPr>
        <p:spPr bwMode="auto">
          <a:xfrm>
            <a:off x="3715895" y="214386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2" name="Google Shape;622;p49"/>
          <p:cNvCxnSpPr>
            <a:cxnSpLocks/>
            <a:stCxn id="621" idx="0"/>
            <a:endCxn id="620" idx="1"/>
          </p:cNvCxnSpPr>
          <p:nvPr/>
        </p:nvCxnSpPr>
        <p:spPr bwMode="auto">
          <a:xfrm rot="-5400000">
            <a:off x="4229170" y="826263"/>
            <a:ext cx="873300" cy="17619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3" name="Google Shape;623;p49"/>
          <p:cNvSpPr txBox="1"/>
          <p:nvPr/>
        </p:nvSpPr>
        <p:spPr bwMode="auto">
          <a:xfrm>
            <a:off x="3662666" y="939814"/>
            <a:ext cx="1861780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process_type</a:t>
            </a:r>
            <a:endParaRPr/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>
                <a:latin typeface="Calibri"/>
                <a:ea typeface="Calibri"/>
                <a:cs typeface="Calibri"/>
              </a:rPr>
              <a:t>&lt; 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4" name="Google Shape;624;p49"/>
          <p:cNvSpPr/>
          <p:nvPr/>
        </p:nvSpPr>
        <p:spPr bwMode="auto">
          <a:xfrm>
            <a:off x="5554510" y="1815655"/>
            <a:ext cx="2563977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ProcessStatus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5" name="Google Shape;625;p49"/>
          <p:cNvSpPr/>
          <p:nvPr/>
        </p:nvSpPr>
        <p:spPr bwMode="auto">
          <a:xfrm>
            <a:off x="4283653" y="213970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6" name="Google Shape;626;p49"/>
          <p:cNvCxnSpPr>
            <a:cxnSpLocks/>
            <a:stCxn id="625" idx="0"/>
            <a:endCxn id="624" idx="1"/>
          </p:cNvCxnSpPr>
          <p:nvPr/>
        </p:nvCxnSpPr>
        <p:spPr bwMode="auto">
          <a:xfrm rot="-5400000">
            <a:off x="4896079" y="1481352"/>
            <a:ext cx="114900" cy="12018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7" name="Google Shape;627;p49"/>
          <p:cNvSpPr txBox="1"/>
          <p:nvPr/>
        </p:nvSpPr>
        <p:spPr bwMode="auto">
          <a:xfrm>
            <a:off x="3703525" y="1657556"/>
            <a:ext cx="1917666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process_status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8" name="Google Shape;628;p49"/>
          <p:cNvSpPr txBox="1"/>
          <p:nvPr/>
        </p:nvSpPr>
        <p:spPr bwMode="auto">
          <a:xfrm>
            <a:off x="8245362" y="1720289"/>
            <a:ext cx="1917666" cy="4328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Open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Successful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Abandonned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9" name="Google Shape;629;p49"/>
          <p:cNvSpPr/>
          <p:nvPr/>
        </p:nvSpPr>
        <p:spPr bwMode="auto">
          <a:xfrm>
            <a:off x="8126098" y="1707653"/>
            <a:ext cx="208413" cy="608542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0" name="Google Shape;630;p49"/>
          <p:cNvCxnSpPr>
            <a:cxnSpLocks/>
            <a:stCxn id="609" idx="1"/>
            <a:endCxn id="617" idx="1"/>
          </p:cNvCxnSpPr>
          <p:nvPr/>
        </p:nvCxnSpPr>
        <p:spPr bwMode="auto">
          <a:xfrm rot="10800000">
            <a:off x="1585953" y="446600"/>
            <a:ext cx="2400" cy="2623500"/>
          </a:xfrm>
          <a:prstGeom prst="bentConnector3">
            <a:avLst>
              <a:gd name="adj1" fmla="val 4194733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1" name="Google Shape;631;p49"/>
          <p:cNvSpPr txBox="1"/>
          <p:nvPr/>
        </p:nvSpPr>
        <p:spPr bwMode="auto">
          <a:xfrm>
            <a:off x="-36065" y="2728830"/>
            <a:ext cx="1278798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latest_activity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2" name="Google Shape;632;p49"/>
          <p:cNvSpPr/>
          <p:nvPr/>
        </p:nvSpPr>
        <p:spPr bwMode="auto">
          <a:xfrm>
            <a:off x="5554510" y="3790010"/>
            <a:ext cx="2563977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owl:Thing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3" name="Google Shape;633;p49"/>
          <p:cNvCxnSpPr>
            <a:cxnSpLocks/>
            <a:stCxn id="634" idx="3"/>
            <a:endCxn id="632" idx="0"/>
          </p:cNvCxnSpPr>
          <p:nvPr/>
        </p:nvCxnSpPr>
        <p:spPr bwMode="auto">
          <a:xfrm>
            <a:off x="4498210" y="3358934"/>
            <a:ext cx="2338200" cy="4311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5" name="Google Shape;635;p49"/>
          <p:cNvSpPr txBox="1"/>
          <p:nvPr/>
        </p:nvSpPr>
        <p:spPr bwMode="auto">
          <a:xfrm>
            <a:off x="4604810" y="3395036"/>
            <a:ext cx="1917666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is_subject_of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4" name="Google Shape;634;p49"/>
          <p:cNvSpPr/>
          <p:nvPr/>
        </p:nvSpPr>
        <p:spPr bwMode="auto">
          <a:xfrm>
            <a:off x="4360259" y="330096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6" name="Google Shape;636;p49"/>
          <p:cNvCxnSpPr>
            <a:cxnSpLocks/>
            <a:stCxn id="609" idx="3"/>
            <a:endCxn id="637" idx="2"/>
          </p:cNvCxnSpPr>
          <p:nvPr/>
        </p:nvCxnSpPr>
        <p:spPr bwMode="auto">
          <a:xfrm rot="10800000" flipH="1">
            <a:off x="4468673" y="2734399"/>
            <a:ext cx="2372400" cy="3357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7" name="Google Shape;637;p49"/>
          <p:cNvSpPr/>
          <p:nvPr/>
        </p:nvSpPr>
        <p:spPr bwMode="auto">
          <a:xfrm>
            <a:off x="5563643" y="2316196"/>
            <a:ext cx="2554844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skos:Concept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8" name="Google Shape;638;p49"/>
          <p:cNvSpPr txBox="1"/>
          <p:nvPr/>
        </p:nvSpPr>
        <p:spPr bwMode="auto">
          <a:xfrm>
            <a:off x="4593556" y="2723851"/>
            <a:ext cx="2045745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process_keyword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9" name="Google Shape;639;p49"/>
          <p:cNvSpPr/>
          <p:nvPr/>
        </p:nvSpPr>
        <p:spPr bwMode="auto">
          <a:xfrm>
            <a:off x="1586078" y="4524199"/>
            <a:ext cx="2425800" cy="47220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40" name="Google Shape;640;p49"/>
          <p:cNvCxnSpPr>
            <a:cxnSpLocks/>
            <a:stCxn id="641" idx="1"/>
            <a:endCxn id="639" idx="1"/>
          </p:cNvCxnSpPr>
          <p:nvPr/>
        </p:nvCxnSpPr>
        <p:spPr bwMode="auto">
          <a:xfrm rot="10800000" flipV="1">
            <a:off x="1586078" y="3534889"/>
            <a:ext cx="13500" cy="1225410"/>
          </a:xfrm>
          <a:prstGeom prst="bentConnector3">
            <a:avLst>
              <a:gd name="adj1" fmla="val 179333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41" name="Google Shape;641;p49"/>
          <p:cNvSpPr/>
          <p:nvPr/>
        </p:nvSpPr>
        <p:spPr bwMode="auto">
          <a:xfrm>
            <a:off x="1599578" y="347691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42" name="Google Shape;642;p49"/>
          <p:cNvSpPr txBox="1"/>
          <p:nvPr/>
        </p:nvSpPr>
        <p:spPr bwMode="auto">
          <a:xfrm>
            <a:off x="32986" y="3764358"/>
            <a:ext cx="1388481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current_stage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43" name="Google Shape;643;p49"/>
          <p:cNvSpPr/>
          <p:nvPr/>
        </p:nvSpPr>
        <p:spPr bwMode="auto">
          <a:xfrm>
            <a:off x="5563643" y="4412839"/>
            <a:ext cx="2563977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Agent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644" name="Google Shape;644;p49"/>
          <p:cNvCxnSpPr>
            <a:cxnSpLocks/>
            <a:stCxn id="645" idx="2"/>
            <a:endCxn id="643" idx="1"/>
          </p:cNvCxnSpPr>
          <p:nvPr/>
        </p:nvCxnSpPr>
        <p:spPr bwMode="auto">
          <a:xfrm rot="-5400000" flipH="1">
            <a:off x="4584686" y="3642807"/>
            <a:ext cx="626400" cy="13317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46" name="Google Shape;646;p49"/>
          <p:cNvSpPr txBox="1"/>
          <p:nvPr/>
        </p:nvSpPr>
        <p:spPr bwMode="auto">
          <a:xfrm>
            <a:off x="3853846" y="4086371"/>
            <a:ext cx="1917666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was_submitted_by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45" name="Google Shape;645;p49"/>
          <p:cNvSpPr/>
          <p:nvPr/>
        </p:nvSpPr>
        <p:spPr bwMode="auto">
          <a:xfrm>
            <a:off x="4163061" y="3879509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1" name="Google Shape;168;p26"/>
          <p:cNvSpPr/>
          <p:nvPr/>
        </p:nvSpPr>
        <p:spPr bwMode="auto">
          <a:xfrm rot="16199998">
            <a:off x="2485288" y="1345114"/>
            <a:ext cx="1195339" cy="324075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2" name="Google Shape;153;p26"/>
          <p:cNvSpPr txBox="1"/>
          <p:nvPr/>
        </p:nvSpPr>
        <p:spPr bwMode="auto">
          <a:xfrm>
            <a:off x="2628157" y="151252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/>
          <p:nvPr/>
        </p:nvSpPr>
        <p:spPr bwMode="auto">
          <a:xfrm>
            <a:off x="685800" y="2005012"/>
            <a:ext cx="7772400" cy="136207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>
              <a:spcBef>
                <a:spcPts val="0"/>
              </a:spcBef>
              <a:buNone/>
              <a:defRPr sz="4000" b="1" cap="all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Part 3 : 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Legislative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 ACTIVITIES &amp; 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legislative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 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processes</a:t>
            </a:r>
            <a:endParaRPr lang="fr-FR" sz="4000" b="1" i="0" u="none" strike="noStrike" cap="all" spc="0">
              <a:ln>
                <a:noFill/>
              </a:ln>
              <a:solidFill>
                <a:sysClr val="windowText" lastClr="000000"/>
              </a:solidFill>
              <a:latin typeface="Calibri"/>
              <a:ea typeface="+mj-ea"/>
              <a:cs typeface="+mj-cs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611560" y="620688"/>
            <a:ext cx="8208912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ELI-DL </a:t>
            </a:r>
            <a:r>
              <a:rPr lang="fr-FR" sz="3600">
                <a:latin typeface="Century Gothic"/>
              </a:rPr>
              <a:t>also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declares</a:t>
            </a:r>
            <a:r>
              <a:rPr lang="fr-FR" sz="3600">
                <a:latin typeface="Century Gothic"/>
              </a:rPr>
              <a:t> a </a:t>
            </a:r>
            <a:r>
              <a:rPr lang="fr-FR" sz="3600">
                <a:latin typeface="Century Gothic"/>
              </a:rPr>
              <a:t>specific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kind</a:t>
            </a:r>
            <a:r>
              <a:rPr lang="fr-FR" sz="3600">
                <a:latin typeface="Century Gothic"/>
              </a:rPr>
              <a:t> of </a:t>
            </a:r>
            <a:r>
              <a:rPr lang="fr-FR" sz="3600">
                <a:latin typeface="Century Gothic"/>
              </a:rPr>
              <a:t>Activities</a:t>
            </a:r>
            <a:r>
              <a:rPr lang="fr-FR" sz="3600">
                <a:latin typeface="Century Gothic"/>
              </a:rPr>
              <a:t> : </a:t>
            </a:r>
            <a:r>
              <a:rPr lang="fr-FR" sz="3600" b="1">
                <a:latin typeface="Century Gothic"/>
              </a:rPr>
              <a:t>LegislativeActivity</a:t>
            </a:r>
            <a:r>
              <a:rPr lang="fr-FR" sz="3600">
                <a:latin typeface="Century Gothic"/>
              </a:rPr>
              <a:t>, </a:t>
            </a:r>
            <a:r>
              <a:rPr lang="fr-FR" sz="3600">
                <a:latin typeface="Century Gothic"/>
              </a:rPr>
              <a:t>any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activity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specifically</a:t>
            </a:r>
            <a:r>
              <a:rPr lang="fr-FR" sz="3600">
                <a:latin typeface="Century Gothic"/>
              </a:rPr>
              <a:t> in the </a:t>
            </a:r>
            <a:r>
              <a:rPr lang="fr-FR" sz="3600">
                <a:latin typeface="Century Gothic"/>
              </a:rPr>
              <a:t>context</a:t>
            </a:r>
            <a:r>
              <a:rPr lang="fr-FR" sz="3600">
                <a:latin typeface="Century Gothic"/>
              </a:rPr>
              <a:t> of a draft </a:t>
            </a:r>
            <a:r>
              <a:rPr lang="fr-FR" sz="3600">
                <a:latin typeface="Century Gothic"/>
              </a:rPr>
              <a:t>legislation</a:t>
            </a:r>
            <a:r>
              <a:rPr lang="fr-FR" sz="3600">
                <a:latin typeface="Century Gothic"/>
              </a:rPr>
              <a:t> process.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2800">
                <a:latin typeface="Century Gothic"/>
              </a:rPr>
              <a:t>A </a:t>
            </a:r>
            <a:r>
              <a:rPr lang="fr-FR" sz="2800">
                <a:latin typeface="Century Gothic"/>
              </a:rPr>
              <a:t>LegislativeActivity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necessarily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happens</a:t>
            </a:r>
            <a:r>
              <a:rPr lang="fr-FR" sz="2800">
                <a:latin typeface="Century Gothic"/>
              </a:rPr>
              <a:t> in a </a:t>
            </a:r>
            <a:r>
              <a:rPr lang="fr-FR" sz="2800" b="1">
                <a:latin typeface="Century Gothic"/>
              </a:rPr>
              <a:t>LegislativeProcessStage</a:t>
            </a:r>
            <a:r>
              <a:rPr lang="fr-FR" sz="2800">
                <a:latin typeface="Century Gothic"/>
              </a:rPr>
              <a:t> and </a:t>
            </a:r>
            <a:r>
              <a:rPr lang="fr-FR" sz="2800">
                <a:latin typeface="Century Gothic"/>
              </a:rPr>
              <a:t>necessarily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involves</a:t>
            </a:r>
            <a:r>
              <a:rPr lang="fr-FR" sz="2800">
                <a:latin typeface="Century Gothic"/>
              </a:rPr>
              <a:t> </a:t>
            </a:r>
            <a:r>
              <a:rPr lang="fr-FR" sz="2800" b="1">
                <a:latin typeface="Century Gothic"/>
              </a:rPr>
              <a:t>LegislativeProcessWorks</a:t>
            </a:r>
            <a:r>
              <a:rPr lang="fr-FR" sz="2800">
                <a:latin typeface="Century Gothic"/>
              </a:rPr>
              <a:t>.</a:t>
            </a:r>
            <a:endParaRPr lang="fr-FR" sz="2400">
              <a:latin typeface="Century Gothic"/>
            </a:endParaRPr>
          </a:p>
          <a:p>
            <a:pPr>
              <a:spcBef>
                <a:spcPts val="1200"/>
              </a:spcBef>
              <a:defRPr/>
            </a:pPr>
            <a:endParaRPr lang="fr-FR" sz="3600" i="1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 bwMode="auto">
          <a:xfrm>
            <a:off x="457200" y="2088118"/>
            <a:ext cx="8229600" cy="857250"/>
          </a:xfrm>
        </p:spPr>
        <p:txBody>
          <a:bodyPr/>
          <a:lstStyle/>
          <a:p>
            <a:pPr>
              <a:defRPr/>
            </a:pPr>
            <a:r>
              <a:rPr lang="fr-FR"/>
              <a:t>Story : ELI-DL </a:t>
            </a:r>
            <a:r>
              <a:rPr lang="fr-FR"/>
              <a:t>explained</a:t>
            </a:r>
            <a:endParaRPr lang="fr-FR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424;p43"/>
          <p:cNvSpPr/>
          <p:nvPr/>
        </p:nvSpPr>
        <p:spPr bwMode="auto">
          <a:xfrm>
            <a:off x="3302973" y="1711914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424;p43"/>
          <p:cNvSpPr/>
          <p:nvPr/>
        </p:nvSpPr>
        <p:spPr bwMode="auto">
          <a:xfrm>
            <a:off x="3278016" y="3163523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4273513" y="2681790"/>
            <a:ext cx="596974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4117199" y="280706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6" name="Google Shape;434;p43"/>
          <p:cNvSpPr/>
          <p:nvPr/>
        </p:nvSpPr>
        <p:spPr bwMode="auto">
          <a:xfrm>
            <a:off x="3320341" y="3559471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" name="Google Shape;435;p43"/>
          <p:cNvSpPr/>
          <p:nvPr/>
        </p:nvSpPr>
        <p:spPr bwMode="auto">
          <a:xfrm>
            <a:off x="339989" y="4067797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" name="Google Shape;436;p43"/>
          <p:cNvCxnSpPr>
            <a:cxnSpLocks/>
            <a:stCxn id="6" idx="1"/>
            <a:endCxn id="10" idx="0"/>
          </p:cNvCxnSpPr>
          <p:nvPr/>
        </p:nvCxnSpPr>
        <p:spPr bwMode="auto">
          <a:xfrm rot="10800000" flipV="1">
            <a:off x="2436691" y="3617445"/>
            <a:ext cx="883650" cy="455857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9" name="Google Shape;437;p43"/>
          <p:cNvSpPr txBox="1"/>
          <p:nvPr/>
        </p:nvSpPr>
        <p:spPr bwMode="auto">
          <a:xfrm>
            <a:off x="1905223" y="3150710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0" name="Google Shape;434;p43"/>
          <p:cNvSpPr/>
          <p:nvPr/>
        </p:nvSpPr>
        <p:spPr bwMode="auto">
          <a:xfrm>
            <a:off x="2367715" y="407330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2" name="Google Shape;168;p26"/>
          <p:cNvSpPr/>
          <p:nvPr/>
        </p:nvSpPr>
        <p:spPr bwMode="auto">
          <a:xfrm rot="16199998">
            <a:off x="1011188" y="3298597"/>
            <a:ext cx="1100078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3" name="Google Shape;153;p26"/>
          <p:cNvSpPr txBox="1"/>
          <p:nvPr/>
        </p:nvSpPr>
        <p:spPr bwMode="auto">
          <a:xfrm>
            <a:off x="1106426" y="3675419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4" name="Google Shape;435;p43"/>
          <p:cNvSpPr/>
          <p:nvPr/>
        </p:nvSpPr>
        <p:spPr bwMode="auto">
          <a:xfrm>
            <a:off x="311173" y="2339911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5" name="Google Shape;434;p43"/>
          <p:cNvSpPr/>
          <p:nvPr/>
        </p:nvSpPr>
        <p:spPr bwMode="auto">
          <a:xfrm>
            <a:off x="3320340" y="1839101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" name="Google Shape;436;p43"/>
          <p:cNvCxnSpPr>
            <a:cxnSpLocks/>
            <a:stCxn id="15" idx="1"/>
            <a:endCxn id="18" idx="0"/>
          </p:cNvCxnSpPr>
          <p:nvPr/>
        </p:nvCxnSpPr>
        <p:spPr bwMode="auto">
          <a:xfrm rot="10800000" flipV="1">
            <a:off x="2436690" y="1897074"/>
            <a:ext cx="883650" cy="455857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7" name="Google Shape;437;p43"/>
          <p:cNvSpPr txBox="1"/>
          <p:nvPr/>
        </p:nvSpPr>
        <p:spPr bwMode="auto">
          <a:xfrm>
            <a:off x="1905222" y="1430340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8" name="Google Shape;434;p43"/>
          <p:cNvSpPr/>
          <p:nvPr/>
        </p:nvSpPr>
        <p:spPr bwMode="auto">
          <a:xfrm>
            <a:off x="2367714" y="235293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0" name="Google Shape;554;p46"/>
          <p:cNvSpPr/>
          <p:nvPr/>
        </p:nvSpPr>
        <p:spPr bwMode="auto">
          <a:xfrm>
            <a:off x="6118102" y="2466576"/>
            <a:ext cx="2880320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" name="Google Shape;168;p26"/>
          <p:cNvSpPr/>
          <p:nvPr/>
        </p:nvSpPr>
        <p:spPr bwMode="auto">
          <a:xfrm rot="16199998">
            <a:off x="7526804" y="1501360"/>
            <a:ext cx="1619976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2" name="Google Shape;153;p26"/>
          <p:cNvSpPr txBox="1"/>
          <p:nvPr/>
        </p:nvSpPr>
        <p:spPr bwMode="auto">
          <a:xfrm>
            <a:off x="7952408" y="1971075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3" name="Google Shape;554;p46"/>
          <p:cNvSpPr/>
          <p:nvPr/>
        </p:nvSpPr>
        <p:spPr bwMode="auto">
          <a:xfrm>
            <a:off x="6118102" y="313417"/>
            <a:ext cx="2880320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4" name="Google Shape;559;p46"/>
          <p:cNvCxnSpPr>
            <a:cxnSpLocks/>
            <a:stCxn id="3" idx="3"/>
            <a:endCxn id="20" idx="2"/>
          </p:cNvCxnSpPr>
          <p:nvPr/>
        </p:nvCxnSpPr>
        <p:spPr bwMode="auto">
          <a:xfrm flipV="1">
            <a:off x="5823661" y="2939846"/>
            <a:ext cx="1734601" cy="601008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26" name="Google Shape;559;p46"/>
          <p:cNvCxnSpPr>
            <a:cxnSpLocks/>
            <a:stCxn id="2" idx="3"/>
            <a:endCxn id="23" idx="2"/>
          </p:cNvCxnSpPr>
          <p:nvPr/>
        </p:nvCxnSpPr>
        <p:spPr bwMode="auto">
          <a:xfrm flipV="1">
            <a:off x="5848618" y="786687"/>
            <a:ext cx="1709644" cy="1302558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9" name="Google Shape;561;p46"/>
          <p:cNvSpPr txBox="1"/>
          <p:nvPr/>
        </p:nvSpPr>
        <p:spPr bwMode="auto">
          <a:xfrm>
            <a:off x="6991617" y="3150710"/>
            <a:ext cx="1133289" cy="27695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0" name="Google Shape;561;p46"/>
          <p:cNvSpPr txBox="1"/>
          <p:nvPr/>
        </p:nvSpPr>
        <p:spPr bwMode="auto">
          <a:xfrm>
            <a:off x="6961879" y="1139498"/>
            <a:ext cx="1133289" cy="27695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611560" y="620688"/>
            <a:ext cx="8208912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Similarly</a:t>
            </a:r>
            <a:r>
              <a:rPr lang="fr-FR" sz="3600">
                <a:latin typeface="Century Gothic"/>
              </a:rPr>
              <a:t>, ELI-DL </a:t>
            </a:r>
            <a:r>
              <a:rPr lang="fr-FR" sz="3600">
                <a:latin typeface="Century Gothic"/>
              </a:rPr>
              <a:t>declares</a:t>
            </a:r>
            <a:r>
              <a:rPr lang="fr-FR" sz="3600">
                <a:latin typeface="Century Gothic"/>
              </a:rPr>
              <a:t> a </a:t>
            </a:r>
            <a:r>
              <a:rPr lang="fr-FR" sz="3600">
                <a:latin typeface="Century Gothic"/>
              </a:rPr>
              <a:t>specific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kind</a:t>
            </a:r>
            <a:r>
              <a:rPr lang="fr-FR" sz="3600">
                <a:latin typeface="Century Gothic"/>
              </a:rPr>
              <a:t> of Process to </a:t>
            </a:r>
            <a:r>
              <a:rPr lang="fr-FR" sz="3600">
                <a:latin typeface="Century Gothic"/>
              </a:rPr>
              <a:t>describe</a:t>
            </a:r>
            <a:r>
              <a:rPr lang="fr-FR" sz="3600">
                <a:latin typeface="Century Gothic"/>
              </a:rPr>
              <a:t> draft </a:t>
            </a:r>
            <a:r>
              <a:rPr lang="fr-FR" sz="3600">
                <a:latin typeface="Century Gothic"/>
              </a:rPr>
              <a:t>legislations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processes</a:t>
            </a:r>
            <a:r>
              <a:rPr lang="fr-FR" sz="3600">
                <a:latin typeface="Century Gothic"/>
              </a:rPr>
              <a:t> : </a:t>
            </a:r>
            <a:r>
              <a:rPr lang="fr-FR" sz="3600" b="1">
                <a:latin typeface="Century Gothic"/>
              </a:rPr>
              <a:t>LegislativeProcess</a:t>
            </a:r>
            <a:r>
              <a:rPr lang="fr-FR" sz="3600">
                <a:latin typeface="Century Gothic"/>
              </a:rPr>
              <a:t>.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17" name="Google Shape;717;p52"/>
          <p:cNvSpPr/>
          <p:nvPr/>
        </p:nvSpPr>
        <p:spPr bwMode="auto">
          <a:xfrm>
            <a:off x="1826933" y="1932589"/>
            <a:ext cx="2880320" cy="111000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LegislativeActivity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19" name="Google Shape;719;p52"/>
          <p:cNvCxnSpPr>
            <a:cxnSpLocks/>
          </p:cNvCxnSpPr>
          <p:nvPr/>
        </p:nvCxnSpPr>
        <p:spPr bwMode="auto">
          <a:xfrm>
            <a:off x="1826931" y="246363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26" name="Google Shape;726;p52"/>
          <p:cNvSpPr/>
          <p:nvPr/>
        </p:nvSpPr>
        <p:spPr bwMode="auto">
          <a:xfrm>
            <a:off x="2285999" y="370283"/>
            <a:ext cx="2421251" cy="5620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7" name="Google Shape;168;p26"/>
          <p:cNvSpPr/>
          <p:nvPr/>
        </p:nvSpPr>
        <p:spPr bwMode="auto">
          <a:xfrm rot="16199998">
            <a:off x="2826828" y="1345470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8" name="Google Shape;153;p26"/>
          <p:cNvSpPr txBox="1"/>
          <p:nvPr/>
        </p:nvSpPr>
        <p:spPr bwMode="auto">
          <a:xfrm>
            <a:off x="2812291" y="139840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0" name="Google Shape;717;p52"/>
          <p:cNvSpPr/>
          <p:nvPr/>
        </p:nvSpPr>
        <p:spPr bwMode="auto">
          <a:xfrm>
            <a:off x="102650" y="370283"/>
            <a:ext cx="2052327" cy="556799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2" name="Google Shape;168;p26"/>
          <p:cNvSpPr/>
          <p:nvPr/>
        </p:nvSpPr>
        <p:spPr bwMode="auto">
          <a:xfrm rot="15129118">
            <a:off x="1225669" y="1318417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3" name="Google Shape;153;p26"/>
          <p:cNvSpPr txBox="1"/>
          <p:nvPr/>
        </p:nvSpPr>
        <p:spPr bwMode="auto">
          <a:xfrm>
            <a:off x="1211132" y="1385879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ZoneTexte 2"/>
          <p:cNvSpPr txBox="1"/>
          <p:nvPr/>
        </p:nvSpPr>
        <p:spPr bwMode="auto">
          <a:xfrm>
            <a:off x="611560" y="620688"/>
            <a:ext cx="8208912" cy="33547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The </a:t>
            </a:r>
            <a:r>
              <a:rPr lang="fr-FR" sz="3600">
                <a:latin typeface="Century Gothic"/>
              </a:rPr>
              <a:t>LegislativeProcess</a:t>
            </a:r>
            <a:r>
              <a:rPr lang="fr-FR" sz="3600">
                <a:latin typeface="Century Gothic"/>
              </a:rPr>
              <a:t> can </a:t>
            </a:r>
            <a:r>
              <a:rPr lang="fr-FR" sz="3600">
                <a:latin typeface="Century Gothic"/>
              </a:rPr>
              <a:t>be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further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described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with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some</a:t>
            </a:r>
            <a:r>
              <a:rPr lang="fr-FR" sz="3600">
                <a:latin typeface="Century Gothic"/>
              </a:rPr>
              <a:t> « </a:t>
            </a:r>
            <a:r>
              <a:rPr lang="fr-FR" sz="3600">
                <a:latin typeface="Century Gothic"/>
              </a:rPr>
              <a:t>foreseen</a:t>
            </a:r>
            <a:r>
              <a:rPr lang="fr-FR" sz="3600">
                <a:latin typeface="Century Gothic"/>
              </a:rPr>
              <a:t> information » :</a:t>
            </a:r>
            <a:endParaRPr/>
          </a:p>
          <a:p>
            <a:pPr marL="571500" indent="-571500">
              <a:spcBef>
                <a:spcPts val="1200"/>
              </a:spcBef>
              <a:buFont typeface="Arial"/>
              <a:buChar char="•"/>
              <a:defRPr/>
            </a:pPr>
            <a:r>
              <a:rPr lang="fr-FR" sz="2800">
                <a:latin typeface="Century Gothic"/>
              </a:rPr>
              <a:t>Its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foreseen</a:t>
            </a:r>
            <a:r>
              <a:rPr lang="fr-FR" sz="2800">
                <a:latin typeface="Century Gothic"/>
              </a:rPr>
              <a:t> date of adoption</a:t>
            </a:r>
            <a:endParaRPr/>
          </a:p>
          <a:p>
            <a:pPr marL="571500" indent="-571500">
              <a:spcBef>
                <a:spcPts val="1200"/>
              </a:spcBef>
              <a:buFont typeface="Arial"/>
              <a:buChar char="•"/>
              <a:defRPr/>
            </a:pPr>
            <a:r>
              <a:rPr lang="fr-FR" sz="2800">
                <a:latin typeface="Century Gothic"/>
              </a:rPr>
              <a:t>The </a:t>
            </a:r>
            <a:r>
              <a:rPr lang="fr-FR" sz="2800">
                <a:latin typeface="Century Gothic"/>
              </a:rPr>
              <a:t>foreseen</a:t>
            </a:r>
            <a:r>
              <a:rPr lang="fr-FR" sz="2800">
                <a:latin typeface="Century Gothic"/>
              </a:rPr>
              <a:t> type of </a:t>
            </a:r>
            <a:r>
              <a:rPr lang="fr-FR" sz="2800">
                <a:latin typeface="Century Gothic"/>
              </a:rPr>
              <a:t>legal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resource</a:t>
            </a:r>
            <a:r>
              <a:rPr lang="fr-FR" sz="2800">
                <a:latin typeface="Century Gothic"/>
              </a:rPr>
              <a:t> to </a:t>
            </a:r>
            <a:r>
              <a:rPr lang="fr-FR" sz="2800">
                <a:latin typeface="Century Gothic"/>
              </a:rPr>
              <a:t>be</a:t>
            </a:r>
            <a:r>
              <a:rPr lang="fr-FR" sz="2800">
                <a:latin typeface="Century Gothic"/>
              </a:rPr>
              <a:t> </a:t>
            </a:r>
            <a:r>
              <a:rPr lang="fr-FR" sz="2800">
                <a:latin typeface="Century Gothic"/>
              </a:rPr>
              <a:t>published</a:t>
            </a:r>
            <a:endParaRPr lang="fr-FR" sz="2800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17" name="Google Shape;717;p52"/>
          <p:cNvSpPr/>
          <p:nvPr/>
        </p:nvSpPr>
        <p:spPr bwMode="auto">
          <a:xfrm>
            <a:off x="1826933" y="1932589"/>
            <a:ext cx="2880320" cy="111000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LegislativeActivity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foreseen_date_of_adoption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19" name="Google Shape;719;p52"/>
          <p:cNvCxnSpPr>
            <a:cxnSpLocks/>
          </p:cNvCxnSpPr>
          <p:nvPr/>
        </p:nvCxnSpPr>
        <p:spPr bwMode="auto">
          <a:xfrm>
            <a:off x="1826931" y="246363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22" name="Google Shape;722;p52"/>
          <p:cNvSpPr/>
          <p:nvPr/>
        </p:nvSpPr>
        <p:spPr bwMode="auto">
          <a:xfrm>
            <a:off x="6542116" y="2833610"/>
            <a:ext cx="2448255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eli:ResourceType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3" name="Google Shape;723;p52"/>
          <p:cNvSpPr/>
          <p:nvPr/>
        </p:nvSpPr>
        <p:spPr bwMode="auto">
          <a:xfrm>
            <a:off x="4583651" y="252832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24" name="Google Shape;724;p52"/>
          <p:cNvCxnSpPr>
            <a:cxnSpLocks/>
            <a:stCxn id="723" idx="3"/>
            <a:endCxn id="722" idx="1"/>
          </p:cNvCxnSpPr>
          <p:nvPr/>
        </p:nvCxnSpPr>
        <p:spPr bwMode="auto">
          <a:xfrm>
            <a:off x="4721602" y="2586296"/>
            <a:ext cx="1820400" cy="456300"/>
          </a:xfrm>
          <a:prstGeom prst="bentConnector3">
            <a:avLst>
              <a:gd name="adj1" fmla="val 5000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25" name="Google Shape;725;p52"/>
          <p:cNvSpPr txBox="1"/>
          <p:nvPr/>
        </p:nvSpPr>
        <p:spPr bwMode="auto">
          <a:xfrm>
            <a:off x="4838270" y="2578402"/>
            <a:ext cx="1917666" cy="2077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foreseen_type_document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6" name="Google Shape;726;p52"/>
          <p:cNvSpPr/>
          <p:nvPr/>
        </p:nvSpPr>
        <p:spPr bwMode="auto">
          <a:xfrm>
            <a:off x="2285999" y="370283"/>
            <a:ext cx="2421251" cy="5620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7" name="Google Shape;168;p26"/>
          <p:cNvSpPr/>
          <p:nvPr/>
        </p:nvSpPr>
        <p:spPr bwMode="auto">
          <a:xfrm rot="16199998">
            <a:off x="2826828" y="1345470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8" name="Google Shape;153;p26"/>
          <p:cNvSpPr txBox="1"/>
          <p:nvPr/>
        </p:nvSpPr>
        <p:spPr bwMode="auto">
          <a:xfrm>
            <a:off x="2812291" y="139840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0" name="Google Shape;717;p52"/>
          <p:cNvSpPr/>
          <p:nvPr/>
        </p:nvSpPr>
        <p:spPr bwMode="auto">
          <a:xfrm>
            <a:off x="102650" y="370283"/>
            <a:ext cx="2052327" cy="556799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2" name="Google Shape;168;p26"/>
          <p:cNvSpPr/>
          <p:nvPr/>
        </p:nvSpPr>
        <p:spPr bwMode="auto">
          <a:xfrm rot="15129118">
            <a:off x="1225669" y="1318417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3" name="Google Shape;153;p26"/>
          <p:cNvSpPr txBox="1"/>
          <p:nvPr/>
        </p:nvSpPr>
        <p:spPr bwMode="auto">
          <a:xfrm>
            <a:off x="1211132" y="1385879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467544" y="338748"/>
            <a:ext cx="8208912" cy="46166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The </a:t>
            </a:r>
            <a:r>
              <a:rPr lang="fr-FR" sz="3600">
                <a:latin typeface="Century Gothic"/>
              </a:rPr>
              <a:t>LegislativeProcess</a:t>
            </a:r>
            <a:r>
              <a:rPr lang="fr-FR" sz="3600">
                <a:latin typeface="Century Gothic"/>
              </a:rPr>
              <a:t> groups all the documents/</a:t>
            </a:r>
            <a:r>
              <a:rPr lang="fr-FR" sz="3600">
                <a:latin typeface="Century Gothic"/>
              </a:rPr>
              <a:t>work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created</a:t>
            </a:r>
            <a:r>
              <a:rPr lang="fr-FR" sz="3600">
                <a:latin typeface="Century Gothic"/>
              </a:rPr>
              <a:t> in the course of the drafting.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2800" i="1">
                <a:latin typeface="Century Gothic"/>
              </a:rPr>
              <a:t>(opinions, </a:t>
            </a:r>
            <a:r>
              <a:rPr lang="fr-FR" sz="2800" i="1">
                <a:latin typeface="Century Gothic"/>
              </a:rPr>
              <a:t>debates</a:t>
            </a:r>
            <a:r>
              <a:rPr lang="fr-FR" sz="2800" i="1">
                <a:latin typeface="Century Gothic"/>
              </a:rPr>
              <a:t> </a:t>
            </a:r>
            <a:r>
              <a:rPr lang="fr-FR" sz="2800" i="1">
                <a:latin typeface="Century Gothic"/>
              </a:rPr>
              <a:t>recording</a:t>
            </a:r>
            <a:r>
              <a:rPr lang="fr-FR" sz="2800" i="1">
                <a:latin typeface="Century Gothic"/>
              </a:rPr>
              <a:t>, draft of the </a:t>
            </a:r>
            <a:r>
              <a:rPr lang="fr-FR" sz="2800" i="1">
                <a:latin typeface="Century Gothic"/>
              </a:rPr>
              <a:t>legislation</a:t>
            </a:r>
            <a:r>
              <a:rPr lang="fr-FR" sz="2800" i="1">
                <a:latin typeface="Century Gothic"/>
              </a:rPr>
              <a:t>, etc.)</a:t>
            </a:r>
            <a:endParaRPr/>
          </a:p>
          <a:p>
            <a:pPr lvl="0">
              <a:spcBef>
                <a:spcPts val="1200"/>
              </a:spcBef>
              <a:defRPr/>
            </a:pPr>
            <a:r>
              <a:rPr lang="fr-FR" sz="3600">
                <a:solidFill>
                  <a:prstClr val="black"/>
                </a:solidFill>
                <a:latin typeface="Century Gothic"/>
              </a:rPr>
              <a:t>The 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event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 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is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 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said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 to have « 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created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 a 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realization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 of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 » 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these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 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works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endParaRPr lang="fr-FR" sz="2800" i="1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17" name="Google Shape;717;p52"/>
          <p:cNvSpPr/>
          <p:nvPr/>
        </p:nvSpPr>
        <p:spPr bwMode="auto">
          <a:xfrm>
            <a:off x="1826933" y="1932589"/>
            <a:ext cx="2880320" cy="111000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LegislativeActivity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foreseen_date_of_adoption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18" name="Google Shape;718;p52"/>
          <p:cNvSpPr/>
          <p:nvPr/>
        </p:nvSpPr>
        <p:spPr bwMode="auto">
          <a:xfrm>
            <a:off x="1826931" y="4486944"/>
            <a:ext cx="2880320" cy="498275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Work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19" name="Google Shape;719;p52"/>
          <p:cNvCxnSpPr>
            <a:cxnSpLocks/>
          </p:cNvCxnSpPr>
          <p:nvPr/>
        </p:nvCxnSpPr>
        <p:spPr bwMode="auto">
          <a:xfrm>
            <a:off x="1826931" y="246363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20" name="Google Shape;720;p52"/>
          <p:cNvCxnSpPr>
            <a:cxnSpLocks/>
            <a:stCxn id="717" idx="2"/>
            <a:endCxn id="718" idx="0"/>
          </p:cNvCxnSpPr>
          <p:nvPr/>
        </p:nvCxnSpPr>
        <p:spPr bwMode="auto">
          <a:xfrm rot="5400000">
            <a:off x="2544919" y="3764769"/>
            <a:ext cx="1444347" cy="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21" name="Google Shape;721;p52"/>
          <p:cNvSpPr txBox="1"/>
          <p:nvPr/>
        </p:nvSpPr>
        <p:spPr bwMode="auto">
          <a:xfrm>
            <a:off x="3320726" y="3212941"/>
            <a:ext cx="4253849" cy="646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2" name="Google Shape;722;p52"/>
          <p:cNvSpPr/>
          <p:nvPr/>
        </p:nvSpPr>
        <p:spPr bwMode="auto">
          <a:xfrm>
            <a:off x="6542116" y="2833610"/>
            <a:ext cx="2448255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eli:ResourceType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3" name="Google Shape;723;p52"/>
          <p:cNvSpPr/>
          <p:nvPr/>
        </p:nvSpPr>
        <p:spPr bwMode="auto">
          <a:xfrm>
            <a:off x="4583651" y="252832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24" name="Google Shape;724;p52"/>
          <p:cNvCxnSpPr>
            <a:cxnSpLocks/>
            <a:stCxn id="723" idx="3"/>
            <a:endCxn id="722" idx="1"/>
          </p:cNvCxnSpPr>
          <p:nvPr/>
        </p:nvCxnSpPr>
        <p:spPr bwMode="auto">
          <a:xfrm>
            <a:off x="4721602" y="2586296"/>
            <a:ext cx="1820400" cy="456300"/>
          </a:xfrm>
          <a:prstGeom prst="bentConnector3">
            <a:avLst>
              <a:gd name="adj1" fmla="val 5000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25" name="Google Shape;725;p52"/>
          <p:cNvSpPr txBox="1"/>
          <p:nvPr/>
        </p:nvSpPr>
        <p:spPr bwMode="auto">
          <a:xfrm>
            <a:off x="4838270" y="2578402"/>
            <a:ext cx="1917666" cy="2077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foreseen_type_document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6" name="Google Shape;726;p52"/>
          <p:cNvSpPr/>
          <p:nvPr/>
        </p:nvSpPr>
        <p:spPr bwMode="auto">
          <a:xfrm>
            <a:off x="2285999" y="370283"/>
            <a:ext cx="2421251" cy="5620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7" name="Google Shape;168;p26"/>
          <p:cNvSpPr/>
          <p:nvPr/>
        </p:nvSpPr>
        <p:spPr bwMode="auto">
          <a:xfrm rot="16199998">
            <a:off x="2826828" y="1345470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8" name="Google Shape;153;p26"/>
          <p:cNvSpPr txBox="1"/>
          <p:nvPr/>
        </p:nvSpPr>
        <p:spPr bwMode="auto">
          <a:xfrm>
            <a:off x="2812291" y="139840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0" name="Google Shape;717;p52"/>
          <p:cNvSpPr/>
          <p:nvPr/>
        </p:nvSpPr>
        <p:spPr bwMode="auto">
          <a:xfrm>
            <a:off x="102650" y="370283"/>
            <a:ext cx="2052327" cy="556799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2" name="Google Shape;168;p26"/>
          <p:cNvSpPr/>
          <p:nvPr/>
        </p:nvSpPr>
        <p:spPr bwMode="auto">
          <a:xfrm rot="15129118">
            <a:off x="1225669" y="1318417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3" name="Google Shape;153;p26"/>
          <p:cNvSpPr txBox="1"/>
          <p:nvPr/>
        </p:nvSpPr>
        <p:spPr bwMode="auto">
          <a:xfrm>
            <a:off x="1211132" y="1385879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467544" y="247308"/>
            <a:ext cx="8516436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Similarly</a:t>
            </a:r>
            <a:r>
              <a:rPr lang="fr-FR" sz="3600">
                <a:latin typeface="Century Gothic"/>
              </a:rPr>
              <a:t>, once </a:t>
            </a:r>
            <a:r>
              <a:rPr lang="fr-FR" sz="3600">
                <a:latin typeface="Century Gothic"/>
              </a:rPr>
              <a:t>finished</a:t>
            </a:r>
            <a:r>
              <a:rPr lang="fr-FR" sz="3600">
                <a:latin typeface="Century Gothic"/>
              </a:rPr>
              <a:t>, the </a:t>
            </a:r>
            <a:r>
              <a:rPr lang="fr-FR" sz="3600">
                <a:latin typeface="Century Gothic"/>
              </a:rPr>
              <a:t>LegislativeProcess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will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yield</a:t>
            </a:r>
            <a:r>
              <a:rPr lang="fr-FR" sz="3600">
                <a:latin typeface="Century Gothic"/>
              </a:rPr>
              <a:t> the official </a:t>
            </a:r>
            <a:r>
              <a:rPr lang="fr-FR" sz="3600">
                <a:latin typeface="Century Gothic"/>
              </a:rPr>
              <a:t>LegalResource</a:t>
            </a:r>
            <a:r>
              <a:rPr lang="fr-FR" sz="3600">
                <a:latin typeface="Century Gothic"/>
              </a:rPr>
              <a:t> </a:t>
            </a:r>
            <a:r>
              <a:rPr lang="fr-FR" sz="2000">
                <a:solidFill>
                  <a:prstClr val="black"/>
                </a:solidFill>
                <a:latin typeface="Century Gothic"/>
              </a:rPr>
              <a:t>(+ </a:t>
            </a:r>
            <a:r>
              <a:rPr lang="fr-FR" sz="2000">
                <a:solidFill>
                  <a:prstClr val="black"/>
                </a:solidFill>
                <a:latin typeface="Century Gothic"/>
              </a:rPr>
              <a:t>corresponding</a:t>
            </a:r>
            <a:r>
              <a:rPr lang="fr-FR" sz="2000">
                <a:solidFill>
                  <a:prstClr val="black"/>
                </a:solidFill>
                <a:latin typeface="Century Gothic"/>
              </a:rPr>
              <a:t> Expressions and Formats)</a:t>
            </a:r>
            <a:r>
              <a:rPr lang="fr-FR" sz="3600">
                <a:latin typeface="Century Gothic"/>
              </a:rPr>
              <a:t>.</a:t>
            </a:r>
            <a:endParaRPr/>
          </a:p>
          <a:p>
            <a:pPr lvl="0">
              <a:spcBef>
                <a:spcPts val="1200"/>
              </a:spcBef>
              <a:defRPr/>
            </a:pPr>
            <a:r>
              <a:rPr lang="fr-FR" sz="3600">
                <a:solidFill>
                  <a:prstClr val="black"/>
                </a:solidFill>
                <a:latin typeface="Century Gothic"/>
              </a:rPr>
              <a:t>The 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event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 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is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 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said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 to « 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create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 a 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realization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 of the 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legal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 </a:t>
            </a:r>
            <a:r>
              <a:rPr lang="fr-FR" sz="3600" b="1">
                <a:solidFill>
                  <a:prstClr val="black"/>
                </a:solidFill>
                <a:latin typeface="Century Gothic"/>
              </a:rPr>
              <a:t>resource</a:t>
            </a:r>
            <a:r>
              <a:rPr lang="fr-FR" sz="3600">
                <a:solidFill>
                  <a:prstClr val="black"/>
                </a:solidFill>
                <a:latin typeface="Century Gothic"/>
              </a:rPr>
              <a:t> ».</a:t>
            </a:r>
            <a:endParaRPr/>
          </a:p>
          <a:p>
            <a:pPr lvl="0">
              <a:spcBef>
                <a:spcPts val="1200"/>
              </a:spcBef>
              <a:defRPr/>
            </a:pPr>
            <a:r>
              <a:rPr lang="fr-FR" sz="2400" i="1">
                <a:solidFill>
                  <a:prstClr val="black"/>
                </a:solidFill>
                <a:latin typeface="Century Gothic"/>
              </a:rPr>
              <a:t>Actually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, 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any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 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LegislativeActivity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 in the course of the process can 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yield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 the 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creation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 of a 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LegalResource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, for « 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intermediate</a:t>
            </a:r>
            <a:r>
              <a:rPr lang="fr-FR" sz="2400" i="1">
                <a:solidFill>
                  <a:prstClr val="black"/>
                </a:solidFill>
                <a:latin typeface="Century Gothic"/>
              </a:rPr>
              <a:t> » publications in an official journal.</a:t>
            </a:r>
            <a:endParaRPr lang="fr-FR" i="1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17" name="Google Shape;717;p52"/>
          <p:cNvSpPr/>
          <p:nvPr/>
        </p:nvSpPr>
        <p:spPr bwMode="auto">
          <a:xfrm>
            <a:off x="1826933" y="1932589"/>
            <a:ext cx="2880320" cy="111000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LegislativeActivity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foreseen_date_of_adoption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18" name="Google Shape;718;p52"/>
          <p:cNvSpPr/>
          <p:nvPr/>
        </p:nvSpPr>
        <p:spPr bwMode="auto">
          <a:xfrm>
            <a:off x="1826931" y="4486944"/>
            <a:ext cx="2880320" cy="498275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Work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19" name="Google Shape;719;p52"/>
          <p:cNvCxnSpPr>
            <a:cxnSpLocks/>
          </p:cNvCxnSpPr>
          <p:nvPr/>
        </p:nvCxnSpPr>
        <p:spPr bwMode="auto">
          <a:xfrm>
            <a:off x="1826931" y="246363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20" name="Google Shape;720;p52"/>
          <p:cNvCxnSpPr>
            <a:cxnSpLocks/>
            <a:stCxn id="717" idx="2"/>
            <a:endCxn id="718" idx="0"/>
          </p:cNvCxnSpPr>
          <p:nvPr/>
        </p:nvCxnSpPr>
        <p:spPr bwMode="auto">
          <a:xfrm rot="5400000">
            <a:off x="2544919" y="3764769"/>
            <a:ext cx="1444347" cy="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21" name="Google Shape;721;p52"/>
          <p:cNvSpPr txBox="1"/>
          <p:nvPr/>
        </p:nvSpPr>
        <p:spPr bwMode="auto">
          <a:xfrm>
            <a:off x="3320726" y="3212941"/>
            <a:ext cx="4253849" cy="646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2" name="Google Shape;722;p52"/>
          <p:cNvSpPr/>
          <p:nvPr/>
        </p:nvSpPr>
        <p:spPr bwMode="auto">
          <a:xfrm>
            <a:off x="6542116" y="2833610"/>
            <a:ext cx="2448255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eli:ResourceType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3" name="Google Shape;723;p52"/>
          <p:cNvSpPr/>
          <p:nvPr/>
        </p:nvSpPr>
        <p:spPr bwMode="auto">
          <a:xfrm>
            <a:off x="4583651" y="252832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24" name="Google Shape;724;p52"/>
          <p:cNvCxnSpPr>
            <a:cxnSpLocks/>
            <a:stCxn id="723" idx="3"/>
            <a:endCxn id="722" idx="1"/>
          </p:cNvCxnSpPr>
          <p:nvPr/>
        </p:nvCxnSpPr>
        <p:spPr bwMode="auto">
          <a:xfrm>
            <a:off x="4721602" y="2586296"/>
            <a:ext cx="1820400" cy="456300"/>
          </a:xfrm>
          <a:prstGeom prst="bentConnector3">
            <a:avLst>
              <a:gd name="adj1" fmla="val 5000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25" name="Google Shape;725;p52"/>
          <p:cNvSpPr txBox="1"/>
          <p:nvPr/>
        </p:nvSpPr>
        <p:spPr bwMode="auto">
          <a:xfrm>
            <a:off x="4838270" y="2578402"/>
            <a:ext cx="1917666" cy="2077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foreseen_type_document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6" name="Google Shape;726;p52"/>
          <p:cNvSpPr/>
          <p:nvPr/>
        </p:nvSpPr>
        <p:spPr bwMode="auto">
          <a:xfrm>
            <a:off x="2285999" y="370283"/>
            <a:ext cx="2421251" cy="5620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8" name="Google Shape;728;p52"/>
          <p:cNvSpPr/>
          <p:nvPr/>
        </p:nvSpPr>
        <p:spPr bwMode="auto">
          <a:xfrm>
            <a:off x="6557042" y="1779018"/>
            <a:ext cx="2418402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29" name="Google Shape;729;p52"/>
          <p:cNvCxnSpPr>
            <a:cxnSpLocks/>
            <a:stCxn id="726" idx="3"/>
            <a:endCxn id="728" idx="0"/>
          </p:cNvCxnSpPr>
          <p:nvPr/>
        </p:nvCxnSpPr>
        <p:spPr bwMode="auto">
          <a:xfrm>
            <a:off x="4707250" y="651319"/>
            <a:ext cx="3058993" cy="112769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30" name="Google Shape;730;p52"/>
          <p:cNvSpPr txBox="1"/>
          <p:nvPr/>
        </p:nvSpPr>
        <p:spPr bwMode="auto">
          <a:xfrm>
            <a:off x="4838270" y="254878"/>
            <a:ext cx="2736304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created_a_realization_of_legal_resource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7" name="Google Shape;168;p26"/>
          <p:cNvSpPr/>
          <p:nvPr/>
        </p:nvSpPr>
        <p:spPr bwMode="auto">
          <a:xfrm rot="16199998">
            <a:off x="2826828" y="1345470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8" name="Google Shape;153;p26"/>
          <p:cNvSpPr txBox="1"/>
          <p:nvPr/>
        </p:nvSpPr>
        <p:spPr bwMode="auto">
          <a:xfrm>
            <a:off x="2812291" y="139840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0" name="Google Shape;717;p52"/>
          <p:cNvSpPr/>
          <p:nvPr/>
        </p:nvSpPr>
        <p:spPr bwMode="auto">
          <a:xfrm>
            <a:off x="102650" y="370283"/>
            <a:ext cx="2052327" cy="556799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2" name="Google Shape;168;p26"/>
          <p:cNvSpPr/>
          <p:nvPr/>
        </p:nvSpPr>
        <p:spPr bwMode="auto">
          <a:xfrm rot="15129118">
            <a:off x="1225669" y="1318417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3" name="Google Shape;153;p26"/>
          <p:cNvSpPr txBox="1"/>
          <p:nvPr/>
        </p:nvSpPr>
        <p:spPr bwMode="auto">
          <a:xfrm>
            <a:off x="1211132" y="1385879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467544" y="247308"/>
            <a:ext cx="8516436" cy="369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Another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specific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kind</a:t>
            </a:r>
            <a:r>
              <a:rPr lang="fr-FR" sz="3600">
                <a:latin typeface="Century Gothic"/>
              </a:rPr>
              <a:t> of </a:t>
            </a:r>
            <a:r>
              <a:rPr lang="fr-FR" sz="3600">
                <a:latin typeface="Century Gothic"/>
              </a:rPr>
              <a:t>processes</a:t>
            </a:r>
            <a:r>
              <a:rPr lang="fr-FR" sz="3600">
                <a:latin typeface="Century Gothic"/>
              </a:rPr>
              <a:t> are </a:t>
            </a:r>
            <a:r>
              <a:rPr lang="fr-FR" sz="3600" b="1">
                <a:latin typeface="Century Gothic"/>
              </a:rPr>
              <a:t>transposition </a:t>
            </a:r>
            <a:r>
              <a:rPr lang="fr-FR" sz="3600" b="1">
                <a:latin typeface="Century Gothic"/>
              </a:rPr>
              <a:t>processes</a:t>
            </a:r>
            <a:r>
              <a:rPr lang="fr-FR" sz="3600" b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(of an EU </a:t>
            </a:r>
            <a:r>
              <a:rPr lang="fr-FR" sz="2400" i="1">
                <a:latin typeface="Century Gothic"/>
              </a:rPr>
              <a:t>driective</a:t>
            </a:r>
            <a:r>
              <a:rPr lang="fr-FR" sz="2400" i="1">
                <a:latin typeface="Century Gothic"/>
              </a:rPr>
              <a:t>).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200">
                <a:latin typeface="Century Gothic"/>
              </a:rPr>
              <a:t>A transposition process </a:t>
            </a:r>
            <a:r>
              <a:rPr lang="fr-FR" sz="3200">
                <a:latin typeface="Century Gothic"/>
              </a:rPr>
              <a:t>describes</a:t>
            </a:r>
            <a:r>
              <a:rPr lang="fr-FR" sz="3200">
                <a:latin typeface="Century Gothic"/>
              </a:rPr>
              <a:t> the </a:t>
            </a:r>
            <a:r>
              <a:rPr lang="fr-FR" sz="3200" b="1">
                <a:latin typeface="Century Gothic"/>
              </a:rPr>
              <a:t>transposition deadline</a:t>
            </a:r>
            <a:r>
              <a:rPr lang="fr-FR" sz="3200">
                <a:latin typeface="Century Gothic"/>
              </a:rPr>
              <a:t>(s), the </a:t>
            </a:r>
            <a:r>
              <a:rPr lang="fr-FR" sz="3200" b="1">
                <a:latin typeface="Century Gothic"/>
              </a:rPr>
              <a:t>directive </a:t>
            </a:r>
            <a:r>
              <a:rPr lang="fr-FR" sz="3200" b="1">
                <a:latin typeface="Century Gothic"/>
              </a:rPr>
              <a:t>being</a:t>
            </a:r>
            <a:r>
              <a:rPr lang="fr-FR" sz="3200" b="1">
                <a:latin typeface="Century Gothic"/>
              </a:rPr>
              <a:t> </a:t>
            </a:r>
            <a:r>
              <a:rPr lang="fr-FR" sz="3200" b="1">
                <a:latin typeface="Century Gothic"/>
              </a:rPr>
              <a:t>transposed</a:t>
            </a:r>
            <a:r>
              <a:rPr lang="fr-FR" sz="3200">
                <a:latin typeface="Century Gothic"/>
              </a:rPr>
              <a:t>, and can </a:t>
            </a:r>
            <a:r>
              <a:rPr lang="fr-FR" sz="3200" b="1">
                <a:latin typeface="Century Gothic"/>
              </a:rPr>
              <a:t>consists</a:t>
            </a:r>
            <a:r>
              <a:rPr lang="fr-FR" sz="3200" b="1">
                <a:latin typeface="Century Gothic"/>
              </a:rPr>
              <a:t> of </a:t>
            </a:r>
            <a:r>
              <a:rPr lang="fr-FR" sz="3200">
                <a:latin typeface="Century Gothic"/>
              </a:rPr>
              <a:t>other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activities</a:t>
            </a:r>
            <a:r>
              <a:rPr lang="fr-FR" sz="3200">
                <a:latin typeface="Century Gothic"/>
              </a:rPr>
              <a:t> or </a:t>
            </a:r>
            <a:r>
              <a:rPr lang="fr-FR" sz="3200">
                <a:latin typeface="Century Gothic"/>
              </a:rPr>
              <a:t>processes</a:t>
            </a:r>
            <a:r>
              <a:rPr lang="fr-FR" sz="3200">
                <a:latin typeface="Century Gothic"/>
              </a:rPr>
              <a:t>.</a:t>
            </a:r>
            <a:endParaRPr lang="fr-FR" sz="3600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/>
          <p:nvPr/>
        </p:nvSpPr>
        <p:spPr bwMode="auto">
          <a:xfrm>
            <a:off x="685800" y="2005012"/>
            <a:ext cx="7772400" cy="136207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>
              <a:spcBef>
                <a:spcPts val="0"/>
              </a:spcBef>
              <a:buNone/>
              <a:defRPr sz="4000" b="1" cap="all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Part 1 : Activity description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717;p52"/>
          <p:cNvSpPr/>
          <p:nvPr/>
        </p:nvSpPr>
        <p:spPr bwMode="auto">
          <a:xfrm>
            <a:off x="2680373" y="2209076"/>
            <a:ext cx="2880320" cy="108038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TranspositionProcess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LegislativeActivity</a:t>
            </a:r>
            <a:endParaRPr/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" sz="1050"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transposition_deadline</a:t>
            </a: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726;p52"/>
          <p:cNvSpPr/>
          <p:nvPr/>
        </p:nvSpPr>
        <p:spPr bwMode="auto">
          <a:xfrm>
            <a:off x="2680371" y="1148728"/>
            <a:ext cx="2880320" cy="5620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3884130" y="1835781"/>
            <a:ext cx="472802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3665731" y="1896444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6" name="Google Shape;728;p52"/>
          <p:cNvSpPr/>
          <p:nvPr/>
        </p:nvSpPr>
        <p:spPr bwMode="auto">
          <a:xfrm>
            <a:off x="6640862" y="1390398"/>
            <a:ext cx="2418402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" name="Google Shape;818;p57"/>
          <p:cNvCxnSpPr>
            <a:cxnSpLocks/>
            <a:stCxn id="2" idx="3"/>
            <a:endCxn id="6" idx="2"/>
          </p:cNvCxnSpPr>
          <p:nvPr/>
        </p:nvCxnSpPr>
        <p:spPr bwMode="auto">
          <a:xfrm flipV="1">
            <a:off x="5560693" y="1930458"/>
            <a:ext cx="2289370" cy="818812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0" name="Google Shape;820;p57"/>
          <p:cNvSpPr txBox="1"/>
          <p:nvPr/>
        </p:nvSpPr>
        <p:spPr bwMode="auto">
          <a:xfrm>
            <a:off x="6141413" y="2439052"/>
            <a:ext cx="1708650" cy="26157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foresees_transposition_of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2" name="Google Shape;719;p52"/>
          <p:cNvCxnSpPr>
            <a:cxnSpLocks/>
          </p:cNvCxnSpPr>
          <p:nvPr/>
        </p:nvCxnSpPr>
        <p:spPr bwMode="auto">
          <a:xfrm>
            <a:off x="2680371" y="278367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5" name="Google Shape;609;p49"/>
          <p:cNvSpPr/>
          <p:nvPr/>
        </p:nvSpPr>
        <p:spPr bwMode="auto">
          <a:xfrm>
            <a:off x="2680371" y="4362341"/>
            <a:ext cx="2880320" cy="566376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 or Process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" name="Google Shape;818;p57"/>
          <p:cNvCxnSpPr>
            <a:cxnSpLocks/>
            <a:stCxn id="2" idx="2"/>
            <a:endCxn id="15" idx="0"/>
          </p:cNvCxnSpPr>
          <p:nvPr/>
        </p:nvCxnSpPr>
        <p:spPr bwMode="auto">
          <a:xfrm rot="5399978" flipH="0" flipV="0">
            <a:off x="3585600" y="3826800"/>
            <a:ext cx="1072877" cy="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stealth" w="med" len="med"/>
          </a:ln>
        </p:spPr>
      </p:cxnSp>
      <p:sp>
        <p:nvSpPr>
          <p:cNvPr id="19" name="Google Shape;428;p43"/>
          <p:cNvSpPr txBox="1"/>
          <p:nvPr/>
        </p:nvSpPr>
        <p:spPr bwMode="auto">
          <a:xfrm>
            <a:off x="4246569" y="3388649"/>
            <a:ext cx="2036775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/>
          <p:nvPr/>
        </p:nvSpPr>
        <p:spPr bwMode="auto">
          <a:xfrm>
            <a:off x="685800" y="2005012"/>
            <a:ext cx="7772400" cy="136207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>
              <a:spcBef>
                <a:spcPts val="0"/>
              </a:spcBef>
              <a:buNone/>
              <a:defRPr sz="4000" b="1" cap="all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Part 4 : VOTES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429444" y="445428"/>
            <a:ext cx="8596715" cy="3688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indent="0" algn="l">
              <a:lnSpc>
                <a:spcPct val="100000"/>
              </a:lnSpc>
              <a:spcBef>
                <a:spcPts val="1199"/>
              </a:spcBef>
              <a:spcAft>
                <a:spcPts val="0"/>
              </a:spcAft>
              <a:defRPr/>
            </a:pPr>
            <a:r>
              <a:rPr lang="fr-FR" sz="3600" b="1" i="0" u="none" strike="noStrike" cap="none" spc="0"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Decisions </a:t>
            </a:r>
            <a:r>
              <a:rPr lang="fr-FR" sz="3600">
                <a:latin typeface="Century Gothic"/>
              </a:rPr>
              <a:t>are a special kind of Activity.</a:t>
            </a:r>
            <a:endParaRPr lang="fr-FR" sz="3600">
              <a:latin typeface="Century Gothic"/>
            </a:endParaRPr>
          </a:p>
          <a:p>
            <a:pPr marL="0" marR="0" indent="0" algn="l">
              <a:lnSpc>
                <a:spcPct val="100000"/>
              </a:lnSpc>
              <a:spcBef>
                <a:spcPts val="1199"/>
              </a:spcBef>
              <a:spcAft>
                <a:spcPts val="0"/>
              </a:spcAft>
              <a:defRPr/>
            </a:pPr>
            <a:r>
              <a:rPr lang="fr-FR" sz="3600">
                <a:latin typeface="Century Gothic"/>
              </a:rPr>
              <a:t>A Decision can be </a:t>
            </a:r>
            <a:r>
              <a:rPr lang="fr-FR" sz="3600" b="1" i="0" u="none" strike="noStrike" cap="none" spc="0"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based on a certain document</a:t>
            </a:r>
            <a:r>
              <a:rPr lang="fr-FR" sz="3600">
                <a:latin typeface="Century Gothic"/>
              </a:rPr>
              <a:t>, be carried with a certain </a:t>
            </a:r>
            <a:r>
              <a:rPr lang="fr-FR" sz="3600" b="1">
                <a:latin typeface="Century Gothic"/>
              </a:rPr>
              <a:t>decision method</a:t>
            </a:r>
            <a:r>
              <a:rPr lang="fr-FR" sz="3600">
                <a:latin typeface="Century Gothic"/>
              </a:rPr>
              <a:t>, and have </a:t>
            </a:r>
            <a:endParaRPr lang="fr-FR"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 </a:t>
            </a:r>
            <a:r>
              <a:rPr lang="fr-FR" sz="3600" b="1">
                <a:latin typeface="Century Gothic"/>
              </a:rPr>
              <a:t>decision outcome</a:t>
            </a:r>
            <a:r>
              <a:rPr lang="fr-FR" sz="3600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(</a:t>
            </a:r>
            <a:r>
              <a:rPr lang="fr-FR" sz="2400" i="1">
                <a:latin typeface="Century Gothic"/>
              </a:rPr>
              <a:t>adopted</a:t>
            </a:r>
            <a:r>
              <a:rPr lang="fr-FR" sz="2400" i="1">
                <a:latin typeface="Century Gothic"/>
              </a:rPr>
              <a:t> / </a:t>
            </a:r>
            <a:r>
              <a:rPr lang="fr-FR" sz="2400" i="1">
                <a:latin typeface="Century Gothic"/>
              </a:rPr>
              <a:t>rejected</a:t>
            </a:r>
            <a:r>
              <a:rPr lang="fr-FR" sz="2400" i="1">
                <a:latin typeface="Century Gothic"/>
              </a:rPr>
              <a:t>).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74394650" name="Google Shape;424;p43"/>
          <p:cNvSpPr/>
          <p:nvPr/>
        </p:nvSpPr>
        <p:spPr bwMode="auto">
          <a:xfrm>
            <a:off x="3286063" y="165862"/>
            <a:ext cx="2545643" cy="377329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398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01579096" name="Google Shape;434;p43"/>
          <p:cNvSpPr/>
          <p:nvPr/>
        </p:nvSpPr>
        <p:spPr bwMode="auto">
          <a:xfrm>
            <a:off x="3316541" y="543193"/>
            <a:ext cx="137948" cy="115946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73859128" name="Google Shape;818;p57"/>
          <p:cNvCxnSpPr>
            <a:cxnSpLocks/>
            <a:stCxn id="574394650" idx="3"/>
            <a:endCxn id="783940293" idx="3"/>
          </p:cNvCxnSpPr>
          <p:nvPr/>
        </p:nvCxnSpPr>
        <p:spPr bwMode="auto">
          <a:xfrm rot="0" flipH="1" flipV="0">
            <a:off x="5796000" y="352800"/>
            <a:ext cx="35016" cy="918875"/>
          </a:xfrm>
          <a:prstGeom prst="bentConnector3">
            <a:avLst>
              <a:gd name="adj1" fmla="val -4896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stealth" w="med" len="med"/>
          </a:ln>
        </p:spPr>
      </p:cxnSp>
      <p:sp>
        <p:nvSpPr>
          <p:cNvPr id="149132896" name="Google Shape;428;p43"/>
          <p:cNvSpPr txBox="1"/>
          <p:nvPr/>
        </p:nvSpPr>
        <p:spPr bwMode="auto">
          <a:xfrm>
            <a:off x="6084270" y="543193"/>
            <a:ext cx="1449333" cy="46162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781392152" name="Google Shape;620;p49"/>
          <p:cNvSpPr/>
          <p:nvPr/>
        </p:nvSpPr>
        <p:spPr bwMode="auto">
          <a:xfrm flipH="0" flipV="0">
            <a:off x="178621" y="1013436"/>
            <a:ext cx="1890220" cy="53698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DecisionOutcome</a:t>
            </a:r>
            <a:r>
              <a:rPr lang="fr" sz="1800" b="1" i="0" u="none" strike="noStrike" cap="none" spc="0">
                <a:ln>
                  <a:noFill/>
                </a:ln>
                <a:solidFill>
                  <a:schemeClr val="tx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757285894" name="Google Shape;818;p57"/>
          <p:cNvCxnSpPr>
            <a:cxnSpLocks/>
            <a:stCxn id="783940293" idx="1"/>
            <a:endCxn id="781392152" idx="3"/>
          </p:cNvCxnSpPr>
          <p:nvPr/>
        </p:nvCxnSpPr>
        <p:spPr bwMode="auto">
          <a:xfrm rot="10799989" flipH="0" flipV="1">
            <a:off x="2068842" y="1277667"/>
            <a:ext cx="3589895" cy="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80252971" name="Google Shape;428;p43"/>
          <p:cNvSpPr txBox="1"/>
          <p:nvPr/>
        </p:nvSpPr>
        <p:spPr bwMode="auto">
          <a:xfrm flipH="0" flipV="0">
            <a:off x="2085884" y="774004"/>
            <a:ext cx="1656020" cy="2746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</a:t>
            </a:r>
            <a:r>
              <a:rPr lang="fr-FR" sz="1200" b="0" i="0" u="none" strike="noStrike" cap="none" spc="0"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decision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_outcome </a:t>
            </a:r>
            <a:endParaRPr sz="1200" b="0" i="1" u="none" strike="noStrike" cap="none" spc="0">
              <a:ln>
                <a:noFill/>
              </a:ln>
              <a:solidFill>
                <a:srgbClr val="000000"/>
              </a:solidFill>
              <a:highlight>
                <a:srgbClr val="FFFF00"/>
              </a:highlight>
              <a:latin typeface="Calibri"/>
              <a:cs typeface="Calibri"/>
            </a:endParaRPr>
          </a:p>
        </p:txBody>
      </p:sp>
      <p:sp>
        <p:nvSpPr>
          <p:cNvPr id="328436092" name="Google Shape;424;p43"/>
          <p:cNvSpPr/>
          <p:nvPr/>
        </p:nvSpPr>
        <p:spPr bwMode="auto">
          <a:xfrm>
            <a:off x="3274218" y="1084739"/>
            <a:ext cx="2545643" cy="377329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Decision</a:t>
            </a:r>
            <a:endParaRPr lang="fr"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cs typeface="Calibri"/>
            </a:endParaRPr>
          </a:p>
          <a:p>
            <a:pPr marL="171450" marR="0" lvl="0" indent="-152398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83940293" name="Google Shape;434;p43"/>
          <p:cNvSpPr/>
          <p:nvPr/>
        </p:nvSpPr>
        <p:spPr bwMode="auto">
          <a:xfrm>
            <a:off x="5658739" y="1215432"/>
            <a:ext cx="137948" cy="115946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52219782" name="Google Shape;546;p46"/>
          <p:cNvCxnSpPr>
            <a:cxnSpLocks/>
            <a:stCxn id="1493516855" idx="3"/>
            <a:endCxn id="492386380" idx="1"/>
          </p:cNvCxnSpPr>
          <p:nvPr/>
        </p:nvCxnSpPr>
        <p:spPr bwMode="auto">
          <a:xfrm>
            <a:off x="5812310" y="1418590"/>
            <a:ext cx="1052141" cy="77891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493516855" name="Google Shape;547;p46"/>
          <p:cNvSpPr/>
          <p:nvPr/>
        </p:nvSpPr>
        <p:spPr bwMode="auto">
          <a:xfrm>
            <a:off x="5708846" y="1375110"/>
            <a:ext cx="103461" cy="86960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49783345" name="Google Shape;551;p46"/>
          <p:cNvSpPr txBox="1"/>
          <p:nvPr/>
        </p:nvSpPr>
        <p:spPr bwMode="auto">
          <a:xfrm flipH="0" flipV="0">
            <a:off x="6380487" y="1331379"/>
            <a:ext cx="2207707" cy="64039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decided_on_a_realization_of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based_on_a_realization_of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92386380" name="Google Shape;548;p46"/>
          <p:cNvSpPr/>
          <p:nvPr/>
        </p:nvSpPr>
        <p:spPr bwMode="auto">
          <a:xfrm>
            <a:off x="6864453" y="2020025"/>
            <a:ext cx="1667898" cy="354951"/>
          </a:xfrm>
          <a:prstGeom prst="rect">
            <a:avLst/>
          </a:prstGeom>
          <a:solidFill>
            <a:srgbClr val="F7964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743981038" name="Google Shape;168;p26"/>
          <p:cNvSpPr/>
          <p:nvPr/>
        </p:nvSpPr>
        <p:spPr bwMode="auto">
          <a:xfrm rot="16199932">
            <a:off x="4287217" y="664263"/>
            <a:ext cx="519643" cy="250540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91422" rIns="91422" bIns="91422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747085980" name="Google Shape;153;p26"/>
          <p:cNvSpPr txBox="1"/>
          <p:nvPr/>
        </p:nvSpPr>
        <p:spPr bwMode="auto">
          <a:xfrm>
            <a:off x="4113402" y="740748"/>
            <a:ext cx="909625" cy="12989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036565610" name="Google Shape;624;p49"/>
          <p:cNvSpPr/>
          <p:nvPr/>
        </p:nvSpPr>
        <p:spPr bwMode="auto">
          <a:xfrm flipH="0" flipV="0">
            <a:off x="162241" y="2020025"/>
            <a:ext cx="1906601" cy="551722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DecisionMethod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49569155" name="Google Shape;626;p49"/>
          <p:cNvCxnSpPr>
            <a:cxnSpLocks/>
            <a:stCxn id="1633338841" idx="1"/>
            <a:endCxn id="2036565610" idx="3"/>
          </p:cNvCxnSpPr>
          <p:nvPr/>
        </p:nvCxnSpPr>
        <p:spPr bwMode="auto">
          <a:xfrm rot="10799989" flipH="0" flipV="1">
            <a:off x="2068843" y="1418589"/>
            <a:ext cx="1188715" cy="877296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946362339" name="Google Shape;627;p49"/>
          <p:cNvSpPr txBox="1"/>
          <p:nvPr/>
        </p:nvSpPr>
        <p:spPr bwMode="auto">
          <a:xfrm>
            <a:off x="1986986" y="1670826"/>
            <a:ext cx="1439831" cy="2746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decision_method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633338841" name="Google Shape;547;p46"/>
          <p:cNvSpPr/>
          <p:nvPr/>
        </p:nvSpPr>
        <p:spPr bwMode="auto">
          <a:xfrm>
            <a:off x="3257559" y="1375110"/>
            <a:ext cx="103461" cy="86960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8737543" name="ZoneTexte 1"/>
          <p:cNvSpPr txBox="1"/>
          <p:nvPr/>
        </p:nvSpPr>
        <p:spPr bwMode="auto">
          <a:xfrm>
            <a:off x="429444" y="445428"/>
            <a:ext cx="8694994" cy="40846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indent="0" algn="l">
              <a:lnSpc>
                <a:spcPct val="100000"/>
              </a:lnSpc>
              <a:spcBef>
                <a:spcPts val="1199"/>
              </a:spcBef>
              <a:spcAft>
                <a:spcPts val="0"/>
              </a:spcAft>
              <a:defRPr/>
            </a:pPr>
            <a:r>
              <a:rPr lang="fr-FR" sz="3600">
                <a:latin typeface="Century Gothic"/>
              </a:rPr>
              <a:t>Votes are special kind of Decisions.</a:t>
            </a:r>
            <a:endParaRPr lang="fr-FR" sz="3600">
              <a:latin typeface="Century Gothic"/>
            </a:endParaRPr>
          </a:p>
          <a:p>
            <a:pPr marL="0" marR="0" indent="0" algn="l">
              <a:lnSpc>
                <a:spcPct val="100000"/>
              </a:lnSpc>
              <a:spcBef>
                <a:spcPts val="1199"/>
              </a:spcBef>
              <a:spcAft>
                <a:spcPts val="0"/>
              </a:spcAft>
              <a:defRPr/>
            </a:pPr>
            <a:r>
              <a:rPr lang="fr-FR" sz="3600">
                <a:latin typeface="Century Gothic"/>
              </a:rPr>
              <a:t>In addition to what can be stated on Decisions, Votes can record the </a:t>
            </a:r>
            <a:r>
              <a:rPr lang="fr-FR" sz="3600" b="1">
                <a:latin typeface="Century Gothic"/>
              </a:rPr>
              <a:t>number of votes in favor/against/abstention</a:t>
            </a:r>
            <a:r>
              <a:rPr lang="fr-FR" sz="3600">
                <a:latin typeface="Century Gothic"/>
              </a:rPr>
              <a:t>, and </a:t>
            </a:r>
            <a:r>
              <a:rPr lang="fr-FR" sz="3600" b="1">
                <a:latin typeface="Century Gothic"/>
              </a:rPr>
              <a:t>links to individual voters</a:t>
            </a:r>
            <a:r>
              <a:rPr lang="fr-FR" sz="3600">
                <a:latin typeface="Century Gothic"/>
              </a:rPr>
              <a:t> for each type of choice.</a:t>
            </a:r>
            <a:endParaRPr lang="fr-FR" sz="3600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54543413" name="Google Shape;424;p43"/>
          <p:cNvSpPr/>
          <p:nvPr/>
        </p:nvSpPr>
        <p:spPr bwMode="auto">
          <a:xfrm>
            <a:off x="3286063" y="165862"/>
            <a:ext cx="2545643" cy="377329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398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215212354" name="Google Shape;424;p43"/>
          <p:cNvSpPr/>
          <p:nvPr/>
        </p:nvSpPr>
        <p:spPr bwMode="auto">
          <a:xfrm>
            <a:off x="3274218" y="2042705"/>
            <a:ext cx="2545643" cy="1385615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Vote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number_of_votes_favor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number_of_votes_against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number_of_votes_abstention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number_of_attendees</a:t>
            </a: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715070177" name="Google Shape;168;p26"/>
          <p:cNvSpPr/>
          <p:nvPr/>
        </p:nvSpPr>
        <p:spPr bwMode="auto">
          <a:xfrm rot="16199932">
            <a:off x="4287218" y="1609759"/>
            <a:ext cx="519644" cy="250540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91422" rIns="91422" bIns="91422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807894301" name="Google Shape;153;p26"/>
          <p:cNvSpPr txBox="1"/>
          <p:nvPr/>
        </p:nvSpPr>
        <p:spPr bwMode="auto">
          <a:xfrm>
            <a:off x="4113402" y="1686244"/>
            <a:ext cx="909598" cy="17489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177175747" name="Google Shape;434;p43"/>
          <p:cNvSpPr/>
          <p:nvPr/>
        </p:nvSpPr>
        <p:spPr bwMode="auto">
          <a:xfrm>
            <a:off x="3316541" y="543193"/>
            <a:ext cx="137948" cy="115946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120398800" name="Google Shape;818;p57"/>
          <p:cNvCxnSpPr>
            <a:cxnSpLocks/>
            <a:stCxn id="354543413" idx="3"/>
            <a:endCxn id="384509355" idx="3"/>
          </p:cNvCxnSpPr>
          <p:nvPr/>
        </p:nvCxnSpPr>
        <p:spPr bwMode="auto">
          <a:xfrm rot="0" flipH="1" flipV="0">
            <a:off x="5796000" y="352800"/>
            <a:ext cx="35016" cy="918875"/>
          </a:xfrm>
          <a:prstGeom prst="bentConnector3">
            <a:avLst>
              <a:gd name="adj1" fmla="val -4896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stealth" w="med" len="med"/>
          </a:ln>
        </p:spPr>
      </p:cxnSp>
      <p:sp>
        <p:nvSpPr>
          <p:cNvPr id="1979368010" name="Google Shape;428;p43"/>
          <p:cNvSpPr txBox="1"/>
          <p:nvPr/>
        </p:nvSpPr>
        <p:spPr bwMode="auto">
          <a:xfrm>
            <a:off x="6084270" y="543193"/>
            <a:ext cx="1449333" cy="46162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07164674" name="Google Shape;620;p49"/>
          <p:cNvSpPr/>
          <p:nvPr/>
        </p:nvSpPr>
        <p:spPr bwMode="auto">
          <a:xfrm flipH="0" flipV="0">
            <a:off x="178621" y="1013436"/>
            <a:ext cx="1890220" cy="53698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DecisionOutcome</a:t>
            </a:r>
            <a:r>
              <a:rPr lang="fr" sz="1800" b="1" i="0" u="none" strike="noStrike" cap="none" spc="0">
                <a:ln>
                  <a:noFill/>
                </a:ln>
                <a:solidFill>
                  <a:schemeClr val="tx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52251699" name="Google Shape;818;p57"/>
          <p:cNvCxnSpPr>
            <a:cxnSpLocks/>
            <a:stCxn id="384509355" idx="1"/>
            <a:endCxn id="407164674" idx="3"/>
          </p:cNvCxnSpPr>
          <p:nvPr/>
        </p:nvCxnSpPr>
        <p:spPr bwMode="auto">
          <a:xfrm rot="10799989" flipH="0" flipV="1">
            <a:off x="2068842" y="1277667"/>
            <a:ext cx="3589895" cy="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986982454" name="Google Shape;428;p43"/>
          <p:cNvSpPr txBox="1"/>
          <p:nvPr/>
        </p:nvSpPr>
        <p:spPr bwMode="auto">
          <a:xfrm flipH="0" flipV="0">
            <a:off x="2085884" y="774004"/>
            <a:ext cx="1656020" cy="2746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</a:t>
            </a:r>
            <a:r>
              <a:rPr lang="fr-FR" sz="1200" b="0" i="0" u="none" strike="noStrike" cap="none" spc="0"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decision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_outcome </a:t>
            </a:r>
            <a:endParaRPr sz="1200" b="0" i="1" u="none" strike="noStrike" cap="none" spc="0">
              <a:ln>
                <a:noFill/>
              </a:ln>
              <a:solidFill>
                <a:srgbClr val="000000"/>
              </a:solidFill>
              <a:highlight>
                <a:srgbClr val="FFFF00"/>
              </a:highlight>
              <a:latin typeface="Calibri"/>
              <a:cs typeface="Calibri"/>
            </a:endParaRPr>
          </a:p>
        </p:txBody>
      </p:sp>
      <p:sp>
        <p:nvSpPr>
          <p:cNvPr id="766100149" name="Google Shape;643;p49"/>
          <p:cNvSpPr/>
          <p:nvPr/>
        </p:nvSpPr>
        <p:spPr bwMode="auto">
          <a:xfrm>
            <a:off x="5278844" y="4392163"/>
            <a:ext cx="2307752" cy="418131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Person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278385432" name="Google Shape;818;p57"/>
          <p:cNvCxnSpPr>
            <a:cxnSpLocks/>
            <a:stCxn id="1215212354" idx="3"/>
            <a:endCxn id="766100149" idx="0"/>
          </p:cNvCxnSpPr>
          <p:nvPr/>
        </p:nvCxnSpPr>
        <p:spPr bwMode="auto">
          <a:xfrm>
            <a:off x="5819863" y="2735514"/>
            <a:ext cx="612856" cy="1656646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623482480" name="Google Shape;428;p43"/>
          <p:cNvSpPr txBox="1"/>
          <p:nvPr/>
        </p:nvSpPr>
        <p:spPr bwMode="auto">
          <a:xfrm>
            <a:off x="6436517" y="2746840"/>
            <a:ext cx="2302247" cy="156961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ea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oter_favor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had_voter_against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oter_abstention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had_voter_intended_favor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oter</a:t>
            </a:r>
            <a:r>
              <a:rPr lang="fr-FR" sz="1200">
                <a:latin typeface="Calibri"/>
                <a:cs typeface="Calibri"/>
              </a:rPr>
              <a:t>_intended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_against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had_voter_intended_abstention</a:t>
            </a:r>
            <a:endParaRPr lang="fr-FR"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-FR" sz="1200"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&lt; had_participant_person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801536140" name="Google Shape;424;p43"/>
          <p:cNvSpPr/>
          <p:nvPr/>
        </p:nvSpPr>
        <p:spPr bwMode="auto">
          <a:xfrm>
            <a:off x="3274218" y="1084739"/>
            <a:ext cx="2545643" cy="377329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Decision</a:t>
            </a:r>
            <a:endParaRPr lang="fr"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cs typeface="Calibri"/>
            </a:endParaRPr>
          </a:p>
          <a:p>
            <a:pPr marL="171450" marR="0" lvl="0" indent="-152398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84509355" name="Google Shape;434;p43"/>
          <p:cNvSpPr/>
          <p:nvPr/>
        </p:nvSpPr>
        <p:spPr bwMode="auto">
          <a:xfrm>
            <a:off x="5658739" y="1215432"/>
            <a:ext cx="137948" cy="115946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941893434" name="Google Shape;546;p46"/>
          <p:cNvCxnSpPr>
            <a:cxnSpLocks/>
            <a:stCxn id="486857736" idx="3"/>
            <a:endCxn id="2113871495" idx="1"/>
          </p:cNvCxnSpPr>
          <p:nvPr/>
        </p:nvCxnSpPr>
        <p:spPr bwMode="auto">
          <a:xfrm>
            <a:off x="5812310" y="1418590"/>
            <a:ext cx="1052141" cy="77891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86857736" name="Google Shape;547;p46"/>
          <p:cNvSpPr/>
          <p:nvPr/>
        </p:nvSpPr>
        <p:spPr bwMode="auto">
          <a:xfrm>
            <a:off x="5708846" y="1375110"/>
            <a:ext cx="103461" cy="86960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93941676" name="Google Shape;551;p46"/>
          <p:cNvSpPr txBox="1"/>
          <p:nvPr/>
        </p:nvSpPr>
        <p:spPr bwMode="auto">
          <a:xfrm flipH="0" flipV="0">
            <a:off x="6380487" y="1331379"/>
            <a:ext cx="2207707" cy="64039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decided_on_a_realization_of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based_on_a_realization_of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13871495" name="Google Shape;548;p46"/>
          <p:cNvSpPr/>
          <p:nvPr/>
        </p:nvSpPr>
        <p:spPr bwMode="auto">
          <a:xfrm>
            <a:off x="6864453" y="2020025"/>
            <a:ext cx="1667898" cy="354951"/>
          </a:xfrm>
          <a:prstGeom prst="rect">
            <a:avLst/>
          </a:prstGeom>
          <a:solidFill>
            <a:srgbClr val="F7964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998775012" name="Google Shape;168;p26"/>
          <p:cNvSpPr/>
          <p:nvPr/>
        </p:nvSpPr>
        <p:spPr bwMode="auto">
          <a:xfrm rot="16199932">
            <a:off x="4287217" y="664263"/>
            <a:ext cx="519643" cy="250540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91422" rIns="91422" bIns="91422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51011058" name="Google Shape;153;p26"/>
          <p:cNvSpPr txBox="1"/>
          <p:nvPr/>
        </p:nvSpPr>
        <p:spPr bwMode="auto">
          <a:xfrm>
            <a:off x="4113402" y="740748"/>
            <a:ext cx="909625" cy="12989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796867897" name="Google Shape;624;p49"/>
          <p:cNvSpPr/>
          <p:nvPr/>
        </p:nvSpPr>
        <p:spPr bwMode="auto">
          <a:xfrm flipH="0" flipV="0">
            <a:off x="162241" y="2020025"/>
            <a:ext cx="1906601" cy="551722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DecisionMethod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039747539" name="Google Shape;626;p49"/>
          <p:cNvCxnSpPr>
            <a:cxnSpLocks/>
            <a:stCxn id="721101606" idx="1"/>
            <a:endCxn id="1796867897" idx="3"/>
          </p:cNvCxnSpPr>
          <p:nvPr/>
        </p:nvCxnSpPr>
        <p:spPr bwMode="auto">
          <a:xfrm rot="10799989" flipH="0" flipV="1">
            <a:off x="2068843" y="1418589"/>
            <a:ext cx="1188715" cy="877296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717443652" name="Google Shape;627;p49"/>
          <p:cNvSpPr txBox="1"/>
          <p:nvPr/>
        </p:nvSpPr>
        <p:spPr bwMode="auto">
          <a:xfrm>
            <a:off x="1986986" y="1670826"/>
            <a:ext cx="1439831" cy="27463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decision_method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1101606" name="Google Shape;547;p46"/>
          <p:cNvSpPr/>
          <p:nvPr/>
        </p:nvSpPr>
        <p:spPr bwMode="auto">
          <a:xfrm>
            <a:off x="3257559" y="1375110"/>
            <a:ext cx="103461" cy="86960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429444" y="445428"/>
            <a:ext cx="8516436" cy="26468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 Vote Can </a:t>
            </a:r>
            <a:r>
              <a:rPr lang="fr-FR" sz="3600">
                <a:latin typeface="Century Gothic"/>
              </a:rPr>
              <a:t>also</a:t>
            </a:r>
            <a:r>
              <a:rPr lang="fr-FR" sz="3600">
                <a:latin typeface="Century Gothic"/>
              </a:rPr>
              <a:t> point to </a:t>
            </a:r>
            <a:r>
              <a:rPr lang="fr-FR" sz="3600">
                <a:latin typeface="Century Gothic"/>
              </a:rPr>
              <a:t>each</a:t>
            </a:r>
            <a:r>
              <a:rPr lang="fr-FR" sz="3600">
                <a:latin typeface="Century Gothic"/>
              </a:rPr>
              <a:t> of the </a:t>
            </a:r>
            <a:r>
              <a:rPr lang="fr-FR" sz="3600" b="1">
                <a:latin typeface="Century Gothic"/>
              </a:rPr>
              <a:t>individual</a:t>
            </a:r>
            <a:r>
              <a:rPr lang="fr-FR" sz="3600" b="1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voters</a:t>
            </a:r>
            <a:r>
              <a:rPr lang="fr-FR" sz="3600">
                <a:latin typeface="Century Gothic"/>
              </a:rPr>
              <a:t>, </a:t>
            </a:r>
            <a:r>
              <a:rPr lang="fr-FR" sz="3600">
                <a:latin typeface="Century Gothic"/>
              </a:rPr>
              <a:t>either</a:t>
            </a:r>
            <a:r>
              <a:rPr lang="fr-FR" sz="3600">
                <a:latin typeface="Century Gothic"/>
              </a:rPr>
              <a:t> in </a:t>
            </a:r>
            <a:r>
              <a:rPr lang="fr-FR" sz="3600">
                <a:latin typeface="Century Gothic"/>
              </a:rPr>
              <a:t>favor</a:t>
            </a:r>
            <a:r>
              <a:rPr lang="fr-FR" sz="3600">
                <a:latin typeface="Century Gothic"/>
              </a:rPr>
              <a:t>, </a:t>
            </a:r>
            <a:r>
              <a:rPr lang="fr-FR" sz="3600">
                <a:latin typeface="Century Gothic"/>
              </a:rPr>
              <a:t>against</a:t>
            </a:r>
            <a:r>
              <a:rPr lang="fr-FR" sz="3600">
                <a:latin typeface="Century Gothic"/>
              </a:rPr>
              <a:t> or abstention.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2400">
                <a:latin typeface="Century Gothic"/>
              </a:rPr>
              <a:t>Each</a:t>
            </a:r>
            <a:r>
              <a:rPr lang="fr-FR" sz="2400">
                <a:latin typeface="Century Gothic"/>
              </a:rPr>
              <a:t> voter </a:t>
            </a:r>
            <a:r>
              <a:rPr lang="fr-FR" sz="2400">
                <a:latin typeface="Century Gothic"/>
              </a:rPr>
              <a:t>is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considered</a:t>
            </a:r>
            <a:r>
              <a:rPr lang="fr-FR" sz="2400">
                <a:latin typeface="Century Gothic"/>
              </a:rPr>
              <a:t> a participant in the Vote </a:t>
            </a:r>
            <a:r>
              <a:rPr lang="fr-FR" sz="2400">
                <a:latin typeface="Century Gothic"/>
              </a:rPr>
              <a:t>activity</a:t>
            </a:r>
            <a:r>
              <a:rPr lang="fr-FR" sz="2400">
                <a:latin typeface="Century Gothic"/>
              </a:rPr>
              <a:t>.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424;p43"/>
          <p:cNvSpPr/>
          <p:nvPr/>
        </p:nvSpPr>
        <p:spPr bwMode="auto">
          <a:xfrm>
            <a:off x="3299177" y="416008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424;p43"/>
          <p:cNvSpPr/>
          <p:nvPr/>
        </p:nvSpPr>
        <p:spPr bwMode="auto">
          <a:xfrm>
            <a:off x="3274220" y="1867616"/>
            <a:ext cx="2545645" cy="1385617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Vote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number_of_votes_favor</a:t>
            </a: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number_of_votes_against</a:t>
            </a:r>
            <a:endParaRPr lang="fr-FR" sz="1050"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number_of_votes_abstention</a:t>
            </a: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4269717" y="1385884"/>
            <a:ext cx="596974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4113404" y="1511155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6" name="Google Shape;434;p43"/>
          <p:cNvSpPr/>
          <p:nvPr/>
        </p:nvSpPr>
        <p:spPr bwMode="auto">
          <a:xfrm>
            <a:off x="3286065" y="291888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5" name="Google Shape;434;p43"/>
          <p:cNvSpPr/>
          <p:nvPr/>
        </p:nvSpPr>
        <p:spPr bwMode="auto">
          <a:xfrm>
            <a:off x="3316544" y="543195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0" name="Google Shape;818;p57"/>
          <p:cNvCxnSpPr>
            <a:cxnSpLocks/>
            <a:stCxn id="2" idx="1"/>
            <a:endCxn id="3" idx="1"/>
          </p:cNvCxnSpPr>
          <p:nvPr/>
        </p:nvCxnSpPr>
        <p:spPr bwMode="auto">
          <a:xfrm rot="10800000" flipV="1">
            <a:off x="3274221" y="793339"/>
            <a:ext cx="24957" cy="1767086"/>
          </a:xfrm>
          <a:prstGeom prst="bentConnector3">
            <a:avLst>
              <a:gd name="adj1" fmla="val 101597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2" name="Google Shape;428;p43"/>
          <p:cNvSpPr txBox="1"/>
          <p:nvPr/>
        </p:nvSpPr>
        <p:spPr bwMode="auto">
          <a:xfrm>
            <a:off x="1585346" y="1286981"/>
            <a:ext cx="1449333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3" name="Google Shape;620;p49"/>
          <p:cNvSpPr/>
          <p:nvPr/>
        </p:nvSpPr>
        <p:spPr bwMode="auto">
          <a:xfrm>
            <a:off x="178623" y="2729339"/>
            <a:ext cx="1890222" cy="49504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VoteDecision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4" name="Google Shape;818;p57"/>
          <p:cNvCxnSpPr>
            <a:cxnSpLocks/>
            <a:stCxn id="6" idx="1"/>
            <a:endCxn id="23" idx="3"/>
          </p:cNvCxnSpPr>
          <p:nvPr/>
        </p:nvCxnSpPr>
        <p:spPr bwMode="auto">
          <a:xfrm rot="10800000">
            <a:off x="2068845" y="2976860"/>
            <a:ext cx="1217220" cy="1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8" name="Google Shape;428;p43"/>
          <p:cNvSpPr txBox="1"/>
          <p:nvPr/>
        </p:nvSpPr>
        <p:spPr bwMode="auto">
          <a:xfrm>
            <a:off x="2184128" y="3114459"/>
            <a:ext cx="1239888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_</a:t>
            </a:r>
            <a:r>
              <a:rPr lang="fr-FR" sz="1200">
                <a:latin typeface="Calibri"/>
                <a:ea typeface="Calibri"/>
                <a:cs typeface="Calibri"/>
              </a:rPr>
              <a:t>decision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9" name="Google Shape;643;p49"/>
          <p:cNvSpPr/>
          <p:nvPr/>
        </p:nvSpPr>
        <p:spPr bwMode="auto">
          <a:xfrm>
            <a:off x="5278845" y="4217073"/>
            <a:ext cx="2307755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Person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30" name="Google Shape;818;p57"/>
          <p:cNvCxnSpPr>
            <a:cxnSpLocks/>
            <a:stCxn id="3" idx="3"/>
            <a:endCxn id="29" idx="0"/>
          </p:cNvCxnSpPr>
          <p:nvPr/>
        </p:nvCxnSpPr>
        <p:spPr bwMode="auto">
          <a:xfrm>
            <a:off x="5819865" y="2560425"/>
            <a:ext cx="612858" cy="1656648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3" name="Google Shape;428;p43"/>
          <p:cNvSpPr txBox="1"/>
          <p:nvPr/>
        </p:nvSpPr>
        <p:spPr bwMode="auto">
          <a:xfrm>
            <a:off x="6436518" y="2571750"/>
            <a:ext cx="2302249" cy="15696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ea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oter_favor</a:t>
            </a:r>
            <a:endParaRPr lang="fr-FR"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had_voter_against</a:t>
            </a:r>
            <a:endParaRPr lang="fr-FR" sz="1200"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oter_abstention</a:t>
            </a:r>
            <a:endParaRPr lang="fr-FR"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had_voter_intended_favor</a:t>
            </a:r>
            <a:endParaRPr lang="fr-FR" sz="1200"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oter</a:t>
            </a:r>
            <a:r>
              <a:rPr lang="fr-FR" sz="1200">
                <a:latin typeface="Calibri"/>
                <a:cs typeface="Calibri"/>
              </a:rPr>
              <a:t>_</a:t>
            </a:r>
            <a:r>
              <a:rPr lang="fr-FR" sz="1200">
                <a:latin typeface="Calibri"/>
                <a:cs typeface="Calibri"/>
              </a:rPr>
              <a:t>intended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_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against</a:t>
            </a:r>
            <a:endParaRPr lang="fr-FR"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had_voter_intended_abstention</a:t>
            </a:r>
            <a:endParaRPr lang="fr-FR"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-FR" sz="1200"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&lt; 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had_participant_person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/>
          <p:nvPr/>
        </p:nvSpPr>
        <p:spPr bwMode="auto">
          <a:xfrm>
            <a:off x="685800" y="2005012"/>
            <a:ext cx="7772400" cy="136207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>
              <a:spcBef>
                <a:spcPts val="0"/>
              </a:spcBef>
              <a:buNone/>
              <a:defRPr sz="4000" b="1" cap="all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Part 5 : 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foreseen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 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activities</a:t>
            </a:r>
            <a:endParaRPr lang="fr-FR" sz="4000" b="1" i="0" u="none" strike="noStrike" cap="all" spc="0">
              <a:ln>
                <a:noFill/>
              </a:ln>
              <a:solidFill>
                <a:sysClr val="windowText" lastClr="000000"/>
              </a:solidFill>
              <a:latin typeface="Calibri"/>
              <a:ea typeface="+mj-ea"/>
              <a:cs typeface="+mj-cs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429444" y="445428"/>
            <a:ext cx="8516436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3600">
                <a:latin typeface="Century Gothic"/>
              </a:rPr>
              <a:t>The description of </a:t>
            </a:r>
            <a:r>
              <a:rPr lang="fr-FR" sz="3600">
                <a:latin typeface="Century Gothic"/>
              </a:rPr>
              <a:t>activities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focuses</a:t>
            </a:r>
            <a:r>
              <a:rPr lang="fr-FR" sz="3600">
                <a:latin typeface="Century Gothic"/>
              </a:rPr>
              <a:t> on </a:t>
            </a:r>
            <a:r>
              <a:rPr lang="fr-FR" sz="3600">
                <a:latin typeface="Century Gothic"/>
              </a:rPr>
              <a:t>describing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past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activities</a:t>
            </a:r>
            <a:r>
              <a:rPr lang="fr-FR" sz="3600">
                <a:latin typeface="Century Gothic"/>
              </a:rPr>
              <a:t> 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(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hence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 the 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naming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 of 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properties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 in the 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past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 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tense</a:t>
            </a:r>
            <a:r>
              <a:rPr lang="fr-FR" sz="24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cs typeface="Arial"/>
              </a:rPr>
              <a:t>.)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Sometimes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we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need</a:t>
            </a:r>
            <a:r>
              <a:rPr lang="fr-FR" sz="3600">
                <a:latin typeface="Century Gothic"/>
              </a:rPr>
              <a:t> to </a:t>
            </a:r>
            <a:r>
              <a:rPr lang="fr-FR" sz="3600">
                <a:latin typeface="Century Gothic"/>
              </a:rPr>
              <a:t>describe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future (</a:t>
            </a:r>
            <a:r>
              <a:rPr lang="fr-FR" sz="3600" b="1">
                <a:latin typeface="Century Gothic"/>
              </a:rPr>
              <a:t>foreseen</a:t>
            </a:r>
            <a:r>
              <a:rPr lang="fr-FR" sz="3600" b="1">
                <a:latin typeface="Century Gothic"/>
              </a:rPr>
              <a:t>) </a:t>
            </a:r>
            <a:r>
              <a:rPr lang="fr-FR" sz="3600" b="1">
                <a:latin typeface="Century Gothic"/>
              </a:rPr>
              <a:t>activities</a:t>
            </a:r>
            <a:r>
              <a:rPr lang="fr-FR" sz="36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They</a:t>
            </a:r>
            <a:r>
              <a:rPr lang="fr-FR" sz="3600">
                <a:latin typeface="Century Gothic"/>
              </a:rPr>
              <a:t> are </a:t>
            </a:r>
            <a:r>
              <a:rPr lang="fr-FR" sz="3600">
                <a:latin typeface="Century Gothic"/>
              </a:rPr>
              <a:t>regarded</a:t>
            </a:r>
            <a:r>
              <a:rPr lang="fr-FR" sz="3600">
                <a:latin typeface="Century Gothic"/>
              </a:rPr>
              <a:t> as </a:t>
            </a:r>
            <a:r>
              <a:rPr lang="fr-FR" sz="3600">
                <a:latin typeface="Century Gothic"/>
              </a:rPr>
              <a:t>specific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kind</a:t>
            </a:r>
            <a:r>
              <a:rPr lang="fr-FR" sz="3600">
                <a:latin typeface="Century Gothic"/>
              </a:rPr>
              <a:t> of </a:t>
            </a:r>
            <a:r>
              <a:rPr lang="fr-FR" sz="3600">
                <a:latin typeface="Century Gothic"/>
              </a:rPr>
              <a:t>activities</a:t>
            </a:r>
            <a:r>
              <a:rPr lang="fr-FR" sz="3600">
                <a:latin typeface="Century Gothic"/>
              </a:rPr>
              <a:t>.</a:t>
            </a:r>
            <a:endParaRPr lang="fr-FR" sz="2400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539551" y="260647"/>
            <a:ext cx="8139423" cy="463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The notion of </a:t>
            </a:r>
            <a:r>
              <a:rPr lang="fr-FR" sz="3600" b="1">
                <a:latin typeface="Century Gothic"/>
              </a:rPr>
              <a:t>Activity </a:t>
            </a:r>
            <a:r>
              <a:rPr lang="fr-FR" sz="3600">
                <a:latin typeface="Century Gothic"/>
              </a:rPr>
              <a:t>plays</a:t>
            </a:r>
            <a:r>
              <a:rPr lang="fr-FR" sz="3600">
                <a:latin typeface="Century Gothic"/>
              </a:rPr>
              <a:t> a central </a:t>
            </a:r>
            <a:r>
              <a:rPr lang="fr-FR" sz="3600">
                <a:latin typeface="Century Gothic"/>
              </a:rPr>
              <a:t>role</a:t>
            </a:r>
            <a:r>
              <a:rPr lang="fr-FR" sz="3600">
                <a:latin typeface="Century Gothic"/>
              </a:rPr>
              <a:t> in the description of a </a:t>
            </a:r>
            <a:r>
              <a:rPr lang="fr-FR" sz="3600">
                <a:latin typeface="Century Gothic"/>
              </a:rPr>
              <a:t>legislative</a:t>
            </a:r>
            <a:r>
              <a:rPr lang="fr-FR" sz="3600">
                <a:latin typeface="Century Gothic"/>
              </a:rPr>
              <a:t> or non-</a:t>
            </a:r>
            <a:r>
              <a:rPr lang="fr-FR" sz="3600">
                <a:latin typeface="Century Gothic"/>
              </a:rPr>
              <a:t>legislative</a:t>
            </a:r>
            <a:r>
              <a:rPr lang="fr-FR" sz="3600">
                <a:latin typeface="Century Gothic"/>
              </a:rPr>
              <a:t> process.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An Activity has a </a:t>
            </a:r>
            <a:r>
              <a:rPr lang="fr-FR" sz="3600" b="1">
                <a:latin typeface="Century Gothic"/>
              </a:rPr>
              <a:t>label, type, id, order</a:t>
            </a:r>
            <a:r>
              <a:rPr lang="fr-FR" sz="3600">
                <a:latin typeface="Century Gothic"/>
              </a:rPr>
              <a:t> and </a:t>
            </a:r>
            <a:r>
              <a:rPr lang="fr-FR" sz="3600" b="1">
                <a:latin typeface="Century Gothic"/>
              </a:rPr>
              <a:t>date information</a:t>
            </a:r>
            <a:r>
              <a:rPr lang="fr-FR" sz="3600">
                <a:latin typeface="Century Gothic"/>
              </a:rPr>
              <a:t>, </a:t>
            </a:r>
            <a:r>
              <a:rPr lang="fr-FR" sz="3600">
                <a:latin typeface="Century Gothic"/>
              </a:rPr>
              <a:t>either</a:t>
            </a:r>
            <a:r>
              <a:rPr lang="fr-FR" sz="3600">
                <a:latin typeface="Century Gothic"/>
              </a:rPr>
              <a:t> as range</a:t>
            </a:r>
            <a:r>
              <a:rPr lang="fr-FR" sz="3600" b="1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(start / end date) or single date.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424;p43"/>
          <p:cNvSpPr/>
          <p:nvPr/>
        </p:nvSpPr>
        <p:spPr bwMode="auto">
          <a:xfrm>
            <a:off x="2516320" y="1375737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E7_Activity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424;p43"/>
          <p:cNvSpPr/>
          <p:nvPr/>
        </p:nvSpPr>
        <p:spPr bwMode="auto">
          <a:xfrm>
            <a:off x="2491363" y="2827346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ForeseenActivity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3486860" y="2345613"/>
            <a:ext cx="596974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3330547" y="2470884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429444" y="445428"/>
            <a:ext cx="8516436" cy="35702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3600">
                <a:latin typeface="Century Gothic"/>
              </a:rPr>
              <a:t>A </a:t>
            </a:r>
            <a:r>
              <a:rPr lang="fr-FR" sz="3600">
                <a:latin typeface="Century Gothic"/>
              </a:rPr>
              <a:t>ForeseenActivity</a:t>
            </a:r>
            <a:r>
              <a:rPr lang="fr-FR" sz="3600">
                <a:latin typeface="Century Gothic"/>
              </a:rPr>
              <a:t> can </a:t>
            </a:r>
            <a:r>
              <a:rPr lang="fr-FR" sz="3600">
                <a:latin typeface="Century Gothic"/>
              </a:rPr>
              <a:t>be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documented</a:t>
            </a:r>
            <a:r>
              <a:rPr lang="fr-FR" sz="3600" b="1">
                <a:latin typeface="Century Gothic"/>
              </a:rPr>
              <a:t> by the document </a:t>
            </a:r>
            <a:r>
              <a:rPr lang="fr-FR" sz="3600" b="1">
                <a:latin typeface="Century Gothic"/>
              </a:rPr>
              <a:t>that</a:t>
            </a:r>
            <a:r>
              <a:rPr lang="fr-FR" sz="3600" b="1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foresees</a:t>
            </a:r>
            <a:r>
              <a:rPr lang="fr-FR" sz="3600" b="1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it</a:t>
            </a:r>
            <a:r>
              <a:rPr lang="fr-FR" sz="3600" b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(</a:t>
            </a:r>
            <a:r>
              <a:rPr lang="fr-FR" sz="2400" i="1">
                <a:latin typeface="Century Gothic"/>
              </a:rPr>
              <a:t>typically</a:t>
            </a:r>
            <a:r>
              <a:rPr lang="fr-FR" sz="2400" i="1">
                <a:latin typeface="Century Gothic"/>
              </a:rPr>
              <a:t> an agenda for a meeting </a:t>
            </a:r>
            <a:r>
              <a:rPr lang="fr-FR" sz="2400" i="1">
                <a:latin typeface="Century Gothic"/>
              </a:rPr>
              <a:t>foresees</a:t>
            </a:r>
            <a:r>
              <a:rPr lang="fr-FR" sz="2400" i="1">
                <a:latin typeface="Century Gothic"/>
              </a:rPr>
              <a:t> the meeting </a:t>
            </a:r>
            <a:r>
              <a:rPr lang="fr-FR" sz="2400" i="1">
                <a:latin typeface="Century Gothic"/>
              </a:rPr>
              <a:t>activity</a:t>
            </a:r>
            <a:r>
              <a:rPr lang="fr-FR" sz="2400" i="1">
                <a:latin typeface="Century Gothic"/>
              </a:rPr>
              <a:t>).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3200">
                <a:latin typeface="Century Gothic"/>
              </a:rPr>
              <a:t>An </a:t>
            </a:r>
            <a:r>
              <a:rPr lang="fr-FR" sz="3200">
                <a:latin typeface="Century Gothic"/>
              </a:rPr>
              <a:t>activity</a:t>
            </a:r>
            <a:r>
              <a:rPr lang="fr-FR" sz="3200">
                <a:latin typeface="Century Gothic"/>
              </a:rPr>
              <a:t> can </a:t>
            </a:r>
            <a:r>
              <a:rPr lang="fr-FR" sz="3200">
                <a:latin typeface="Century Gothic"/>
              </a:rPr>
              <a:t>be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said</a:t>
            </a:r>
            <a:r>
              <a:rPr lang="fr-FR" sz="3200">
                <a:latin typeface="Century Gothic"/>
              </a:rPr>
              <a:t> to have </a:t>
            </a:r>
            <a:r>
              <a:rPr lang="fr-FR" sz="3200" b="1">
                <a:latin typeface="Century Gothic"/>
              </a:rPr>
              <a:t>executed</a:t>
            </a:r>
            <a:r>
              <a:rPr lang="fr-FR" sz="3200" b="1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the </a:t>
            </a:r>
            <a:r>
              <a:rPr lang="fr-FR" sz="3200">
                <a:latin typeface="Century Gothic"/>
              </a:rPr>
              <a:t>foreseen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activity</a:t>
            </a:r>
            <a:r>
              <a:rPr lang="fr-FR" sz="3200">
                <a:latin typeface="Century Gothic"/>
              </a:rPr>
              <a:t>. </a:t>
            </a:r>
            <a:r>
              <a:rPr lang="fr-FR" sz="2000" i="1">
                <a:latin typeface="Century Gothic"/>
              </a:rPr>
              <a:t>(the meeting (Activity) </a:t>
            </a:r>
            <a:r>
              <a:rPr lang="fr-FR" sz="2000" i="1">
                <a:latin typeface="Century Gothic"/>
              </a:rPr>
              <a:t>executed</a:t>
            </a:r>
            <a:r>
              <a:rPr lang="fr-FR" sz="2000" i="1">
                <a:latin typeface="Century Gothic"/>
              </a:rPr>
              <a:t> the agenda (</a:t>
            </a:r>
            <a:r>
              <a:rPr lang="fr-FR" sz="2000" i="1">
                <a:latin typeface="Century Gothic"/>
              </a:rPr>
              <a:t>ForeseenActivity</a:t>
            </a:r>
            <a:r>
              <a:rPr lang="fr-FR" sz="2000" i="1">
                <a:latin typeface="Century Gothic"/>
              </a:rPr>
              <a:t>))</a:t>
            </a:r>
            <a:endParaRPr lang="fr-FR" sz="3600" i="1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424;p43"/>
          <p:cNvSpPr/>
          <p:nvPr/>
        </p:nvSpPr>
        <p:spPr bwMode="auto">
          <a:xfrm>
            <a:off x="2516320" y="1375737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E7_Activity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424;p43"/>
          <p:cNvSpPr/>
          <p:nvPr/>
        </p:nvSpPr>
        <p:spPr bwMode="auto">
          <a:xfrm>
            <a:off x="2491363" y="2827346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ForeseenActivity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3486860" y="2345613"/>
            <a:ext cx="596974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3330547" y="2470884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cxnSp>
        <p:nvCxnSpPr>
          <p:cNvPr id="20" name="Google Shape;818;p57"/>
          <p:cNvCxnSpPr>
            <a:cxnSpLocks/>
            <a:stCxn id="2" idx="3"/>
            <a:endCxn id="3" idx="3"/>
          </p:cNvCxnSpPr>
          <p:nvPr/>
        </p:nvCxnSpPr>
        <p:spPr bwMode="auto">
          <a:xfrm flipH="1">
            <a:off x="5037008" y="1753068"/>
            <a:ext cx="24957" cy="1451609"/>
          </a:xfrm>
          <a:prstGeom prst="bentConnector3">
            <a:avLst>
              <a:gd name="adj1" fmla="val -91597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" name="Google Shape;554;p46"/>
          <p:cNvSpPr/>
          <p:nvPr/>
        </p:nvSpPr>
        <p:spPr bwMode="auto">
          <a:xfrm>
            <a:off x="323279" y="4201646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9" name="Google Shape;559;p46"/>
          <p:cNvCxnSpPr>
            <a:cxnSpLocks/>
            <a:stCxn id="3" idx="1"/>
            <a:endCxn id="8" idx="0"/>
          </p:cNvCxnSpPr>
          <p:nvPr/>
        </p:nvCxnSpPr>
        <p:spPr bwMode="auto">
          <a:xfrm rot="10800000" flipV="1">
            <a:off x="1435211" y="3204675"/>
            <a:ext cx="1056152" cy="99696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0" name="Google Shape;551;p46"/>
          <p:cNvSpPr txBox="1"/>
          <p:nvPr/>
        </p:nvSpPr>
        <p:spPr bwMode="auto">
          <a:xfrm>
            <a:off x="129540" y="2973864"/>
            <a:ext cx="2279430" cy="4616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documented_by_a_realization_of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P33_used_specific_technique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2" name="Google Shape;428;p43"/>
          <p:cNvSpPr txBox="1"/>
          <p:nvPr/>
        </p:nvSpPr>
        <p:spPr bwMode="auto">
          <a:xfrm>
            <a:off x="5366535" y="2368824"/>
            <a:ext cx="1450052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ea typeface="Calibri"/>
                <a:cs typeface="Calibri"/>
              </a:rPr>
              <a:t>executed</a:t>
            </a:r>
            <a:r>
              <a:rPr lang="fr-FR" sz="1200">
                <a:latin typeface="Calibri"/>
                <a:ea typeface="Calibri"/>
                <a:cs typeface="Calibri"/>
              </a:rPr>
              <a:t> (</a:t>
            </a:r>
            <a:r>
              <a:rPr lang="fr-FR" sz="1200">
                <a:latin typeface="Calibri"/>
                <a:ea typeface="Calibri"/>
                <a:cs typeface="Calibri"/>
              </a:rPr>
              <a:t>was_executed_in)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/>
          <p:nvPr/>
        </p:nvSpPr>
        <p:spPr bwMode="auto">
          <a:xfrm>
            <a:off x="685800" y="2005012"/>
            <a:ext cx="7772400" cy="136207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>
              <a:spcBef>
                <a:spcPts val="0"/>
              </a:spcBef>
              <a:buNone/>
              <a:defRPr sz="4000" b="1" cap="all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Part 6 : Documents (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works</a:t>
            </a:r>
            <a:r>
              <a:rPr lang="fr-FR" sz="4000" b="1" i="0" u="none" strike="noStrike" cap="all" spc="0">
                <a:ln>
                  <a:noFill/>
                </a:ln>
                <a:solidFill>
                  <a:sysClr val="windowText" lastClr="000000"/>
                </a:solidFill>
                <a:latin typeface="Calibri"/>
                <a:ea typeface="+mj-ea"/>
                <a:cs typeface="+mj-cs"/>
              </a:rPr>
              <a:t>)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429444" y="445428"/>
            <a:ext cx="8516436" cy="35702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3600">
                <a:latin typeface="Century Gothic"/>
              </a:rPr>
              <a:t>The description of documents in ELI-DL relies on </a:t>
            </a:r>
            <a:r>
              <a:rPr lang="fr-FR" sz="3600">
                <a:latin typeface="Century Gothic"/>
              </a:rPr>
              <a:t>generic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properties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declared</a:t>
            </a:r>
            <a:r>
              <a:rPr lang="fr-FR" sz="3600">
                <a:latin typeface="Century Gothic"/>
              </a:rPr>
              <a:t> in ELI :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 b="1">
                <a:latin typeface="Century Gothic"/>
              </a:rPr>
              <a:t>titles</a:t>
            </a:r>
            <a:r>
              <a:rPr lang="fr-FR" sz="3600">
                <a:latin typeface="Century Gothic"/>
              </a:rPr>
              <a:t> and </a:t>
            </a:r>
            <a:r>
              <a:rPr lang="fr-FR" sz="3600" b="1">
                <a:latin typeface="Century Gothic"/>
              </a:rPr>
              <a:t>media_type</a:t>
            </a:r>
            <a:r>
              <a:rPr lang="fr-FR" sz="3600" b="1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+ </a:t>
            </a:r>
            <a:r>
              <a:rPr lang="fr-FR" sz="3600" b="1">
                <a:latin typeface="Century Gothic"/>
              </a:rPr>
              <a:t>links </a:t>
            </a:r>
            <a:r>
              <a:rPr lang="fr-FR" sz="3600" b="1">
                <a:latin typeface="Century Gothic"/>
              </a:rPr>
              <a:t>between</a:t>
            </a:r>
            <a:r>
              <a:rPr lang="fr-FR" sz="3600" b="1">
                <a:latin typeface="Century Gothic"/>
              </a:rPr>
              <a:t> W/E/M</a:t>
            </a:r>
            <a:r>
              <a:rPr lang="fr-FR" sz="3600">
                <a:latin typeface="Century Gothic"/>
              </a:rPr>
              <a:t>, </a:t>
            </a:r>
            <a:r>
              <a:rPr lang="fr-FR" sz="3600">
                <a:latin typeface="Century Gothic"/>
              </a:rPr>
              <a:t>including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has_part</a:t>
            </a:r>
            <a:r>
              <a:rPr lang="fr-FR" sz="3600" b="1">
                <a:latin typeface="Century Gothic"/>
              </a:rPr>
              <a:t> / </a:t>
            </a:r>
            <a:r>
              <a:rPr lang="fr-FR" sz="3600" b="1">
                <a:latin typeface="Century Gothic"/>
              </a:rPr>
              <a:t>is_part_of</a:t>
            </a:r>
            <a:r>
              <a:rPr lang="fr-FR" sz="3600" b="1">
                <a:latin typeface="Century Gothic"/>
              </a:rPr>
              <a:t>.</a:t>
            </a:r>
            <a:endParaRPr lang="fr-FR" sz="3600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044505823" name="Google Shape;773;p55"/>
          <p:cNvSpPr/>
          <p:nvPr/>
        </p:nvSpPr>
        <p:spPr bwMode="auto">
          <a:xfrm>
            <a:off x="2260251" y="3009325"/>
            <a:ext cx="3096343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28757641" name="Google Shape;773;p55"/>
          <p:cNvSpPr/>
          <p:nvPr/>
        </p:nvSpPr>
        <p:spPr bwMode="auto">
          <a:xfrm>
            <a:off x="2260251" y="3009325"/>
            <a:ext cx="3096343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1574331059" name="Google Shape;774;p55"/>
          <p:cNvSpPr/>
          <p:nvPr/>
        </p:nvSpPr>
        <p:spPr bwMode="auto">
          <a:xfrm>
            <a:off x="1123594" y="1986136"/>
            <a:ext cx="2110671" cy="540059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eli:LegalResource</a:t>
            </a: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</p:txBody>
      </p:sp>
      <p:sp>
        <p:nvSpPr>
          <p:cNvPr id="570764999" name="Google Shape;780;p55"/>
          <p:cNvSpPr/>
          <p:nvPr/>
        </p:nvSpPr>
        <p:spPr bwMode="auto">
          <a:xfrm>
            <a:off x="5989341" y="303496"/>
            <a:ext cx="2952327" cy="1026111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eli:Expression</a:t>
            </a:r>
            <a:endParaRPr/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title_short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title_alternative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language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24468797" name="Google Shape;781;p55"/>
          <p:cNvSpPr/>
          <p:nvPr/>
        </p:nvSpPr>
        <p:spPr bwMode="auto">
          <a:xfrm>
            <a:off x="5982908" y="2074582"/>
            <a:ext cx="2952327" cy="547725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eli:Manifestation</a:t>
            </a: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media_type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72417408" name="Google Shape;782;p55"/>
          <p:cNvCxnSpPr>
            <a:cxnSpLocks/>
            <a:stCxn id="529802818" idx="2"/>
            <a:endCxn id="1347441429" idx="1"/>
          </p:cNvCxnSpPr>
          <p:nvPr/>
        </p:nvCxnSpPr>
        <p:spPr bwMode="auto">
          <a:xfrm rot="5399978" flipH="1" flipV="0">
            <a:off x="2876400" y="932400"/>
            <a:ext cx="278699" cy="512699"/>
          </a:xfrm>
          <a:prstGeom prst="bentConnector4">
            <a:avLst>
              <a:gd name="adj1" fmla="val -61501"/>
              <a:gd name="adj2" fmla="val 144584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1825160071" name="Google Shape;785;p55"/>
          <p:cNvSpPr txBox="1"/>
          <p:nvPr/>
        </p:nvSpPr>
        <p:spPr bwMode="auto">
          <a:xfrm>
            <a:off x="565767" y="939213"/>
            <a:ext cx="1977368" cy="4575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is_member_of (has_member) </a:t>
            </a:r>
            <a:endParaRPr/>
          </a:p>
        </p:txBody>
      </p:sp>
      <p:cxnSp>
        <p:nvCxnSpPr>
          <p:cNvPr id="1750029034" name="Google Shape;786;p55"/>
          <p:cNvCxnSpPr>
            <a:cxnSpLocks/>
            <a:stCxn id="1457711844" idx="0"/>
            <a:endCxn id="570764999" idx="0"/>
          </p:cNvCxnSpPr>
          <p:nvPr/>
        </p:nvCxnSpPr>
        <p:spPr bwMode="auto">
          <a:xfrm rot="5399978" flipH="1" flipV="1">
            <a:off x="5379441" y="-1328659"/>
            <a:ext cx="453906" cy="3718220"/>
          </a:xfrm>
          <a:prstGeom prst="bentConnector3">
            <a:avLst>
              <a:gd name="adj1" fmla="val 15036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29184072" name="Google Shape;787;p55"/>
          <p:cNvSpPr txBox="1"/>
          <p:nvPr/>
        </p:nvSpPr>
        <p:spPr bwMode="auto">
          <a:xfrm>
            <a:off x="2945084" y="151493"/>
            <a:ext cx="2960247" cy="2746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is_realized_by (realizes) </a:t>
            </a:r>
            <a:endParaRPr/>
          </a:p>
        </p:txBody>
      </p:sp>
      <p:cxnSp>
        <p:nvCxnSpPr>
          <p:cNvPr id="755178530" name="Google Shape;788;p55"/>
          <p:cNvCxnSpPr>
            <a:cxnSpLocks/>
            <a:stCxn id="570764999" idx="2"/>
            <a:endCxn id="1324468797" idx="0"/>
          </p:cNvCxnSpPr>
          <p:nvPr/>
        </p:nvCxnSpPr>
        <p:spPr bwMode="auto">
          <a:xfrm rot="5399978">
            <a:off x="7089802" y="1698879"/>
            <a:ext cx="744973" cy="6431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1567607820" name="Google Shape;790;p55"/>
          <p:cNvCxnSpPr>
            <a:cxnSpLocks/>
          </p:cNvCxnSpPr>
          <p:nvPr/>
        </p:nvCxnSpPr>
        <p:spPr bwMode="auto">
          <a:xfrm>
            <a:off x="0" y="2744069"/>
            <a:ext cx="9144000" cy="0"/>
          </a:xfrm>
          <a:prstGeom prst="straightConnector1">
            <a:avLst/>
          </a:prstGeom>
          <a:noFill/>
          <a:ln w="19050" cap="flat" cmpd="sng">
            <a:solidFill>
              <a:srgbClr val="C00000"/>
            </a:solidFill>
            <a:prstDash val="dashDot"/>
            <a:round/>
            <a:headEnd type="none" w="sm" len="sm"/>
            <a:tailEnd type="none" w="sm" len="sm"/>
          </a:ln>
        </p:spPr>
      </p:cxnSp>
      <p:sp>
        <p:nvSpPr>
          <p:cNvPr id="1367297440" name="Google Shape;791;p55"/>
          <p:cNvSpPr txBox="1"/>
          <p:nvPr/>
        </p:nvSpPr>
        <p:spPr bwMode="auto">
          <a:xfrm>
            <a:off x="64377" y="2268077"/>
            <a:ext cx="2288468" cy="369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i="1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</a:t>
            </a:r>
            <a:endParaRPr sz="1800" i="1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29802818" name="Google Shape;783;p55"/>
          <p:cNvSpPr/>
          <p:nvPr/>
        </p:nvSpPr>
        <p:spPr bwMode="auto">
          <a:xfrm>
            <a:off x="3203847" y="1213662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921766998" name="Google Shape;794;p55"/>
          <p:cNvSpPr/>
          <p:nvPr/>
        </p:nvSpPr>
        <p:spPr bwMode="auto">
          <a:xfrm>
            <a:off x="3213618" y="742784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47441429" name="Google Shape;784;p55"/>
          <p:cNvSpPr/>
          <p:nvPr/>
        </p:nvSpPr>
        <p:spPr bwMode="auto">
          <a:xfrm>
            <a:off x="2760139" y="992939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87643717" name="Google Shape;795;p55"/>
          <p:cNvSpPr/>
          <p:nvPr/>
        </p:nvSpPr>
        <p:spPr bwMode="auto">
          <a:xfrm>
            <a:off x="2730285" y="753963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85432157" name="Google Shape;796;p55"/>
          <p:cNvCxnSpPr>
            <a:cxnSpLocks/>
            <a:stCxn id="921766998" idx="0"/>
            <a:endCxn id="287643717" idx="1"/>
          </p:cNvCxnSpPr>
          <p:nvPr/>
        </p:nvCxnSpPr>
        <p:spPr bwMode="auto">
          <a:xfrm rot="5399978" flipH="0" flipV="0">
            <a:off x="2973599" y="500398"/>
            <a:ext cx="69300" cy="552299"/>
          </a:xfrm>
          <a:prstGeom prst="bentConnector4">
            <a:avLst>
              <a:gd name="adj1" fmla="val -248209"/>
              <a:gd name="adj2" fmla="val 141392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823773303" name="Google Shape;797;p55"/>
          <p:cNvSpPr txBox="1"/>
          <p:nvPr/>
        </p:nvSpPr>
        <p:spPr bwMode="auto">
          <a:xfrm>
            <a:off x="376302" y="288581"/>
            <a:ext cx="2961327" cy="2746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is_part_of (has_part)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457711844" name="Google Shape;773;p55"/>
          <p:cNvSpPr/>
          <p:nvPr/>
        </p:nvSpPr>
        <p:spPr bwMode="auto">
          <a:xfrm>
            <a:off x="2730285" y="757402"/>
            <a:ext cx="2033997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e</a:t>
            </a: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li:Work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73540747" name="Google Shape;168;p26"/>
          <p:cNvSpPr/>
          <p:nvPr/>
        </p:nvSpPr>
        <p:spPr bwMode="auto">
          <a:xfrm rot="16199969">
            <a:off x="3108825" y="2018820"/>
            <a:ext cx="1487773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497036924" name="Google Shape;153;p26"/>
          <p:cNvSpPr txBox="1"/>
          <p:nvPr/>
        </p:nvSpPr>
        <p:spPr bwMode="auto">
          <a:xfrm>
            <a:off x="3410529" y="2015539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472831811" name="Google Shape;168;p26"/>
          <p:cNvSpPr/>
          <p:nvPr/>
        </p:nvSpPr>
        <p:spPr bwMode="auto">
          <a:xfrm rot="18314286">
            <a:off x="3037488" y="1518928"/>
            <a:ext cx="740827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1158773331" name="Google Shape;789;p55"/>
          <p:cNvSpPr txBox="1"/>
          <p:nvPr/>
        </p:nvSpPr>
        <p:spPr bwMode="auto">
          <a:xfrm>
            <a:off x="4157005" y="1400204"/>
            <a:ext cx="3317730" cy="2746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is_embodied_by (embodies)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5315213" name="Google Shape;153;p26"/>
          <p:cNvSpPr txBox="1"/>
          <p:nvPr/>
        </p:nvSpPr>
        <p:spPr bwMode="auto">
          <a:xfrm>
            <a:off x="2877154" y="1644319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912554495" name="Google Shape;791;p55"/>
          <p:cNvSpPr txBox="1"/>
          <p:nvPr/>
        </p:nvSpPr>
        <p:spPr bwMode="auto">
          <a:xfrm>
            <a:off x="41769" y="2824620"/>
            <a:ext cx="2288468" cy="369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i="1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ELI-DL</a:t>
            </a:r>
            <a:endParaRPr sz="1800" i="1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43460602" name="Google Shape;783;p55"/>
          <p:cNvSpPr/>
          <p:nvPr/>
        </p:nvSpPr>
        <p:spPr bwMode="auto">
          <a:xfrm>
            <a:off x="4258713" y="1213659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78788337" name="Google Shape;782;p55"/>
          <p:cNvCxnSpPr>
            <a:cxnSpLocks/>
            <a:stCxn id="1457711844" idx="3"/>
            <a:endCxn id="1343460602" idx="2"/>
          </p:cNvCxnSpPr>
          <p:nvPr/>
        </p:nvCxnSpPr>
        <p:spPr bwMode="auto">
          <a:xfrm rot="0" flipH="1" flipV="0">
            <a:off x="4327200" y="1026000"/>
            <a:ext cx="436593" cy="304405"/>
          </a:xfrm>
          <a:prstGeom prst="bentConnector4">
            <a:avLst>
              <a:gd name="adj1" fmla="val -52360"/>
              <a:gd name="adj2" fmla="val 175097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1591728972" name="Google Shape;797;p55"/>
          <p:cNvSpPr txBox="1"/>
          <p:nvPr/>
        </p:nvSpPr>
        <p:spPr bwMode="auto">
          <a:xfrm>
            <a:off x="3952550" y="1584677"/>
            <a:ext cx="1531622" cy="82327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is_derivative_of (has_derivative)</a:t>
            </a:r>
            <a:endParaRPr/>
          </a:p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is_annex_of (has_annex)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ZoneTexte 2"/>
          <p:cNvSpPr txBox="1"/>
          <p:nvPr/>
        </p:nvSpPr>
        <p:spPr bwMode="auto">
          <a:xfrm>
            <a:off x="581080" y="401925"/>
            <a:ext cx="8208912" cy="43396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200">
                <a:latin typeface="Century Gothic"/>
              </a:rPr>
              <a:t>A Work can </a:t>
            </a:r>
            <a:r>
              <a:rPr lang="fr-FR" sz="3200">
                <a:latin typeface="Century Gothic"/>
              </a:rPr>
              <a:t>be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given</a:t>
            </a:r>
            <a:r>
              <a:rPr lang="fr-FR" sz="3200">
                <a:latin typeface="Century Gothic"/>
              </a:rPr>
              <a:t> a more </a:t>
            </a:r>
            <a:r>
              <a:rPr lang="fr-FR" sz="3200">
                <a:latin typeface="Century Gothic"/>
              </a:rPr>
              <a:t>specific</a:t>
            </a:r>
            <a:r>
              <a:rPr lang="fr-FR" sz="3200">
                <a:latin typeface="Century Gothic"/>
              </a:rPr>
              <a:t> type in 2 cases :</a:t>
            </a:r>
            <a:endParaRPr lang="fr-FR" sz="3200" b="1">
              <a:latin typeface="Century Gothic"/>
            </a:endParaRPr>
          </a:p>
          <a:p>
            <a:pPr marL="571500" indent="-571500">
              <a:spcBef>
                <a:spcPts val="1200"/>
              </a:spcBef>
              <a:buFont typeface="Arial"/>
              <a:buChar char="•"/>
              <a:defRPr/>
            </a:pPr>
            <a:r>
              <a:rPr lang="fr-FR" sz="3200">
                <a:latin typeface="Century Gothic"/>
              </a:rPr>
              <a:t>It </a:t>
            </a:r>
            <a:r>
              <a:rPr lang="fr-FR" sz="3200">
                <a:latin typeface="Century Gothic"/>
              </a:rPr>
              <a:t>is</a:t>
            </a:r>
            <a:r>
              <a:rPr lang="fr-FR" sz="3200">
                <a:latin typeface="Century Gothic"/>
              </a:rPr>
              <a:t> a new version of a draft </a:t>
            </a:r>
            <a:r>
              <a:rPr lang="fr-FR" sz="3200">
                <a:latin typeface="Century Gothic"/>
              </a:rPr>
              <a:t>legislation</a:t>
            </a:r>
            <a:r>
              <a:rPr lang="fr-FR" sz="3200">
                <a:latin typeface="Century Gothic"/>
              </a:rPr>
              <a:t>, </a:t>
            </a:r>
            <a:r>
              <a:rPr lang="fr-FR" sz="3200">
                <a:latin typeface="Century Gothic"/>
              </a:rPr>
              <a:t>called</a:t>
            </a:r>
            <a:r>
              <a:rPr lang="fr-FR" sz="3200">
                <a:latin typeface="Century Gothic"/>
              </a:rPr>
              <a:t> </a:t>
            </a:r>
            <a:r>
              <a:rPr lang="fr-FR" sz="3200" b="1">
                <a:latin typeface="Century Gothic"/>
              </a:rPr>
              <a:t>DraftLegislationWork</a:t>
            </a:r>
            <a:endParaRPr lang="fr-FR" sz="3200" b="1">
              <a:latin typeface="Century Gothic"/>
            </a:endParaRPr>
          </a:p>
          <a:p>
            <a:pPr marL="571500" indent="-571500">
              <a:spcBef>
                <a:spcPts val="1200"/>
              </a:spcBef>
              <a:buFont typeface="Arial"/>
              <a:buChar char="•"/>
              <a:defRPr/>
            </a:pPr>
            <a:r>
              <a:rPr lang="fr-FR" sz="3200">
                <a:latin typeface="Century Gothic"/>
              </a:rPr>
              <a:t>It </a:t>
            </a:r>
            <a:r>
              <a:rPr lang="fr-FR" sz="3200">
                <a:latin typeface="Century Gothic"/>
              </a:rPr>
              <a:t>is</a:t>
            </a:r>
            <a:r>
              <a:rPr lang="fr-FR" sz="3200">
                <a:latin typeface="Century Gothic"/>
              </a:rPr>
              <a:t> an </a:t>
            </a:r>
            <a:r>
              <a:rPr lang="fr-FR" sz="3200">
                <a:latin typeface="Century Gothic"/>
              </a:rPr>
              <a:t>amendment</a:t>
            </a:r>
            <a:r>
              <a:rPr lang="fr-FR" sz="3200">
                <a:latin typeface="Century Gothic"/>
              </a:rPr>
              <a:t> or </a:t>
            </a:r>
            <a:r>
              <a:rPr lang="fr-FR" sz="3200">
                <a:latin typeface="Century Gothic"/>
              </a:rPr>
              <a:t>list</a:t>
            </a:r>
            <a:r>
              <a:rPr lang="fr-FR" sz="3200">
                <a:latin typeface="Century Gothic"/>
              </a:rPr>
              <a:t> of </a:t>
            </a:r>
            <a:r>
              <a:rPr lang="fr-FR" sz="3200">
                <a:latin typeface="Century Gothic"/>
              </a:rPr>
              <a:t>amendments</a:t>
            </a:r>
            <a:r>
              <a:rPr lang="fr-FR" sz="3200">
                <a:latin typeface="Century Gothic"/>
              </a:rPr>
              <a:t>, </a:t>
            </a:r>
            <a:r>
              <a:rPr lang="fr-FR" sz="3200">
                <a:latin typeface="Century Gothic"/>
              </a:rPr>
              <a:t>called</a:t>
            </a:r>
            <a:r>
              <a:rPr lang="fr-FR" sz="3200">
                <a:latin typeface="Century Gothic"/>
              </a:rPr>
              <a:t> </a:t>
            </a:r>
            <a:r>
              <a:rPr lang="fr-FR" sz="3200" b="1">
                <a:latin typeface="Century Gothic"/>
              </a:rPr>
              <a:t>AmendmentToDraftLegislationWork</a:t>
            </a:r>
            <a:r>
              <a:rPr lang="fr-FR" sz="3200">
                <a:latin typeface="Century Gothic"/>
              </a:rPr>
              <a:t>.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222782786" name="Google Shape;771;p55"/>
          <p:cNvSpPr/>
          <p:nvPr/>
        </p:nvSpPr>
        <p:spPr bwMode="auto">
          <a:xfrm>
            <a:off x="885576" y="4288838"/>
            <a:ext cx="2844104" cy="772098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DraftLegislationWork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/>
          </a:p>
        </p:txBody>
      </p:sp>
      <p:sp>
        <p:nvSpPr>
          <p:cNvPr id="642411980" name="Google Shape;772;p55"/>
          <p:cNvSpPr/>
          <p:nvPr/>
        </p:nvSpPr>
        <p:spPr bwMode="auto">
          <a:xfrm>
            <a:off x="3840466" y="4288837"/>
            <a:ext cx="3728497" cy="772098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AmendmentToDraftLegislationWork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/>
          </a:p>
        </p:txBody>
      </p:sp>
      <p:sp>
        <p:nvSpPr>
          <p:cNvPr id="1481339763" name="Google Shape;773;p55"/>
          <p:cNvSpPr/>
          <p:nvPr/>
        </p:nvSpPr>
        <p:spPr bwMode="auto">
          <a:xfrm>
            <a:off x="2260251" y="3009325"/>
            <a:ext cx="3096343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616804798" name="Google Shape;168;p26"/>
          <p:cNvSpPr/>
          <p:nvPr/>
        </p:nvSpPr>
        <p:spPr bwMode="auto">
          <a:xfrm rot="18882305">
            <a:off x="2216543" y="3791608"/>
            <a:ext cx="895270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920074862" name="Google Shape;153;p26"/>
          <p:cNvSpPr txBox="1"/>
          <p:nvPr/>
        </p:nvSpPr>
        <p:spPr bwMode="auto">
          <a:xfrm>
            <a:off x="2158507" y="3877860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6324732" name="Google Shape;168;p26"/>
          <p:cNvSpPr/>
          <p:nvPr/>
        </p:nvSpPr>
        <p:spPr bwMode="auto">
          <a:xfrm rot="13341379">
            <a:off x="4284934" y="3769403"/>
            <a:ext cx="895270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1609949303" name="Google Shape;153;p26"/>
          <p:cNvSpPr txBox="1"/>
          <p:nvPr/>
        </p:nvSpPr>
        <p:spPr bwMode="auto">
          <a:xfrm>
            <a:off x="4317382" y="3844851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479784222" name="Google Shape;773;p55"/>
          <p:cNvSpPr/>
          <p:nvPr/>
        </p:nvSpPr>
        <p:spPr bwMode="auto">
          <a:xfrm>
            <a:off x="2260251" y="3009325"/>
            <a:ext cx="3096343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1552459435" name="Google Shape;774;p55"/>
          <p:cNvSpPr/>
          <p:nvPr/>
        </p:nvSpPr>
        <p:spPr bwMode="auto">
          <a:xfrm>
            <a:off x="1123594" y="1986136"/>
            <a:ext cx="2110671" cy="540059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eli:LegalResource</a:t>
            </a: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</p:txBody>
      </p:sp>
      <p:sp>
        <p:nvSpPr>
          <p:cNvPr id="758763720" name="Google Shape;780;p55"/>
          <p:cNvSpPr/>
          <p:nvPr/>
        </p:nvSpPr>
        <p:spPr bwMode="auto">
          <a:xfrm>
            <a:off x="5989341" y="303496"/>
            <a:ext cx="2952327" cy="1026111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eli:Expression</a:t>
            </a:r>
            <a:endParaRPr/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title_short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title_alternative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language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71546406" name="Google Shape;781;p55"/>
          <p:cNvSpPr/>
          <p:nvPr/>
        </p:nvSpPr>
        <p:spPr bwMode="auto">
          <a:xfrm>
            <a:off x="5982908" y="2074582"/>
            <a:ext cx="2952327" cy="547725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eli:Manifestation</a:t>
            </a: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media_type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89430595" name="Google Shape;782;p55"/>
          <p:cNvCxnSpPr>
            <a:cxnSpLocks/>
            <a:stCxn id="654153218" idx="2"/>
            <a:endCxn id="1294467691" idx="1"/>
          </p:cNvCxnSpPr>
          <p:nvPr/>
        </p:nvCxnSpPr>
        <p:spPr bwMode="auto">
          <a:xfrm rot="5399978" flipH="1" flipV="0">
            <a:off x="2876400" y="932400"/>
            <a:ext cx="278699" cy="512699"/>
          </a:xfrm>
          <a:prstGeom prst="bentConnector4">
            <a:avLst>
              <a:gd name="adj1" fmla="val -61501"/>
              <a:gd name="adj2" fmla="val 144584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55700536" name="Google Shape;785;p55"/>
          <p:cNvSpPr txBox="1"/>
          <p:nvPr/>
        </p:nvSpPr>
        <p:spPr bwMode="auto">
          <a:xfrm>
            <a:off x="565767" y="939213"/>
            <a:ext cx="1977368" cy="4575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is_member_of (has_member) </a:t>
            </a:r>
            <a:endParaRPr/>
          </a:p>
        </p:txBody>
      </p:sp>
      <p:cxnSp>
        <p:nvCxnSpPr>
          <p:cNvPr id="639754481" name="Google Shape;786;p55"/>
          <p:cNvCxnSpPr>
            <a:cxnSpLocks/>
            <a:stCxn id="1622808559" idx="0"/>
            <a:endCxn id="758763720" idx="0"/>
          </p:cNvCxnSpPr>
          <p:nvPr/>
        </p:nvCxnSpPr>
        <p:spPr bwMode="auto">
          <a:xfrm rot="5399978" flipH="1" flipV="1">
            <a:off x="5379441" y="-1328659"/>
            <a:ext cx="453906" cy="3718220"/>
          </a:xfrm>
          <a:prstGeom prst="bentConnector3">
            <a:avLst>
              <a:gd name="adj1" fmla="val 15036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35018052" name="Google Shape;787;p55"/>
          <p:cNvSpPr txBox="1"/>
          <p:nvPr/>
        </p:nvSpPr>
        <p:spPr bwMode="auto">
          <a:xfrm>
            <a:off x="2945084" y="151493"/>
            <a:ext cx="2960247" cy="2746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is_realized_by (realizes) </a:t>
            </a:r>
            <a:endParaRPr/>
          </a:p>
        </p:txBody>
      </p:sp>
      <p:cxnSp>
        <p:nvCxnSpPr>
          <p:cNvPr id="492864960" name="Google Shape;788;p55"/>
          <p:cNvCxnSpPr>
            <a:cxnSpLocks/>
            <a:stCxn id="758763720" idx="2"/>
            <a:endCxn id="1371546406" idx="0"/>
          </p:cNvCxnSpPr>
          <p:nvPr/>
        </p:nvCxnSpPr>
        <p:spPr bwMode="auto">
          <a:xfrm rot="5399978">
            <a:off x="7089802" y="1698879"/>
            <a:ext cx="744973" cy="6431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592441238" name="Google Shape;790;p55"/>
          <p:cNvCxnSpPr>
            <a:cxnSpLocks/>
          </p:cNvCxnSpPr>
          <p:nvPr/>
        </p:nvCxnSpPr>
        <p:spPr bwMode="auto">
          <a:xfrm>
            <a:off x="0" y="2744069"/>
            <a:ext cx="9144000" cy="0"/>
          </a:xfrm>
          <a:prstGeom prst="straightConnector1">
            <a:avLst/>
          </a:prstGeom>
          <a:noFill/>
          <a:ln w="19050" cap="flat" cmpd="sng">
            <a:solidFill>
              <a:srgbClr val="C00000"/>
            </a:solidFill>
            <a:prstDash val="dashDot"/>
            <a:round/>
            <a:headEnd type="none" w="sm" len="sm"/>
            <a:tailEnd type="none" w="sm" len="sm"/>
          </a:ln>
        </p:spPr>
      </p:cxnSp>
      <p:sp>
        <p:nvSpPr>
          <p:cNvPr id="1251638143" name="Google Shape;791;p55"/>
          <p:cNvSpPr txBox="1"/>
          <p:nvPr/>
        </p:nvSpPr>
        <p:spPr bwMode="auto">
          <a:xfrm>
            <a:off x="64377" y="2268077"/>
            <a:ext cx="2288468" cy="369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i="1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</a:t>
            </a:r>
            <a:endParaRPr sz="1800" i="1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54153218" name="Google Shape;783;p55"/>
          <p:cNvSpPr/>
          <p:nvPr/>
        </p:nvSpPr>
        <p:spPr bwMode="auto">
          <a:xfrm>
            <a:off x="3203847" y="1213662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171407187" name="Google Shape;794;p55"/>
          <p:cNvSpPr/>
          <p:nvPr/>
        </p:nvSpPr>
        <p:spPr bwMode="auto">
          <a:xfrm>
            <a:off x="3213618" y="742784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294467691" name="Google Shape;784;p55"/>
          <p:cNvSpPr/>
          <p:nvPr/>
        </p:nvSpPr>
        <p:spPr bwMode="auto">
          <a:xfrm>
            <a:off x="2760139" y="992939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080063383" name="Google Shape;795;p55"/>
          <p:cNvSpPr/>
          <p:nvPr/>
        </p:nvSpPr>
        <p:spPr bwMode="auto">
          <a:xfrm>
            <a:off x="2730285" y="753963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8805147" name="Google Shape;796;p55"/>
          <p:cNvCxnSpPr>
            <a:cxnSpLocks/>
            <a:stCxn id="1171407187" idx="0"/>
            <a:endCxn id="2080063383" idx="1"/>
          </p:cNvCxnSpPr>
          <p:nvPr/>
        </p:nvCxnSpPr>
        <p:spPr bwMode="auto">
          <a:xfrm rot="5399978" flipH="0" flipV="0">
            <a:off x="2973599" y="500398"/>
            <a:ext cx="69300" cy="552299"/>
          </a:xfrm>
          <a:prstGeom prst="bentConnector4">
            <a:avLst>
              <a:gd name="adj1" fmla="val -248209"/>
              <a:gd name="adj2" fmla="val 141392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228577241" name="Google Shape;797;p55"/>
          <p:cNvSpPr txBox="1"/>
          <p:nvPr/>
        </p:nvSpPr>
        <p:spPr bwMode="auto">
          <a:xfrm>
            <a:off x="376302" y="288581"/>
            <a:ext cx="2961327" cy="2746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is_part_of (has_part)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622808559" name="Google Shape;773;p55"/>
          <p:cNvSpPr/>
          <p:nvPr/>
        </p:nvSpPr>
        <p:spPr bwMode="auto">
          <a:xfrm>
            <a:off x="2730285" y="757402"/>
            <a:ext cx="2033997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e</a:t>
            </a: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li:Work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900138220" name="Google Shape;168;p26"/>
          <p:cNvSpPr/>
          <p:nvPr/>
        </p:nvSpPr>
        <p:spPr bwMode="auto">
          <a:xfrm rot="16199969">
            <a:off x="3108825" y="2018820"/>
            <a:ext cx="1487773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1199978719" name="Google Shape;153;p26"/>
          <p:cNvSpPr txBox="1"/>
          <p:nvPr/>
        </p:nvSpPr>
        <p:spPr bwMode="auto">
          <a:xfrm>
            <a:off x="3410529" y="2015539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980789359" name="Google Shape;168;p26"/>
          <p:cNvSpPr/>
          <p:nvPr/>
        </p:nvSpPr>
        <p:spPr bwMode="auto">
          <a:xfrm rot="18314286">
            <a:off x="3037488" y="1518928"/>
            <a:ext cx="740827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1500275968" name="Google Shape;789;p55"/>
          <p:cNvSpPr txBox="1"/>
          <p:nvPr/>
        </p:nvSpPr>
        <p:spPr bwMode="auto">
          <a:xfrm>
            <a:off x="4157005" y="1400204"/>
            <a:ext cx="3317730" cy="2746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is_embodied_by (embodies)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121587983" name="Google Shape;153;p26"/>
          <p:cNvSpPr txBox="1"/>
          <p:nvPr/>
        </p:nvSpPr>
        <p:spPr bwMode="auto">
          <a:xfrm>
            <a:off x="2877154" y="1644319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387689529" name="Google Shape;791;p55"/>
          <p:cNvSpPr txBox="1"/>
          <p:nvPr/>
        </p:nvSpPr>
        <p:spPr bwMode="auto">
          <a:xfrm>
            <a:off x="41769" y="2824620"/>
            <a:ext cx="2288468" cy="369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i="1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ELI-DL</a:t>
            </a:r>
            <a:endParaRPr sz="1800" i="1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96841480" name="Google Shape;783;p55"/>
          <p:cNvSpPr/>
          <p:nvPr/>
        </p:nvSpPr>
        <p:spPr bwMode="auto">
          <a:xfrm>
            <a:off x="4258713" y="1213659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021867433" name="Google Shape;782;p55"/>
          <p:cNvCxnSpPr>
            <a:cxnSpLocks/>
            <a:stCxn id="1622808559" idx="3"/>
            <a:endCxn id="96841480" idx="2"/>
          </p:cNvCxnSpPr>
          <p:nvPr/>
        </p:nvCxnSpPr>
        <p:spPr bwMode="auto">
          <a:xfrm rot="0" flipH="1" flipV="0">
            <a:off x="4327200" y="1026000"/>
            <a:ext cx="436593" cy="304405"/>
          </a:xfrm>
          <a:prstGeom prst="bentConnector4">
            <a:avLst>
              <a:gd name="adj1" fmla="val -52360"/>
              <a:gd name="adj2" fmla="val 175097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2067138614" name="Google Shape;797;p55"/>
          <p:cNvSpPr txBox="1"/>
          <p:nvPr/>
        </p:nvSpPr>
        <p:spPr bwMode="auto">
          <a:xfrm>
            <a:off x="3952550" y="1584677"/>
            <a:ext cx="1531622" cy="82327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is_derivative_of (has_derivative)</a:t>
            </a:r>
            <a:endParaRPr/>
          </a:p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is_annex_of (has_annex)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ZoneTexte 2"/>
          <p:cNvSpPr txBox="1"/>
          <p:nvPr/>
        </p:nvSpPr>
        <p:spPr bwMode="auto">
          <a:xfrm>
            <a:off x="581080" y="401925"/>
            <a:ext cx="8208912" cy="46166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200">
                <a:latin typeface="Century Gothic"/>
              </a:rPr>
              <a:t>Additionnal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parliamentary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specific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properties</a:t>
            </a:r>
            <a:r>
              <a:rPr lang="fr-FR" sz="3200">
                <a:latin typeface="Century Gothic"/>
              </a:rPr>
              <a:t> are </a:t>
            </a:r>
            <a:r>
              <a:rPr lang="fr-FR" sz="3200">
                <a:latin typeface="Century Gothic"/>
              </a:rPr>
              <a:t>introduced</a:t>
            </a:r>
            <a:r>
              <a:rPr lang="fr-FR" sz="3200">
                <a:latin typeface="Century Gothic"/>
              </a:rPr>
              <a:t> to </a:t>
            </a:r>
            <a:r>
              <a:rPr lang="fr-FR" sz="3200">
                <a:latin typeface="Century Gothic"/>
              </a:rPr>
              <a:t>further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describe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works</a:t>
            </a:r>
            <a:r>
              <a:rPr lang="fr-FR" sz="3200">
                <a:latin typeface="Century Gothic"/>
              </a:rPr>
              <a:t> :</a:t>
            </a:r>
            <a:endParaRPr/>
          </a:p>
          <a:p>
            <a:pPr marL="457200" indent="-457200">
              <a:spcBef>
                <a:spcPts val="1200"/>
              </a:spcBef>
              <a:buFont typeface="Arial"/>
              <a:buChar char="•"/>
              <a:defRPr/>
            </a:pPr>
            <a:r>
              <a:rPr lang="fr-FR" sz="2400">
                <a:latin typeface="Century Gothic"/>
              </a:rPr>
              <a:t>A </a:t>
            </a:r>
            <a:r>
              <a:rPr lang="fr-FR" sz="2400">
                <a:latin typeface="Century Gothic"/>
              </a:rPr>
              <a:t>work</a:t>
            </a:r>
            <a:r>
              <a:rPr lang="fr-FR" sz="2400">
                <a:latin typeface="Century Gothic"/>
              </a:rPr>
              <a:t> can </a:t>
            </a:r>
            <a:r>
              <a:rPr lang="fr-FR" sz="2400">
                <a:latin typeface="Century Gothic"/>
              </a:rPr>
              <a:t>be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said</a:t>
            </a:r>
            <a:r>
              <a:rPr lang="fr-FR" sz="2400">
                <a:latin typeface="Century Gothic"/>
              </a:rPr>
              <a:t> to </a:t>
            </a:r>
            <a:r>
              <a:rPr lang="fr-FR" sz="2400" b="1">
                <a:latin typeface="Century Gothic"/>
              </a:rPr>
              <a:t>adopt</a:t>
            </a:r>
            <a:r>
              <a:rPr lang="fr-FR" sz="2400" b="1">
                <a:latin typeface="Century Gothic"/>
              </a:rPr>
              <a:t> </a:t>
            </a:r>
            <a:r>
              <a:rPr lang="fr-FR" sz="2400" b="1">
                <a:latin typeface="Century Gothic"/>
              </a:rPr>
              <a:t>another</a:t>
            </a:r>
            <a:r>
              <a:rPr lang="fr-FR" sz="2400" b="1">
                <a:latin typeface="Century Gothic"/>
              </a:rPr>
              <a:t> </a:t>
            </a:r>
            <a:r>
              <a:rPr lang="fr-FR" sz="2400" b="1">
                <a:latin typeface="Century Gothic"/>
              </a:rPr>
              <a:t>work</a:t>
            </a:r>
            <a:r>
              <a:rPr lang="fr-FR" sz="2400" b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(« the </a:t>
            </a:r>
            <a:r>
              <a:rPr lang="fr-FR" sz="2400" i="1">
                <a:latin typeface="Century Gothic"/>
              </a:rPr>
              <a:t>adopted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text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adopts</a:t>
            </a:r>
            <a:r>
              <a:rPr lang="fr-FR" sz="2400" i="1">
                <a:latin typeface="Century Gothic"/>
              </a:rPr>
              <a:t> the draft report »)</a:t>
            </a:r>
            <a:endParaRPr/>
          </a:p>
          <a:p>
            <a:pPr marL="457200" indent="-457200">
              <a:spcBef>
                <a:spcPts val="1200"/>
              </a:spcBef>
              <a:buFont typeface="Arial"/>
              <a:buChar char="•"/>
              <a:defRPr/>
            </a:pPr>
            <a:r>
              <a:rPr lang="fr-FR" sz="2400">
                <a:latin typeface="Century Gothic"/>
              </a:rPr>
              <a:t>A </a:t>
            </a:r>
            <a:r>
              <a:rPr lang="fr-FR" sz="2400">
                <a:latin typeface="Century Gothic"/>
              </a:rPr>
              <a:t>work</a:t>
            </a:r>
            <a:r>
              <a:rPr lang="fr-FR" sz="2400">
                <a:latin typeface="Century Gothic"/>
              </a:rPr>
              <a:t> can </a:t>
            </a:r>
            <a:r>
              <a:rPr lang="fr-FR" sz="2400" b="1">
                <a:latin typeface="Century Gothic"/>
              </a:rPr>
              <a:t>answer</a:t>
            </a:r>
            <a:r>
              <a:rPr lang="fr-FR" sz="2400" b="1">
                <a:latin typeface="Century Gothic"/>
              </a:rPr>
              <a:t> </a:t>
            </a:r>
            <a:r>
              <a:rPr lang="fr-FR" sz="2400" b="1">
                <a:latin typeface="Century Gothic"/>
              </a:rPr>
              <a:t>another</a:t>
            </a:r>
            <a:r>
              <a:rPr lang="fr-FR" sz="2400" b="1">
                <a:latin typeface="Century Gothic"/>
              </a:rPr>
              <a:t> </a:t>
            </a:r>
            <a:r>
              <a:rPr lang="fr-FR" sz="2400" b="1">
                <a:latin typeface="Century Gothic"/>
              </a:rPr>
              <a:t>work</a:t>
            </a:r>
            <a:r>
              <a:rPr lang="fr-FR" sz="2400" b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(« question </a:t>
            </a:r>
            <a:r>
              <a:rPr lang="fr-FR" sz="2400" i="1">
                <a:latin typeface="Century Gothic"/>
              </a:rPr>
              <a:t>from</a:t>
            </a:r>
            <a:r>
              <a:rPr lang="fr-FR" sz="2400" i="1">
                <a:latin typeface="Century Gothic"/>
              </a:rPr>
              <a:t> a </a:t>
            </a:r>
            <a:r>
              <a:rPr lang="fr-FR" sz="2400" i="1">
                <a:latin typeface="Century Gothic"/>
              </a:rPr>
              <a:t>member</a:t>
            </a:r>
            <a:r>
              <a:rPr lang="fr-FR" sz="2400" i="1">
                <a:latin typeface="Century Gothic"/>
              </a:rPr>
              <a:t> of </a:t>
            </a:r>
            <a:r>
              <a:rPr lang="fr-FR" sz="2400" i="1">
                <a:latin typeface="Century Gothic"/>
              </a:rPr>
              <a:t>parliament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is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answered</a:t>
            </a:r>
            <a:r>
              <a:rPr lang="fr-FR" sz="2400" i="1">
                <a:latin typeface="Century Gothic"/>
              </a:rPr>
              <a:t> in an </a:t>
            </a:r>
            <a:r>
              <a:rPr lang="fr-FR" sz="2400" i="1">
                <a:latin typeface="Century Gothic"/>
              </a:rPr>
              <a:t>answer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from</a:t>
            </a:r>
            <a:r>
              <a:rPr lang="fr-FR" sz="2400" i="1">
                <a:latin typeface="Century Gothic"/>
              </a:rPr>
              <a:t> EU commission ») </a:t>
            </a:r>
            <a:endParaRPr/>
          </a:p>
          <a:p>
            <a:pPr marL="457200" indent="-457200">
              <a:spcBef>
                <a:spcPts val="1200"/>
              </a:spcBef>
              <a:buFont typeface="Arial"/>
              <a:buChar char="•"/>
              <a:defRPr/>
            </a:pPr>
            <a:r>
              <a:rPr lang="fr-FR" sz="2400">
                <a:latin typeface="Century Gothic"/>
              </a:rPr>
              <a:t>A </a:t>
            </a:r>
            <a:r>
              <a:rPr lang="fr-FR" sz="2400">
                <a:latin typeface="Century Gothic"/>
              </a:rPr>
              <a:t>work</a:t>
            </a:r>
            <a:r>
              <a:rPr lang="fr-FR" sz="2400">
                <a:latin typeface="Century Gothic"/>
              </a:rPr>
              <a:t> can </a:t>
            </a:r>
            <a:r>
              <a:rPr lang="fr-FR" sz="2400">
                <a:latin typeface="Century Gothic"/>
              </a:rPr>
              <a:t>be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connected</a:t>
            </a:r>
            <a:r>
              <a:rPr lang="fr-FR" sz="2400">
                <a:latin typeface="Century Gothic"/>
              </a:rPr>
              <a:t> to the </a:t>
            </a:r>
            <a:r>
              <a:rPr lang="fr-FR" sz="2400" b="1">
                <a:latin typeface="Century Gothic"/>
              </a:rPr>
              <a:t>parliamentary</a:t>
            </a:r>
            <a:r>
              <a:rPr lang="fr-FR" sz="2400" b="1">
                <a:latin typeface="Century Gothic"/>
              </a:rPr>
              <a:t> </a:t>
            </a:r>
            <a:r>
              <a:rPr lang="fr-FR" sz="2400" b="1">
                <a:latin typeface="Century Gothic"/>
              </a:rPr>
              <a:t>term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it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was</a:t>
            </a:r>
            <a:r>
              <a:rPr lang="fr-FR" sz="2400">
                <a:latin typeface="Century Gothic"/>
              </a:rPr>
              <a:t> </a:t>
            </a:r>
            <a:r>
              <a:rPr lang="fr-FR" sz="2400">
                <a:latin typeface="Century Gothic"/>
              </a:rPr>
              <a:t>issued</a:t>
            </a:r>
            <a:r>
              <a:rPr lang="fr-FR" sz="2400">
                <a:latin typeface="Century Gothic"/>
              </a:rPr>
              <a:t> in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5194020" name="Google Shape;773;p55"/>
          <p:cNvSpPr/>
          <p:nvPr/>
        </p:nvSpPr>
        <p:spPr bwMode="auto">
          <a:xfrm>
            <a:off x="3362744" y="2167102"/>
            <a:ext cx="2033997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e</a:t>
            </a: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li:Work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17703155" name="Google Shape;834;p57"/>
          <p:cNvSpPr/>
          <p:nvPr/>
        </p:nvSpPr>
        <p:spPr bwMode="auto">
          <a:xfrm>
            <a:off x="4813432" y="2592498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02883637" name="Google Shape;826;p57"/>
          <p:cNvCxnSpPr>
            <a:cxnSpLocks/>
            <a:stCxn id="817703155" idx="2"/>
            <a:endCxn id="2121878397" idx="3"/>
          </p:cNvCxnSpPr>
          <p:nvPr/>
        </p:nvCxnSpPr>
        <p:spPr bwMode="auto">
          <a:xfrm rot="5399976" flipH="1" flipV="1">
            <a:off x="5007903" y="2361634"/>
            <a:ext cx="221316" cy="472308"/>
          </a:xfrm>
          <a:prstGeom prst="bentConnector4">
            <a:avLst>
              <a:gd name="adj1" fmla="val -103291"/>
              <a:gd name="adj2" fmla="val 148401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33691725" name="Google Shape;837;p57"/>
          <p:cNvSpPr txBox="1"/>
          <p:nvPr/>
        </p:nvSpPr>
        <p:spPr bwMode="auto">
          <a:xfrm>
            <a:off x="5579406" y="2477634"/>
            <a:ext cx="2037596" cy="45751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answers_to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 (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is_answered_in)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cs typeface="Calibri"/>
              </a:rPr>
              <a:t>&lt; </a:t>
            </a:r>
            <a:r>
              <a:rPr lang="fr-FR" sz="1200">
                <a:solidFill>
                  <a:schemeClr val="dk1"/>
                </a:solidFill>
                <a:latin typeface="Calibri"/>
                <a:cs typeface="Calibri"/>
              </a:rPr>
              <a:t>eli:refers_to</a:t>
            </a:r>
            <a:endParaRPr>
              <a:highlight>
                <a:srgbClr val="FFFF00"/>
              </a:highlight>
            </a:endParaRPr>
          </a:p>
        </p:txBody>
      </p:sp>
      <p:sp>
        <p:nvSpPr>
          <p:cNvPr id="464356120" name="Google Shape;834;p57"/>
          <p:cNvSpPr/>
          <p:nvPr/>
        </p:nvSpPr>
        <p:spPr bwMode="auto">
          <a:xfrm>
            <a:off x="4882407" y="2182181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21878397" name="Google Shape;834;p57"/>
          <p:cNvSpPr/>
          <p:nvPr/>
        </p:nvSpPr>
        <p:spPr bwMode="auto">
          <a:xfrm>
            <a:off x="5216766" y="2429155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912650570" name="Google Shape;834;p57"/>
          <p:cNvSpPr/>
          <p:nvPr/>
        </p:nvSpPr>
        <p:spPr bwMode="auto">
          <a:xfrm>
            <a:off x="5241804" y="2246437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375813794" name="Google Shape;826;p57"/>
          <p:cNvCxnSpPr>
            <a:cxnSpLocks/>
            <a:stCxn id="1912650570" idx="3"/>
            <a:endCxn id="464356120" idx="0"/>
          </p:cNvCxnSpPr>
          <p:nvPr/>
        </p:nvCxnSpPr>
        <p:spPr bwMode="auto">
          <a:xfrm flipH="1" flipV="1">
            <a:off x="4951383" y="2182181"/>
            <a:ext cx="428371" cy="122230"/>
          </a:xfrm>
          <a:prstGeom prst="bentConnector4">
            <a:avLst>
              <a:gd name="adj1" fmla="val -53365"/>
              <a:gd name="adj2" fmla="val 28702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55697612" name="Google Shape;837;p57"/>
          <p:cNvSpPr txBox="1"/>
          <p:nvPr/>
        </p:nvSpPr>
        <p:spPr bwMode="auto">
          <a:xfrm>
            <a:off x="5614168" y="1894842"/>
            <a:ext cx="2039036" cy="2746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adopts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 (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is_adopted_in)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907924178" name="CustomShape 6"/>
          <p:cNvSpPr/>
          <p:nvPr/>
        </p:nvSpPr>
        <p:spPr bwMode="auto">
          <a:xfrm>
            <a:off x="3784680" y="2592360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436796683" name="Google Shape;435;p43"/>
          <p:cNvSpPr/>
          <p:nvPr/>
        </p:nvSpPr>
        <p:spPr bwMode="auto">
          <a:xfrm>
            <a:off x="4951381" y="4070394"/>
            <a:ext cx="2425911" cy="47224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ParliamentaryTerm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149039109" name="Google Shape;826;p57"/>
          <p:cNvCxnSpPr>
            <a:cxnSpLocks/>
            <a:stCxn id="95194020" idx="2"/>
            <a:endCxn id="436796683" idx="1"/>
          </p:cNvCxnSpPr>
          <p:nvPr/>
        </p:nvCxnSpPr>
        <p:spPr bwMode="auto">
          <a:xfrm rot="16199969" flipH="1">
            <a:off x="3863657" y="3218788"/>
            <a:ext cx="1603812" cy="571637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668146948" name="Google Shape;437;p43"/>
          <p:cNvSpPr txBox="1"/>
          <p:nvPr/>
        </p:nvSpPr>
        <p:spPr bwMode="auto">
          <a:xfrm>
            <a:off x="3784680" y="3268454"/>
            <a:ext cx="2426991" cy="2746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parliamentary_term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24" name="Google Shape;424;p43"/>
          <p:cNvSpPr/>
          <p:nvPr/>
        </p:nvSpPr>
        <p:spPr bwMode="auto">
          <a:xfrm>
            <a:off x="3302973" y="1711913"/>
            <a:ext cx="2545645" cy="161028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activity_id</a:t>
            </a:r>
            <a:endParaRPr lang="fr"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399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activity_order</a:t>
            </a:r>
            <a:endParaRPr/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activity_label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activity_start_date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activity_end_date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32" name="Google Shape;432;p43"/>
          <p:cNvCxnSpPr>
            <a:cxnSpLocks/>
          </p:cNvCxnSpPr>
          <p:nvPr/>
        </p:nvCxnSpPr>
        <p:spPr bwMode="auto">
          <a:xfrm>
            <a:off x="3313457" y="2209233"/>
            <a:ext cx="2516102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34" name="Google Shape;434;p43"/>
          <p:cNvSpPr/>
          <p:nvPr/>
        </p:nvSpPr>
        <p:spPr bwMode="auto">
          <a:xfrm>
            <a:off x="3281920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9" name="Google Shape;435;p43"/>
          <p:cNvSpPr/>
          <p:nvPr/>
        </p:nvSpPr>
        <p:spPr bwMode="auto">
          <a:xfrm>
            <a:off x="3294892" y="4378717"/>
            <a:ext cx="2561203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0" name="Google Shape;436;p43"/>
          <p:cNvCxnSpPr>
            <a:cxnSpLocks/>
            <a:stCxn id="424" idx="2"/>
            <a:endCxn id="59" idx="0"/>
          </p:cNvCxnSpPr>
          <p:nvPr/>
        </p:nvCxnSpPr>
        <p:spPr bwMode="auto">
          <a:xfrm rot="5400000">
            <a:off x="4047387" y="3850308"/>
            <a:ext cx="1056516" cy="30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" name="Google Shape;437;p43"/>
          <p:cNvSpPr txBox="1"/>
          <p:nvPr/>
        </p:nvSpPr>
        <p:spPr bwMode="auto">
          <a:xfrm>
            <a:off x="3936048" y="3794799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7" name="Google Shape;434;p43"/>
          <p:cNvSpPr/>
          <p:nvPr/>
        </p:nvSpPr>
        <p:spPr bwMode="auto">
          <a:xfrm>
            <a:off x="5705081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527740" y="155868"/>
            <a:ext cx="8208912" cy="42165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200">
                <a:latin typeface="Century Gothic"/>
              </a:rPr>
              <a:t>A </a:t>
            </a:r>
            <a:r>
              <a:rPr lang="fr-FR" sz="3200">
                <a:latin typeface="Century Gothic"/>
              </a:rPr>
              <a:t>LegislativeProcessWork</a:t>
            </a:r>
            <a:r>
              <a:rPr lang="fr-FR" sz="3200">
                <a:latin typeface="Century Gothic"/>
              </a:rPr>
              <a:t> can have </a:t>
            </a:r>
            <a:r>
              <a:rPr lang="fr-FR" sz="3200" b="1">
                <a:latin typeface="Century Gothic"/>
              </a:rPr>
              <a:t>an identifier, a </a:t>
            </a:r>
            <a:r>
              <a:rPr lang="fr-FR" sz="3200" b="1">
                <a:latin typeface="Century Gothic"/>
              </a:rPr>
              <a:t>creator</a:t>
            </a:r>
            <a:r>
              <a:rPr lang="fr-FR" sz="3200" b="1">
                <a:latin typeface="Century Gothic"/>
              </a:rPr>
              <a:t>, a date, a description, a type</a:t>
            </a:r>
            <a:r>
              <a:rPr lang="fr-FR" sz="32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200">
                <a:latin typeface="Century Gothic"/>
              </a:rPr>
              <a:t>Its</a:t>
            </a:r>
            <a:r>
              <a:rPr lang="fr-FR" sz="3200">
                <a:latin typeface="Century Gothic"/>
              </a:rPr>
              <a:t> </a:t>
            </a:r>
            <a:r>
              <a:rPr lang="fr-FR" sz="3200" b="1">
                <a:latin typeface="Century Gothic"/>
              </a:rPr>
              <a:t>version</a:t>
            </a:r>
            <a:r>
              <a:rPr lang="fr-FR" sz="3200">
                <a:latin typeface="Century Gothic"/>
              </a:rPr>
              <a:t> can </a:t>
            </a:r>
            <a:r>
              <a:rPr lang="fr-FR" sz="3200">
                <a:latin typeface="Century Gothic"/>
              </a:rPr>
              <a:t>be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indicated</a:t>
            </a:r>
            <a:r>
              <a:rPr lang="fr-FR" sz="3200">
                <a:latin typeface="Century Gothic"/>
              </a:rPr>
              <a:t>, in </a:t>
            </a:r>
            <a:r>
              <a:rPr lang="fr-FR" sz="3200">
                <a:latin typeface="Century Gothic"/>
              </a:rPr>
              <a:t>particular</a:t>
            </a:r>
            <a:r>
              <a:rPr lang="fr-FR" sz="3200">
                <a:latin typeface="Century Gothic"/>
              </a:rPr>
              <a:t> to </a:t>
            </a:r>
            <a:r>
              <a:rPr lang="fr-FR" sz="3200">
                <a:latin typeface="Century Gothic"/>
              </a:rPr>
              <a:t>indicate</a:t>
            </a:r>
            <a:r>
              <a:rPr lang="fr-FR" sz="3200">
                <a:latin typeface="Century Gothic"/>
              </a:rPr>
              <a:t> if </a:t>
            </a:r>
            <a:r>
              <a:rPr lang="fr-FR" sz="3200">
                <a:latin typeface="Century Gothic"/>
              </a:rPr>
              <a:t>it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is</a:t>
            </a:r>
            <a:r>
              <a:rPr lang="fr-FR" sz="3200">
                <a:latin typeface="Century Gothic"/>
              </a:rPr>
              <a:t> </a:t>
            </a:r>
            <a:r>
              <a:rPr lang="fr-FR" sz="3200" b="1">
                <a:latin typeface="Century Gothic"/>
              </a:rPr>
              <a:t>preparatory</a:t>
            </a:r>
            <a:r>
              <a:rPr lang="fr-FR" sz="3200" b="1">
                <a:latin typeface="Century Gothic"/>
              </a:rPr>
              <a:t> or final</a:t>
            </a:r>
            <a:r>
              <a:rPr lang="fr-FR" sz="3200">
                <a:latin typeface="Century Gothic"/>
              </a:rPr>
              <a:t>. </a:t>
            </a:r>
            <a:r>
              <a:rPr lang="fr-FR" sz="2400" i="1">
                <a:latin typeface="Century Gothic"/>
              </a:rPr>
              <a:t>(e.g. </a:t>
            </a:r>
            <a:r>
              <a:rPr lang="fr-FR" sz="2400" i="1">
                <a:latin typeface="Century Gothic"/>
              </a:rPr>
              <a:t>preparatory</a:t>
            </a:r>
            <a:r>
              <a:rPr lang="fr-FR" sz="2400" i="1">
                <a:latin typeface="Century Gothic"/>
              </a:rPr>
              <a:t> version of an </a:t>
            </a:r>
            <a:r>
              <a:rPr lang="fr-FR" sz="2400" i="1">
                <a:latin typeface="Century Gothic"/>
              </a:rPr>
              <a:t>amendment</a:t>
            </a:r>
            <a:r>
              <a:rPr lang="fr-FR" sz="2400" i="1">
                <a:latin typeface="Century Gothic"/>
              </a:rPr>
              <a:t> versus </a:t>
            </a:r>
            <a:r>
              <a:rPr lang="fr-FR" sz="2400" i="1">
                <a:latin typeface="Century Gothic"/>
              </a:rPr>
              <a:t>tabled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amendment</a:t>
            </a:r>
            <a:r>
              <a:rPr lang="fr-FR" sz="2400" i="1">
                <a:latin typeface="Century Gothic"/>
              </a:rPr>
              <a:t>)</a:t>
            </a:r>
            <a:endParaRPr/>
          </a:p>
          <a:p>
            <a:pPr>
              <a:spcBef>
                <a:spcPts val="1200"/>
              </a:spcBef>
              <a:defRPr/>
            </a:pPr>
            <a:endParaRPr lang="fr-FR" sz="3200" i="1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17" name="Google Shape;817;p57"/>
          <p:cNvSpPr/>
          <p:nvPr/>
        </p:nvSpPr>
        <p:spPr bwMode="auto">
          <a:xfrm>
            <a:off x="3419872" y="1029125"/>
            <a:ext cx="2448271" cy="1629471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legislative_process_work_id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legislative_process_work_date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legislative_process_work_description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25" name="Google Shape;825;p57"/>
          <p:cNvCxnSpPr>
            <a:cxnSpLocks/>
          </p:cNvCxnSpPr>
          <p:nvPr/>
        </p:nvCxnSpPr>
        <p:spPr bwMode="auto">
          <a:xfrm>
            <a:off x="3401379" y="1599077"/>
            <a:ext cx="2448272" cy="0"/>
          </a:xfrm>
          <a:prstGeom prst="straightConnector1">
            <a:avLst/>
          </a:prstGeom>
          <a:solidFill>
            <a:srgbClr val="76923C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29" name="Google Shape;829;p57"/>
          <p:cNvSpPr/>
          <p:nvPr/>
        </p:nvSpPr>
        <p:spPr bwMode="auto">
          <a:xfrm>
            <a:off x="139440" y="1610644"/>
            <a:ext cx="2189017" cy="409779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Agent</a:t>
            </a:r>
            <a:endParaRPr/>
          </a:p>
        </p:txBody>
      </p:sp>
      <p:cxnSp>
        <p:nvCxnSpPr>
          <p:cNvPr id="830" name="Google Shape;830;p57"/>
          <p:cNvCxnSpPr>
            <a:cxnSpLocks/>
            <a:stCxn id="831" idx="1"/>
            <a:endCxn id="829" idx="0"/>
          </p:cNvCxnSpPr>
          <p:nvPr/>
        </p:nvCxnSpPr>
        <p:spPr bwMode="auto">
          <a:xfrm flipH="1">
            <a:off x="1233834" y="1394980"/>
            <a:ext cx="2178300" cy="21569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32" name="Google Shape;832;p57"/>
          <p:cNvSpPr txBox="1"/>
          <p:nvPr/>
        </p:nvSpPr>
        <p:spPr bwMode="auto">
          <a:xfrm>
            <a:off x="970587" y="1167594"/>
            <a:ext cx="2448271" cy="2077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legislative_process_work_creator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3" name="Google Shape;833;p57"/>
          <p:cNvSpPr/>
          <p:nvPr/>
        </p:nvSpPr>
        <p:spPr bwMode="auto">
          <a:xfrm>
            <a:off x="106318" y="2711645"/>
            <a:ext cx="2880319" cy="488735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LegislativeProcessWorkType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4" name="Google Shape;834;p57"/>
          <p:cNvSpPr/>
          <p:nvPr/>
        </p:nvSpPr>
        <p:spPr bwMode="auto">
          <a:xfrm>
            <a:off x="3418132" y="239344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35" name="Google Shape;835;p57"/>
          <p:cNvCxnSpPr>
            <a:cxnSpLocks/>
            <a:stCxn id="834" idx="1"/>
            <a:endCxn id="833" idx="0"/>
          </p:cNvCxnSpPr>
          <p:nvPr/>
        </p:nvCxnSpPr>
        <p:spPr bwMode="auto">
          <a:xfrm flipH="1">
            <a:off x="1546432" y="2451413"/>
            <a:ext cx="1871700" cy="2601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36" name="Google Shape;836;p57"/>
          <p:cNvSpPr txBox="1"/>
          <p:nvPr/>
        </p:nvSpPr>
        <p:spPr bwMode="auto">
          <a:xfrm>
            <a:off x="1093158" y="2013226"/>
            <a:ext cx="2292900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legislative_process_work_type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19" name="Google Shape;819;p57"/>
          <p:cNvSpPr/>
          <p:nvPr/>
        </p:nvSpPr>
        <p:spPr bwMode="auto">
          <a:xfrm>
            <a:off x="5711700" y="134991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1" name="Google Shape;831;p57"/>
          <p:cNvSpPr/>
          <p:nvPr/>
        </p:nvSpPr>
        <p:spPr bwMode="auto">
          <a:xfrm>
            <a:off x="3412134" y="1337006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27" name="Google Shape;827;p57"/>
          <p:cNvSpPr/>
          <p:nvPr/>
        </p:nvSpPr>
        <p:spPr bwMode="auto">
          <a:xfrm>
            <a:off x="5310779" y="1027426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8" name="Google Shape;838;p57"/>
          <p:cNvSpPr/>
          <p:nvPr/>
        </p:nvSpPr>
        <p:spPr bwMode="auto">
          <a:xfrm>
            <a:off x="3993995" y="1038938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9" name="Google Shape;839;p57"/>
          <p:cNvSpPr/>
          <p:nvPr/>
        </p:nvSpPr>
        <p:spPr bwMode="auto">
          <a:xfrm>
            <a:off x="98500" y="109738"/>
            <a:ext cx="3190266" cy="488735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LegislativeProcessWorkVersion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40" name="Google Shape;840;p57"/>
          <p:cNvCxnSpPr>
            <a:cxnSpLocks/>
            <a:stCxn id="838" idx="0"/>
            <a:endCxn id="839" idx="3"/>
          </p:cNvCxnSpPr>
          <p:nvPr/>
        </p:nvCxnSpPr>
        <p:spPr bwMode="auto">
          <a:xfrm rot="16199998" flipV="1">
            <a:off x="3333453" y="309418"/>
            <a:ext cx="684832" cy="774205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41" name="Google Shape;841;p57"/>
          <p:cNvSpPr txBox="1"/>
          <p:nvPr/>
        </p:nvSpPr>
        <p:spPr bwMode="auto">
          <a:xfrm>
            <a:off x="1761178" y="621028"/>
            <a:ext cx="229302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legislative_process_work_version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42" name="Google Shape;842;p57"/>
          <p:cNvSpPr/>
          <p:nvPr/>
        </p:nvSpPr>
        <p:spPr bwMode="auto">
          <a:xfrm rot="5400000">
            <a:off x="611876" y="204928"/>
            <a:ext cx="177209" cy="1041936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43" name="Google Shape;843;p57"/>
          <p:cNvSpPr txBox="1"/>
          <p:nvPr/>
        </p:nvSpPr>
        <p:spPr bwMode="auto">
          <a:xfrm>
            <a:off x="249384" y="733316"/>
            <a:ext cx="1188089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Preparatory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Final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611560" y="620688"/>
            <a:ext cx="8208912" cy="28315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An </a:t>
            </a:r>
            <a:r>
              <a:rPr lang="fr-FR" sz="3600">
                <a:latin typeface="Century Gothic"/>
              </a:rPr>
              <a:t>Amendment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amends</a:t>
            </a:r>
            <a:r>
              <a:rPr lang="fr-FR" sz="3600" b="1">
                <a:latin typeface="Century Gothic"/>
              </a:rPr>
              <a:t> a version </a:t>
            </a:r>
            <a:r>
              <a:rPr lang="fr-FR" sz="3600">
                <a:latin typeface="Century Gothic"/>
              </a:rPr>
              <a:t>of the draft </a:t>
            </a:r>
            <a:r>
              <a:rPr lang="fr-FR" sz="3600">
                <a:latin typeface="Century Gothic"/>
              </a:rPr>
              <a:t>legislation</a:t>
            </a:r>
            <a:r>
              <a:rPr lang="fr-FR" sz="36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Successive versions of the draft </a:t>
            </a:r>
            <a:r>
              <a:rPr lang="fr-FR" sz="3600">
                <a:latin typeface="Century Gothic"/>
              </a:rPr>
              <a:t>legislation</a:t>
            </a:r>
            <a:r>
              <a:rPr lang="fr-FR" sz="3600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includes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amendments</a:t>
            </a:r>
            <a:r>
              <a:rPr lang="fr-FR" sz="3600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(the </a:t>
            </a:r>
            <a:r>
              <a:rPr lang="fr-FR" sz="2400" i="1">
                <a:latin typeface="Century Gothic"/>
              </a:rPr>
              <a:t>ones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that</a:t>
            </a:r>
            <a:r>
              <a:rPr lang="fr-FR" sz="2400" i="1">
                <a:latin typeface="Century Gothic"/>
              </a:rPr>
              <a:t> have been </a:t>
            </a:r>
            <a:r>
              <a:rPr lang="fr-FR" sz="2400" i="1">
                <a:latin typeface="Century Gothic"/>
              </a:rPr>
              <a:t>voted</a:t>
            </a:r>
            <a:r>
              <a:rPr lang="fr-FR" sz="2400" i="1">
                <a:latin typeface="Century Gothic"/>
              </a:rPr>
              <a:t>).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12" name="Google Shape;812;p57"/>
          <p:cNvSpPr/>
          <p:nvPr/>
        </p:nvSpPr>
        <p:spPr bwMode="auto">
          <a:xfrm>
            <a:off x="958021" y="3558202"/>
            <a:ext cx="2880320" cy="5828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DraftLegislationWork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813" name="Google Shape;813;p57"/>
          <p:cNvSpPr/>
          <p:nvPr/>
        </p:nvSpPr>
        <p:spPr bwMode="auto">
          <a:xfrm>
            <a:off x="5436097" y="3556504"/>
            <a:ext cx="3609402" cy="5828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6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AmendmentToDraftLegislationWork</a:t>
            </a:r>
            <a:endParaRPr sz="16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cxnSp>
        <p:nvCxnSpPr>
          <p:cNvPr id="814" name="Google Shape;814;p57"/>
          <p:cNvCxnSpPr>
            <a:cxnSpLocks/>
            <a:stCxn id="813" idx="1"/>
            <a:endCxn id="812" idx="3"/>
          </p:cNvCxnSpPr>
          <p:nvPr/>
        </p:nvCxnSpPr>
        <p:spPr bwMode="auto">
          <a:xfrm flipH="1">
            <a:off x="3838297" y="3847953"/>
            <a:ext cx="1597800" cy="1800"/>
          </a:xfrm>
          <a:prstGeom prst="bentConnector3">
            <a:avLst>
              <a:gd name="adj1" fmla="val 49999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17" name="Google Shape;817;p57"/>
          <p:cNvSpPr/>
          <p:nvPr/>
        </p:nvSpPr>
        <p:spPr bwMode="auto">
          <a:xfrm>
            <a:off x="3419872" y="1029125"/>
            <a:ext cx="2448271" cy="1629471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legislative_process_work_id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legislative_process_work_date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legislative_process_work_description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23" name="Google Shape;823;p57"/>
          <p:cNvCxnSpPr>
            <a:cxnSpLocks/>
            <a:stCxn id="813" idx="2"/>
            <a:endCxn id="812" idx="2"/>
          </p:cNvCxnSpPr>
          <p:nvPr/>
        </p:nvCxnSpPr>
        <p:spPr bwMode="auto">
          <a:xfrm rot="5400000">
            <a:off x="4818598" y="1719003"/>
            <a:ext cx="1800" cy="4842600"/>
          </a:xfrm>
          <a:prstGeom prst="bentConnector3">
            <a:avLst>
              <a:gd name="adj1" fmla="val 961937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none" w="sm" len="sm"/>
          </a:ln>
        </p:spPr>
      </p:cxnSp>
      <p:sp>
        <p:nvSpPr>
          <p:cNvPr id="824" name="Google Shape;824;p57"/>
          <p:cNvSpPr txBox="1"/>
          <p:nvPr/>
        </p:nvSpPr>
        <p:spPr bwMode="auto">
          <a:xfrm>
            <a:off x="3629568" y="4334420"/>
            <a:ext cx="3255379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includes_amendment (amendment_included_in)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&lt; 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refers_to</a:t>
            </a:r>
            <a:endParaRPr lang="fr-FR"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25" name="Google Shape;825;p57"/>
          <p:cNvCxnSpPr>
            <a:cxnSpLocks/>
          </p:cNvCxnSpPr>
          <p:nvPr/>
        </p:nvCxnSpPr>
        <p:spPr bwMode="auto">
          <a:xfrm>
            <a:off x="3401379" y="1599077"/>
            <a:ext cx="2448272" cy="0"/>
          </a:xfrm>
          <a:prstGeom prst="straightConnector1">
            <a:avLst/>
          </a:prstGeom>
          <a:solidFill>
            <a:srgbClr val="76923C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29" name="Google Shape;829;p57"/>
          <p:cNvSpPr/>
          <p:nvPr/>
        </p:nvSpPr>
        <p:spPr bwMode="auto">
          <a:xfrm>
            <a:off x="139440" y="1610644"/>
            <a:ext cx="2189017" cy="409779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Agent</a:t>
            </a:r>
            <a:endParaRPr/>
          </a:p>
        </p:txBody>
      </p:sp>
      <p:cxnSp>
        <p:nvCxnSpPr>
          <p:cNvPr id="830" name="Google Shape;830;p57"/>
          <p:cNvCxnSpPr>
            <a:cxnSpLocks/>
            <a:stCxn id="831" idx="1"/>
            <a:endCxn id="829" idx="0"/>
          </p:cNvCxnSpPr>
          <p:nvPr/>
        </p:nvCxnSpPr>
        <p:spPr bwMode="auto">
          <a:xfrm flipH="1">
            <a:off x="1233834" y="1394980"/>
            <a:ext cx="2178300" cy="21569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32" name="Google Shape;832;p57"/>
          <p:cNvSpPr txBox="1"/>
          <p:nvPr/>
        </p:nvSpPr>
        <p:spPr bwMode="auto">
          <a:xfrm>
            <a:off x="970587" y="1167594"/>
            <a:ext cx="2448271" cy="2077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legislative_process_work_creator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3" name="Google Shape;833;p57"/>
          <p:cNvSpPr/>
          <p:nvPr/>
        </p:nvSpPr>
        <p:spPr bwMode="auto">
          <a:xfrm>
            <a:off x="106318" y="2711645"/>
            <a:ext cx="2880319" cy="488735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LegislativeProcessWorkType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4" name="Google Shape;834;p57"/>
          <p:cNvSpPr/>
          <p:nvPr/>
        </p:nvSpPr>
        <p:spPr bwMode="auto">
          <a:xfrm>
            <a:off x="3418132" y="239344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35" name="Google Shape;835;p57"/>
          <p:cNvCxnSpPr>
            <a:cxnSpLocks/>
            <a:stCxn id="834" idx="1"/>
            <a:endCxn id="833" idx="0"/>
          </p:cNvCxnSpPr>
          <p:nvPr/>
        </p:nvCxnSpPr>
        <p:spPr bwMode="auto">
          <a:xfrm flipH="1">
            <a:off x="1546432" y="2451413"/>
            <a:ext cx="1871700" cy="2601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36" name="Google Shape;836;p57"/>
          <p:cNvSpPr txBox="1"/>
          <p:nvPr/>
        </p:nvSpPr>
        <p:spPr bwMode="auto">
          <a:xfrm>
            <a:off x="1093158" y="2013226"/>
            <a:ext cx="2292900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legislative_process_work_type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19" name="Google Shape;819;p57"/>
          <p:cNvSpPr/>
          <p:nvPr/>
        </p:nvSpPr>
        <p:spPr bwMode="auto">
          <a:xfrm>
            <a:off x="5711700" y="134991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1" name="Google Shape;831;p57"/>
          <p:cNvSpPr/>
          <p:nvPr/>
        </p:nvSpPr>
        <p:spPr bwMode="auto">
          <a:xfrm>
            <a:off x="3412134" y="1337006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27" name="Google Shape;827;p57"/>
          <p:cNvSpPr/>
          <p:nvPr/>
        </p:nvSpPr>
        <p:spPr bwMode="auto">
          <a:xfrm>
            <a:off x="5310779" y="1027426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8" name="Google Shape;838;p57"/>
          <p:cNvSpPr/>
          <p:nvPr/>
        </p:nvSpPr>
        <p:spPr bwMode="auto">
          <a:xfrm>
            <a:off x="3993995" y="1038938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9" name="Google Shape;839;p57"/>
          <p:cNvSpPr/>
          <p:nvPr/>
        </p:nvSpPr>
        <p:spPr bwMode="auto">
          <a:xfrm>
            <a:off x="98500" y="109738"/>
            <a:ext cx="3190266" cy="488735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LegislativeProcessWorkVersion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40" name="Google Shape;840;p57"/>
          <p:cNvCxnSpPr>
            <a:cxnSpLocks/>
            <a:stCxn id="838" idx="0"/>
            <a:endCxn id="839" idx="3"/>
          </p:cNvCxnSpPr>
          <p:nvPr/>
        </p:nvCxnSpPr>
        <p:spPr bwMode="auto">
          <a:xfrm rot="16199998" flipV="1">
            <a:off x="3333453" y="309418"/>
            <a:ext cx="684832" cy="774205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41" name="Google Shape;841;p57"/>
          <p:cNvSpPr txBox="1"/>
          <p:nvPr/>
        </p:nvSpPr>
        <p:spPr bwMode="auto">
          <a:xfrm>
            <a:off x="1761178" y="621028"/>
            <a:ext cx="229302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legislative_process_work_version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42" name="Google Shape;842;p57"/>
          <p:cNvSpPr/>
          <p:nvPr/>
        </p:nvSpPr>
        <p:spPr bwMode="auto">
          <a:xfrm rot="5400000">
            <a:off x="611876" y="204928"/>
            <a:ext cx="177209" cy="1041936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43" name="Google Shape;843;p57"/>
          <p:cNvSpPr txBox="1"/>
          <p:nvPr/>
        </p:nvSpPr>
        <p:spPr bwMode="auto">
          <a:xfrm>
            <a:off x="249384" y="733316"/>
            <a:ext cx="1188089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Preparatory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Final</a:t>
            </a:r>
            <a:endParaRPr/>
          </a:p>
        </p:txBody>
      </p:sp>
      <p:sp>
        <p:nvSpPr>
          <p:cNvPr id="34" name="Google Shape;168;p26"/>
          <p:cNvSpPr/>
          <p:nvPr/>
        </p:nvSpPr>
        <p:spPr bwMode="auto">
          <a:xfrm rot="18882310">
            <a:off x="2947428" y="3009588"/>
            <a:ext cx="895271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35" name="Google Shape;153;p26"/>
          <p:cNvSpPr txBox="1"/>
          <p:nvPr/>
        </p:nvSpPr>
        <p:spPr bwMode="auto">
          <a:xfrm>
            <a:off x="2889392" y="309584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36" name="Google Shape;168;p26"/>
          <p:cNvSpPr/>
          <p:nvPr/>
        </p:nvSpPr>
        <p:spPr bwMode="auto">
          <a:xfrm rot="13341407">
            <a:off x="5253079" y="2956240"/>
            <a:ext cx="895271" cy="257757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37" name="Google Shape;153;p26"/>
          <p:cNvSpPr txBox="1"/>
          <p:nvPr/>
        </p:nvSpPr>
        <p:spPr bwMode="auto">
          <a:xfrm>
            <a:off x="5283098" y="3037962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815" name="Google Shape;815;p57"/>
          <p:cNvSpPr txBox="1"/>
          <p:nvPr/>
        </p:nvSpPr>
        <p:spPr bwMode="auto">
          <a:xfrm>
            <a:off x="3838296" y="3368373"/>
            <a:ext cx="2581983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amends_draft (draft amended_by)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&lt; 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eli:amends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611560" y="620688"/>
            <a:ext cx="8208912" cy="35702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Any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LegislativeProcessWork</a:t>
            </a:r>
            <a:r>
              <a:rPr lang="fr-FR" sz="3600">
                <a:latin typeface="Century Gothic"/>
              </a:rPr>
              <a:t> or </a:t>
            </a:r>
            <a:r>
              <a:rPr lang="fr-FR" sz="3600">
                <a:latin typeface="Century Gothic"/>
              </a:rPr>
              <a:t>any</a:t>
            </a:r>
            <a:r>
              <a:rPr lang="fr-FR" sz="3600">
                <a:latin typeface="Century Gothic"/>
              </a:rPr>
              <a:t> </a:t>
            </a:r>
            <a:r>
              <a:rPr lang="fr-FR" sz="3600">
                <a:latin typeface="Century Gothic"/>
              </a:rPr>
              <a:t>LegislativeActivity</a:t>
            </a:r>
            <a:r>
              <a:rPr lang="fr-FR" sz="3600">
                <a:latin typeface="Century Gothic"/>
              </a:rPr>
              <a:t> can  </a:t>
            </a:r>
            <a:r>
              <a:rPr lang="fr-FR" sz="3600" b="1">
                <a:latin typeface="Century Gothic"/>
              </a:rPr>
              <a:t>foresee</a:t>
            </a:r>
            <a:r>
              <a:rPr lang="fr-FR" sz="3600" b="1">
                <a:latin typeface="Century Gothic"/>
              </a:rPr>
              <a:t> modifications on </a:t>
            </a:r>
            <a:r>
              <a:rPr lang="fr-FR" sz="3600" b="1">
                <a:latin typeface="Century Gothic"/>
              </a:rPr>
              <a:t>existing</a:t>
            </a:r>
            <a:r>
              <a:rPr lang="fr-FR" sz="3600" b="1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LegalResources</a:t>
            </a:r>
            <a:r>
              <a:rPr lang="fr-FR" sz="3600" b="1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2400" i="1">
                <a:latin typeface="Century Gothic"/>
              </a:rPr>
              <a:t>This </a:t>
            </a:r>
            <a:r>
              <a:rPr lang="fr-FR" sz="2400" i="1">
                <a:latin typeface="Century Gothic"/>
              </a:rPr>
              <a:t>is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true</a:t>
            </a:r>
            <a:r>
              <a:rPr lang="fr-FR" sz="2400" i="1">
                <a:latin typeface="Century Gothic"/>
              </a:rPr>
              <a:t> in </a:t>
            </a:r>
            <a:r>
              <a:rPr lang="fr-FR" sz="2400" i="1">
                <a:latin typeface="Century Gothic"/>
              </a:rPr>
              <a:t>particular</a:t>
            </a:r>
            <a:r>
              <a:rPr lang="fr-FR" sz="2400" i="1">
                <a:latin typeface="Century Gothic"/>
              </a:rPr>
              <a:t> for a version of the draft </a:t>
            </a:r>
            <a:r>
              <a:rPr lang="fr-FR" sz="2400" i="1">
                <a:latin typeface="Century Gothic"/>
              </a:rPr>
              <a:t>legislation</a:t>
            </a:r>
            <a:r>
              <a:rPr lang="fr-FR" sz="2400" i="1">
                <a:latin typeface="Century Gothic"/>
              </a:rPr>
              <a:t>, but can </a:t>
            </a:r>
            <a:r>
              <a:rPr lang="fr-FR" sz="2400" i="1">
                <a:latin typeface="Century Gothic"/>
              </a:rPr>
              <a:t>also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be</a:t>
            </a:r>
            <a:r>
              <a:rPr lang="fr-FR" sz="2400" i="1">
                <a:latin typeface="Century Gothic"/>
              </a:rPr>
              <a:t> </a:t>
            </a:r>
            <a:r>
              <a:rPr lang="fr-FR" sz="2400" i="1">
                <a:latin typeface="Century Gothic"/>
              </a:rPr>
              <a:t>described</a:t>
            </a:r>
            <a:r>
              <a:rPr lang="fr-FR" sz="2400" i="1">
                <a:latin typeface="Century Gothic"/>
              </a:rPr>
              <a:t> for an </a:t>
            </a:r>
            <a:r>
              <a:rPr lang="fr-FR" sz="2400" i="1">
                <a:latin typeface="Century Gothic"/>
              </a:rPr>
              <a:t>amendment</a:t>
            </a:r>
            <a:r>
              <a:rPr lang="fr-FR" sz="2400" i="1">
                <a:latin typeface="Century Gothic"/>
              </a:rPr>
              <a:t> or an opinion.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817;p57"/>
          <p:cNvSpPr/>
          <p:nvPr/>
        </p:nvSpPr>
        <p:spPr bwMode="auto">
          <a:xfrm>
            <a:off x="912892" y="942279"/>
            <a:ext cx="2448271" cy="1629471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" name="Google Shape;818;p57"/>
          <p:cNvCxnSpPr>
            <a:cxnSpLocks/>
            <a:stCxn id="1767948297" idx="3"/>
            <a:endCxn id="7" idx="2"/>
          </p:cNvCxnSpPr>
          <p:nvPr/>
        </p:nvCxnSpPr>
        <p:spPr bwMode="auto">
          <a:xfrm rot="0" flipH="0" flipV="1">
            <a:off x="3518703" y="506959"/>
            <a:ext cx="4302659" cy="2146765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" name="Google Shape;820;p57"/>
          <p:cNvSpPr txBox="1"/>
          <p:nvPr/>
        </p:nvSpPr>
        <p:spPr bwMode="auto">
          <a:xfrm>
            <a:off x="5634498" y="902991"/>
            <a:ext cx="2449350" cy="17681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foresees_change_of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foresees_repeal_of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foresees_amendment_of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foresees_commencement_of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foresees_transposition_of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foresees_application_of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foresees_citation_of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foresees_based_on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foresees_consolidation_of</a:t>
            </a:r>
            <a:endParaRPr/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foresees_execution_of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" name="Google Shape;825;p57"/>
          <p:cNvCxnSpPr>
            <a:cxnSpLocks/>
          </p:cNvCxnSpPr>
          <p:nvPr/>
        </p:nvCxnSpPr>
        <p:spPr bwMode="auto">
          <a:xfrm>
            <a:off x="894399" y="1512231"/>
            <a:ext cx="2448272" cy="0"/>
          </a:xfrm>
          <a:prstGeom prst="straightConnector1">
            <a:avLst/>
          </a:prstGeom>
          <a:solidFill>
            <a:srgbClr val="76923C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" name="Google Shape;834;p57"/>
          <p:cNvSpPr/>
          <p:nvPr/>
        </p:nvSpPr>
        <p:spPr bwMode="auto">
          <a:xfrm>
            <a:off x="911152" y="230659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" name="Google Shape;828;p57"/>
          <p:cNvSpPr/>
          <p:nvPr/>
        </p:nvSpPr>
        <p:spPr bwMode="auto">
          <a:xfrm>
            <a:off x="6597228" y="97181"/>
            <a:ext cx="2448271" cy="40977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algn="ctr"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cs typeface="Calibri"/>
              </a:rPr>
              <a:t>eli:Work</a:t>
            </a:r>
            <a:endParaRPr sz="1800" b="1">
              <a:solidFill>
                <a:schemeClr val="lt1"/>
              </a:solidFill>
              <a:latin typeface="Calibri"/>
              <a:cs typeface="Calibri"/>
            </a:endParaRPr>
          </a:p>
        </p:txBody>
      </p:sp>
      <p:sp>
        <p:nvSpPr>
          <p:cNvPr id="8" name="Google Shape;819;p57"/>
          <p:cNvSpPr/>
          <p:nvPr/>
        </p:nvSpPr>
        <p:spPr bwMode="auto">
          <a:xfrm>
            <a:off x="3204720" y="126306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9" name="Google Shape;831;p57"/>
          <p:cNvSpPr/>
          <p:nvPr/>
        </p:nvSpPr>
        <p:spPr bwMode="auto">
          <a:xfrm>
            <a:off x="905154" y="125016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0" name="Google Shape;827;p57"/>
          <p:cNvSpPr/>
          <p:nvPr/>
        </p:nvSpPr>
        <p:spPr bwMode="auto">
          <a:xfrm>
            <a:off x="2803799" y="9405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1" name="Google Shape;838;p57"/>
          <p:cNvSpPr/>
          <p:nvPr/>
        </p:nvSpPr>
        <p:spPr bwMode="auto">
          <a:xfrm>
            <a:off x="1487015" y="95209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" name="Google Shape;834;p57"/>
          <p:cNvSpPr/>
          <p:nvPr/>
        </p:nvSpPr>
        <p:spPr bwMode="auto">
          <a:xfrm>
            <a:off x="6898041" y="37726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5" name="Google Shape;717;p52"/>
          <p:cNvSpPr/>
          <p:nvPr/>
        </p:nvSpPr>
        <p:spPr bwMode="auto">
          <a:xfrm>
            <a:off x="912892" y="2729845"/>
            <a:ext cx="2448271" cy="16294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" name="Google Shape;719;p52"/>
          <p:cNvCxnSpPr>
            <a:cxnSpLocks/>
          </p:cNvCxnSpPr>
          <p:nvPr/>
        </p:nvCxnSpPr>
        <p:spPr bwMode="auto">
          <a:xfrm>
            <a:off x="912890" y="3260892"/>
            <a:ext cx="2448272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767948297" name=""/>
          <p:cNvSpPr/>
          <p:nvPr/>
        </p:nvSpPr>
        <p:spPr bwMode="auto">
          <a:xfrm flipH="0" flipV="0">
            <a:off x="807207" y="807719"/>
            <a:ext cx="2711495" cy="3692010"/>
          </a:xfrm>
          <a:prstGeom prst="rect">
            <a:avLst/>
          </a:prstGeom>
          <a:ln w="9525" cap="flat" cmpd="sng" algn="ctr">
            <a:solidFill>
              <a:srgbClr val="4A7FBB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 bwMode="auto">
          <a:xfrm>
            <a:off x="457200" y="2088118"/>
            <a:ext cx="8229600" cy="857250"/>
          </a:xfrm>
        </p:spPr>
        <p:txBody>
          <a:bodyPr>
            <a:normAutofit fontScale="90000"/>
          </a:bodyPr>
          <a:lstStyle/>
          <a:p>
            <a:pPr>
              <a:defRPr/>
            </a:pPr>
            <a:r>
              <a:rPr lang="fr-FR"/>
              <a:t>Full </a:t>
            </a:r>
            <a:r>
              <a:rPr lang="fr-FR"/>
              <a:t>diagrams</a:t>
            </a:r>
            <a:r>
              <a:rPr lang="fr-FR"/>
              <a:t> </a:t>
            </a:r>
            <a:r>
              <a:rPr lang="fr-FR"/>
              <a:t>without</a:t>
            </a:r>
            <a:r>
              <a:rPr lang="fr-FR"/>
              <a:t> </a:t>
            </a:r>
            <a:r>
              <a:rPr lang="fr-FR"/>
              <a:t>FRBRoo</a:t>
            </a:r>
            <a:r>
              <a:rPr lang="fr-FR"/>
              <a:t> </a:t>
            </a:r>
            <a:r>
              <a:rPr lang="fr-FR"/>
              <a:t>references</a:t>
            </a:r>
            <a:endParaRPr lang="fr-FR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24" name="Google Shape;424;p43"/>
          <p:cNvSpPr/>
          <p:nvPr/>
        </p:nvSpPr>
        <p:spPr bwMode="auto">
          <a:xfrm>
            <a:off x="3302973" y="1711913"/>
            <a:ext cx="2545645" cy="161028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activity_id</a:t>
            </a:r>
            <a:endParaRPr lang="fr"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399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actvity_order</a:t>
            </a:r>
            <a:endParaRPr/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activity_label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activity_start_date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activity_end_date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25" name="Google Shape;425;p43"/>
          <p:cNvCxnSpPr>
            <a:cxnSpLocks/>
            <a:stCxn id="424" idx="0"/>
            <a:endCxn id="426" idx="1"/>
          </p:cNvCxnSpPr>
          <p:nvPr/>
        </p:nvCxnSpPr>
        <p:spPr bwMode="auto">
          <a:xfrm rot="16199998" flipH="1" flipV="1">
            <a:off x="3847253" y="1153954"/>
            <a:ext cx="170584" cy="1286502"/>
          </a:xfrm>
          <a:prstGeom prst="bentConnector4">
            <a:avLst>
              <a:gd name="adj1" fmla="val -134010"/>
              <a:gd name="adj2" fmla="val 117769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28" name="Google Shape;428;p43"/>
          <p:cNvSpPr txBox="1"/>
          <p:nvPr/>
        </p:nvSpPr>
        <p:spPr bwMode="auto">
          <a:xfrm>
            <a:off x="3093552" y="627502"/>
            <a:ext cx="2036775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432" name="Google Shape;432;p43"/>
          <p:cNvCxnSpPr>
            <a:cxnSpLocks/>
          </p:cNvCxnSpPr>
          <p:nvPr/>
        </p:nvCxnSpPr>
        <p:spPr bwMode="auto">
          <a:xfrm>
            <a:off x="3313457" y="2209233"/>
            <a:ext cx="2516102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33" name="Google Shape;433;p43"/>
          <p:cNvSpPr/>
          <p:nvPr/>
        </p:nvSpPr>
        <p:spPr bwMode="auto">
          <a:xfrm>
            <a:off x="5713327" y="180594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26" name="Google Shape;426;p43"/>
          <p:cNvSpPr/>
          <p:nvPr/>
        </p:nvSpPr>
        <p:spPr bwMode="auto">
          <a:xfrm>
            <a:off x="3289294" y="182452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34" name="Google Shape;434;p43"/>
          <p:cNvSpPr/>
          <p:nvPr/>
        </p:nvSpPr>
        <p:spPr bwMode="auto">
          <a:xfrm>
            <a:off x="3281920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35" name="Google Shape;435;p43"/>
          <p:cNvSpPr/>
          <p:nvPr/>
        </p:nvSpPr>
        <p:spPr bwMode="auto">
          <a:xfrm>
            <a:off x="301569" y="3444788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36" name="Google Shape;436;p43"/>
          <p:cNvCxnSpPr>
            <a:cxnSpLocks/>
            <a:stCxn id="434" idx="1"/>
            <a:endCxn id="435" idx="0"/>
          </p:cNvCxnSpPr>
          <p:nvPr/>
        </p:nvCxnSpPr>
        <p:spPr bwMode="auto">
          <a:xfrm flipH="1">
            <a:off x="1514621" y="2994436"/>
            <a:ext cx="1767300" cy="4503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37" name="Google Shape;437;p43"/>
          <p:cNvSpPr txBox="1"/>
          <p:nvPr/>
        </p:nvSpPr>
        <p:spPr bwMode="auto">
          <a:xfrm>
            <a:off x="962243" y="2744291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38" name="Google Shape;438;p43"/>
          <p:cNvCxnSpPr>
            <a:cxnSpLocks/>
            <a:stCxn id="439" idx="0"/>
            <a:endCxn id="433" idx="3"/>
          </p:cNvCxnSpPr>
          <p:nvPr/>
        </p:nvCxnSpPr>
        <p:spPr bwMode="auto">
          <a:xfrm rot="-5400000" flipH="1">
            <a:off x="5458048" y="1470901"/>
            <a:ext cx="158700" cy="627600"/>
          </a:xfrm>
          <a:prstGeom prst="bentConnector4">
            <a:avLst>
              <a:gd name="adj1" fmla="val -146821"/>
              <a:gd name="adj2" fmla="val 136437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40" name="Google Shape;440;p43"/>
          <p:cNvSpPr txBox="1"/>
          <p:nvPr/>
        </p:nvSpPr>
        <p:spPr bwMode="auto">
          <a:xfrm>
            <a:off x="5116431" y="627500"/>
            <a:ext cx="2037494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was_motivated_by</a:t>
            </a:r>
            <a:r>
              <a:rPr lang="fr" sz="1200">
                <a:latin typeface="Calibri"/>
                <a:ea typeface="Calibri"/>
                <a:cs typeface="Calibri"/>
              </a:rPr>
              <a:t> (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motivated)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41" name="Google Shape;441;p43"/>
          <p:cNvSpPr/>
          <p:nvPr/>
        </p:nvSpPr>
        <p:spPr bwMode="auto">
          <a:xfrm>
            <a:off x="290630" y="465515"/>
            <a:ext cx="2448271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42" name="Google Shape;442;p43"/>
          <p:cNvSpPr/>
          <p:nvPr/>
        </p:nvSpPr>
        <p:spPr bwMode="auto">
          <a:xfrm>
            <a:off x="3300313" y="20024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43" name="Google Shape;443;p43"/>
          <p:cNvCxnSpPr>
            <a:cxnSpLocks/>
            <a:stCxn id="442" idx="1"/>
            <a:endCxn id="441" idx="2"/>
          </p:cNvCxnSpPr>
          <p:nvPr/>
        </p:nvCxnSpPr>
        <p:spPr bwMode="auto">
          <a:xfrm rot="10800000">
            <a:off x="1514713" y="1005654"/>
            <a:ext cx="1785600" cy="10548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44" name="Google Shape;444;p43"/>
          <p:cNvSpPr txBox="1"/>
          <p:nvPr/>
        </p:nvSpPr>
        <p:spPr bwMode="auto">
          <a:xfrm>
            <a:off x="621679" y="1368229"/>
            <a:ext cx="224567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had_legal_basis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39" name="Google Shape;439;p43"/>
          <p:cNvSpPr/>
          <p:nvPr/>
        </p:nvSpPr>
        <p:spPr bwMode="auto">
          <a:xfrm>
            <a:off x="5154624" y="1705351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9" name="Google Shape;435;p43"/>
          <p:cNvSpPr/>
          <p:nvPr/>
        </p:nvSpPr>
        <p:spPr bwMode="auto">
          <a:xfrm>
            <a:off x="3294892" y="4378717"/>
            <a:ext cx="2561203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0" name="Google Shape;436;p43"/>
          <p:cNvCxnSpPr>
            <a:cxnSpLocks/>
            <a:stCxn id="424" idx="2"/>
            <a:endCxn id="59" idx="0"/>
          </p:cNvCxnSpPr>
          <p:nvPr/>
        </p:nvCxnSpPr>
        <p:spPr bwMode="auto">
          <a:xfrm rot="5400000">
            <a:off x="4047387" y="3850308"/>
            <a:ext cx="1056516" cy="30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" name="Google Shape;437;p43"/>
          <p:cNvSpPr txBox="1"/>
          <p:nvPr/>
        </p:nvSpPr>
        <p:spPr bwMode="auto">
          <a:xfrm>
            <a:off x="3936048" y="3794799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7" name="Google Shape;434;p43"/>
          <p:cNvSpPr/>
          <p:nvPr/>
        </p:nvSpPr>
        <p:spPr bwMode="auto">
          <a:xfrm>
            <a:off x="5705081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2" name="Google Shape;435;p43"/>
          <p:cNvSpPr/>
          <p:nvPr/>
        </p:nvSpPr>
        <p:spPr bwMode="auto">
          <a:xfrm>
            <a:off x="6416332" y="1410255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ParliamentaryTerm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3" name="Google Shape;434;p43"/>
          <p:cNvSpPr/>
          <p:nvPr/>
        </p:nvSpPr>
        <p:spPr bwMode="auto">
          <a:xfrm>
            <a:off x="5713248" y="228754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4" name="Google Shape;436;p43"/>
          <p:cNvCxnSpPr>
            <a:cxnSpLocks/>
            <a:stCxn id="33" idx="3"/>
            <a:endCxn id="32" idx="2"/>
          </p:cNvCxnSpPr>
          <p:nvPr/>
        </p:nvCxnSpPr>
        <p:spPr bwMode="auto">
          <a:xfrm flipV="1">
            <a:off x="5851199" y="1882496"/>
            <a:ext cx="1778089" cy="463021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7" name="Google Shape;437;p43"/>
          <p:cNvSpPr txBox="1"/>
          <p:nvPr/>
        </p:nvSpPr>
        <p:spPr bwMode="auto">
          <a:xfrm>
            <a:off x="6032502" y="2012193"/>
            <a:ext cx="2425912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parliamentary_term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27388594" name="CustomShape 1"/>
          <p:cNvSpPr/>
          <p:nvPr/>
        </p:nvSpPr>
        <p:spPr bwMode="auto">
          <a:xfrm flipH="0" flipV="0">
            <a:off x="551472" y="1656613"/>
            <a:ext cx="2545200" cy="1451175"/>
          </a:xfrm>
          <a:prstGeom prst="rect">
            <a:avLst/>
          </a:prstGeom>
          <a:solidFill>
            <a:schemeClr val="dk2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FFFFFF"/>
                </a:solidFill>
                <a:latin typeface="Calibri"/>
                <a:ea typeface="Calibri"/>
              </a:rPr>
              <a:t>Activity</a:t>
            </a:r>
            <a:endParaRPr lang="fr-FR" sz="18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endParaRPr lang="fr-FR" sz="1050" b="0" strike="noStrike" spc="0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participant_person_label</a:t>
            </a:r>
            <a:endParaRPr lang="fr-FR" sz="1000" b="0" strike="noStrike" spc="0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participant_organization_label</a:t>
            </a:r>
            <a:endParaRPr lang="fr-FR" sz="1000" b="0" strike="noStrike" spc="0">
              <a:solidFill>
                <a:srgbClr val="FFFFFF"/>
              </a:solidFill>
              <a:latin typeface="Calibri"/>
              <a:ea typeface="Calibri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excused_person_label</a:t>
            </a:r>
            <a:endParaRPr lang="fr-FR" sz="1000" b="0" strike="noStrike" spc="0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responsible_person_label</a:t>
            </a:r>
            <a:endParaRPr lang="fr-FR" sz="1000" b="0" strike="noStrike" spc="0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FFFFFF"/>
                </a:solidFill>
                <a:latin typeface="Calibri"/>
                <a:ea typeface="Calibri"/>
              </a:rPr>
              <a:t>responsible_organization_label</a:t>
            </a:r>
            <a:endParaRPr lang="fr-FR" sz="1000" b="0" strike="noStrike" spc="0">
              <a:latin typeface="Arial"/>
            </a:endParaRPr>
          </a:p>
          <a:p>
            <a:pPr marL="171360" indent="-104400">
              <a:lnSpc>
                <a:spcPct val="100000"/>
              </a:lnSpc>
              <a:tabLst>
                <a:tab pos="0" algn="l"/>
              </a:tabLst>
              <a:defRPr/>
            </a:pPr>
            <a:endParaRPr lang="fr-FR" sz="900" b="0" strike="noStrike" spc="0">
              <a:latin typeface="Arial"/>
            </a:endParaRPr>
          </a:p>
        </p:txBody>
      </p:sp>
      <p:sp>
        <p:nvSpPr>
          <p:cNvPr id="578245660" name="CustomShape 2"/>
          <p:cNvSpPr/>
          <p:nvPr/>
        </p:nvSpPr>
        <p:spPr bwMode="auto">
          <a:xfrm>
            <a:off x="561912" y="2154134"/>
            <a:ext cx="2515680" cy="360"/>
          </a:xfrm>
          <a:custGeom>
            <a:avLst/>
            <a:gdLst/>
            <a:ahLst/>
            <a:cxnLst/>
            <a:rect l="l" t="t" r="r" b="b"/>
            <a:pathLst>
              <a:path w="21600" h="21600" fill="norm" stroke="1" extrusionOk="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solidFill>
            <a:schemeClr val="accent1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453665823" name="CustomShape 3"/>
          <p:cNvSpPr/>
          <p:nvPr/>
        </p:nvSpPr>
        <p:spPr bwMode="auto">
          <a:xfrm>
            <a:off x="2349102" y="4396930"/>
            <a:ext cx="1923120" cy="500040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7F7F7F"/>
                </a:solidFill>
                <a:latin typeface="Calibri"/>
                <a:ea typeface="Calibri"/>
              </a:rPr>
              <a:t>Organization</a:t>
            </a:r>
            <a:endParaRPr lang="fr-FR" sz="1800" b="0" strike="noStrike" spc="0">
              <a:latin typeface="Arial"/>
            </a:endParaRPr>
          </a:p>
        </p:txBody>
      </p:sp>
      <p:sp>
        <p:nvSpPr>
          <p:cNvPr id="810090125" name="CustomShape 5"/>
          <p:cNvSpPr/>
          <p:nvPr/>
        </p:nvSpPr>
        <p:spPr bwMode="auto">
          <a:xfrm>
            <a:off x="4047970" y="3504605"/>
            <a:ext cx="1933376" cy="396599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had_responsible_organization</a:t>
            </a:r>
            <a:endParaRPr lang="fr-FR" sz="10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&lt; </a:t>
            </a: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had_participant_organization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297257774" name="CustomShape 7"/>
          <p:cNvSpPr/>
          <p:nvPr/>
        </p:nvSpPr>
        <p:spPr bwMode="auto">
          <a:xfrm>
            <a:off x="1084766" y="681539"/>
            <a:ext cx="2090878" cy="396599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had_participant_person</a:t>
            </a:r>
            <a:endParaRPr lang="fr-FR" sz="10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i="0" u="none" strike="noStrike" cap="none" spc="0"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had_excused_person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429925535" name="CustomShape 8"/>
          <p:cNvSpPr/>
          <p:nvPr/>
        </p:nvSpPr>
        <p:spPr bwMode="auto">
          <a:xfrm>
            <a:off x="1084766" y="3598209"/>
            <a:ext cx="2083680" cy="244199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had_participant_organization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448196248" name="CustomShape 9"/>
          <p:cNvSpPr/>
          <p:nvPr/>
        </p:nvSpPr>
        <p:spPr bwMode="auto">
          <a:xfrm>
            <a:off x="4057511" y="2156103"/>
            <a:ext cx="1923120" cy="453780"/>
          </a:xfrm>
          <a:prstGeom prst="rect">
            <a:avLst/>
          </a:prstGeom>
          <a:solidFill>
            <a:schemeClr val="accent1"/>
          </a:solidFill>
          <a:ln w="25560">
            <a:solidFill>
              <a:schemeClr val="dk2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400" b="1" strike="noStrike" spc="0">
                <a:solidFill>
                  <a:srgbClr val="FFFFFF"/>
                </a:solidFill>
                <a:latin typeface="Century Gothic"/>
                <a:ea typeface="Century Gothic"/>
              </a:rPr>
              <a:t>Participation</a:t>
            </a:r>
            <a:endParaRPr lang="fr-FR" sz="1400" b="0" strike="noStrike" spc="0">
              <a:latin typeface="Arial"/>
            </a:endParaRPr>
          </a:p>
          <a:p>
            <a:pPr marL="457200">
              <a:lnSpc>
                <a:spcPct val="100000"/>
              </a:lnSpc>
              <a:tabLst>
                <a:tab pos="0" algn="l"/>
              </a:tabLst>
              <a:defRPr/>
            </a:pPr>
            <a:endParaRPr lang="fr-FR" sz="1400" b="0" strike="noStrike" spc="0">
              <a:latin typeface="Arial"/>
            </a:endParaRPr>
          </a:p>
        </p:txBody>
      </p:sp>
      <p:sp>
        <p:nvSpPr>
          <p:cNvPr id="1187540147" name="CustomShape 10"/>
          <p:cNvSpPr/>
          <p:nvPr/>
        </p:nvSpPr>
        <p:spPr bwMode="auto">
          <a:xfrm>
            <a:off x="6867855" y="209579"/>
            <a:ext cx="2036520" cy="471960"/>
          </a:xfrm>
          <a:prstGeom prst="rect">
            <a:avLst/>
          </a:prstGeom>
          <a:solidFill>
            <a:srgbClr val="938953"/>
          </a:solidFill>
          <a:ln w="25560">
            <a:solidFill>
              <a:srgbClr val="494429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400" b="1" strike="noStrike" spc="0">
                <a:solidFill>
                  <a:srgbClr val="FFFFFF"/>
                </a:solidFill>
                <a:latin typeface="Century Gothic"/>
                <a:ea typeface="Century Gothic"/>
              </a:rPr>
              <a:t>ParticipationRole</a:t>
            </a:r>
            <a:endParaRPr lang="fr-FR" sz="1400" b="0" strike="noStrike" spc="0">
              <a:latin typeface="Arial"/>
            </a:endParaRPr>
          </a:p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900" b="0" strike="noStrike" spc="0">
                <a:solidFill>
                  <a:srgbClr val="FFFFFF"/>
                </a:solidFill>
                <a:latin typeface="Century Gothic"/>
                <a:ea typeface="Century Gothic"/>
              </a:rPr>
              <a:t>&lt; skos:Concept</a:t>
            </a:r>
            <a:endParaRPr lang="fr-FR" sz="900" b="0" strike="noStrike" spc="0">
              <a:latin typeface="Arial"/>
            </a:endParaRPr>
          </a:p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endParaRPr lang="fr-FR" sz="900" b="0" strike="noStrike" spc="0">
              <a:latin typeface="Arial"/>
            </a:endParaRPr>
          </a:p>
        </p:txBody>
      </p:sp>
      <p:sp>
        <p:nvSpPr>
          <p:cNvPr id="766549699" name="CustomShape 12"/>
          <p:cNvSpPr/>
          <p:nvPr/>
        </p:nvSpPr>
        <p:spPr bwMode="auto">
          <a:xfrm>
            <a:off x="3081661" y="2396280"/>
            <a:ext cx="1060038" cy="230832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9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had_participation</a:t>
            </a:r>
            <a:endParaRPr lang="fr-FR" sz="900" b="0" strike="noStrike" spc="0">
              <a:latin typeface="Arial"/>
            </a:endParaRPr>
          </a:p>
        </p:txBody>
      </p:sp>
      <p:sp>
        <p:nvSpPr>
          <p:cNvPr id="855466463" name="CustomShape 13"/>
          <p:cNvSpPr/>
          <p:nvPr/>
        </p:nvSpPr>
        <p:spPr bwMode="auto">
          <a:xfrm>
            <a:off x="2639381" y="3281550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2007472724" name="CustomShape 14"/>
          <p:cNvSpPr/>
          <p:nvPr/>
        </p:nvSpPr>
        <p:spPr bwMode="auto">
          <a:xfrm>
            <a:off x="3733421" y="3289234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436808461" name="CustomShape 15"/>
          <p:cNvSpPr/>
          <p:nvPr/>
        </p:nvSpPr>
        <p:spPr bwMode="auto">
          <a:xfrm>
            <a:off x="2639381" y="4396930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88666041" name="CustomShape 16"/>
          <p:cNvSpPr/>
          <p:nvPr/>
        </p:nvSpPr>
        <p:spPr bwMode="auto">
          <a:xfrm>
            <a:off x="3733421" y="4396930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308157264" name="CustomShape 18"/>
          <p:cNvSpPr/>
          <p:nvPr/>
        </p:nvSpPr>
        <p:spPr bwMode="auto">
          <a:xfrm>
            <a:off x="7260600" y="1276908"/>
            <a:ext cx="1170187" cy="24622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participation_role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212356258" name="CustomShape 19"/>
          <p:cNvSpPr/>
          <p:nvPr/>
        </p:nvSpPr>
        <p:spPr bwMode="auto">
          <a:xfrm>
            <a:off x="2349102" y="209579"/>
            <a:ext cx="2018160" cy="471960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7F7F7F"/>
                </a:solidFill>
                <a:latin typeface="Calibri"/>
                <a:ea typeface="Calibri"/>
              </a:rPr>
              <a:t>Person</a:t>
            </a:r>
            <a:endParaRPr lang="fr-FR" sz="1800" b="0" strike="noStrike" spc="0">
              <a:latin typeface="Arial"/>
            </a:endParaRPr>
          </a:p>
        </p:txBody>
      </p:sp>
      <p:sp>
        <p:nvSpPr>
          <p:cNvPr id="1582848644" name="CustomShape 20"/>
          <p:cNvSpPr/>
          <p:nvPr/>
        </p:nvSpPr>
        <p:spPr bwMode="auto">
          <a:xfrm>
            <a:off x="2713883" y="1400061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334040719" name="CustomShape 21"/>
          <p:cNvSpPr/>
          <p:nvPr/>
        </p:nvSpPr>
        <p:spPr bwMode="auto">
          <a:xfrm>
            <a:off x="3774168" y="1399135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545866142" name="CustomShape 23"/>
          <p:cNvSpPr/>
          <p:nvPr/>
        </p:nvSpPr>
        <p:spPr bwMode="auto">
          <a:xfrm>
            <a:off x="2720831" y="555914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570739126" name="CustomShape 24"/>
          <p:cNvSpPr/>
          <p:nvPr/>
        </p:nvSpPr>
        <p:spPr bwMode="auto">
          <a:xfrm>
            <a:off x="3774168" y="555914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651630245" name="CustomShape 26"/>
          <p:cNvSpPr/>
          <p:nvPr/>
        </p:nvSpPr>
        <p:spPr bwMode="auto">
          <a:xfrm>
            <a:off x="4057511" y="740145"/>
            <a:ext cx="2083680" cy="396599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had_responsible_person</a:t>
            </a:r>
            <a:endParaRPr lang="fr-FR" sz="10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&lt; </a:t>
            </a: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had_participant_person</a:t>
            </a:r>
            <a:endParaRPr lang="fr-FR" sz="1000" b="0" strike="noStrike" spc="0">
              <a:latin typeface="Arial"/>
            </a:endParaRPr>
          </a:p>
        </p:txBody>
      </p:sp>
      <p:cxnSp>
        <p:nvCxnSpPr>
          <p:cNvPr id="794518052" name="Connecteur droit avec flèche 75"/>
          <p:cNvCxnSpPr>
            <a:cxnSpLocks/>
            <a:stCxn id="727388594" idx="3"/>
            <a:endCxn id="1448196248" idx="1"/>
          </p:cNvCxnSpPr>
          <p:nvPr/>
        </p:nvCxnSpPr>
        <p:spPr bwMode="auto">
          <a:xfrm rot="0" flipH="0" flipV="0">
            <a:off x="3096672" y="2382597"/>
            <a:ext cx="960837" cy="0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565316398" name="Connecteur droit avec flèche 76"/>
          <p:cNvCxnSpPr>
            <a:cxnSpLocks/>
            <a:stCxn id="1582848644" idx="0"/>
            <a:endCxn id="1545866142" idx="2"/>
          </p:cNvCxnSpPr>
          <p:nvPr/>
        </p:nvCxnSpPr>
        <p:spPr bwMode="auto">
          <a:xfrm flipV="1">
            <a:off x="2782643" y="671474"/>
            <a:ext cx="6948" cy="728585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1634860869" name="Connecteur droit avec flèche 77"/>
          <p:cNvCxnSpPr>
            <a:cxnSpLocks/>
            <a:stCxn id="334040719" idx="0"/>
            <a:endCxn id="1570739126" idx="2"/>
          </p:cNvCxnSpPr>
          <p:nvPr/>
        </p:nvCxnSpPr>
        <p:spPr bwMode="auto">
          <a:xfrm flipV="1">
            <a:off x="3842928" y="671474"/>
            <a:ext cx="0" cy="727660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521048923" name="Connecteur droit avec flèche 78"/>
          <p:cNvCxnSpPr>
            <a:cxnSpLocks/>
            <a:stCxn id="2007472724" idx="2"/>
            <a:endCxn id="188666041" idx="0"/>
          </p:cNvCxnSpPr>
          <p:nvPr/>
        </p:nvCxnSpPr>
        <p:spPr bwMode="auto">
          <a:xfrm>
            <a:off x="3802181" y="3404794"/>
            <a:ext cx="0" cy="992135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1557791518" name="Connecteur droit avec flèche 79"/>
          <p:cNvCxnSpPr>
            <a:cxnSpLocks/>
            <a:stCxn id="855466463" idx="2"/>
            <a:endCxn id="436808461" idx="0"/>
          </p:cNvCxnSpPr>
          <p:nvPr/>
        </p:nvCxnSpPr>
        <p:spPr bwMode="auto">
          <a:xfrm>
            <a:off x="2708141" y="3397110"/>
            <a:ext cx="0" cy="999819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1318874301" name="Connecteur droit avec flèche 43"/>
          <p:cNvCxnSpPr>
            <a:cxnSpLocks/>
            <a:stCxn id="1448196248" idx="3"/>
            <a:endCxn id="1187540147" idx="2"/>
          </p:cNvCxnSpPr>
          <p:nvPr/>
        </p:nvCxnSpPr>
        <p:spPr bwMode="auto">
          <a:xfrm rot="0" flipH="0" flipV="1">
            <a:off x="5980631" y="681538"/>
            <a:ext cx="1905482" cy="1701452"/>
          </a:xfrm>
          <a:prstGeom prst="bentConnector2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2035696577" name="Connecteur droit avec flèche 43"/>
          <p:cNvCxnSpPr>
            <a:cxnSpLocks/>
            <a:stCxn id="1448196248" idx="3"/>
            <a:endCxn id="1374811686" idx="0"/>
          </p:cNvCxnSpPr>
          <p:nvPr/>
        </p:nvCxnSpPr>
        <p:spPr bwMode="auto">
          <a:xfrm rot="0" flipH="0" flipV="0">
            <a:off x="5980631" y="2382993"/>
            <a:ext cx="1905482" cy="667506"/>
          </a:xfrm>
          <a:prstGeom prst="bentConnector2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sp>
        <p:nvSpPr>
          <p:cNvPr id="650836213" name="CustomShape 18"/>
          <p:cNvSpPr/>
          <p:nvPr/>
        </p:nvSpPr>
        <p:spPr bwMode="auto">
          <a:xfrm>
            <a:off x="7423420" y="2576398"/>
            <a:ext cx="1633686" cy="24622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spc="0">
                <a:solidFill>
                  <a:srgbClr val="000000"/>
                </a:solidFill>
                <a:latin typeface="Calibri"/>
                <a:ea typeface="Calibri"/>
              </a:rPr>
              <a:t>p</a:t>
            </a: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articipation_in_name_of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1374811686" name="CustomShape 19"/>
          <p:cNvSpPr/>
          <p:nvPr/>
        </p:nvSpPr>
        <p:spPr bwMode="auto">
          <a:xfrm>
            <a:off x="6877035" y="3050500"/>
            <a:ext cx="2018160" cy="500040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7F7F7F"/>
                </a:solidFill>
                <a:latin typeface="Calibri"/>
                <a:ea typeface="Calibri"/>
              </a:rPr>
              <a:t>Agent</a:t>
            </a:r>
            <a:endParaRPr lang="fr-FR" sz="1800" b="0" strike="noStrike" spc="0">
              <a:latin typeface="Arial"/>
            </a:endParaRPr>
          </a:p>
        </p:txBody>
      </p:sp>
      <p:sp>
        <p:nvSpPr>
          <p:cNvPr id="1146650389" name="CustomShape 1"/>
          <p:cNvSpPr/>
          <p:nvPr/>
        </p:nvSpPr>
        <p:spPr bwMode="auto">
          <a:xfrm>
            <a:off x="6877035" y="4210133"/>
            <a:ext cx="2018160" cy="604713"/>
          </a:xfrm>
          <a:prstGeom prst="rect">
            <a:avLst/>
          </a:prstGeom>
          <a:solidFill>
            <a:schemeClr val="dk2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0">
                <a:solidFill>
                  <a:srgbClr val="FFFFFF"/>
                </a:solidFill>
                <a:latin typeface="Calibri"/>
                <a:ea typeface="Calibri"/>
              </a:rPr>
              <a:t>Activity</a:t>
            </a:r>
            <a:endParaRPr lang="fr-FR" sz="1800" b="0" strike="noStrike" spc="0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endParaRPr lang="fr-FR" sz="1050" b="0" strike="noStrike" spc="0">
              <a:latin typeface="Arial"/>
            </a:endParaRPr>
          </a:p>
        </p:txBody>
      </p:sp>
      <p:cxnSp>
        <p:nvCxnSpPr>
          <p:cNvPr id="1467823809" name="Connecteur droit avec flèche 43"/>
          <p:cNvCxnSpPr>
            <a:cxnSpLocks/>
            <a:stCxn id="1146650389" idx="1"/>
            <a:endCxn id="480079137" idx="3"/>
          </p:cNvCxnSpPr>
          <p:nvPr/>
        </p:nvCxnSpPr>
        <p:spPr bwMode="auto">
          <a:xfrm rot="10799989" flipH="0" flipV="0">
            <a:off x="5982253" y="2537226"/>
            <a:ext cx="894780" cy="1975261"/>
          </a:xfrm>
          <a:prstGeom prst="bentConnector3">
            <a:avLst>
              <a:gd name="adj1" fmla="val 50000"/>
            </a:avLst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sp>
        <p:nvSpPr>
          <p:cNvPr id="480079137" name="CustomShape 15"/>
          <p:cNvSpPr/>
          <p:nvPr/>
        </p:nvSpPr>
        <p:spPr bwMode="auto">
          <a:xfrm>
            <a:off x="5844735" y="2479447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415412079" name="CustomShape 12"/>
          <p:cNvSpPr/>
          <p:nvPr/>
        </p:nvSpPr>
        <p:spPr bwMode="auto">
          <a:xfrm>
            <a:off x="6429645" y="3760472"/>
            <a:ext cx="1475637" cy="24622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spc="0">
                <a:latin typeface="Calibri"/>
                <a:ea typeface="Calibri"/>
              </a:rPr>
              <a:t>a</a:t>
            </a:r>
            <a:r>
              <a:rPr lang="fr-FR" sz="1000" b="0" strike="noStrike" spc="0">
                <a:solidFill>
                  <a:srgbClr val="000000"/>
                </a:solidFill>
                <a:latin typeface="Calibri"/>
                <a:ea typeface="Calibri"/>
              </a:rPr>
              <a:t>ppointed_participant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915120970" name=""/>
          <p:cNvSpPr/>
          <p:nvPr/>
        </p:nvSpPr>
        <p:spPr bwMode="auto">
          <a:xfrm flipH="0" flipV="0">
            <a:off x="369196" y="1400060"/>
            <a:ext cx="5864202" cy="1995253"/>
          </a:xfrm>
          <a:prstGeom prst="rect">
            <a:avLst/>
          </a:prstGeom>
          <a:ln w="9525" cap="flat" cmpd="sng" algn="ctr">
            <a:solidFill>
              <a:srgbClr val="4A7FBB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45" name="Google Shape;545;p46"/>
          <p:cNvSpPr/>
          <p:nvPr/>
        </p:nvSpPr>
        <p:spPr bwMode="auto">
          <a:xfrm>
            <a:off x="3595354" y="1647594"/>
            <a:ext cx="2223864" cy="104787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46" name="Google Shape;546;p46"/>
          <p:cNvCxnSpPr>
            <a:cxnSpLocks/>
            <a:stCxn id="547" idx="1"/>
            <a:endCxn id="548" idx="1"/>
          </p:cNvCxnSpPr>
          <p:nvPr/>
        </p:nvCxnSpPr>
        <p:spPr bwMode="auto">
          <a:xfrm rot="10800000" flipV="1">
            <a:off x="3605695" y="2449508"/>
            <a:ext cx="12700" cy="1038549"/>
          </a:xfrm>
          <a:prstGeom prst="bentConnector3">
            <a:avLst>
              <a:gd name="adj1" fmla="val 180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49" name="Google Shape;549;p46"/>
          <p:cNvSpPr txBox="1"/>
          <p:nvPr/>
        </p:nvSpPr>
        <p:spPr bwMode="auto">
          <a:xfrm>
            <a:off x="6105379" y="2507483"/>
            <a:ext cx="2576604" cy="646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47" name="Google Shape;547;p46"/>
          <p:cNvSpPr/>
          <p:nvPr/>
        </p:nvSpPr>
        <p:spPr bwMode="auto">
          <a:xfrm>
            <a:off x="3605695" y="239153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0" name="Google Shape;550;p46"/>
          <p:cNvSpPr/>
          <p:nvPr/>
        </p:nvSpPr>
        <p:spPr bwMode="auto">
          <a:xfrm>
            <a:off x="5696463" y="239153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1" name="Google Shape;551;p46"/>
          <p:cNvSpPr txBox="1"/>
          <p:nvPr/>
        </p:nvSpPr>
        <p:spPr bwMode="auto">
          <a:xfrm>
            <a:off x="1637508" y="2659674"/>
            <a:ext cx="2063911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based_on_a_realization_of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2" name="Google Shape;552;p46"/>
          <p:cNvCxnSpPr>
            <a:cxnSpLocks/>
            <a:stCxn id="550" idx="3"/>
            <a:endCxn id="548" idx="3"/>
          </p:cNvCxnSpPr>
          <p:nvPr/>
        </p:nvCxnSpPr>
        <p:spPr bwMode="auto">
          <a:xfrm flipH="1">
            <a:off x="5829559" y="2449509"/>
            <a:ext cx="4854" cy="1038549"/>
          </a:xfrm>
          <a:prstGeom prst="bentConnector3">
            <a:avLst>
              <a:gd name="adj1" fmla="val -4708548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48" name="Google Shape;548;p46"/>
          <p:cNvSpPr/>
          <p:nvPr/>
        </p:nvSpPr>
        <p:spPr bwMode="auto">
          <a:xfrm>
            <a:off x="3605695" y="3251423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4" name="Google Shape;554;p46"/>
          <p:cNvSpPr/>
          <p:nvPr/>
        </p:nvSpPr>
        <p:spPr bwMode="auto">
          <a:xfrm>
            <a:off x="6105379" y="394649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5" name="Google Shape;555;p46"/>
          <p:cNvCxnSpPr>
            <a:cxnSpLocks/>
            <a:stCxn id="556" idx="1"/>
            <a:endCxn id="554" idx="2"/>
          </p:cNvCxnSpPr>
          <p:nvPr/>
        </p:nvCxnSpPr>
        <p:spPr bwMode="auto">
          <a:xfrm flipV="1">
            <a:off x="5808878" y="867919"/>
            <a:ext cx="1408433" cy="990626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57" name="Google Shape;557;p46"/>
          <p:cNvSpPr txBox="1"/>
          <p:nvPr/>
        </p:nvSpPr>
        <p:spPr bwMode="auto">
          <a:xfrm flipH="0" flipV="0">
            <a:off x="6105378" y="1197661"/>
            <a:ext cx="2134829" cy="27463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recorded_in_a_realization_of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9" name="Google Shape;559;p46"/>
          <p:cNvCxnSpPr>
            <a:cxnSpLocks/>
            <a:stCxn id="560" idx="3"/>
            <a:endCxn id="21" idx="2"/>
          </p:cNvCxnSpPr>
          <p:nvPr/>
        </p:nvCxnSpPr>
        <p:spPr bwMode="auto">
          <a:xfrm rot="10800000">
            <a:off x="1435211" y="887508"/>
            <a:ext cx="2170484" cy="97125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61" name="Google Shape;561;p46"/>
          <p:cNvSpPr txBox="1"/>
          <p:nvPr/>
        </p:nvSpPr>
        <p:spPr bwMode="auto">
          <a:xfrm>
            <a:off x="1763439" y="1149463"/>
            <a:ext cx="2462838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60" name="Google Shape;560;p46"/>
          <p:cNvSpPr/>
          <p:nvPr/>
        </p:nvSpPr>
        <p:spPr bwMode="auto">
          <a:xfrm flipH="1">
            <a:off x="3605695" y="1800791"/>
            <a:ext cx="122199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6" name="Google Shape;556;p46"/>
          <p:cNvSpPr/>
          <p:nvPr/>
        </p:nvSpPr>
        <p:spPr bwMode="auto">
          <a:xfrm flipH="1">
            <a:off x="5686679" y="1800570"/>
            <a:ext cx="122199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" name="Google Shape;554;p46"/>
          <p:cNvSpPr/>
          <p:nvPr/>
        </p:nvSpPr>
        <p:spPr bwMode="auto">
          <a:xfrm>
            <a:off x="323279" y="414237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9" name="Google Shape;548;p46"/>
          <p:cNvSpPr/>
          <p:nvPr/>
        </p:nvSpPr>
        <p:spPr bwMode="auto">
          <a:xfrm>
            <a:off x="3612044" y="3822151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eli:Expression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1" name="Google Shape;552;p46"/>
          <p:cNvCxnSpPr>
            <a:cxnSpLocks/>
            <a:stCxn id="545" idx="3"/>
            <a:endCxn id="19" idx="3"/>
          </p:cNvCxnSpPr>
          <p:nvPr/>
        </p:nvCxnSpPr>
        <p:spPr bwMode="auto">
          <a:xfrm>
            <a:off x="5819218" y="2171533"/>
            <a:ext cx="16690" cy="1887253"/>
          </a:xfrm>
          <a:prstGeom prst="bentConnector3">
            <a:avLst>
              <a:gd name="adj1" fmla="val 1676447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6" name="Google Shape;549;p46"/>
          <p:cNvSpPr txBox="1"/>
          <p:nvPr/>
        </p:nvSpPr>
        <p:spPr bwMode="auto">
          <a:xfrm>
            <a:off x="6105379" y="3822151"/>
            <a:ext cx="257660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created_expression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7" name="Google Shape;548;p46"/>
          <p:cNvSpPr/>
          <p:nvPr/>
        </p:nvSpPr>
        <p:spPr bwMode="auto">
          <a:xfrm>
            <a:off x="3612044" y="4412891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eli:Manifestation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8" name="Google Shape;552;p46"/>
          <p:cNvCxnSpPr>
            <a:cxnSpLocks/>
            <a:stCxn id="545" idx="3"/>
            <a:endCxn id="37" idx="3"/>
          </p:cNvCxnSpPr>
          <p:nvPr/>
        </p:nvCxnSpPr>
        <p:spPr bwMode="auto">
          <a:xfrm>
            <a:off x="5819218" y="2171533"/>
            <a:ext cx="16690" cy="2477993"/>
          </a:xfrm>
          <a:prstGeom prst="bentConnector3">
            <a:avLst>
              <a:gd name="adj1" fmla="val 1676447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2" name="Google Shape;549;p46"/>
          <p:cNvSpPr txBox="1"/>
          <p:nvPr/>
        </p:nvSpPr>
        <p:spPr bwMode="auto">
          <a:xfrm>
            <a:off x="6105379" y="4412891"/>
            <a:ext cx="257660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produced_manifestation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354330" y="294203"/>
            <a:ext cx="8435340" cy="45550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200">
                <a:latin typeface="Century Gothic"/>
              </a:rPr>
              <a:t>An Activity can correspond to a </a:t>
            </a:r>
            <a:r>
              <a:rPr lang="fr-FR" sz="3200" b="1">
                <a:latin typeface="Century Gothic"/>
              </a:rPr>
              <a:t>stage</a:t>
            </a:r>
            <a:r>
              <a:rPr lang="fr-FR" sz="3200">
                <a:latin typeface="Century Gothic"/>
              </a:rPr>
              <a:t> in a </a:t>
            </a:r>
            <a:r>
              <a:rPr lang="fr-FR" sz="3200">
                <a:latin typeface="Century Gothic"/>
              </a:rPr>
              <a:t>legislative</a:t>
            </a:r>
            <a:r>
              <a:rPr lang="fr-FR" sz="3200">
                <a:latin typeface="Century Gothic"/>
              </a:rPr>
              <a:t> workflow.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1800" i="1">
                <a:latin typeface="Century Gothic"/>
              </a:rPr>
              <a:t>Stage can </a:t>
            </a:r>
            <a:r>
              <a:rPr lang="fr-FR" sz="1800" i="1">
                <a:latin typeface="Century Gothic"/>
              </a:rPr>
              <a:t>be</a:t>
            </a:r>
            <a:r>
              <a:rPr lang="fr-FR" sz="1800" i="1">
                <a:latin typeface="Century Gothic"/>
              </a:rPr>
              <a:t> « 1</a:t>
            </a:r>
            <a:r>
              <a:rPr lang="fr-FR" sz="1800" i="1" baseline="30000">
                <a:latin typeface="Century Gothic"/>
              </a:rPr>
              <a:t>ère</a:t>
            </a:r>
            <a:r>
              <a:rPr lang="fr-FR" sz="1800" i="1">
                <a:latin typeface="Century Gothic"/>
              </a:rPr>
              <a:t> lecture à l’assemblée », « </a:t>
            </a:r>
            <a:r>
              <a:rPr lang="fr-FR" sz="1800" i="1">
                <a:latin typeface="Century Gothic"/>
              </a:rPr>
              <a:t>Dàil</a:t>
            </a:r>
            <a:r>
              <a:rPr lang="fr-FR" sz="1800" i="1">
                <a:latin typeface="Century Gothic"/>
              </a:rPr>
              <a:t> second stage », « Opinion </a:t>
            </a:r>
            <a:r>
              <a:rPr lang="fr-FR" sz="1800" i="1">
                <a:latin typeface="Century Gothic"/>
              </a:rPr>
              <a:t>from</a:t>
            </a:r>
            <a:r>
              <a:rPr lang="fr-FR" sz="1800" i="1">
                <a:latin typeface="Century Gothic"/>
              </a:rPr>
              <a:t> </a:t>
            </a:r>
            <a:r>
              <a:rPr lang="fr-FR" sz="1800" i="1">
                <a:latin typeface="Century Gothic"/>
              </a:rPr>
              <a:t>Economic</a:t>
            </a:r>
            <a:r>
              <a:rPr lang="fr-FR" sz="1800" i="1">
                <a:latin typeface="Century Gothic"/>
              </a:rPr>
              <a:t> and Social Council », etc.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200">
                <a:latin typeface="Century Gothic"/>
              </a:rPr>
              <a:t>It </a:t>
            </a:r>
            <a:r>
              <a:rPr lang="fr-FR" sz="3200">
                <a:latin typeface="Century Gothic"/>
              </a:rPr>
              <a:t>is</a:t>
            </a:r>
            <a:r>
              <a:rPr lang="fr-FR" sz="3200">
                <a:latin typeface="Century Gothic"/>
              </a:rPr>
              <a:t> possible to </a:t>
            </a:r>
            <a:r>
              <a:rPr lang="fr-FR" sz="3200">
                <a:latin typeface="Century Gothic"/>
              </a:rPr>
              <a:t>indicate</a:t>
            </a:r>
            <a:r>
              <a:rPr lang="fr-FR" sz="3200">
                <a:latin typeface="Century Gothic"/>
              </a:rPr>
              <a:t> the </a:t>
            </a:r>
            <a:r>
              <a:rPr lang="fr-FR" sz="3200" b="1">
                <a:latin typeface="Century Gothic"/>
              </a:rPr>
              <a:t>legal</a:t>
            </a:r>
            <a:r>
              <a:rPr lang="fr-FR" sz="3200" b="1">
                <a:latin typeface="Century Gothic"/>
              </a:rPr>
              <a:t> basis</a:t>
            </a:r>
            <a:r>
              <a:rPr lang="fr-FR" sz="3200">
                <a:latin typeface="Century Gothic"/>
              </a:rPr>
              <a:t> of the </a:t>
            </a:r>
            <a:r>
              <a:rPr lang="fr-FR" sz="3200">
                <a:latin typeface="Century Gothic"/>
              </a:rPr>
              <a:t>activity</a:t>
            </a:r>
            <a:r>
              <a:rPr lang="fr-FR" sz="3200">
                <a:latin typeface="Century Gothic"/>
              </a:rPr>
              <a:t>, by </a:t>
            </a:r>
            <a:r>
              <a:rPr lang="fr-FR" sz="3200">
                <a:latin typeface="Century Gothic"/>
              </a:rPr>
              <a:t>referring</a:t>
            </a:r>
            <a:r>
              <a:rPr lang="fr-FR" sz="3200">
                <a:latin typeface="Century Gothic"/>
              </a:rPr>
              <a:t> to the </a:t>
            </a:r>
            <a:r>
              <a:rPr lang="fr-FR" sz="3200">
                <a:latin typeface="Century Gothic"/>
              </a:rPr>
              <a:t>act</a:t>
            </a:r>
            <a:r>
              <a:rPr lang="fr-FR" sz="3200">
                <a:latin typeface="Century Gothic"/>
              </a:rPr>
              <a:t> or article </a:t>
            </a:r>
            <a:r>
              <a:rPr lang="fr-FR" sz="3200">
                <a:latin typeface="Century Gothic"/>
              </a:rPr>
              <a:t>that</a:t>
            </a:r>
            <a:r>
              <a:rPr lang="fr-FR" sz="3200">
                <a:latin typeface="Century Gothic"/>
              </a:rPr>
              <a:t> made </a:t>
            </a:r>
            <a:r>
              <a:rPr lang="fr-FR" sz="3200">
                <a:latin typeface="Century Gothic"/>
              </a:rPr>
              <a:t>this</a:t>
            </a:r>
            <a:r>
              <a:rPr lang="fr-FR" sz="3200">
                <a:latin typeface="Century Gothic"/>
              </a:rPr>
              <a:t> </a:t>
            </a:r>
            <a:r>
              <a:rPr lang="fr-FR" sz="3200">
                <a:latin typeface="Century Gothic"/>
              </a:rPr>
              <a:t>activity</a:t>
            </a:r>
            <a:r>
              <a:rPr lang="fr-FR" sz="3200">
                <a:latin typeface="Century Gothic"/>
              </a:rPr>
              <a:t> possible.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3200">
                <a:latin typeface="Century Gothic"/>
              </a:rPr>
              <a:t>An Activity can </a:t>
            </a:r>
            <a:r>
              <a:rPr lang="fr-FR" sz="3200" b="1">
                <a:latin typeface="Century Gothic"/>
              </a:rPr>
              <a:t>be</a:t>
            </a:r>
            <a:r>
              <a:rPr lang="fr-FR" sz="3200" b="1">
                <a:latin typeface="Century Gothic"/>
              </a:rPr>
              <a:t> part of a </a:t>
            </a:r>
            <a:r>
              <a:rPr lang="fr-FR" sz="3200" b="1">
                <a:latin typeface="Century Gothic"/>
              </a:rPr>
              <a:t>parliamentary</a:t>
            </a:r>
            <a:r>
              <a:rPr lang="fr-FR" sz="3200" b="1">
                <a:latin typeface="Century Gothic"/>
              </a:rPr>
              <a:t> </a:t>
            </a:r>
            <a:r>
              <a:rPr lang="fr-FR" sz="3200" b="1">
                <a:latin typeface="Century Gothic"/>
              </a:rPr>
              <a:t>term</a:t>
            </a:r>
            <a:endParaRPr lang="fr-FR" sz="3200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09" name="Google Shape;609;p49"/>
          <p:cNvSpPr/>
          <p:nvPr/>
        </p:nvSpPr>
        <p:spPr bwMode="auto">
          <a:xfrm>
            <a:off x="1588353" y="2141123"/>
            <a:ext cx="2880320" cy="1857954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process_title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process_description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process_number </a:t>
            </a:r>
            <a:r>
              <a:rPr lang="fr" sz="1050" b="0" i="1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(only one)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process_id &lt; activity_id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process_external_id (&lt; process_id)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date_last_update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10" name="Google Shape;610;p49"/>
          <p:cNvCxnSpPr>
            <a:cxnSpLocks/>
            <a:stCxn id="611" idx="1"/>
            <a:endCxn id="612" idx="1"/>
          </p:cNvCxnSpPr>
          <p:nvPr/>
        </p:nvCxnSpPr>
        <p:spPr bwMode="auto">
          <a:xfrm rot="10800000" flipH="1">
            <a:off x="1604725" y="839855"/>
            <a:ext cx="8100" cy="1754100"/>
          </a:xfrm>
          <a:prstGeom prst="bentConnector3">
            <a:avLst>
              <a:gd name="adj1" fmla="val -282223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3" name="Google Shape;613;p49"/>
          <p:cNvSpPr txBox="1"/>
          <p:nvPr/>
        </p:nvSpPr>
        <p:spPr bwMode="auto">
          <a:xfrm>
            <a:off x="727227" y="1107219"/>
            <a:ext cx="1278798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grpSp>
        <p:nvGrpSpPr>
          <p:cNvPr id="616" name="Google Shape;616;p49"/>
          <p:cNvGrpSpPr/>
          <p:nvPr/>
        </p:nvGrpSpPr>
        <p:grpSpPr bwMode="auto">
          <a:xfrm>
            <a:off x="1586071" y="383300"/>
            <a:ext cx="2882137" cy="531664"/>
            <a:chOff x="1988392" y="610994"/>
            <a:chExt cx="2882137" cy="813601"/>
          </a:xfrm>
        </p:grpSpPr>
        <p:sp>
          <p:nvSpPr>
            <p:cNvPr id="615" name="Google Shape;615;p49"/>
            <p:cNvSpPr/>
            <p:nvPr/>
          </p:nvSpPr>
          <p:spPr bwMode="auto">
            <a:xfrm>
              <a:off x="1992491" y="610994"/>
              <a:ext cx="2878038" cy="792087"/>
            </a:xfrm>
            <a:prstGeom prst="rect">
              <a:avLst/>
            </a:prstGeom>
            <a:solidFill>
              <a:schemeClr val="dk2"/>
            </a:solidFill>
            <a:ln w="25400" cap="flat" cmpd="sng">
              <a:solidFill>
                <a:srgbClr val="0F243E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r>
                <a:rPr lang="fr" sz="1800" b="1" i="0" u="none" strike="noStrike" cap="none" spc="0">
                  <a:ln>
                    <a:noFill/>
                  </a:ln>
                  <a:solidFill>
                    <a:srgbClr val="FFFFFF"/>
                  </a:solidFill>
                  <a:latin typeface="Calibri"/>
                  <a:ea typeface="Calibri"/>
                  <a:cs typeface="Calibri"/>
                </a:rPr>
                <a:t>Activity</a:t>
              </a:r>
              <a:endParaRPr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7" name="Google Shape;617;p49"/>
            <p:cNvSpPr/>
            <p:nvPr/>
          </p:nvSpPr>
          <p:spPr bwMode="auto">
            <a:xfrm>
              <a:off x="1988392" y="630670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8" name="Google Shape;618;p49"/>
            <p:cNvSpPr/>
            <p:nvPr/>
          </p:nvSpPr>
          <p:spPr bwMode="auto">
            <a:xfrm>
              <a:off x="2553852" y="1269997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2" name="Google Shape;612;p49"/>
            <p:cNvSpPr/>
            <p:nvPr/>
          </p:nvSpPr>
          <p:spPr bwMode="auto">
            <a:xfrm>
              <a:off x="2015055" y="1232529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</p:grpSp>
      <p:cxnSp>
        <p:nvCxnSpPr>
          <p:cNvPr id="619" name="Google Shape;619;p49"/>
          <p:cNvCxnSpPr>
            <a:cxnSpLocks/>
          </p:cNvCxnSpPr>
          <p:nvPr/>
        </p:nvCxnSpPr>
        <p:spPr bwMode="auto">
          <a:xfrm>
            <a:off x="1541155" y="266050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11" name="Google Shape;611;p49"/>
          <p:cNvSpPr/>
          <p:nvPr/>
        </p:nvSpPr>
        <p:spPr bwMode="auto">
          <a:xfrm>
            <a:off x="1604725" y="25359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0" name="Google Shape;620;p49"/>
          <p:cNvSpPr/>
          <p:nvPr/>
        </p:nvSpPr>
        <p:spPr bwMode="auto">
          <a:xfrm>
            <a:off x="5546898" y="1022941"/>
            <a:ext cx="2563976" cy="49504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1" name="Google Shape;621;p49"/>
          <p:cNvSpPr/>
          <p:nvPr/>
        </p:nvSpPr>
        <p:spPr bwMode="auto">
          <a:xfrm>
            <a:off x="3715895" y="214386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2" name="Google Shape;622;p49"/>
          <p:cNvCxnSpPr>
            <a:cxnSpLocks/>
            <a:stCxn id="621" idx="0"/>
            <a:endCxn id="620" idx="1"/>
          </p:cNvCxnSpPr>
          <p:nvPr/>
        </p:nvCxnSpPr>
        <p:spPr bwMode="auto">
          <a:xfrm rot="-5400000">
            <a:off x="4229170" y="826263"/>
            <a:ext cx="873300" cy="17619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3" name="Google Shape;623;p49"/>
          <p:cNvSpPr txBox="1"/>
          <p:nvPr/>
        </p:nvSpPr>
        <p:spPr bwMode="auto">
          <a:xfrm>
            <a:off x="3662666" y="939814"/>
            <a:ext cx="1861780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process_type</a:t>
            </a:r>
            <a:endParaRPr/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>
                <a:latin typeface="Calibri"/>
                <a:ea typeface="Calibri"/>
                <a:cs typeface="Calibri"/>
              </a:rPr>
              <a:t>&lt; 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4" name="Google Shape;624;p49"/>
          <p:cNvSpPr/>
          <p:nvPr/>
        </p:nvSpPr>
        <p:spPr bwMode="auto">
          <a:xfrm>
            <a:off x="5554510" y="1815655"/>
            <a:ext cx="2563977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ProcessStatus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5" name="Google Shape;625;p49"/>
          <p:cNvSpPr/>
          <p:nvPr/>
        </p:nvSpPr>
        <p:spPr bwMode="auto">
          <a:xfrm>
            <a:off x="4283653" y="213970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6" name="Google Shape;626;p49"/>
          <p:cNvCxnSpPr>
            <a:cxnSpLocks/>
            <a:stCxn id="625" idx="0"/>
            <a:endCxn id="624" idx="1"/>
          </p:cNvCxnSpPr>
          <p:nvPr/>
        </p:nvCxnSpPr>
        <p:spPr bwMode="auto">
          <a:xfrm rot="-5400000">
            <a:off x="4896079" y="1481352"/>
            <a:ext cx="114900" cy="12018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7" name="Google Shape;627;p49"/>
          <p:cNvSpPr txBox="1"/>
          <p:nvPr/>
        </p:nvSpPr>
        <p:spPr bwMode="auto">
          <a:xfrm>
            <a:off x="3703525" y="1657556"/>
            <a:ext cx="1917666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process_status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8" name="Google Shape;628;p49"/>
          <p:cNvSpPr txBox="1"/>
          <p:nvPr/>
        </p:nvSpPr>
        <p:spPr bwMode="auto">
          <a:xfrm>
            <a:off x="8245362" y="1720289"/>
            <a:ext cx="1917666" cy="4328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Open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Successful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Abandonned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9" name="Google Shape;629;p49"/>
          <p:cNvSpPr/>
          <p:nvPr/>
        </p:nvSpPr>
        <p:spPr bwMode="auto">
          <a:xfrm>
            <a:off x="8126098" y="1707653"/>
            <a:ext cx="208413" cy="608542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0" name="Google Shape;630;p49"/>
          <p:cNvCxnSpPr>
            <a:cxnSpLocks/>
            <a:stCxn id="609" idx="1"/>
            <a:endCxn id="617" idx="1"/>
          </p:cNvCxnSpPr>
          <p:nvPr/>
        </p:nvCxnSpPr>
        <p:spPr bwMode="auto">
          <a:xfrm rot="10800000">
            <a:off x="1585953" y="446600"/>
            <a:ext cx="2400" cy="2623500"/>
          </a:xfrm>
          <a:prstGeom prst="bentConnector3">
            <a:avLst>
              <a:gd name="adj1" fmla="val 4194733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1" name="Google Shape;631;p49"/>
          <p:cNvSpPr txBox="1"/>
          <p:nvPr/>
        </p:nvSpPr>
        <p:spPr bwMode="auto">
          <a:xfrm>
            <a:off x="-36065" y="2728830"/>
            <a:ext cx="1278798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latest_activity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2" name="Google Shape;632;p49"/>
          <p:cNvSpPr/>
          <p:nvPr/>
        </p:nvSpPr>
        <p:spPr bwMode="auto">
          <a:xfrm>
            <a:off x="5554510" y="3790010"/>
            <a:ext cx="2563977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owl:Thing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3" name="Google Shape;633;p49"/>
          <p:cNvCxnSpPr>
            <a:cxnSpLocks/>
            <a:stCxn id="634" idx="3"/>
            <a:endCxn id="632" idx="0"/>
          </p:cNvCxnSpPr>
          <p:nvPr/>
        </p:nvCxnSpPr>
        <p:spPr bwMode="auto">
          <a:xfrm>
            <a:off x="4498210" y="3358934"/>
            <a:ext cx="2338200" cy="4311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5" name="Google Shape;635;p49"/>
          <p:cNvSpPr txBox="1"/>
          <p:nvPr/>
        </p:nvSpPr>
        <p:spPr bwMode="auto">
          <a:xfrm>
            <a:off x="4604810" y="3395036"/>
            <a:ext cx="1917666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is_subject_of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4" name="Google Shape;634;p49"/>
          <p:cNvSpPr/>
          <p:nvPr/>
        </p:nvSpPr>
        <p:spPr bwMode="auto">
          <a:xfrm>
            <a:off x="4360259" y="330096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6" name="Google Shape;636;p49"/>
          <p:cNvCxnSpPr>
            <a:cxnSpLocks/>
            <a:stCxn id="609" idx="3"/>
            <a:endCxn id="637" idx="2"/>
          </p:cNvCxnSpPr>
          <p:nvPr/>
        </p:nvCxnSpPr>
        <p:spPr bwMode="auto">
          <a:xfrm rot="10800000" flipH="1">
            <a:off x="4468673" y="2734399"/>
            <a:ext cx="2372400" cy="3357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7" name="Google Shape;637;p49"/>
          <p:cNvSpPr/>
          <p:nvPr/>
        </p:nvSpPr>
        <p:spPr bwMode="auto">
          <a:xfrm>
            <a:off x="5563643" y="2316196"/>
            <a:ext cx="2554844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skos:Concept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8" name="Google Shape;638;p49"/>
          <p:cNvSpPr txBox="1"/>
          <p:nvPr/>
        </p:nvSpPr>
        <p:spPr bwMode="auto">
          <a:xfrm>
            <a:off x="4593556" y="2723851"/>
            <a:ext cx="2045745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process_keyword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9" name="Google Shape;639;p49"/>
          <p:cNvSpPr/>
          <p:nvPr/>
        </p:nvSpPr>
        <p:spPr bwMode="auto">
          <a:xfrm>
            <a:off x="1586078" y="4524199"/>
            <a:ext cx="2425800" cy="47220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40" name="Google Shape;640;p49"/>
          <p:cNvCxnSpPr>
            <a:cxnSpLocks/>
            <a:stCxn id="641" idx="1"/>
            <a:endCxn id="639" idx="1"/>
          </p:cNvCxnSpPr>
          <p:nvPr/>
        </p:nvCxnSpPr>
        <p:spPr bwMode="auto">
          <a:xfrm rot="10800000" flipV="1">
            <a:off x="1586078" y="3534889"/>
            <a:ext cx="13500" cy="1225410"/>
          </a:xfrm>
          <a:prstGeom prst="bentConnector3">
            <a:avLst>
              <a:gd name="adj1" fmla="val 179333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41" name="Google Shape;641;p49"/>
          <p:cNvSpPr/>
          <p:nvPr/>
        </p:nvSpPr>
        <p:spPr bwMode="auto">
          <a:xfrm>
            <a:off x="1599578" y="347691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42" name="Google Shape;642;p49"/>
          <p:cNvSpPr txBox="1"/>
          <p:nvPr/>
        </p:nvSpPr>
        <p:spPr bwMode="auto">
          <a:xfrm>
            <a:off x="32986" y="3764358"/>
            <a:ext cx="1388481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current_stage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43" name="Google Shape;643;p49"/>
          <p:cNvSpPr/>
          <p:nvPr/>
        </p:nvSpPr>
        <p:spPr bwMode="auto">
          <a:xfrm>
            <a:off x="5563643" y="4412839"/>
            <a:ext cx="2563977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Agent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644" name="Google Shape;644;p49"/>
          <p:cNvCxnSpPr>
            <a:cxnSpLocks/>
            <a:stCxn id="645" idx="2"/>
            <a:endCxn id="643" idx="1"/>
          </p:cNvCxnSpPr>
          <p:nvPr/>
        </p:nvCxnSpPr>
        <p:spPr bwMode="auto">
          <a:xfrm rot="-5400000" flipH="1">
            <a:off x="4584686" y="3642807"/>
            <a:ext cx="626400" cy="13317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46" name="Google Shape;646;p49"/>
          <p:cNvSpPr txBox="1"/>
          <p:nvPr/>
        </p:nvSpPr>
        <p:spPr bwMode="auto">
          <a:xfrm>
            <a:off x="3853846" y="4086371"/>
            <a:ext cx="1917666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was_submitted_by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45" name="Google Shape;645;p49"/>
          <p:cNvSpPr/>
          <p:nvPr/>
        </p:nvSpPr>
        <p:spPr bwMode="auto">
          <a:xfrm>
            <a:off x="4163061" y="3879509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1" name="Google Shape;168;p26"/>
          <p:cNvSpPr/>
          <p:nvPr/>
        </p:nvSpPr>
        <p:spPr bwMode="auto">
          <a:xfrm rot="16199998">
            <a:off x="2485288" y="1345114"/>
            <a:ext cx="1195339" cy="324075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2" name="Google Shape;153;p26"/>
          <p:cNvSpPr txBox="1"/>
          <p:nvPr/>
        </p:nvSpPr>
        <p:spPr bwMode="auto">
          <a:xfrm>
            <a:off x="2628157" y="151252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424;p43"/>
          <p:cNvSpPr/>
          <p:nvPr/>
        </p:nvSpPr>
        <p:spPr bwMode="auto">
          <a:xfrm>
            <a:off x="3302973" y="1711914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424;p43"/>
          <p:cNvSpPr/>
          <p:nvPr/>
        </p:nvSpPr>
        <p:spPr bwMode="auto">
          <a:xfrm>
            <a:off x="3278016" y="3163523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4273513" y="2681790"/>
            <a:ext cx="596974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4117199" y="280706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6" name="Google Shape;434;p43"/>
          <p:cNvSpPr/>
          <p:nvPr/>
        </p:nvSpPr>
        <p:spPr bwMode="auto">
          <a:xfrm>
            <a:off x="3320341" y="3559471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" name="Google Shape;435;p43"/>
          <p:cNvSpPr/>
          <p:nvPr/>
        </p:nvSpPr>
        <p:spPr bwMode="auto">
          <a:xfrm>
            <a:off x="339989" y="4067797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" name="Google Shape;436;p43"/>
          <p:cNvCxnSpPr>
            <a:cxnSpLocks/>
            <a:stCxn id="6" idx="1"/>
            <a:endCxn id="10" idx="0"/>
          </p:cNvCxnSpPr>
          <p:nvPr/>
        </p:nvCxnSpPr>
        <p:spPr bwMode="auto">
          <a:xfrm rot="10800000" flipV="1">
            <a:off x="2436691" y="3617445"/>
            <a:ext cx="883650" cy="455857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9" name="Google Shape;437;p43"/>
          <p:cNvSpPr txBox="1"/>
          <p:nvPr/>
        </p:nvSpPr>
        <p:spPr bwMode="auto">
          <a:xfrm>
            <a:off x="1905223" y="3150710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0" name="Google Shape;434;p43"/>
          <p:cNvSpPr/>
          <p:nvPr/>
        </p:nvSpPr>
        <p:spPr bwMode="auto">
          <a:xfrm>
            <a:off x="2367715" y="407330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2" name="Google Shape;168;p26"/>
          <p:cNvSpPr/>
          <p:nvPr/>
        </p:nvSpPr>
        <p:spPr bwMode="auto">
          <a:xfrm rot="16199998">
            <a:off x="1011188" y="3298597"/>
            <a:ext cx="1100078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3" name="Google Shape;153;p26"/>
          <p:cNvSpPr txBox="1"/>
          <p:nvPr/>
        </p:nvSpPr>
        <p:spPr bwMode="auto">
          <a:xfrm>
            <a:off x="1106426" y="3675419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4" name="Google Shape;435;p43"/>
          <p:cNvSpPr/>
          <p:nvPr/>
        </p:nvSpPr>
        <p:spPr bwMode="auto">
          <a:xfrm>
            <a:off x="311173" y="2339911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5" name="Google Shape;434;p43"/>
          <p:cNvSpPr/>
          <p:nvPr/>
        </p:nvSpPr>
        <p:spPr bwMode="auto">
          <a:xfrm>
            <a:off x="3320340" y="1839101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" name="Google Shape;436;p43"/>
          <p:cNvCxnSpPr>
            <a:cxnSpLocks/>
            <a:stCxn id="15" idx="1"/>
            <a:endCxn id="18" idx="0"/>
          </p:cNvCxnSpPr>
          <p:nvPr/>
        </p:nvCxnSpPr>
        <p:spPr bwMode="auto">
          <a:xfrm rot="10800000" flipV="1">
            <a:off x="2436690" y="1897074"/>
            <a:ext cx="883650" cy="455857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7" name="Google Shape;437;p43"/>
          <p:cNvSpPr txBox="1"/>
          <p:nvPr/>
        </p:nvSpPr>
        <p:spPr bwMode="auto">
          <a:xfrm>
            <a:off x="1905222" y="1430340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8" name="Google Shape;434;p43"/>
          <p:cNvSpPr/>
          <p:nvPr/>
        </p:nvSpPr>
        <p:spPr bwMode="auto">
          <a:xfrm>
            <a:off x="2367714" y="235293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0" name="Google Shape;554;p46"/>
          <p:cNvSpPr/>
          <p:nvPr/>
        </p:nvSpPr>
        <p:spPr bwMode="auto">
          <a:xfrm>
            <a:off x="6118102" y="2466576"/>
            <a:ext cx="2880320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" name="Google Shape;168;p26"/>
          <p:cNvSpPr/>
          <p:nvPr/>
        </p:nvSpPr>
        <p:spPr bwMode="auto">
          <a:xfrm rot="16199998">
            <a:off x="7526804" y="1501360"/>
            <a:ext cx="1619976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2" name="Google Shape;153;p26"/>
          <p:cNvSpPr txBox="1"/>
          <p:nvPr/>
        </p:nvSpPr>
        <p:spPr bwMode="auto">
          <a:xfrm>
            <a:off x="7952408" y="1971075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3" name="Google Shape;554;p46"/>
          <p:cNvSpPr/>
          <p:nvPr/>
        </p:nvSpPr>
        <p:spPr bwMode="auto">
          <a:xfrm>
            <a:off x="6118102" y="313417"/>
            <a:ext cx="2880320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4" name="Google Shape;559;p46"/>
          <p:cNvCxnSpPr>
            <a:cxnSpLocks/>
            <a:stCxn id="3" idx="3"/>
            <a:endCxn id="20" idx="2"/>
          </p:cNvCxnSpPr>
          <p:nvPr/>
        </p:nvCxnSpPr>
        <p:spPr bwMode="auto">
          <a:xfrm flipV="1">
            <a:off x="5823661" y="2939846"/>
            <a:ext cx="1734601" cy="601008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26" name="Google Shape;559;p46"/>
          <p:cNvCxnSpPr>
            <a:cxnSpLocks/>
            <a:stCxn id="2" idx="3"/>
            <a:endCxn id="23" idx="2"/>
          </p:cNvCxnSpPr>
          <p:nvPr/>
        </p:nvCxnSpPr>
        <p:spPr bwMode="auto">
          <a:xfrm flipV="1">
            <a:off x="5848618" y="786687"/>
            <a:ext cx="1709644" cy="1302558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9" name="Google Shape;561;p46"/>
          <p:cNvSpPr txBox="1"/>
          <p:nvPr/>
        </p:nvSpPr>
        <p:spPr bwMode="auto">
          <a:xfrm>
            <a:off x="6991617" y="3150710"/>
            <a:ext cx="1133289" cy="27695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0" name="Google Shape;561;p46"/>
          <p:cNvSpPr txBox="1"/>
          <p:nvPr/>
        </p:nvSpPr>
        <p:spPr bwMode="auto">
          <a:xfrm>
            <a:off x="6961879" y="1139498"/>
            <a:ext cx="1133289" cy="27695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17" name="Google Shape;717;p52"/>
          <p:cNvSpPr/>
          <p:nvPr/>
        </p:nvSpPr>
        <p:spPr bwMode="auto">
          <a:xfrm>
            <a:off x="1826933" y="1932589"/>
            <a:ext cx="2880320" cy="111000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LegislativeActivity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foreseen_date_of_adoption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18" name="Google Shape;718;p52"/>
          <p:cNvSpPr/>
          <p:nvPr/>
        </p:nvSpPr>
        <p:spPr bwMode="auto">
          <a:xfrm>
            <a:off x="1826931" y="4486944"/>
            <a:ext cx="2880320" cy="498275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Work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19" name="Google Shape;719;p52"/>
          <p:cNvCxnSpPr>
            <a:cxnSpLocks/>
          </p:cNvCxnSpPr>
          <p:nvPr/>
        </p:nvCxnSpPr>
        <p:spPr bwMode="auto">
          <a:xfrm>
            <a:off x="1826931" y="246363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20" name="Google Shape;720;p52"/>
          <p:cNvCxnSpPr>
            <a:cxnSpLocks/>
            <a:stCxn id="717" idx="2"/>
            <a:endCxn id="718" idx="0"/>
          </p:cNvCxnSpPr>
          <p:nvPr/>
        </p:nvCxnSpPr>
        <p:spPr bwMode="auto">
          <a:xfrm rot="5400000">
            <a:off x="2544919" y="3764769"/>
            <a:ext cx="1444347" cy="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21" name="Google Shape;721;p52"/>
          <p:cNvSpPr txBox="1"/>
          <p:nvPr/>
        </p:nvSpPr>
        <p:spPr bwMode="auto">
          <a:xfrm>
            <a:off x="3320726" y="3212941"/>
            <a:ext cx="4253849" cy="646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2" name="Google Shape;722;p52"/>
          <p:cNvSpPr/>
          <p:nvPr/>
        </p:nvSpPr>
        <p:spPr bwMode="auto">
          <a:xfrm>
            <a:off x="6542116" y="2833610"/>
            <a:ext cx="2448255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eli:ResourceType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3" name="Google Shape;723;p52"/>
          <p:cNvSpPr/>
          <p:nvPr/>
        </p:nvSpPr>
        <p:spPr bwMode="auto">
          <a:xfrm>
            <a:off x="4583651" y="252832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24" name="Google Shape;724;p52"/>
          <p:cNvCxnSpPr>
            <a:cxnSpLocks/>
            <a:stCxn id="723" idx="3"/>
            <a:endCxn id="722" idx="1"/>
          </p:cNvCxnSpPr>
          <p:nvPr/>
        </p:nvCxnSpPr>
        <p:spPr bwMode="auto">
          <a:xfrm>
            <a:off x="4721602" y="2586296"/>
            <a:ext cx="1820400" cy="456300"/>
          </a:xfrm>
          <a:prstGeom prst="bentConnector3">
            <a:avLst>
              <a:gd name="adj1" fmla="val 5000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25" name="Google Shape;725;p52"/>
          <p:cNvSpPr txBox="1"/>
          <p:nvPr/>
        </p:nvSpPr>
        <p:spPr bwMode="auto">
          <a:xfrm>
            <a:off x="4838270" y="2578402"/>
            <a:ext cx="1917666" cy="2077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foreseen_type_document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6" name="Google Shape;726;p52"/>
          <p:cNvSpPr/>
          <p:nvPr/>
        </p:nvSpPr>
        <p:spPr bwMode="auto">
          <a:xfrm>
            <a:off x="2285999" y="370283"/>
            <a:ext cx="2421251" cy="5620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8" name="Google Shape;728;p52"/>
          <p:cNvSpPr/>
          <p:nvPr/>
        </p:nvSpPr>
        <p:spPr bwMode="auto">
          <a:xfrm>
            <a:off x="6557042" y="1779018"/>
            <a:ext cx="2418402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29" name="Google Shape;729;p52"/>
          <p:cNvCxnSpPr>
            <a:cxnSpLocks/>
            <a:stCxn id="726" idx="3"/>
            <a:endCxn id="728" idx="0"/>
          </p:cNvCxnSpPr>
          <p:nvPr/>
        </p:nvCxnSpPr>
        <p:spPr bwMode="auto">
          <a:xfrm>
            <a:off x="4707250" y="651319"/>
            <a:ext cx="3058993" cy="112769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30" name="Google Shape;730;p52"/>
          <p:cNvSpPr txBox="1"/>
          <p:nvPr/>
        </p:nvSpPr>
        <p:spPr bwMode="auto">
          <a:xfrm>
            <a:off x="4838270" y="254878"/>
            <a:ext cx="2736304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created_a_realization_of_legal_resource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7" name="Google Shape;168;p26"/>
          <p:cNvSpPr/>
          <p:nvPr/>
        </p:nvSpPr>
        <p:spPr bwMode="auto">
          <a:xfrm rot="16199998">
            <a:off x="2826828" y="1345470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8" name="Google Shape;153;p26"/>
          <p:cNvSpPr txBox="1"/>
          <p:nvPr/>
        </p:nvSpPr>
        <p:spPr bwMode="auto">
          <a:xfrm>
            <a:off x="2812291" y="139840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0" name="Google Shape;717;p52"/>
          <p:cNvSpPr/>
          <p:nvPr/>
        </p:nvSpPr>
        <p:spPr bwMode="auto">
          <a:xfrm>
            <a:off x="102650" y="370283"/>
            <a:ext cx="2052327" cy="556799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2" name="Google Shape;168;p26"/>
          <p:cNvSpPr/>
          <p:nvPr/>
        </p:nvSpPr>
        <p:spPr bwMode="auto">
          <a:xfrm rot="15129118">
            <a:off x="1225669" y="1318417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3" name="Google Shape;153;p26"/>
          <p:cNvSpPr txBox="1"/>
          <p:nvPr/>
        </p:nvSpPr>
        <p:spPr bwMode="auto">
          <a:xfrm>
            <a:off x="1211132" y="1385879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717;p52"/>
          <p:cNvSpPr/>
          <p:nvPr/>
        </p:nvSpPr>
        <p:spPr bwMode="auto">
          <a:xfrm>
            <a:off x="2680373" y="2209076"/>
            <a:ext cx="2880320" cy="108038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TranspositionProcess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LegislativeActivity</a:t>
            </a:r>
            <a:endParaRPr/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" sz="1050"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transposition_deadline</a:t>
            </a: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726;p52"/>
          <p:cNvSpPr/>
          <p:nvPr/>
        </p:nvSpPr>
        <p:spPr bwMode="auto">
          <a:xfrm>
            <a:off x="2680371" y="1148728"/>
            <a:ext cx="2880320" cy="5620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3884130" y="1835781"/>
            <a:ext cx="472802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3665731" y="1896444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6" name="Google Shape;728;p52"/>
          <p:cNvSpPr/>
          <p:nvPr/>
        </p:nvSpPr>
        <p:spPr bwMode="auto">
          <a:xfrm>
            <a:off x="6640862" y="1390398"/>
            <a:ext cx="2418402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" name="Google Shape;818;p57"/>
          <p:cNvCxnSpPr>
            <a:cxnSpLocks/>
            <a:stCxn id="2" idx="3"/>
            <a:endCxn id="6" idx="2"/>
          </p:cNvCxnSpPr>
          <p:nvPr/>
        </p:nvCxnSpPr>
        <p:spPr bwMode="auto">
          <a:xfrm flipV="1">
            <a:off x="5560693" y="1930458"/>
            <a:ext cx="2289370" cy="818812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0" name="Google Shape;820;p57"/>
          <p:cNvSpPr txBox="1"/>
          <p:nvPr/>
        </p:nvSpPr>
        <p:spPr bwMode="auto">
          <a:xfrm>
            <a:off x="6141413" y="2439052"/>
            <a:ext cx="1708650" cy="26157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foresees_transposition_of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2" name="Google Shape;719;p52"/>
          <p:cNvCxnSpPr>
            <a:cxnSpLocks/>
          </p:cNvCxnSpPr>
          <p:nvPr/>
        </p:nvCxnSpPr>
        <p:spPr bwMode="auto">
          <a:xfrm>
            <a:off x="2680371" y="278367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5" name="Google Shape;609;p49"/>
          <p:cNvSpPr/>
          <p:nvPr/>
        </p:nvSpPr>
        <p:spPr bwMode="auto">
          <a:xfrm>
            <a:off x="2680371" y="4362341"/>
            <a:ext cx="2880320" cy="566376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 or Process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" name="Google Shape;818;p57"/>
          <p:cNvCxnSpPr>
            <a:cxnSpLocks/>
            <a:stCxn id="2" idx="2"/>
            <a:endCxn id="15" idx="0"/>
          </p:cNvCxnSpPr>
          <p:nvPr/>
        </p:nvCxnSpPr>
        <p:spPr bwMode="auto">
          <a:xfrm rot="5399978" flipH="0" flipV="0">
            <a:off x="3585600" y="3826800"/>
            <a:ext cx="1072877" cy="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stealth" w="med" len="med"/>
          </a:ln>
        </p:spPr>
      </p:cxnSp>
      <p:sp>
        <p:nvSpPr>
          <p:cNvPr id="19" name="Google Shape;428;p43"/>
          <p:cNvSpPr txBox="1"/>
          <p:nvPr/>
        </p:nvSpPr>
        <p:spPr bwMode="auto">
          <a:xfrm>
            <a:off x="4246569" y="3388649"/>
            <a:ext cx="2036775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4869711" name="Google Shape;424;p43"/>
          <p:cNvSpPr/>
          <p:nvPr/>
        </p:nvSpPr>
        <p:spPr bwMode="auto">
          <a:xfrm>
            <a:off x="3286064" y="165863"/>
            <a:ext cx="2545644" cy="377330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398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819503263" name="Google Shape;424;p43"/>
          <p:cNvSpPr/>
          <p:nvPr/>
        </p:nvSpPr>
        <p:spPr bwMode="auto">
          <a:xfrm>
            <a:off x="3274219" y="2042706"/>
            <a:ext cx="2545644" cy="1385615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Vote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number_of_votes_favor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number_of_votes_against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number_of_votes_abstention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number_of_attendees</a:t>
            </a: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40191780" name="Google Shape;168;p26"/>
          <p:cNvSpPr/>
          <p:nvPr/>
        </p:nvSpPr>
        <p:spPr bwMode="auto">
          <a:xfrm rot="16199932">
            <a:off x="4287218" y="1609760"/>
            <a:ext cx="519644" cy="250540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91422" rIns="91422" bIns="91422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864090531" name="Google Shape;153;p26"/>
          <p:cNvSpPr txBox="1"/>
          <p:nvPr/>
        </p:nvSpPr>
        <p:spPr bwMode="auto">
          <a:xfrm>
            <a:off x="4113403" y="1686245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817303650" name="Google Shape;434;p43"/>
          <p:cNvSpPr/>
          <p:nvPr/>
        </p:nvSpPr>
        <p:spPr bwMode="auto">
          <a:xfrm>
            <a:off x="3316542" y="543193"/>
            <a:ext cx="137949" cy="115946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39135409" name="Google Shape;818;p57"/>
          <p:cNvCxnSpPr>
            <a:cxnSpLocks/>
            <a:stCxn id="54869711" idx="3"/>
            <a:endCxn id="480125861" idx="3"/>
          </p:cNvCxnSpPr>
          <p:nvPr/>
        </p:nvCxnSpPr>
        <p:spPr bwMode="auto">
          <a:xfrm rot="0" flipH="1" flipV="0">
            <a:off x="5796000" y="352800"/>
            <a:ext cx="35017" cy="918876"/>
          </a:xfrm>
          <a:prstGeom prst="bentConnector3">
            <a:avLst>
              <a:gd name="adj1" fmla="val -4896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stealth" w="med" len="med"/>
          </a:ln>
        </p:spPr>
      </p:cxnSp>
      <p:sp>
        <p:nvSpPr>
          <p:cNvPr id="688049111" name="Google Shape;428;p43"/>
          <p:cNvSpPr txBox="1"/>
          <p:nvPr/>
        </p:nvSpPr>
        <p:spPr bwMode="auto">
          <a:xfrm>
            <a:off x="6084271" y="543193"/>
            <a:ext cx="1449333" cy="46162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678546593" name="Google Shape;620;p49"/>
          <p:cNvSpPr/>
          <p:nvPr/>
        </p:nvSpPr>
        <p:spPr bwMode="auto">
          <a:xfrm flipH="0" flipV="0">
            <a:off x="178621" y="1013437"/>
            <a:ext cx="1890221" cy="536982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DecisionOutcome</a:t>
            </a:r>
            <a:r>
              <a:rPr lang="fr" sz="1800" b="1" i="0" u="none" strike="noStrike" cap="none" spc="0">
                <a:ln>
                  <a:noFill/>
                </a:ln>
                <a:solidFill>
                  <a:schemeClr val="tx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111618912" name="Google Shape;818;p57"/>
          <p:cNvCxnSpPr>
            <a:cxnSpLocks/>
            <a:stCxn id="480125861" idx="1"/>
            <a:endCxn id="1678546593" idx="3"/>
          </p:cNvCxnSpPr>
          <p:nvPr/>
        </p:nvCxnSpPr>
        <p:spPr bwMode="auto">
          <a:xfrm rot="10799989" flipH="0" flipV="1">
            <a:off x="2068843" y="1277667"/>
            <a:ext cx="3589896" cy="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74766101" name="Google Shape;428;p43"/>
          <p:cNvSpPr txBox="1"/>
          <p:nvPr/>
        </p:nvSpPr>
        <p:spPr bwMode="auto">
          <a:xfrm flipH="0" flipV="0">
            <a:off x="2085884" y="774005"/>
            <a:ext cx="1656020" cy="2746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</a:t>
            </a:r>
            <a:r>
              <a:rPr lang="fr-FR" sz="1200" b="0" i="0" u="none" strike="noStrike" cap="none" spc="0"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decision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_outcome </a:t>
            </a:r>
            <a:endParaRPr sz="1200" b="0" i="1" u="none" strike="noStrike" cap="none" spc="0">
              <a:ln>
                <a:noFill/>
              </a:ln>
              <a:solidFill>
                <a:srgbClr val="000000"/>
              </a:solidFill>
              <a:highlight>
                <a:srgbClr val="FFFF00"/>
              </a:highlight>
              <a:latin typeface="Calibri"/>
              <a:cs typeface="Calibri"/>
            </a:endParaRPr>
          </a:p>
        </p:txBody>
      </p:sp>
      <p:sp>
        <p:nvSpPr>
          <p:cNvPr id="179455507" name="Google Shape;643;p49"/>
          <p:cNvSpPr/>
          <p:nvPr/>
        </p:nvSpPr>
        <p:spPr bwMode="auto">
          <a:xfrm>
            <a:off x="5278844" y="4392164"/>
            <a:ext cx="2307754" cy="418131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Person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2027960415" name="Google Shape;818;p57"/>
          <p:cNvCxnSpPr>
            <a:cxnSpLocks/>
            <a:stCxn id="1819503263" idx="3"/>
            <a:endCxn id="179455507" idx="0"/>
          </p:cNvCxnSpPr>
          <p:nvPr/>
        </p:nvCxnSpPr>
        <p:spPr bwMode="auto">
          <a:xfrm>
            <a:off x="5819864" y="2735515"/>
            <a:ext cx="612857" cy="1656646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77112124" name="Google Shape;428;p43"/>
          <p:cNvSpPr txBox="1"/>
          <p:nvPr/>
        </p:nvSpPr>
        <p:spPr bwMode="auto">
          <a:xfrm>
            <a:off x="6436518" y="2746841"/>
            <a:ext cx="2302247" cy="156961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ea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oter_favor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had_voter_against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oter_abstention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had_voter_intended_favor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oter</a:t>
            </a:r>
            <a:r>
              <a:rPr lang="fr-FR" sz="1200">
                <a:latin typeface="Calibri"/>
                <a:cs typeface="Calibri"/>
              </a:rPr>
              <a:t>_intended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_against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had_voter_intended_abstention</a:t>
            </a:r>
            <a:endParaRPr lang="fr-FR"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-FR" sz="1200"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&lt; had_participant_person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329910858" name="Google Shape;424;p43"/>
          <p:cNvSpPr/>
          <p:nvPr/>
        </p:nvSpPr>
        <p:spPr bwMode="auto">
          <a:xfrm>
            <a:off x="3274219" y="1084740"/>
            <a:ext cx="2545643" cy="377330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Decision</a:t>
            </a:r>
            <a:endParaRPr lang="fr"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cs typeface="Calibri"/>
            </a:endParaRPr>
          </a:p>
          <a:p>
            <a:pPr marL="171450" marR="0" lvl="0" indent="-152398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80125861" name="Google Shape;434;p43"/>
          <p:cNvSpPr/>
          <p:nvPr/>
        </p:nvSpPr>
        <p:spPr bwMode="auto">
          <a:xfrm>
            <a:off x="5658740" y="1215432"/>
            <a:ext cx="137949" cy="115946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133015543" name="Google Shape;546;p46"/>
          <p:cNvCxnSpPr>
            <a:cxnSpLocks/>
            <a:stCxn id="97887937" idx="3"/>
            <a:endCxn id="2137278655" idx="1"/>
          </p:cNvCxnSpPr>
          <p:nvPr/>
        </p:nvCxnSpPr>
        <p:spPr bwMode="auto">
          <a:xfrm>
            <a:off x="5812310" y="1418591"/>
            <a:ext cx="1052142" cy="778911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97887937" name="Google Shape;547;p46"/>
          <p:cNvSpPr/>
          <p:nvPr/>
        </p:nvSpPr>
        <p:spPr bwMode="auto">
          <a:xfrm>
            <a:off x="5708847" y="1375110"/>
            <a:ext cx="103462" cy="86960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95383902" name="Google Shape;551;p46"/>
          <p:cNvSpPr txBox="1"/>
          <p:nvPr/>
        </p:nvSpPr>
        <p:spPr bwMode="auto">
          <a:xfrm flipH="0" flipV="0">
            <a:off x="6380488" y="1331379"/>
            <a:ext cx="2207707" cy="64039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decided_on_a_realization_of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based_on_a_realization_of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37278655" name="Google Shape;548;p46"/>
          <p:cNvSpPr/>
          <p:nvPr/>
        </p:nvSpPr>
        <p:spPr bwMode="auto">
          <a:xfrm>
            <a:off x="6864454" y="2020026"/>
            <a:ext cx="1667898" cy="354951"/>
          </a:xfrm>
          <a:prstGeom prst="rect">
            <a:avLst/>
          </a:prstGeom>
          <a:solidFill>
            <a:srgbClr val="F7964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09394845" name="Google Shape;168;p26"/>
          <p:cNvSpPr/>
          <p:nvPr/>
        </p:nvSpPr>
        <p:spPr bwMode="auto">
          <a:xfrm rot="16199932">
            <a:off x="4287218" y="664264"/>
            <a:ext cx="519644" cy="250540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91422" rIns="91422" bIns="91422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929491441" name="Google Shape;153;p26"/>
          <p:cNvSpPr txBox="1"/>
          <p:nvPr/>
        </p:nvSpPr>
        <p:spPr bwMode="auto">
          <a:xfrm>
            <a:off x="4113403" y="740749"/>
            <a:ext cx="909626" cy="12989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303195168" name="Google Shape;624;p49"/>
          <p:cNvSpPr/>
          <p:nvPr/>
        </p:nvSpPr>
        <p:spPr bwMode="auto">
          <a:xfrm flipH="0" flipV="0">
            <a:off x="162241" y="2020026"/>
            <a:ext cx="1906601" cy="55172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DecisionMethod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20575289" name="Google Shape;626;p49"/>
          <p:cNvCxnSpPr>
            <a:cxnSpLocks/>
            <a:stCxn id="523564026" idx="1"/>
            <a:endCxn id="1303195168" idx="3"/>
          </p:cNvCxnSpPr>
          <p:nvPr/>
        </p:nvCxnSpPr>
        <p:spPr bwMode="auto">
          <a:xfrm rot="10799989" flipH="0" flipV="1">
            <a:off x="2068844" y="1418590"/>
            <a:ext cx="1188716" cy="877297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754313375" name="Google Shape;627;p49"/>
          <p:cNvSpPr txBox="1"/>
          <p:nvPr/>
        </p:nvSpPr>
        <p:spPr bwMode="auto">
          <a:xfrm>
            <a:off x="1986987" y="1670827"/>
            <a:ext cx="1439832" cy="2746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decision_method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23564026" name="Google Shape;547;p46"/>
          <p:cNvSpPr/>
          <p:nvPr/>
        </p:nvSpPr>
        <p:spPr bwMode="auto">
          <a:xfrm>
            <a:off x="3257560" y="1375110"/>
            <a:ext cx="103462" cy="86960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424;p43"/>
          <p:cNvSpPr/>
          <p:nvPr/>
        </p:nvSpPr>
        <p:spPr bwMode="auto">
          <a:xfrm>
            <a:off x="2516320" y="1375737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E7_Activity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424;p43"/>
          <p:cNvSpPr/>
          <p:nvPr/>
        </p:nvSpPr>
        <p:spPr bwMode="auto">
          <a:xfrm>
            <a:off x="2491363" y="2827346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ForeseenActivity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3486860" y="2345613"/>
            <a:ext cx="596974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3330547" y="2470884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cxnSp>
        <p:nvCxnSpPr>
          <p:cNvPr id="20" name="Google Shape;818;p57"/>
          <p:cNvCxnSpPr>
            <a:cxnSpLocks/>
            <a:stCxn id="2" idx="3"/>
            <a:endCxn id="3" idx="3"/>
          </p:cNvCxnSpPr>
          <p:nvPr/>
        </p:nvCxnSpPr>
        <p:spPr bwMode="auto">
          <a:xfrm flipH="1">
            <a:off x="5037008" y="1753068"/>
            <a:ext cx="24957" cy="1451609"/>
          </a:xfrm>
          <a:prstGeom prst="bentConnector3">
            <a:avLst>
              <a:gd name="adj1" fmla="val -91597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" name="Google Shape;554;p46"/>
          <p:cNvSpPr/>
          <p:nvPr/>
        </p:nvSpPr>
        <p:spPr bwMode="auto">
          <a:xfrm>
            <a:off x="323279" y="4201646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9" name="Google Shape;559;p46"/>
          <p:cNvCxnSpPr>
            <a:cxnSpLocks/>
            <a:stCxn id="3" idx="1"/>
            <a:endCxn id="8" idx="0"/>
          </p:cNvCxnSpPr>
          <p:nvPr/>
        </p:nvCxnSpPr>
        <p:spPr bwMode="auto">
          <a:xfrm rot="10800000" flipV="1">
            <a:off x="1435211" y="3204675"/>
            <a:ext cx="1056152" cy="99696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0" name="Google Shape;551;p46"/>
          <p:cNvSpPr txBox="1"/>
          <p:nvPr/>
        </p:nvSpPr>
        <p:spPr bwMode="auto">
          <a:xfrm>
            <a:off x="129540" y="2973864"/>
            <a:ext cx="2279430" cy="4616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documented_by_a_realization_of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P33_used_specific_technique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1" name="Google Shape;428;p43"/>
          <p:cNvSpPr txBox="1"/>
          <p:nvPr/>
        </p:nvSpPr>
        <p:spPr bwMode="auto">
          <a:xfrm>
            <a:off x="5366535" y="2368824"/>
            <a:ext cx="1450052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ea typeface="Calibri"/>
                <a:cs typeface="Calibri"/>
              </a:rPr>
              <a:t>executed</a:t>
            </a:r>
            <a:r>
              <a:rPr lang="fr-FR" sz="1200">
                <a:latin typeface="Calibri"/>
                <a:ea typeface="Calibri"/>
                <a:cs typeface="Calibri"/>
              </a:rPr>
              <a:t> (</a:t>
            </a:r>
            <a:r>
              <a:rPr lang="fr-FR" sz="1200">
                <a:latin typeface="Calibri"/>
                <a:ea typeface="Calibri"/>
                <a:cs typeface="Calibri"/>
              </a:rPr>
              <a:t>was_executed_in)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24600524" name="Google Shape;771;p55"/>
          <p:cNvSpPr/>
          <p:nvPr/>
        </p:nvSpPr>
        <p:spPr bwMode="auto">
          <a:xfrm>
            <a:off x="885576" y="4288838"/>
            <a:ext cx="2844104" cy="772098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DraftLegislationWork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/>
          </a:p>
        </p:txBody>
      </p:sp>
      <p:sp>
        <p:nvSpPr>
          <p:cNvPr id="1169670331" name="Google Shape;772;p55"/>
          <p:cNvSpPr/>
          <p:nvPr/>
        </p:nvSpPr>
        <p:spPr bwMode="auto">
          <a:xfrm>
            <a:off x="3840466" y="4288837"/>
            <a:ext cx="3728497" cy="772098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AmendmentToDraftLegislationWork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/>
          </a:p>
        </p:txBody>
      </p:sp>
      <p:sp>
        <p:nvSpPr>
          <p:cNvPr id="1728958105" name="Google Shape;773;p55"/>
          <p:cNvSpPr/>
          <p:nvPr/>
        </p:nvSpPr>
        <p:spPr bwMode="auto">
          <a:xfrm>
            <a:off x="2260251" y="3009325"/>
            <a:ext cx="3096343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1449014648" name="Google Shape;168;p26"/>
          <p:cNvSpPr/>
          <p:nvPr/>
        </p:nvSpPr>
        <p:spPr bwMode="auto">
          <a:xfrm rot="18882305">
            <a:off x="2216543" y="3791608"/>
            <a:ext cx="895270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906848417" name="Google Shape;153;p26"/>
          <p:cNvSpPr txBox="1"/>
          <p:nvPr/>
        </p:nvSpPr>
        <p:spPr bwMode="auto">
          <a:xfrm>
            <a:off x="2158507" y="3877860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204292157" name="Google Shape;168;p26"/>
          <p:cNvSpPr/>
          <p:nvPr/>
        </p:nvSpPr>
        <p:spPr bwMode="auto">
          <a:xfrm rot="13341379">
            <a:off x="4284934" y="3769403"/>
            <a:ext cx="895270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190658380" name="Google Shape;153;p26"/>
          <p:cNvSpPr txBox="1"/>
          <p:nvPr/>
        </p:nvSpPr>
        <p:spPr bwMode="auto">
          <a:xfrm>
            <a:off x="4317382" y="3844851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709627767" name="Google Shape;773;p55"/>
          <p:cNvSpPr/>
          <p:nvPr/>
        </p:nvSpPr>
        <p:spPr bwMode="auto">
          <a:xfrm>
            <a:off x="2260251" y="3009325"/>
            <a:ext cx="3096343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461077206" name="Google Shape;774;p55"/>
          <p:cNvSpPr/>
          <p:nvPr/>
        </p:nvSpPr>
        <p:spPr bwMode="auto">
          <a:xfrm>
            <a:off x="1123594" y="1986136"/>
            <a:ext cx="2110671" cy="540059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eli:LegalResource</a:t>
            </a: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</p:txBody>
      </p:sp>
      <p:sp>
        <p:nvSpPr>
          <p:cNvPr id="1917895720" name="Google Shape;780;p55"/>
          <p:cNvSpPr/>
          <p:nvPr/>
        </p:nvSpPr>
        <p:spPr bwMode="auto">
          <a:xfrm>
            <a:off x="5989341" y="303496"/>
            <a:ext cx="2952327" cy="1026111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eli:Expression</a:t>
            </a:r>
            <a:endParaRPr/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title_short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title_alternative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language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89389779" name="Google Shape;781;p55"/>
          <p:cNvSpPr/>
          <p:nvPr/>
        </p:nvSpPr>
        <p:spPr bwMode="auto">
          <a:xfrm>
            <a:off x="5982908" y="2074582"/>
            <a:ext cx="2952327" cy="547725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eli:Manifestation</a:t>
            </a: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media_type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589313725" name="Google Shape;782;p55"/>
          <p:cNvCxnSpPr>
            <a:cxnSpLocks/>
            <a:stCxn id="1001178252" idx="2"/>
            <a:endCxn id="391839570" idx="1"/>
          </p:cNvCxnSpPr>
          <p:nvPr/>
        </p:nvCxnSpPr>
        <p:spPr bwMode="auto">
          <a:xfrm rot="5399978" flipH="1" flipV="0">
            <a:off x="2876400" y="932400"/>
            <a:ext cx="278699" cy="512699"/>
          </a:xfrm>
          <a:prstGeom prst="bentConnector4">
            <a:avLst>
              <a:gd name="adj1" fmla="val -61501"/>
              <a:gd name="adj2" fmla="val 144584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1036883189" name="Google Shape;785;p55"/>
          <p:cNvSpPr txBox="1"/>
          <p:nvPr/>
        </p:nvSpPr>
        <p:spPr bwMode="auto">
          <a:xfrm>
            <a:off x="565767" y="939213"/>
            <a:ext cx="1977369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is_member_of (has_member) </a:t>
            </a:r>
            <a:endParaRPr/>
          </a:p>
        </p:txBody>
      </p:sp>
      <p:cxnSp>
        <p:nvCxnSpPr>
          <p:cNvPr id="2114370352" name="Google Shape;786;p55"/>
          <p:cNvCxnSpPr>
            <a:cxnSpLocks/>
            <a:stCxn id="593761159" idx="0"/>
            <a:endCxn id="1917895720" idx="0"/>
          </p:cNvCxnSpPr>
          <p:nvPr/>
        </p:nvCxnSpPr>
        <p:spPr bwMode="auto">
          <a:xfrm rot="5399978" flipH="1" flipV="1">
            <a:off x="5379441" y="-1328659"/>
            <a:ext cx="453906" cy="3718220"/>
          </a:xfrm>
          <a:prstGeom prst="bentConnector3">
            <a:avLst>
              <a:gd name="adj1" fmla="val 15036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04602937" name="Google Shape;787;p55"/>
          <p:cNvSpPr txBox="1"/>
          <p:nvPr/>
        </p:nvSpPr>
        <p:spPr bwMode="auto">
          <a:xfrm>
            <a:off x="2945084" y="151493"/>
            <a:ext cx="2960247" cy="27463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is_realized_by (realizes) </a:t>
            </a:r>
            <a:endParaRPr/>
          </a:p>
        </p:txBody>
      </p:sp>
      <p:cxnSp>
        <p:nvCxnSpPr>
          <p:cNvPr id="413927402" name="Google Shape;788;p55"/>
          <p:cNvCxnSpPr>
            <a:cxnSpLocks/>
            <a:stCxn id="1917895720" idx="2"/>
            <a:endCxn id="589389779" idx="0"/>
          </p:cNvCxnSpPr>
          <p:nvPr/>
        </p:nvCxnSpPr>
        <p:spPr bwMode="auto">
          <a:xfrm rot="5399978">
            <a:off x="7089802" y="1698879"/>
            <a:ext cx="744973" cy="6431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451856925" name="Google Shape;790;p55"/>
          <p:cNvCxnSpPr>
            <a:cxnSpLocks/>
          </p:cNvCxnSpPr>
          <p:nvPr/>
        </p:nvCxnSpPr>
        <p:spPr bwMode="auto">
          <a:xfrm>
            <a:off x="0" y="2744069"/>
            <a:ext cx="9144000" cy="0"/>
          </a:xfrm>
          <a:prstGeom prst="straightConnector1">
            <a:avLst/>
          </a:prstGeom>
          <a:noFill/>
          <a:ln w="19050" cap="flat" cmpd="sng">
            <a:solidFill>
              <a:srgbClr val="C00000"/>
            </a:solidFill>
            <a:prstDash val="dashDot"/>
            <a:round/>
            <a:headEnd type="none" w="sm" len="sm"/>
            <a:tailEnd type="none" w="sm" len="sm"/>
          </a:ln>
        </p:spPr>
      </p:cxnSp>
      <p:sp>
        <p:nvSpPr>
          <p:cNvPr id="1338384016" name="Google Shape;791;p55"/>
          <p:cNvSpPr txBox="1"/>
          <p:nvPr/>
        </p:nvSpPr>
        <p:spPr bwMode="auto">
          <a:xfrm>
            <a:off x="64377" y="2268077"/>
            <a:ext cx="2288468" cy="369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i="1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</a:t>
            </a:r>
            <a:endParaRPr sz="1800" i="1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001178252" name="Google Shape;783;p55"/>
          <p:cNvSpPr/>
          <p:nvPr/>
        </p:nvSpPr>
        <p:spPr bwMode="auto">
          <a:xfrm>
            <a:off x="3203847" y="1213662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249301101" name="Google Shape;794;p55"/>
          <p:cNvSpPr/>
          <p:nvPr/>
        </p:nvSpPr>
        <p:spPr bwMode="auto">
          <a:xfrm>
            <a:off x="3213618" y="742784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91839570" name="Google Shape;784;p55"/>
          <p:cNvSpPr/>
          <p:nvPr/>
        </p:nvSpPr>
        <p:spPr bwMode="auto">
          <a:xfrm>
            <a:off x="2760139" y="992939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227171221" name="Google Shape;795;p55"/>
          <p:cNvSpPr/>
          <p:nvPr/>
        </p:nvSpPr>
        <p:spPr bwMode="auto">
          <a:xfrm>
            <a:off x="2730285" y="753963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070819328" name="Google Shape;796;p55"/>
          <p:cNvCxnSpPr>
            <a:cxnSpLocks/>
            <a:stCxn id="1249301101" idx="0"/>
            <a:endCxn id="1227171221" idx="1"/>
          </p:cNvCxnSpPr>
          <p:nvPr/>
        </p:nvCxnSpPr>
        <p:spPr bwMode="auto">
          <a:xfrm rot="5399978" flipH="0" flipV="0">
            <a:off x="2973599" y="500398"/>
            <a:ext cx="69300" cy="552299"/>
          </a:xfrm>
          <a:prstGeom prst="bentConnector4">
            <a:avLst>
              <a:gd name="adj1" fmla="val -248209"/>
              <a:gd name="adj2" fmla="val 141392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1341167000" name="Google Shape;797;p55"/>
          <p:cNvSpPr txBox="1"/>
          <p:nvPr/>
        </p:nvSpPr>
        <p:spPr bwMode="auto">
          <a:xfrm>
            <a:off x="376302" y="288581"/>
            <a:ext cx="2961327" cy="2746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is_part_of (has_part)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93761159" name="Google Shape;773;p55"/>
          <p:cNvSpPr/>
          <p:nvPr/>
        </p:nvSpPr>
        <p:spPr bwMode="auto">
          <a:xfrm>
            <a:off x="2730285" y="757402"/>
            <a:ext cx="2033997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e</a:t>
            </a: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li:Work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68383402" name="Google Shape;168;p26"/>
          <p:cNvSpPr/>
          <p:nvPr/>
        </p:nvSpPr>
        <p:spPr bwMode="auto">
          <a:xfrm rot="16199969">
            <a:off x="3108825" y="2018820"/>
            <a:ext cx="1487773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1273287200" name="Google Shape;153;p26"/>
          <p:cNvSpPr txBox="1"/>
          <p:nvPr/>
        </p:nvSpPr>
        <p:spPr bwMode="auto">
          <a:xfrm>
            <a:off x="3410529" y="2015539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55500549" name="Google Shape;168;p26"/>
          <p:cNvSpPr/>
          <p:nvPr/>
        </p:nvSpPr>
        <p:spPr bwMode="auto">
          <a:xfrm rot="18314286">
            <a:off x="3037488" y="1518928"/>
            <a:ext cx="740827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4" tIns="91424" rIns="91424" bIns="91424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1807659581" name="Google Shape;789;p55"/>
          <p:cNvSpPr txBox="1"/>
          <p:nvPr/>
        </p:nvSpPr>
        <p:spPr bwMode="auto">
          <a:xfrm>
            <a:off x="4157005" y="1400204"/>
            <a:ext cx="3317730" cy="27463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is_embodied_by (embodies)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50675260" name="Google Shape;153;p26"/>
          <p:cNvSpPr txBox="1"/>
          <p:nvPr/>
        </p:nvSpPr>
        <p:spPr bwMode="auto">
          <a:xfrm>
            <a:off x="2877154" y="1644319"/>
            <a:ext cx="909599" cy="1748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781100103" name="Google Shape;791;p55"/>
          <p:cNvSpPr txBox="1"/>
          <p:nvPr/>
        </p:nvSpPr>
        <p:spPr bwMode="auto">
          <a:xfrm>
            <a:off x="41769" y="2824620"/>
            <a:ext cx="2288468" cy="369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i="1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ELI-DL</a:t>
            </a:r>
            <a:endParaRPr sz="1800" i="1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079672012" name="Google Shape;783;p55"/>
          <p:cNvSpPr/>
          <p:nvPr/>
        </p:nvSpPr>
        <p:spPr bwMode="auto">
          <a:xfrm>
            <a:off x="4258713" y="1213659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4" tIns="45699" rIns="91424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04715148" name="Google Shape;782;p55"/>
          <p:cNvCxnSpPr>
            <a:cxnSpLocks/>
            <a:stCxn id="593761159" idx="3"/>
            <a:endCxn id="1079672012" idx="2"/>
          </p:cNvCxnSpPr>
          <p:nvPr/>
        </p:nvCxnSpPr>
        <p:spPr bwMode="auto">
          <a:xfrm rot="0" flipH="1" flipV="0">
            <a:off x="4327200" y="1026000"/>
            <a:ext cx="436593" cy="304405"/>
          </a:xfrm>
          <a:prstGeom prst="bentConnector4">
            <a:avLst>
              <a:gd name="adj1" fmla="val -52360"/>
              <a:gd name="adj2" fmla="val 175097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1807562304" name="Google Shape;797;p55"/>
          <p:cNvSpPr txBox="1"/>
          <p:nvPr/>
        </p:nvSpPr>
        <p:spPr bwMode="auto">
          <a:xfrm>
            <a:off x="3952550" y="1584677"/>
            <a:ext cx="1531622" cy="82327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4" tIns="45699" rIns="91424" bIns="45699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is_derivative_of (has_derivative)</a:t>
            </a:r>
            <a:endParaRPr/>
          </a:p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is_annex_of (has_annex)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938800315" name="Google Shape;773;p55"/>
          <p:cNvSpPr/>
          <p:nvPr/>
        </p:nvSpPr>
        <p:spPr bwMode="auto">
          <a:xfrm>
            <a:off x="3362744" y="2167102"/>
            <a:ext cx="2033997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e</a:t>
            </a: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li:Work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970028472" name="Google Shape;834;p57"/>
          <p:cNvSpPr/>
          <p:nvPr/>
        </p:nvSpPr>
        <p:spPr bwMode="auto">
          <a:xfrm>
            <a:off x="4813432" y="2592498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063188620" name="Google Shape;826;p57"/>
          <p:cNvCxnSpPr>
            <a:cxnSpLocks/>
            <a:stCxn id="1970028472" idx="2"/>
            <a:endCxn id="238818638" idx="3"/>
          </p:cNvCxnSpPr>
          <p:nvPr/>
        </p:nvCxnSpPr>
        <p:spPr bwMode="auto">
          <a:xfrm rot="5399976" flipH="1" flipV="1">
            <a:off x="5007903" y="2361634"/>
            <a:ext cx="221316" cy="472308"/>
          </a:xfrm>
          <a:prstGeom prst="bentConnector4">
            <a:avLst>
              <a:gd name="adj1" fmla="val -103291"/>
              <a:gd name="adj2" fmla="val 148401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665709578" name="Google Shape;837;p57"/>
          <p:cNvSpPr txBox="1"/>
          <p:nvPr/>
        </p:nvSpPr>
        <p:spPr bwMode="auto">
          <a:xfrm>
            <a:off x="5579406" y="2477634"/>
            <a:ext cx="2037596" cy="45751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answers_to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 (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is_answered_in)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cs typeface="Calibri"/>
              </a:rPr>
              <a:t>&lt; </a:t>
            </a:r>
            <a:r>
              <a:rPr lang="fr-FR" sz="1200">
                <a:solidFill>
                  <a:schemeClr val="dk1"/>
                </a:solidFill>
                <a:latin typeface="Calibri"/>
                <a:cs typeface="Calibri"/>
              </a:rPr>
              <a:t>eli:refers_to</a:t>
            </a:r>
            <a:endParaRPr>
              <a:highlight>
                <a:srgbClr val="FFFF00"/>
              </a:highlight>
            </a:endParaRPr>
          </a:p>
        </p:txBody>
      </p:sp>
      <p:sp>
        <p:nvSpPr>
          <p:cNvPr id="266708909" name="Google Shape;834;p57"/>
          <p:cNvSpPr/>
          <p:nvPr/>
        </p:nvSpPr>
        <p:spPr bwMode="auto">
          <a:xfrm>
            <a:off x="4882407" y="2182181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38818638" name="Google Shape;834;p57"/>
          <p:cNvSpPr/>
          <p:nvPr/>
        </p:nvSpPr>
        <p:spPr bwMode="auto">
          <a:xfrm>
            <a:off x="5216766" y="2429155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14776334" name="Google Shape;834;p57"/>
          <p:cNvSpPr/>
          <p:nvPr/>
        </p:nvSpPr>
        <p:spPr bwMode="auto">
          <a:xfrm>
            <a:off x="5241804" y="2246437"/>
            <a:ext cx="137950" cy="115948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11537757" name="Google Shape;826;p57"/>
          <p:cNvCxnSpPr>
            <a:cxnSpLocks/>
            <a:stCxn id="514776334" idx="3"/>
            <a:endCxn id="266708909" idx="0"/>
          </p:cNvCxnSpPr>
          <p:nvPr/>
        </p:nvCxnSpPr>
        <p:spPr bwMode="auto">
          <a:xfrm flipH="1" flipV="1">
            <a:off x="4951383" y="2182181"/>
            <a:ext cx="428371" cy="122230"/>
          </a:xfrm>
          <a:prstGeom prst="bentConnector4">
            <a:avLst>
              <a:gd name="adj1" fmla="val -53365"/>
              <a:gd name="adj2" fmla="val 28702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01906464" name="Google Shape;837;p57"/>
          <p:cNvSpPr txBox="1"/>
          <p:nvPr/>
        </p:nvSpPr>
        <p:spPr bwMode="auto">
          <a:xfrm>
            <a:off x="5614168" y="1894842"/>
            <a:ext cx="2039036" cy="2746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adopts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 (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is_adopted_in)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419572225" name="CustomShape 6"/>
          <p:cNvSpPr/>
          <p:nvPr/>
        </p:nvSpPr>
        <p:spPr bwMode="auto">
          <a:xfrm>
            <a:off x="3784680" y="2592360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198736096" name="Google Shape;435;p43"/>
          <p:cNvSpPr/>
          <p:nvPr/>
        </p:nvSpPr>
        <p:spPr bwMode="auto">
          <a:xfrm>
            <a:off x="4951381" y="4070394"/>
            <a:ext cx="2425911" cy="47224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3" tIns="45699" rIns="91423" bIns="45699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ParliamentaryTerm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840593787" name="Google Shape;826;p57"/>
          <p:cNvCxnSpPr>
            <a:cxnSpLocks/>
            <a:stCxn id="1938800315" idx="2"/>
            <a:endCxn id="1198736096" idx="1"/>
          </p:cNvCxnSpPr>
          <p:nvPr/>
        </p:nvCxnSpPr>
        <p:spPr bwMode="auto">
          <a:xfrm rot="16199969" flipH="1">
            <a:off x="3863657" y="3218788"/>
            <a:ext cx="1603812" cy="571637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83194050" name="Google Shape;437;p43"/>
          <p:cNvSpPr txBox="1"/>
          <p:nvPr/>
        </p:nvSpPr>
        <p:spPr bwMode="auto">
          <a:xfrm>
            <a:off x="3784680" y="3268454"/>
            <a:ext cx="2426991" cy="27463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parliamentary_term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12" name="Google Shape;812;p57"/>
          <p:cNvSpPr/>
          <p:nvPr/>
        </p:nvSpPr>
        <p:spPr bwMode="auto">
          <a:xfrm>
            <a:off x="958021" y="3558202"/>
            <a:ext cx="2880320" cy="5828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DraftLegislationWork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813" name="Google Shape;813;p57"/>
          <p:cNvSpPr/>
          <p:nvPr/>
        </p:nvSpPr>
        <p:spPr bwMode="auto">
          <a:xfrm>
            <a:off x="5436097" y="3556504"/>
            <a:ext cx="3609402" cy="5828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6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AmendmentToDraftLegislationWork</a:t>
            </a:r>
            <a:endParaRPr sz="16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cxnSp>
        <p:nvCxnSpPr>
          <p:cNvPr id="814" name="Google Shape;814;p57"/>
          <p:cNvCxnSpPr>
            <a:cxnSpLocks/>
            <a:stCxn id="813" idx="1"/>
            <a:endCxn id="812" idx="3"/>
          </p:cNvCxnSpPr>
          <p:nvPr/>
        </p:nvCxnSpPr>
        <p:spPr bwMode="auto">
          <a:xfrm flipH="1">
            <a:off x="3838297" y="3847953"/>
            <a:ext cx="1597800" cy="1800"/>
          </a:xfrm>
          <a:prstGeom prst="bentConnector3">
            <a:avLst>
              <a:gd name="adj1" fmla="val 49999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17" name="Google Shape;817;p57"/>
          <p:cNvSpPr/>
          <p:nvPr/>
        </p:nvSpPr>
        <p:spPr bwMode="auto">
          <a:xfrm>
            <a:off x="3419872" y="1029125"/>
            <a:ext cx="2448271" cy="1629471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legislative_process_work_id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legislative_process_work_date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legislative_process_work_description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23" name="Google Shape;823;p57"/>
          <p:cNvCxnSpPr>
            <a:cxnSpLocks/>
            <a:stCxn id="813" idx="2"/>
            <a:endCxn id="812" idx="2"/>
          </p:cNvCxnSpPr>
          <p:nvPr/>
        </p:nvCxnSpPr>
        <p:spPr bwMode="auto">
          <a:xfrm rot="5400000">
            <a:off x="4818598" y="1719003"/>
            <a:ext cx="1800" cy="4842600"/>
          </a:xfrm>
          <a:prstGeom prst="bentConnector3">
            <a:avLst>
              <a:gd name="adj1" fmla="val 961937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none" w="sm" len="sm"/>
          </a:ln>
        </p:spPr>
      </p:cxnSp>
      <p:sp>
        <p:nvSpPr>
          <p:cNvPr id="824" name="Google Shape;824;p57"/>
          <p:cNvSpPr txBox="1"/>
          <p:nvPr/>
        </p:nvSpPr>
        <p:spPr bwMode="auto">
          <a:xfrm>
            <a:off x="3629568" y="4334420"/>
            <a:ext cx="3255379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includes_amendment (amendment_included_in)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&lt; 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refers_to</a:t>
            </a:r>
            <a:endParaRPr lang="fr-FR"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25" name="Google Shape;825;p57"/>
          <p:cNvCxnSpPr>
            <a:cxnSpLocks/>
          </p:cNvCxnSpPr>
          <p:nvPr/>
        </p:nvCxnSpPr>
        <p:spPr bwMode="auto">
          <a:xfrm>
            <a:off x="3401379" y="1599077"/>
            <a:ext cx="2448272" cy="0"/>
          </a:xfrm>
          <a:prstGeom prst="straightConnector1">
            <a:avLst/>
          </a:prstGeom>
          <a:solidFill>
            <a:srgbClr val="76923C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29" name="Google Shape;829;p57"/>
          <p:cNvSpPr/>
          <p:nvPr/>
        </p:nvSpPr>
        <p:spPr bwMode="auto">
          <a:xfrm>
            <a:off x="139440" y="1610644"/>
            <a:ext cx="2189017" cy="409779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Agent</a:t>
            </a:r>
            <a:endParaRPr/>
          </a:p>
        </p:txBody>
      </p:sp>
      <p:cxnSp>
        <p:nvCxnSpPr>
          <p:cNvPr id="830" name="Google Shape;830;p57"/>
          <p:cNvCxnSpPr>
            <a:cxnSpLocks/>
            <a:stCxn id="831" idx="1"/>
            <a:endCxn id="829" idx="0"/>
          </p:cNvCxnSpPr>
          <p:nvPr/>
        </p:nvCxnSpPr>
        <p:spPr bwMode="auto">
          <a:xfrm flipH="1">
            <a:off x="1233834" y="1394980"/>
            <a:ext cx="2178300" cy="21569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32" name="Google Shape;832;p57"/>
          <p:cNvSpPr txBox="1"/>
          <p:nvPr/>
        </p:nvSpPr>
        <p:spPr bwMode="auto">
          <a:xfrm>
            <a:off x="970587" y="1167594"/>
            <a:ext cx="2448271" cy="2077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legislative_process_work_creator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3" name="Google Shape;833;p57"/>
          <p:cNvSpPr/>
          <p:nvPr/>
        </p:nvSpPr>
        <p:spPr bwMode="auto">
          <a:xfrm>
            <a:off x="106318" y="2711645"/>
            <a:ext cx="2880319" cy="488735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LegislativeProcessWorkType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4" name="Google Shape;834;p57"/>
          <p:cNvSpPr/>
          <p:nvPr/>
        </p:nvSpPr>
        <p:spPr bwMode="auto">
          <a:xfrm>
            <a:off x="3418132" y="239344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35" name="Google Shape;835;p57"/>
          <p:cNvCxnSpPr>
            <a:cxnSpLocks/>
            <a:stCxn id="834" idx="1"/>
            <a:endCxn id="833" idx="0"/>
          </p:cNvCxnSpPr>
          <p:nvPr/>
        </p:nvCxnSpPr>
        <p:spPr bwMode="auto">
          <a:xfrm flipH="1">
            <a:off x="1546432" y="2451413"/>
            <a:ext cx="1871700" cy="2601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36" name="Google Shape;836;p57"/>
          <p:cNvSpPr txBox="1"/>
          <p:nvPr/>
        </p:nvSpPr>
        <p:spPr bwMode="auto">
          <a:xfrm>
            <a:off x="1093158" y="2013226"/>
            <a:ext cx="2292900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legislative_process_work_type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19" name="Google Shape;819;p57"/>
          <p:cNvSpPr/>
          <p:nvPr/>
        </p:nvSpPr>
        <p:spPr bwMode="auto">
          <a:xfrm>
            <a:off x="5711700" y="134991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1" name="Google Shape;831;p57"/>
          <p:cNvSpPr/>
          <p:nvPr/>
        </p:nvSpPr>
        <p:spPr bwMode="auto">
          <a:xfrm>
            <a:off x="3412134" y="1337006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27" name="Google Shape;827;p57"/>
          <p:cNvSpPr/>
          <p:nvPr/>
        </p:nvSpPr>
        <p:spPr bwMode="auto">
          <a:xfrm>
            <a:off x="5310779" y="1027426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8" name="Google Shape;838;p57"/>
          <p:cNvSpPr/>
          <p:nvPr/>
        </p:nvSpPr>
        <p:spPr bwMode="auto">
          <a:xfrm>
            <a:off x="3993995" y="1038938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9" name="Google Shape;839;p57"/>
          <p:cNvSpPr/>
          <p:nvPr/>
        </p:nvSpPr>
        <p:spPr bwMode="auto">
          <a:xfrm>
            <a:off x="98500" y="109738"/>
            <a:ext cx="3190266" cy="488735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LegislativeProcessWorkVersion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40" name="Google Shape;840;p57"/>
          <p:cNvCxnSpPr>
            <a:cxnSpLocks/>
            <a:stCxn id="838" idx="0"/>
            <a:endCxn id="839" idx="3"/>
          </p:cNvCxnSpPr>
          <p:nvPr/>
        </p:nvCxnSpPr>
        <p:spPr bwMode="auto">
          <a:xfrm rot="16199998" flipV="1">
            <a:off x="3333453" y="309418"/>
            <a:ext cx="684832" cy="774205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41" name="Google Shape;841;p57"/>
          <p:cNvSpPr txBox="1"/>
          <p:nvPr/>
        </p:nvSpPr>
        <p:spPr bwMode="auto">
          <a:xfrm>
            <a:off x="1761178" y="621028"/>
            <a:ext cx="229302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legislative_process_work_version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42" name="Google Shape;842;p57"/>
          <p:cNvSpPr/>
          <p:nvPr/>
        </p:nvSpPr>
        <p:spPr bwMode="auto">
          <a:xfrm rot="5400000">
            <a:off x="611876" y="204928"/>
            <a:ext cx="177209" cy="1041936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43" name="Google Shape;843;p57"/>
          <p:cNvSpPr txBox="1"/>
          <p:nvPr/>
        </p:nvSpPr>
        <p:spPr bwMode="auto">
          <a:xfrm>
            <a:off x="249384" y="733316"/>
            <a:ext cx="1188089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Preparatory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Final</a:t>
            </a:r>
            <a:endParaRPr/>
          </a:p>
        </p:txBody>
      </p:sp>
      <p:sp>
        <p:nvSpPr>
          <p:cNvPr id="34" name="Google Shape;168;p26"/>
          <p:cNvSpPr/>
          <p:nvPr/>
        </p:nvSpPr>
        <p:spPr bwMode="auto">
          <a:xfrm rot="18882310">
            <a:off x="2947428" y="3009588"/>
            <a:ext cx="895271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35" name="Google Shape;153;p26"/>
          <p:cNvSpPr txBox="1"/>
          <p:nvPr/>
        </p:nvSpPr>
        <p:spPr bwMode="auto">
          <a:xfrm>
            <a:off x="2889392" y="309584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36" name="Google Shape;168;p26"/>
          <p:cNvSpPr/>
          <p:nvPr/>
        </p:nvSpPr>
        <p:spPr bwMode="auto">
          <a:xfrm rot="13341407">
            <a:off x="5253079" y="2956240"/>
            <a:ext cx="895271" cy="257757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37" name="Google Shape;153;p26"/>
          <p:cNvSpPr txBox="1"/>
          <p:nvPr/>
        </p:nvSpPr>
        <p:spPr bwMode="auto">
          <a:xfrm>
            <a:off x="5283098" y="3037962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815" name="Google Shape;815;p57"/>
          <p:cNvSpPr txBox="1"/>
          <p:nvPr/>
        </p:nvSpPr>
        <p:spPr bwMode="auto">
          <a:xfrm>
            <a:off x="3838296" y="3368373"/>
            <a:ext cx="2581983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amends_draft (draft amended_by)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&lt; 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eli:amends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817;p57"/>
          <p:cNvSpPr/>
          <p:nvPr/>
        </p:nvSpPr>
        <p:spPr bwMode="auto">
          <a:xfrm>
            <a:off x="912892" y="942279"/>
            <a:ext cx="2448271" cy="1629471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" name="Google Shape;818;p57"/>
          <p:cNvCxnSpPr>
            <a:cxnSpLocks/>
            <a:stCxn id="1462785476" idx="3"/>
            <a:endCxn id="7" idx="2"/>
          </p:cNvCxnSpPr>
          <p:nvPr/>
        </p:nvCxnSpPr>
        <p:spPr bwMode="auto">
          <a:xfrm rot="0" flipH="0" flipV="1">
            <a:off x="3518703" y="506959"/>
            <a:ext cx="4302659" cy="2146765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" name="Google Shape;820;p57"/>
          <p:cNvSpPr txBox="1"/>
          <p:nvPr/>
        </p:nvSpPr>
        <p:spPr bwMode="auto">
          <a:xfrm>
            <a:off x="5634498" y="902991"/>
            <a:ext cx="2449350" cy="17681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foresees_change_of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foresees_repeal_of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foresees_amendment_of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foresees_commencement_of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foresees_transposition_of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foresees_application_of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foresees_citation_of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foresees_based_on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foresees_consolidation_of</a:t>
            </a:r>
            <a:endParaRPr/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foresees_execution_of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" name="Google Shape;825;p57"/>
          <p:cNvCxnSpPr>
            <a:cxnSpLocks/>
          </p:cNvCxnSpPr>
          <p:nvPr/>
        </p:nvCxnSpPr>
        <p:spPr bwMode="auto">
          <a:xfrm>
            <a:off x="894399" y="1512231"/>
            <a:ext cx="2448272" cy="0"/>
          </a:xfrm>
          <a:prstGeom prst="straightConnector1">
            <a:avLst/>
          </a:prstGeom>
          <a:solidFill>
            <a:srgbClr val="76923C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" name="Google Shape;834;p57"/>
          <p:cNvSpPr/>
          <p:nvPr/>
        </p:nvSpPr>
        <p:spPr bwMode="auto">
          <a:xfrm>
            <a:off x="911152" y="230659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" name="Google Shape;828;p57"/>
          <p:cNvSpPr/>
          <p:nvPr/>
        </p:nvSpPr>
        <p:spPr bwMode="auto">
          <a:xfrm>
            <a:off x="6597228" y="97181"/>
            <a:ext cx="2448271" cy="40977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algn="ctr"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cs typeface="Calibri"/>
              </a:rPr>
              <a:t>eli:Work</a:t>
            </a:r>
            <a:endParaRPr sz="1800" b="1">
              <a:solidFill>
                <a:schemeClr val="lt1"/>
              </a:solidFill>
              <a:latin typeface="Calibri"/>
              <a:cs typeface="Calibri"/>
            </a:endParaRPr>
          </a:p>
        </p:txBody>
      </p:sp>
      <p:sp>
        <p:nvSpPr>
          <p:cNvPr id="8" name="Google Shape;819;p57"/>
          <p:cNvSpPr/>
          <p:nvPr/>
        </p:nvSpPr>
        <p:spPr bwMode="auto">
          <a:xfrm>
            <a:off x="3204720" y="126306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9" name="Google Shape;831;p57"/>
          <p:cNvSpPr/>
          <p:nvPr/>
        </p:nvSpPr>
        <p:spPr bwMode="auto">
          <a:xfrm>
            <a:off x="905154" y="125016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0" name="Google Shape;827;p57"/>
          <p:cNvSpPr/>
          <p:nvPr/>
        </p:nvSpPr>
        <p:spPr bwMode="auto">
          <a:xfrm>
            <a:off x="2803799" y="9405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1" name="Google Shape;838;p57"/>
          <p:cNvSpPr/>
          <p:nvPr/>
        </p:nvSpPr>
        <p:spPr bwMode="auto">
          <a:xfrm>
            <a:off x="1487015" y="95209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" name="Google Shape;834;p57"/>
          <p:cNvSpPr/>
          <p:nvPr/>
        </p:nvSpPr>
        <p:spPr bwMode="auto">
          <a:xfrm>
            <a:off x="6898041" y="37726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5" name="Google Shape;717;p52"/>
          <p:cNvSpPr/>
          <p:nvPr/>
        </p:nvSpPr>
        <p:spPr bwMode="auto">
          <a:xfrm>
            <a:off x="912892" y="2729845"/>
            <a:ext cx="2448271" cy="16294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" name="Google Shape;719;p52"/>
          <p:cNvCxnSpPr>
            <a:cxnSpLocks/>
          </p:cNvCxnSpPr>
          <p:nvPr/>
        </p:nvCxnSpPr>
        <p:spPr bwMode="auto">
          <a:xfrm>
            <a:off x="912890" y="3260892"/>
            <a:ext cx="2448272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462785476" name=""/>
          <p:cNvSpPr/>
          <p:nvPr/>
        </p:nvSpPr>
        <p:spPr bwMode="auto">
          <a:xfrm flipH="0" flipV="0">
            <a:off x="807207" y="807719"/>
            <a:ext cx="2711495" cy="3692010"/>
          </a:xfrm>
          <a:prstGeom prst="rect">
            <a:avLst/>
          </a:prstGeom>
          <a:ln w="9525" cap="flat" cmpd="sng" algn="ctr">
            <a:solidFill>
              <a:srgbClr val="4A7FBB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24" name="Google Shape;424;p43"/>
          <p:cNvSpPr/>
          <p:nvPr/>
        </p:nvSpPr>
        <p:spPr bwMode="auto">
          <a:xfrm>
            <a:off x="3302973" y="1711913"/>
            <a:ext cx="2545645" cy="161028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activity_id</a:t>
            </a:r>
            <a:endParaRPr lang="fr"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399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activity_order</a:t>
            </a:r>
            <a:endParaRPr/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activity_label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activity_start_date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activity_end_date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32" name="Google Shape;432;p43"/>
          <p:cNvCxnSpPr>
            <a:cxnSpLocks/>
          </p:cNvCxnSpPr>
          <p:nvPr/>
        </p:nvCxnSpPr>
        <p:spPr bwMode="auto">
          <a:xfrm>
            <a:off x="3313457" y="2209233"/>
            <a:ext cx="2516102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34" name="Google Shape;434;p43"/>
          <p:cNvSpPr/>
          <p:nvPr/>
        </p:nvSpPr>
        <p:spPr bwMode="auto">
          <a:xfrm>
            <a:off x="3281920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35" name="Google Shape;435;p43"/>
          <p:cNvSpPr/>
          <p:nvPr/>
        </p:nvSpPr>
        <p:spPr bwMode="auto">
          <a:xfrm>
            <a:off x="301569" y="3444788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36" name="Google Shape;436;p43"/>
          <p:cNvCxnSpPr>
            <a:cxnSpLocks/>
            <a:stCxn id="434" idx="1"/>
            <a:endCxn id="435" idx="0"/>
          </p:cNvCxnSpPr>
          <p:nvPr/>
        </p:nvCxnSpPr>
        <p:spPr bwMode="auto">
          <a:xfrm flipH="1">
            <a:off x="1514621" y="2994436"/>
            <a:ext cx="1767300" cy="4503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37" name="Google Shape;437;p43"/>
          <p:cNvSpPr txBox="1"/>
          <p:nvPr/>
        </p:nvSpPr>
        <p:spPr bwMode="auto">
          <a:xfrm>
            <a:off x="962243" y="2744291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41" name="Google Shape;441;p43"/>
          <p:cNvSpPr/>
          <p:nvPr/>
        </p:nvSpPr>
        <p:spPr bwMode="auto">
          <a:xfrm>
            <a:off x="290630" y="465515"/>
            <a:ext cx="2448271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42" name="Google Shape;442;p43"/>
          <p:cNvSpPr/>
          <p:nvPr/>
        </p:nvSpPr>
        <p:spPr bwMode="auto">
          <a:xfrm>
            <a:off x="3300313" y="20024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43" name="Google Shape;443;p43"/>
          <p:cNvCxnSpPr>
            <a:cxnSpLocks/>
            <a:stCxn id="442" idx="1"/>
            <a:endCxn id="441" idx="2"/>
          </p:cNvCxnSpPr>
          <p:nvPr/>
        </p:nvCxnSpPr>
        <p:spPr bwMode="auto">
          <a:xfrm rot="10800000">
            <a:off x="1514713" y="1005654"/>
            <a:ext cx="1785600" cy="10548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44" name="Google Shape;444;p43"/>
          <p:cNvSpPr txBox="1"/>
          <p:nvPr/>
        </p:nvSpPr>
        <p:spPr bwMode="auto">
          <a:xfrm>
            <a:off x="621679" y="1368229"/>
            <a:ext cx="2245674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had_legal_basis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9" name="Google Shape;435;p43"/>
          <p:cNvSpPr/>
          <p:nvPr/>
        </p:nvSpPr>
        <p:spPr bwMode="auto">
          <a:xfrm>
            <a:off x="3294892" y="4378717"/>
            <a:ext cx="2561203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0" name="Google Shape;436;p43"/>
          <p:cNvCxnSpPr>
            <a:cxnSpLocks/>
            <a:stCxn id="424" idx="2"/>
            <a:endCxn id="59" idx="0"/>
          </p:cNvCxnSpPr>
          <p:nvPr/>
        </p:nvCxnSpPr>
        <p:spPr bwMode="auto">
          <a:xfrm rot="5400000">
            <a:off x="4047387" y="3850308"/>
            <a:ext cx="1056516" cy="30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" name="Google Shape;437;p43"/>
          <p:cNvSpPr txBox="1"/>
          <p:nvPr/>
        </p:nvSpPr>
        <p:spPr bwMode="auto">
          <a:xfrm>
            <a:off x="3936048" y="3794799"/>
            <a:ext cx="1372793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7" name="Google Shape;434;p43"/>
          <p:cNvSpPr/>
          <p:nvPr/>
        </p:nvSpPr>
        <p:spPr bwMode="auto">
          <a:xfrm>
            <a:off x="5705081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2" name="Google Shape;435;p43"/>
          <p:cNvSpPr/>
          <p:nvPr/>
        </p:nvSpPr>
        <p:spPr bwMode="auto">
          <a:xfrm>
            <a:off x="6416332" y="1410255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ParliamentaryTerm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3" name="Google Shape;434;p43"/>
          <p:cNvSpPr/>
          <p:nvPr/>
        </p:nvSpPr>
        <p:spPr bwMode="auto">
          <a:xfrm>
            <a:off x="5713248" y="228754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4" name="Google Shape;436;p43"/>
          <p:cNvCxnSpPr>
            <a:cxnSpLocks/>
            <a:stCxn id="33" idx="3"/>
            <a:endCxn id="32" idx="2"/>
          </p:cNvCxnSpPr>
          <p:nvPr/>
        </p:nvCxnSpPr>
        <p:spPr bwMode="auto">
          <a:xfrm flipV="1">
            <a:off x="5851199" y="1882496"/>
            <a:ext cx="1778089" cy="463021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7" name="Google Shape;437;p43"/>
          <p:cNvSpPr txBox="1"/>
          <p:nvPr/>
        </p:nvSpPr>
        <p:spPr bwMode="auto">
          <a:xfrm>
            <a:off x="6032502" y="2012193"/>
            <a:ext cx="2425912" cy="2769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parliamentary_term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 bwMode="auto">
          <a:xfrm>
            <a:off x="457200" y="2088118"/>
            <a:ext cx="8229600" cy="857250"/>
          </a:xfrm>
        </p:spPr>
        <p:txBody>
          <a:bodyPr>
            <a:normAutofit fontScale="90000"/>
          </a:bodyPr>
          <a:lstStyle/>
          <a:p>
            <a:pPr>
              <a:defRPr/>
            </a:pPr>
            <a:r>
              <a:rPr lang="fr-FR"/>
              <a:t>Full </a:t>
            </a:r>
            <a:r>
              <a:rPr lang="fr-FR"/>
              <a:t>diagrams</a:t>
            </a:r>
            <a:r>
              <a:rPr lang="fr-FR"/>
              <a:t> </a:t>
            </a:r>
            <a:r>
              <a:rPr lang="fr-FR"/>
              <a:t>with</a:t>
            </a:r>
            <a:r>
              <a:rPr lang="fr-FR"/>
              <a:t> changes </a:t>
            </a:r>
            <a:r>
              <a:rPr lang="fr-FR"/>
              <a:t>indicated</a:t>
            </a:r>
            <a:r>
              <a:rPr lang="fr-FR"/>
              <a:t>, </a:t>
            </a:r>
            <a:r>
              <a:rPr lang="fr-FR"/>
              <a:t>compared</a:t>
            </a:r>
            <a:r>
              <a:rPr lang="fr-FR"/>
              <a:t> to previous version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24" name="Google Shape;424;p43"/>
          <p:cNvSpPr/>
          <p:nvPr/>
        </p:nvSpPr>
        <p:spPr bwMode="auto">
          <a:xfrm>
            <a:off x="3302973" y="1711913"/>
            <a:ext cx="2545645" cy="161028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E7_Activity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activity_id</a:t>
            </a:r>
            <a:endParaRPr lang="fr"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399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chemeClr val="tx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activity_order</a:t>
            </a:r>
            <a:endParaRPr/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activity_label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activity_start_date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r>
              <a:rPr lang="fr" sz="9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activity_end_date</a:t>
            </a:r>
            <a:endParaRPr sz="9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25" name="Google Shape;425;p43"/>
          <p:cNvCxnSpPr>
            <a:cxnSpLocks/>
            <a:stCxn id="424" idx="0"/>
            <a:endCxn id="426" idx="1"/>
          </p:cNvCxnSpPr>
          <p:nvPr/>
        </p:nvCxnSpPr>
        <p:spPr bwMode="auto">
          <a:xfrm rot="16199998" flipH="1" flipV="1">
            <a:off x="3847253" y="1153954"/>
            <a:ext cx="170584" cy="1286502"/>
          </a:xfrm>
          <a:prstGeom prst="bentConnector4">
            <a:avLst>
              <a:gd name="adj1" fmla="val -134010"/>
              <a:gd name="adj2" fmla="val 117769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28" name="Google Shape;428;p43"/>
          <p:cNvSpPr txBox="1"/>
          <p:nvPr/>
        </p:nvSpPr>
        <p:spPr bwMode="auto">
          <a:xfrm>
            <a:off x="3093552" y="627502"/>
            <a:ext cx="2036775" cy="62324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P9_consists_of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P9i_forms_part_of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432" name="Google Shape;432;p43"/>
          <p:cNvCxnSpPr>
            <a:cxnSpLocks/>
          </p:cNvCxnSpPr>
          <p:nvPr/>
        </p:nvCxnSpPr>
        <p:spPr bwMode="auto">
          <a:xfrm>
            <a:off x="3313457" y="2209233"/>
            <a:ext cx="2516102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33" name="Google Shape;433;p43"/>
          <p:cNvSpPr/>
          <p:nvPr/>
        </p:nvSpPr>
        <p:spPr bwMode="auto">
          <a:xfrm>
            <a:off x="5713327" y="180594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26" name="Google Shape;426;p43"/>
          <p:cNvSpPr/>
          <p:nvPr/>
        </p:nvSpPr>
        <p:spPr bwMode="auto">
          <a:xfrm>
            <a:off x="3289294" y="182452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34" name="Google Shape;434;p43"/>
          <p:cNvSpPr/>
          <p:nvPr/>
        </p:nvSpPr>
        <p:spPr bwMode="auto">
          <a:xfrm>
            <a:off x="3281920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35" name="Google Shape;435;p43"/>
          <p:cNvSpPr/>
          <p:nvPr/>
        </p:nvSpPr>
        <p:spPr bwMode="auto">
          <a:xfrm>
            <a:off x="301569" y="3444788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36" name="Google Shape;436;p43"/>
          <p:cNvCxnSpPr>
            <a:cxnSpLocks/>
            <a:stCxn id="434" idx="1"/>
            <a:endCxn id="435" idx="0"/>
          </p:cNvCxnSpPr>
          <p:nvPr/>
        </p:nvCxnSpPr>
        <p:spPr bwMode="auto">
          <a:xfrm flipH="1">
            <a:off x="1514621" y="2994436"/>
            <a:ext cx="1767300" cy="4503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37" name="Google Shape;437;p43"/>
          <p:cNvSpPr txBox="1"/>
          <p:nvPr/>
        </p:nvSpPr>
        <p:spPr bwMode="auto">
          <a:xfrm>
            <a:off x="962243" y="2744291"/>
            <a:ext cx="1372793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438" name="Google Shape;438;p43"/>
          <p:cNvCxnSpPr>
            <a:cxnSpLocks/>
            <a:stCxn id="439" idx="0"/>
            <a:endCxn id="433" idx="3"/>
          </p:cNvCxnSpPr>
          <p:nvPr/>
        </p:nvCxnSpPr>
        <p:spPr bwMode="auto">
          <a:xfrm rot="-5400000" flipH="1">
            <a:off x="5458048" y="1470901"/>
            <a:ext cx="158700" cy="627600"/>
          </a:xfrm>
          <a:prstGeom prst="bentConnector4">
            <a:avLst>
              <a:gd name="adj1" fmla="val -146821"/>
              <a:gd name="adj2" fmla="val 136437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40" name="Google Shape;440;p43"/>
          <p:cNvSpPr txBox="1"/>
          <p:nvPr/>
        </p:nvSpPr>
        <p:spPr bwMode="auto">
          <a:xfrm>
            <a:off x="5116431" y="627500"/>
            <a:ext cx="2038214" cy="6403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was_motivated_by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P17_was_motivated_by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(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motivated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P17i_motivates</a:t>
            </a:r>
            <a:r>
              <a:rPr lang="fr" sz="1200" b="0" i="0" u="none" strike="noStrike" cap="none" spc="0">
                <a:ln>
                  <a:noFill/>
                </a:ln>
                <a:solidFill>
                  <a:schemeClr val="tx1"/>
                </a:solidFill>
                <a:latin typeface="Calibri"/>
                <a:ea typeface="Calibri"/>
                <a:cs typeface="Calibri"/>
              </a:rPr>
              <a:t>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41" name="Google Shape;441;p43"/>
          <p:cNvSpPr/>
          <p:nvPr/>
        </p:nvSpPr>
        <p:spPr bwMode="auto">
          <a:xfrm>
            <a:off x="290630" y="465515"/>
            <a:ext cx="2448271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42" name="Google Shape;442;p43"/>
          <p:cNvSpPr/>
          <p:nvPr/>
        </p:nvSpPr>
        <p:spPr bwMode="auto">
          <a:xfrm>
            <a:off x="3300313" y="20024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43" name="Google Shape;443;p43"/>
          <p:cNvCxnSpPr>
            <a:cxnSpLocks/>
            <a:stCxn id="442" idx="1"/>
            <a:endCxn id="441" idx="2"/>
          </p:cNvCxnSpPr>
          <p:nvPr/>
        </p:nvCxnSpPr>
        <p:spPr bwMode="auto">
          <a:xfrm rot="10800000">
            <a:off x="1514713" y="1005654"/>
            <a:ext cx="1785600" cy="10548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44" name="Google Shape;444;p43"/>
          <p:cNvSpPr txBox="1"/>
          <p:nvPr/>
        </p:nvSpPr>
        <p:spPr bwMode="auto">
          <a:xfrm>
            <a:off x="621679" y="1368229"/>
            <a:ext cx="2245674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had_legal_basis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P33_used_specific_technique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39" name="Google Shape;439;p43"/>
          <p:cNvSpPr/>
          <p:nvPr/>
        </p:nvSpPr>
        <p:spPr bwMode="auto">
          <a:xfrm>
            <a:off x="5154624" y="1705351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8" name="Légende : encadrée 57"/>
          <p:cNvSpPr/>
          <p:nvPr/>
        </p:nvSpPr>
        <p:spPr bwMode="auto">
          <a:xfrm rot="21059290">
            <a:off x="1768928" y="4055419"/>
            <a:ext cx="1047288" cy="394240"/>
          </a:xfrm>
          <a:prstGeom prst="borderCallout1">
            <a:avLst>
              <a:gd name="adj1" fmla="val 42977"/>
              <a:gd name="adj2" fmla="val 100023"/>
              <a:gd name="adj3" fmla="val -339708"/>
              <a:gd name="adj4" fmla="val 183068"/>
            </a:avLst>
          </a:prstGeom>
          <a:solidFill>
            <a:srgbClr val="FFC000">
              <a:lumMod val="60000"/>
              <a:lumOff val="40000"/>
            </a:srgbClr>
          </a:solidFill>
          <a:ln w="12700" cap="flat" cmpd="sng" algn="ctr">
            <a:solidFill>
              <a:srgbClr val="FFC000">
                <a:lumMod val="75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Introduce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activity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order</a:t>
            </a:r>
            <a:endParaRPr/>
          </a:p>
        </p:txBody>
      </p:sp>
      <p:sp>
        <p:nvSpPr>
          <p:cNvPr id="59" name="Google Shape;435;p43"/>
          <p:cNvSpPr/>
          <p:nvPr/>
        </p:nvSpPr>
        <p:spPr bwMode="auto">
          <a:xfrm>
            <a:off x="3294892" y="4378717"/>
            <a:ext cx="2561203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0" name="Google Shape;436;p43"/>
          <p:cNvCxnSpPr>
            <a:cxnSpLocks/>
            <a:stCxn id="424" idx="2"/>
            <a:endCxn id="59" idx="0"/>
          </p:cNvCxnSpPr>
          <p:nvPr/>
        </p:nvCxnSpPr>
        <p:spPr bwMode="auto">
          <a:xfrm rot="5400000">
            <a:off x="4047387" y="3850308"/>
            <a:ext cx="1056516" cy="30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" name="Google Shape;437;p43"/>
          <p:cNvSpPr txBox="1"/>
          <p:nvPr/>
        </p:nvSpPr>
        <p:spPr bwMode="auto">
          <a:xfrm>
            <a:off x="3936048" y="3794798"/>
            <a:ext cx="1373152" cy="4575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7" name="Google Shape;434;p43"/>
          <p:cNvSpPr/>
          <p:nvPr/>
        </p:nvSpPr>
        <p:spPr bwMode="auto">
          <a:xfrm>
            <a:off x="5705081" y="293646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2" name="Google Shape;435;p43"/>
          <p:cNvSpPr/>
          <p:nvPr/>
        </p:nvSpPr>
        <p:spPr bwMode="auto">
          <a:xfrm>
            <a:off x="6416332" y="1410255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ParliamentaryTerm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3" name="Google Shape;434;p43"/>
          <p:cNvSpPr/>
          <p:nvPr/>
        </p:nvSpPr>
        <p:spPr bwMode="auto">
          <a:xfrm>
            <a:off x="5713248" y="228754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4" name="Google Shape;436;p43"/>
          <p:cNvCxnSpPr>
            <a:cxnSpLocks/>
            <a:stCxn id="33" idx="3"/>
            <a:endCxn id="32" idx="2"/>
          </p:cNvCxnSpPr>
          <p:nvPr/>
        </p:nvCxnSpPr>
        <p:spPr bwMode="auto">
          <a:xfrm flipV="1">
            <a:off x="5851199" y="1882496"/>
            <a:ext cx="1778089" cy="463021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7" name="Google Shape;437;p43"/>
          <p:cNvSpPr txBox="1"/>
          <p:nvPr/>
        </p:nvSpPr>
        <p:spPr bwMode="auto">
          <a:xfrm>
            <a:off x="6032502" y="2012193"/>
            <a:ext cx="2426271" cy="4575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parliamentary_term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3" name="CustomShape 1"/>
          <p:cNvSpPr/>
          <p:nvPr/>
        </p:nvSpPr>
        <p:spPr bwMode="auto">
          <a:xfrm flipH="0" flipV="0">
            <a:off x="551472" y="1656614"/>
            <a:ext cx="2545200" cy="1451176"/>
          </a:xfrm>
          <a:prstGeom prst="rect">
            <a:avLst/>
          </a:prstGeom>
          <a:solidFill>
            <a:schemeClr val="dk2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-1">
                <a:solidFill>
                  <a:srgbClr val="FFFFFF"/>
                </a:solidFill>
                <a:latin typeface="Calibri"/>
                <a:ea typeface="Calibri"/>
              </a:rPr>
              <a:t>Activity</a:t>
            </a:r>
            <a:endParaRPr lang="fr-FR" sz="1800" b="0" strike="noStrike" spc="-1">
              <a:latin typeface="Arial"/>
            </a:endParaRPr>
          </a:p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50" b="0" strike="noStrike" spc="-1">
                <a:solidFill>
                  <a:srgbClr val="B2A0C7"/>
                </a:solidFill>
                <a:latin typeface="Calibri"/>
                <a:ea typeface="Calibri"/>
              </a:rPr>
              <a:t>&lt; E7_Activity</a:t>
            </a:r>
            <a:endParaRPr lang="fr-FR" sz="105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endParaRPr lang="fr-FR" sz="1050" b="0" strike="noStrike" spc="-1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FFFFFF"/>
                </a:solidFill>
                <a:latin typeface="Calibri"/>
                <a:ea typeface="Calibri"/>
              </a:rPr>
              <a:t>participant_person_label</a:t>
            </a:r>
            <a:endParaRPr lang="fr-FR" sz="1000" b="0" strike="noStrike" spc="-1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FFFFFF"/>
                </a:solidFill>
                <a:latin typeface="Calibri"/>
                <a:ea typeface="Calibri"/>
              </a:rPr>
              <a:t>participant_organization_label</a:t>
            </a:r>
            <a:endParaRPr lang="fr-FR" sz="1000" b="0" strike="noStrike" spc="0">
              <a:solidFill>
                <a:srgbClr val="FFFFFF"/>
              </a:solidFill>
              <a:latin typeface="Calibri"/>
              <a:ea typeface="Calibri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0">
                <a:solidFill>
                  <a:schemeClr val="tx1"/>
                </a:solidFill>
                <a:highlight>
                  <a:srgbClr val="FFFF00"/>
                </a:highlight>
                <a:latin typeface="Calibri"/>
                <a:ea typeface="Calibri"/>
              </a:rPr>
              <a:t>excused_person_label</a:t>
            </a:r>
            <a:endParaRPr lang="fr-FR" sz="1000" b="0" strike="noStrike" spc="0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FFFFFF"/>
                </a:solidFill>
                <a:latin typeface="Calibri"/>
                <a:ea typeface="Calibri"/>
              </a:rPr>
              <a:t>responsible_person_label</a:t>
            </a:r>
            <a:endParaRPr lang="fr-FR" sz="1000" b="0" strike="noStrike" spc="-1">
              <a:latin typeface="Arial"/>
            </a:endParaRPr>
          </a:p>
          <a:p>
            <a:pPr marL="171360" indent="-1519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FFFFFF"/>
                </a:solidFill>
                <a:latin typeface="Calibri"/>
                <a:ea typeface="Calibri"/>
              </a:rPr>
              <a:t>responsible_organization_label</a:t>
            </a:r>
            <a:endParaRPr lang="fr-FR" sz="1000" b="0" strike="noStrike" spc="-1">
              <a:latin typeface="Arial"/>
            </a:endParaRPr>
          </a:p>
          <a:p>
            <a:pPr marL="171360" indent="-104400">
              <a:lnSpc>
                <a:spcPct val="100000"/>
              </a:lnSpc>
              <a:tabLst>
                <a:tab pos="0" algn="l"/>
              </a:tabLst>
              <a:defRPr/>
            </a:pPr>
            <a:endParaRPr lang="fr-FR" sz="900" b="0" strike="noStrike" spc="-1">
              <a:latin typeface="Arial"/>
            </a:endParaRPr>
          </a:p>
        </p:txBody>
      </p:sp>
      <p:sp>
        <p:nvSpPr>
          <p:cNvPr id="55" name="CustomShape 2"/>
          <p:cNvSpPr/>
          <p:nvPr/>
        </p:nvSpPr>
        <p:spPr bwMode="auto">
          <a:xfrm>
            <a:off x="561913" y="2154135"/>
            <a:ext cx="2515680" cy="360"/>
          </a:xfrm>
          <a:custGeom>
            <a:avLst/>
            <a:gdLst/>
            <a:ahLst/>
            <a:cxnLst/>
            <a:rect l="l" t="t" r="r" b="b"/>
            <a:pathLst>
              <a:path w="21600" h="21600" fill="norm" stroke="1" extrusionOk="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solidFill>
            <a:schemeClr val="accent1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56" name="CustomShape 3"/>
          <p:cNvSpPr/>
          <p:nvPr/>
        </p:nvSpPr>
        <p:spPr bwMode="auto">
          <a:xfrm>
            <a:off x="2349103" y="4396931"/>
            <a:ext cx="1923120" cy="500041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-1">
                <a:solidFill>
                  <a:srgbClr val="7F7F7F"/>
                </a:solidFill>
                <a:latin typeface="Calibri"/>
                <a:ea typeface="Calibri"/>
              </a:rPr>
              <a:t>Organization</a:t>
            </a:r>
            <a:endParaRPr lang="fr-FR" sz="1800" b="0" strike="noStrike" spc="-1">
              <a:latin typeface="Arial"/>
            </a:endParaRPr>
          </a:p>
        </p:txBody>
      </p:sp>
      <p:sp>
        <p:nvSpPr>
          <p:cNvPr id="58" name="CustomShape 5"/>
          <p:cNvSpPr/>
          <p:nvPr/>
        </p:nvSpPr>
        <p:spPr bwMode="auto">
          <a:xfrm>
            <a:off x="4047971" y="3504606"/>
            <a:ext cx="1932657" cy="553998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had_responsible_organization</a:t>
            </a:r>
            <a:endParaRPr lang="fr-FR" sz="100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&lt; </a:t>
            </a: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had_participant_organization</a:t>
            </a:r>
            <a:endParaRPr lang="fr-FR" sz="100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B2A0C7"/>
                </a:solidFill>
                <a:latin typeface="Calibri"/>
                <a:ea typeface="Calibri"/>
              </a:rPr>
              <a:t>+ P14_carried_out_by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59" name="CustomShape 7"/>
          <p:cNvSpPr/>
          <p:nvPr/>
        </p:nvSpPr>
        <p:spPr bwMode="auto">
          <a:xfrm>
            <a:off x="1084766" y="681539"/>
            <a:ext cx="2090519" cy="548999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had_participant_person</a:t>
            </a:r>
            <a:endParaRPr lang="fr-FR" sz="100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B2A0C7"/>
                </a:solidFill>
                <a:latin typeface="Calibri"/>
                <a:ea typeface="Calibri"/>
              </a:rPr>
              <a:t>&lt; P11_had_participant</a:t>
            </a:r>
            <a:endParaRPr lang="fr-FR" sz="1000" b="0" strike="noStrike" spc="0">
              <a:solidFill>
                <a:srgbClr val="B2A0C7"/>
              </a:solidFill>
              <a:latin typeface="Calibri"/>
              <a:ea typeface="Calibri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i="0" u="none" strike="noStrike" cap="none" spc="0"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had_excused_person</a:t>
            </a:r>
            <a:endParaRPr lang="fr-FR" sz="1000" b="0" strike="noStrike" spc="0">
              <a:latin typeface="Arial"/>
            </a:endParaRPr>
          </a:p>
        </p:txBody>
      </p:sp>
      <p:sp>
        <p:nvSpPr>
          <p:cNvPr id="60" name="CustomShape 8"/>
          <p:cNvSpPr/>
          <p:nvPr/>
        </p:nvSpPr>
        <p:spPr bwMode="auto">
          <a:xfrm>
            <a:off x="1084767" y="3598209"/>
            <a:ext cx="2082960" cy="400110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had_participant_organization</a:t>
            </a:r>
            <a:endParaRPr lang="fr-FR" sz="100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B2A0C7"/>
                </a:solidFill>
                <a:latin typeface="Calibri"/>
                <a:ea typeface="Calibri"/>
              </a:rPr>
              <a:t>&lt; P11_had_participant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61" name="CustomShape 9"/>
          <p:cNvSpPr/>
          <p:nvPr/>
        </p:nvSpPr>
        <p:spPr bwMode="auto">
          <a:xfrm>
            <a:off x="4057511" y="2156103"/>
            <a:ext cx="1923120" cy="453780"/>
          </a:xfrm>
          <a:prstGeom prst="rect">
            <a:avLst/>
          </a:prstGeom>
          <a:solidFill>
            <a:schemeClr val="accent1"/>
          </a:solidFill>
          <a:ln w="25560">
            <a:solidFill>
              <a:schemeClr val="dk2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400" b="1" strike="noStrike" spc="-1">
                <a:solidFill>
                  <a:srgbClr val="FFFFFF"/>
                </a:solidFill>
                <a:latin typeface="Century Gothic"/>
                <a:ea typeface="Century Gothic"/>
              </a:rPr>
              <a:t>Participation</a:t>
            </a:r>
            <a:endParaRPr lang="fr-FR" sz="1400" b="0" strike="noStrike" spc="-1">
              <a:latin typeface="Arial"/>
            </a:endParaRPr>
          </a:p>
          <a:p>
            <a:pPr marL="457200">
              <a:lnSpc>
                <a:spcPct val="100000"/>
              </a:lnSpc>
              <a:tabLst>
                <a:tab pos="0" algn="l"/>
              </a:tabLst>
              <a:defRPr/>
            </a:pPr>
            <a:endParaRPr lang="fr-FR" sz="1400" b="0" strike="noStrike" spc="-1">
              <a:latin typeface="Arial"/>
            </a:endParaRPr>
          </a:p>
        </p:txBody>
      </p:sp>
      <p:sp>
        <p:nvSpPr>
          <p:cNvPr id="62" name="CustomShape 10"/>
          <p:cNvSpPr/>
          <p:nvPr/>
        </p:nvSpPr>
        <p:spPr bwMode="auto">
          <a:xfrm>
            <a:off x="6867856" y="209580"/>
            <a:ext cx="2036520" cy="471960"/>
          </a:xfrm>
          <a:prstGeom prst="rect">
            <a:avLst/>
          </a:prstGeom>
          <a:solidFill>
            <a:srgbClr val="938953"/>
          </a:solidFill>
          <a:ln w="25560">
            <a:solidFill>
              <a:srgbClr val="494429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400" b="1" strike="noStrike" spc="-1">
                <a:solidFill>
                  <a:srgbClr val="FFFFFF"/>
                </a:solidFill>
                <a:latin typeface="Century Gothic"/>
                <a:ea typeface="Century Gothic"/>
              </a:rPr>
              <a:t>ParticipationRole</a:t>
            </a:r>
            <a:endParaRPr lang="fr-FR" sz="1400" b="0" strike="noStrike" spc="-1">
              <a:latin typeface="Arial"/>
            </a:endParaRPr>
          </a:p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900" b="0" strike="noStrike" spc="-1">
                <a:solidFill>
                  <a:srgbClr val="FFFFFF"/>
                </a:solidFill>
                <a:latin typeface="Century Gothic"/>
                <a:ea typeface="Century Gothic"/>
              </a:rPr>
              <a:t>&lt; skos:Concept</a:t>
            </a:r>
            <a:endParaRPr lang="fr-FR" sz="900" b="0" strike="noStrike" spc="-1">
              <a:latin typeface="Arial"/>
            </a:endParaRPr>
          </a:p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endParaRPr lang="fr-FR" sz="900" b="0" strike="noStrike" spc="-1">
              <a:latin typeface="Arial"/>
            </a:endParaRPr>
          </a:p>
        </p:txBody>
      </p:sp>
      <p:sp>
        <p:nvSpPr>
          <p:cNvPr id="63" name="CustomShape 12"/>
          <p:cNvSpPr/>
          <p:nvPr/>
        </p:nvSpPr>
        <p:spPr bwMode="auto">
          <a:xfrm>
            <a:off x="3081662" y="2396281"/>
            <a:ext cx="1060039" cy="230832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900" b="0" strike="noStrike" spc="-1">
                <a:solidFill>
                  <a:srgbClr val="000000"/>
                </a:solidFill>
                <a:latin typeface="Calibri"/>
                <a:ea typeface="Calibri"/>
              </a:rPr>
              <a:t>had_participation</a:t>
            </a:r>
            <a:endParaRPr lang="fr-FR" sz="900" b="0" strike="noStrike" spc="-1">
              <a:latin typeface="Arial"/>
            </a:endParaRPr>
          </a:p>
        </p:txBody>
      </p:sp>
      <p:sp>
        <p:nvSpPr>
          <p:cNvPr id="64" name="CustomShape 13"/>
          <p:cNvSpPr/>
          <p:nvPr/>
        </p:nvSpPr>
        <p:spPr bwMode="auto">
          <a:xfrm>
            <a:off x="2639382" y="3281551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65" name="CustomShape 14"/>
          <p:cNvSpPr/>
          <p:nvPr/>
        </p:nvSpPr>
        <p:spPr bwMode="auto">
          <a:xfrm>
            <a:off x="3733422" y="3289235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66" name="CustomShape 15"/>
          <p:cNvSpPr/>
          <p:nvPr/>
        </p:nvSpPr>
        <p:spPr bwMode="auto">
          <a:xfrm>
            <a:off x="2639382" y="4396931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67" name="CustomShape 16"/>
          <p:cNvSpPr/>
          <p:nvPr/>
        </p:nvSpPr>
        <p:spPr bwMode="auto">
          <a:xfrm>
            <a:off x="3733422" y="4396931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68" name="CustomShape 18"/>
          <p:cNvSpPr/>
          <p:nvPr/>
        </p:nvSpPr>
        <p:spPr bwMode="auto">
          <a:xfrm>
            <a:off x="7260601" y="1276909"/>
            <a:ext cx="1170188" cy="246221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participation_role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69" name="CustomShape 19"/>
          <p:cNvSpPr/>
          <p:nvPr/>
        </p:nvSpPr>
        <p:spPr bwMode="auto">
          <a:xfrm>
            <a:off x="2349103" y="209580"/>
            <a:ext cx="2018160" cy="471960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-1">
                <a:solidFill>
                  <a:srgbClr val="7F7F7F"/>
                </a:solidFill>
                <a:latin typeface="Calibri"/>
                <a:ea typeface="Calibri"/>
              </a:rPr>
              <a:t>Person</a:t>
            </a:r>
            <a:endParaRPr lang="fr-FR" sz="1800" b="0" strike="noStrike" spc="-1">
              <a:latin typeface="Arial"/>
            </a:endParaRPr>
          </a:p>
        </p:txBody>
      </p:sp>
      <p:sp>
        <p:nvSpPr>
          <p:cNvPr id="70" name="CustomShape 20"/>
          <p:cNvSpPr/>
          <p:nvPr/>
        </p:nvSpPr>
        <p:spPr bwMode="auto">
          <a:xfrm>
            <a:off x="2713884" y="1400062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71" name="CustomShape 21"/>
          <p:cNvSpPr/>
          <p:nvPr/>
        </p:nvSpPr>
        <p:spPr bwMode="auto">
          <a:xfrm>
            <a:off x="3774168" y="1399136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72" name="CustomShape 23"/>
          <p:cNvSpPr/>
          <p:nvPr/>
        </p:nvSpPr>
        <p:spPr bwMode="auto">
          <a:xfrm>
            <a:off x="2720832" y="555915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73" name="CustomShape 24"/>
          <p:cNvSpPr/>
          <p:nvPr/>
        </p:nvSpPr>
        <p:spPr bwMode="auto">
          <a:xfrm>
            <a:off x="3774168" y="555915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74" name="CustomShape 26"/>
          <p:cNvSpPr/>
          <p:nvPr/>
        </p:nvSpPr>
        <p:spPr bwMode="auto">
          <a:xfrm>
            <a:off x="4057512" y="740146"/>
            <a:ext cx="2082960" cy="553998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had_responsible_person</a:t>
            </a:r>
            <a:endParaRPr lang="fr-FR" sz="100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&lt; </a:t>
            </a: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had_participant_person</a:t>
            </a:r>
            <a:endParaRPr lang="fr-FR" sz="100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b="0" strike="noStrike" spc="-1">
                <a:solidFill>
                  <a:srgbClr val="B2A0C7"/>
                </a:solidFill>
                <a:latin typeface="Calibri"/>
                <a:ea typeface="Calibri"/>
              </a:rPr>
              <a:t>+ P14_carried_out_by</a:t>
            </a:r>
            <a:endParaRPr lang="fr-FR" sz="1000" b="0" strike="noStrike" spc="-1">
              <a:latin typeface="Arial"/>
            </a:endParaRPr>
          </a:p>
        </p:txBody>
      </p:sp>
      <p:cxnSp>
        <p:nvCxnSpPr>
          <p:cNvPr id="76" name="Connecteur droit avec flèche 75"/>
          <p:cNvCxnSpPr>
            <a:cxnSpLocks/>
            <a:stCxn id="53" idx="3"/>
            <a:endCxn id="61" idx="1"/>
          </p:cNvCxnSpPr>
          <p:nvPr/>
        </p:nvCxnSpPr>
        <p:spPr bwMode="auto">
          <a:xfrm rot="0" flipH="0" flipV="0">
            <a:off x="3096672" y="2382598"/>
            <a:ext cx="960837" cy="0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77" name="Connecteur droit avec flèche 76"/>
          <p:cNvCxnSpPr>
            <a:cxnSpLocks/>
            <a:stCxn id="70" idx="0"/>
            <a:endCxn id="72" idx="2"/>
          </p:cNvCxnSpPr>
          <p:nvPr/>
        </p:nvCxnSpPr>
        <p:spPr bwMode="auto">
          <a:xfrm flipV="1">
            <a:off x="2782644" y="671475"/>
            <a:ext cx="6948" cy="728587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78" name="Connecteur droit avec flèche 77"/>
          <p:cNvCxnSpPr>
            <a:cxnSpLocks/>
            <a:stCxn id="71" idx="0"/>
            <a:endCxn id="73" idx="2"/>
          </p:cNvCxnSpPr>
          <p:nvPr/>
        </p:nvCxnSpPr>
        <p:spPr bwMode="auto">
          <a:xfrm flipV="1">
            <a:off x="3842928" y="671475"/>
            <a:ext cx="0" cy="727661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79" name="Connecteur droit avec flèche 78"/>
          <p:cNvCxnSpPr>
            <a:cxnSpLocks/>
            <a:stCxn id="65" idx="2"/>
            <a:endCxn id="67" idx="0"/>
          </p:cNvCxnSpPr>
          <p:nvPr/>
        </p:nvCxnSpPr>
        <p:spPr bwMode="auto">
          <a:xfrm>
            <a:off x="3802182" y="3404795"/>
            <a:ext cx="0" cy="992136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80" name="Connecteur droit avec flèche 79"/>
          <p:cNvCxnSpPr>
            <a:cxnSpLocks/>
            <a:stCxn id="64" idx="2"/>
            <a:endCxn id="66" idx="0"/>
          </p:cNvCxnSpPr>
          <p:nvPr/>
        </p:nvCxnSpPr>
        <p:spPr bwMode="auto">
          <a:xfrm>
            <a:off x="2708142" y="3397111"/>
            <a:ext cx="0" cy="999819"/>
          </a:xfrm>
          <a:prstGeom prst="straightConnector1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81" name="Connecteur droit avec flèche 43"/>
          <p:cNvCxnSpPr>
            <a:cxnSpLocks/>
            <a:stCxn id="61" idx="3"/>
            <a:endCxn id="62" idx="2"/>
          </p:cNvCxnSpPr>
          <p:nvPr/>
        </p:nvCxnSpPr>
        <p:spPr bwMode="auto">
          <a:xfrm rot="0" flipH="0" flipV="1">
            <a:off x="5980631" y="681539"/>
            <a:ext cx="1905483" cy="1701453"/>
          </a:xfrm>
          <a:prstGeom prst="bentConnector2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cxnSp>
        <p:nvCxnSpPr>
          <p:cNvPr id="83" name="Connecteur droit avec flèche 43"/>
          <p:cNvCxnSpPr>
            <a:cxnSpLocks/>
            <a:stCxn id="61" idx="3"/>
            <a:endCxn id="85" idx="0"/>
          </p:cNvCxnSpPr>
          <p:nvPr/>
        </p:nvCxnSpPr>
        <p:spPr bwMode="auto">
          <a:xfrm rot="0" flipH="0" flipV="0">
            <a:off x="5980631" y="2382993"/>
            <a:ext cx="1905483" cy="667506"/>
          </a:xfrm>
          <a:prstGeom prst="bentConnector2">
            <a:avLst/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sp>
        <p:nvSpPr>
          <p:cNvPr id="84" name="CustomShape 18"/>
          <p:cNvSpPr/>
          <p:nvPr/>
        </p:nvSpPr>
        <p:spPr bwMode="auto">
          <a:xfrm>
            <a:off x="7423421" y="2576399"/>
            <a:ext cx="1633687" cy="246221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spc="-1">
                <a:solidFill>
                  <a:srgbClr val="000000"/>
                </a:solidFill>
                <a:latin typeface="Calibri"/>
                <a:ea typeface="Calibri"/>
              </a:rPr>
              <a:t>p</a:t>
            </a: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articipation_in_name_of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85" name="CustomShape 19"/>
          <p:cNvSpPr/>
          <p:nvPr/>
        </p:nvSpPr>
        <p:spPr bwMode="auto">
          <a:xfrm>
            <a:off x="6877036" y="3050501"/>
            <a:ext cx="2018160" cy="500041"/>
          </a:xfrm>
          <a:prstGeom prst="rect">
            <a:avLst/>
          </a:prstGeom>
          <a:solidFill>
            <a:srgbClr val="D8D8D8"/>
          </a:solidFill>
          <a:ln w="25560">
            <a:solidFill>
              <a:srgbClr val="7F7F7F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-1">
                <a:solidFill>
                  <a:srgbClr val="7F7F7F"/>
                </a:solidFill>
                <a:latin typeface="Calibri"/>
                <a:ea typeface="Calibri"/>
              </a:rPr>
              <a:t>Agent</a:t>
            </a:r>
            <a:endParaRPr lang="fr-FR" sz="1800" b="0" strike="noStrike" spc="-1">
              <a:latin typeface="Arial"/>
            </a:endParaRPr>
          </a:p>
        </p:txBody>
      </p:sp>
      <p:sp>
        <p:nvSpPr>
          <p:cNvPr id="51" name="CustomShape 27"/>
          <p:cNvSpPr/>
          <p:nvPr/>
        </p:nvSpPr>
        <p:spPr bwMode="auto">
          <a:xfrm rot="21059400">
            <a:off x="4461371" y="4477890"/>
            <a:ext cx="1275242" cy="576040"/>
          </a:xfrm>
          <a:prstGeom prst="borderCallout1">
            <a:avLst>
              <a:gd name="adj1" fmla="val -162"/>
              <a:gd name="adj2" fmla="val 48798"/>
              <a:gd name="adj3" fmla="val -234621"/>
              <a:gd name="adj4" fmla="val -73299"/>
            </a:avLst>
          </a:prstGeom>
          <a:solidFill>
            <a:srgbClr val="FFD966"/>
          </a:solidFill>
          <a:ln w="12600">
            <a:solidFill>
              <a:srgbClr val="BF9000"/>
            </a:solidFill>
            <a:miter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Participan</a:t>
            </a: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t </a:t>
            </a: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properties</a:t>
            </a: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 </a:t>
            </a: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apply</a:t>
            </a: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 </a:t>
            </a: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either</a:t>
            </a: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 to an </a:t>
            </a: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activity</a:t>
            </a:r>
            <a:r>
              <a:rPr lang="fr-FR" sz="900" b="0" strike="noStrike" spc="-1">
                <a:solidFill>
                  <a:srgbClr val="404040"/>
                </a:solidFill>
                <a:latin typeface="Times New Roman"/>
              </a:rPr>
              <a:t> or a participation</a:t>
            </a:r>
            <a:endParaRPr lang="fr-FR" sz="900" b="0" strike="noStrike" spc="-1">
              <a:latin typeface="Arial"/>
            </a:endParaRPr>
          </a:p>
        </p:txBody>
      </p:sp>
      <p:sp>
        <p:nvSpPr>
          <p:cNvPr id="57" name="CustomShape 1"/>
          <p:cNvSpPr/>
          <p:nvPr/>
        </p:nvSpPr>
        <p:spPr bwMode="auto">
          <a:xfrm>
            <a:off x="6877036" y="4210134"/>
            <a:ext cx="2018160" cy="604714"/>
          </a:xfrm>
          <a:prstGeom prst="rect">
            <a:avLst/>
          </a:prstGeom>
          <a:solidFill>
            <a:schemeClr val="dk2"/>
          </a:solidFill>
          <a:ln w="25560">
            <a:solidFill>
              <a:srgbClr val="0F243E"/>
            </a:solidFill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>
            <a:noAutofit/>
          </a:bodyPr>
          <a:lstStyle/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800" b="1" strike="noStrike" spc="-1">
                <a:solidFill>
                  <a:srgbClr val="FFFFFF"/>
                </a:solidFill>
                <a:latin typeface="Calibri"/>
                <a:ea typeface="Calibri"/>
              </a:rPr>
              <a:t>Activity</a:t>
            </a:r>
            <a:endParaRPr lang="fr-FR" sz="1800" b="0" strike="noStrike" spc="-1">
              <a:latin typeface="Arial"/>
            </a:endParaRPr>
          </a:p>
          <a:p>
            <a:pPr algn="ctr"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50" b="0" strike="noStrike" spc="-1">
                <a:solidFill>
                  <a:srgbClr val="B2A0C7"/>
                </a:solidFill>
                <a:latin typeface="Calibri"/>
                <a:ea typeface="Calibri"/>
              </a:rPr>
              <a:t>&lt; E7_Activity</a:t>
            </a:r>
            <a:endParaRPr lang="fr-FR" sz="1050" b="0" strike="noStrike" spc="-1">
              <a:latin typeface="Arial"/>
            </a:endParaRPr>
          </a:p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endParaRPr lang="fr-FR" sz="1050" b="0" strike="noStrike" spc="-1">
              <a:latin typeface="Arial"/>
            </a:endParaRPr>
          </a:p>
        </p:txBody>
      </p:sp>
      <p:cxnSp>
        <p:nvCxnSpPr>
          <p:cNvPr id="86" name="Connecteur droit avec flèche 43"/>
          <p:cNvCxnSpPr>
            <a:cxnSpLocks/>
            <a:stCxn id="57" idx="1"/>
            <a:endCxn id="87" idx="3"/>
          </p:cNvCxnSpPr>
          <p:nvPr/>
        </p:nvCxnSpPr>
        <p:spPr bwMode="auto">
          <a:xfrm rot="10799989" flipH="0" flipV="0">
            <a:off x="5982254" y="2537228"/>
            <a:ext cx="894780" cy="1975262"/>
          </a:xfrm>
          <a:prstGeom prst="bentConnector3">
            <a:avLst>
              <a:gd name="adj1" fmla="val 50000"/>
            </a:avLst>
          </a:prstGeom>
          <a:noFill/>
          <a:ln w="19080">
            <a:solidFill>
              <a:srgbClr val="E36C09"/>
            </a:solidFill>
            <a:round/>
            <a:tailEnd type="stealth" w="med" len="med"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cxnSp>
      <p:sp>
        <p:nvSpPr>
          <p:cNvPr id="87" name="CustomShape 15"/>
          <p:cNvSpPr/>
          <p:nvPr/>
        </p:nvSpPr>
        <p:spPr bwMode="auto">
          <a:xfrm>
            <a:off x="5844735" y="2479448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88" name="CustomShape 12"/>
          <p:cNvSpPr/>
          <p:nvPr/>
        </p:nvSpPr>
        <p:spPr bwMode="auto">
          <a:xfrm>
            <a:off x="6429646" y="3760473"/>
            <a:ext cx="1475638" cy="246221"/>
          </a:xfrm>
          <a:prstGeom prst="rect">
            <a:avLst/>
          </a:prstGeom>
          <a:noFill/>
          <a:ln>
            <a:noFill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  <p:txBody>
          <a:bodyPr wrap="square">
            <a:spAutoFit/>
          </a:bodyPr>
          <a:lstStyle/>
          <a:p>
            <a:pPr>
              <a:lnSpc>
                <a:spcPct val="100000"/>
              </a:lnSpc>
              <a:tabLst>
                <a:tab pos="0" algn="l"/>
              </a:tabLst>
              <a:defRPr/>
            </a:pPr>
            <a:r>
              <a:rPr lang="fr-FR" sz="1000" spc="-1">
                <a:latin typeface="Calibri"/>
                <a:ea typeface="Calibri"/>
              </a:rPr>
              <a:t>a</a:t>
            </a:r>
            <a:r>
              <a:rPr lang="fr-FR" sz="1000" b="0" strike="noStrike" spc="-1">
                <a:solidFill>
                  <a:srgbClr val="000000"/>
                </a:solidFill>
                <a:latin typeface="Calibri"/>
                <a:ea typeface="Calibri"/>
              </a:rPr>
              <a:t>ppointed_participant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2027687885" name=""/>
          <p:cNvSpPr/>
          <p:nvPr/>
        </p:nvSpPr>
        <p:spPr bwMode="auto">
          <a:xfrm flipH="0" flipV="0">
            <a:off x="369196" y="1400061"/>
            <a:ext cx="5864203" cy="1995253"/>
          </a:xfrm>
          <a:prstGeom prst="rect">
            <a:avLst/>
          </a:prstGeom>
          <a:ln w="9525" cap="flat" cmpd="sng" algn="ctr">
            <a:solidFill>
              <a:srgbClr val="4A7FBB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45" name="Google Shape;545;p46"/>
          <p:cNvSpPr/>
          <p:nvPr/>
        </p:nvSpPr>
        <p:spPr bwMode="auto">
          <a:xfrm>
            <a:off x="3595354" y="1647594"/>
            <a:ext cx="2223864" cy="104787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E7_Activity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46" name="Google Shape;546;p46"/>
          <p:cNvCxnSpPr>
            <a:cxnSpLocks/>
            <a:stCxn id="547" idx="1"/>
            <a:endCxn id="548" idx="1"/>
          </p:cNvCxnSpPr>
          <p:nvPr/>
        </p:nvCxnSpPr>
        <p:spPr bwMode="auto">
          <a:xfrm rot="10800000" flipV="1">
            <a:off x="3605695" y="2449508"/>
            <a:ext cx="12700" cy="1038549"/>
          </a:xfrm>
          <a:prstGeom prst="bentConnector3">
            <a:avLst>
              <a:gd name="adj1" fmla="val 180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49" name="Google Shape;549;p46"/>
          <p:cNvSpPr txBox="1"/>
          <p:nvPr/>
        </p:nvSpPr>
        <p:spPr bwMode="auto">
          <a:xfrm>
            <a:off x="6105379" y="2507483"/>
            <a:ext cx="2576604" cy="90024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R19_created_a_realization_of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+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P16_used_specific_object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47" name="Google Shape;547;p46"/>
          <p:cNvSpPr/>
          <p:nvPr/>
        </p:nvSpPr>
        <p:spPr bwMode="auto">
          <a:xfrm>
            <a:off x="3605695" y="239153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0" name="Google Shape;550;p46"/>
          <p:cNvSpPr/>
          <p:nvPr/>
        </p:nvSpPr>
        <p:spPr bwMode="auto">
          <a:xfrm>
            <a:off x="5696463" y="239153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1" name="Google Shape;551;p46"/>
          <p:cNvSpPr txBox="1"/>
          <p:nvPr/>
        </p:nvSpPr>
        <p:spPr bwMode="auto">
          <a:xfrm>
            <a:off x="1480405" y="2614106"/>
            <a:ext cx="2063911" cy="6465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based_on_a_realization_of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P16_used_specific_object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552" name="Google Shape;552;p46"/>
          <p:cNvCxnSpPr>
            <a:cxnSpLocks/>
            <a:stCxn id="550" idx="3"/>
            <a:endCxn id="548" idx="3"/>
          </p:cNvCxnSpPr>
          <p:nvPr/>
        </p:nvCxnSpPr>
        <p:spPr bwMode="auto">
          <a:xfrm flipH="1">
            <a:off x="5829559" y="2449509"/>
            <a:ext cx="4854" cy="1038549"/>
          </a:xfrm>
          <a:prstGeom prst="bentConnector3">
            <a:avLst>
              <a:gd name="adj1" fmla="val -4708548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48" name="Google Shape;548;p46"/>
          <p:cNvSpPr/>
          <p:nvPr/>
        </p:nvSpPr>
        <p:spPr bwMode="auto">
          <a:xfrm>
            <a:off x="3605695" y="3251423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4" name="Google Shape;554;p46"/>
          <p:cNvSpPr/>
          <p:nvPr/>
        </p:nvSpPr>
        <p:spPr bwMode="auto">
          <a:xfrm>
            <a:off x="6105379" y="394649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5" name="Google Shape;555;p46"/>
          <p:cNvCxnSpPr>
            <a:cxnSpLocks/>
            <a:stCxn id="556" idx="1"/>
            <a:endCxn id="554" idx="2"/>
          </p:cNvCxnSpPr>
          <p:nvPr/>
        </p:nvCxnSpPr>
        <p:spPr bwMode="auto">
          <a:xfrm flipV="1">
            <a:off x="5808878" y="867919"/>
            <a:ext cx="1408433" cy="990626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57" name="Google Shape;557;p46"/>
          <p:cNvSpPr txBox="1"/>
          <p:nvPr/>
        </p:nvSpPr>
        <p:spPr bwMode="auto">
          <a:xfrm flipH="0" flipV="0">
            <a:off x="6094127" y="1218711"/>
            <a:ext cx="2097772" cy="27463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3" tIns="45699" rIns="91423" bIns="45699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recorded_in_a_realization_of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559" name="Google Shape;559;p46"/>
          <p:cNvCxnSpPr>
            <a:cxnSpLocks/>
            <a:stCxn id="560" idx="3"/>
            <a:endCxn id="21" idx="2"/>
          </p:cNvCxnSpPr>
          <p:nvPr/>
        </p:nvCxnSpPr>
        <p:spPr bwMode="auto">
          <a:xfrm rot="10800000">
            <a:off x="1435211" y="887508"/>
            <a:ext cx="2170484" cy="97125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61" name="Google Shape;561;p46"/>
          <p:cNvSpPr txBox="1"/>
          <p:nvPr/>
        </p:nvSpPr>
        <p:spPr bwMode="auto">
          <a:xfrm>
            <a:off x="1763439" y="1149463"/>
            <a:ext cx="2462838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P16_used_specific_object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60" name="Google Shape;560;p46"/>
          <p:cNvSpPr/>
          <p:nvPr/>
        </p:nvSpPr>
        <p:spPr bwMode="auto">
          <a:xfrm flipH="1">
            <a:off x="3605695" y="1800791"/>
            <a:ext cx="122199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556" name="Google Shape;556;p46"/>
          <p:cNvSpPr/>
          <p:nvPr/>
        </p:nvSpPr>
        <p:spPr bwMode="auto">
          <a:xfrm flipH="1">
            <a:off x="5686679" y="1800570"/>
            <a:ext cx="122199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" name="Google Shape;554;p46"/>
          <p:cNvSpPr/>
          <p:nvPr/>
        </p:nvSpPr>
        <p:spPr bwMode="auto">
          <a:xfrm>
            <a:off x="323279" y="414237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9" name="Google Shape;548;p46"/>
          <p:cNvSpPr/>
          <p:nvPr/>
        </p:nvSpPr>
        <p:spPr bwMode="auto">
          <a:xfrm>
            <a:off x="3612044" y="3822151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eli:Expression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1" name="Google Shape;552;p46"/>
          <p:cNvCxnSpPr>
            <a:cxnSpLocks/>
            <a:stCxn id="545" idx="3"/>
            <a:endCxn id="19" idx="3"/>
          </p:cNvCxnSpPr>
          <p:nvPr/>
        </p:nvCxnSpPr>
        <p:spPr bwMode="auto">
          <a:xfrm>
            <a:off x="5819218" y="2171533"/>
            <a:ext cx="16690" cy="1887253"/>
          </a:xfrm>
          <a:prstGeom prst="bentConnector3">
            <a:avLst>
              <a:gd name="adj1" fmla="val 1676447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6" name="Google Shape;549;p46"/>
          <p:cNvSpPr txBox="1"/>
          <p:nvPr/>
        </p:nvSpPr>
        <p:spPr bwMode="auto">
          <a:xfrm>
            <a:off x="6105379" y="3844443"/>
            <a:ext cx="1542201" cy="4616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created_expression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R17_created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37" name="Google Shape;548;p46"/>
          <p:cNvSpPr/>
          <p:nvPr/>
        </p:nvSpPr>
        <p:spPr bwMode="auto">
          <a:xfrm>
            <a:off x="3612044" y="4412891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eli:Manifestation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8" name="Google Shape;552;p46"/>
          <p:cNvCxnSpPr>
            <a:cxnSpLocks/>
            <a:stCxn id="545" idx="3"/>
            <a:endCxn id="37" idx="3"/>
          </p:cNvCxnSpPr>
          <p:nvPr/>
        </p:nvCxnSpPr>
        <p:spPr bwMode="auto">
          <a:xfrm>
            <a:off x="5819218" y="2171533"/>
            <a:ext cx="16690" cy="2477993"/>
          </a:xfrm>
          <a:prstGeom prst="bentConnector3">
            <a:avLst>
              <a:gd name="adj1" fmla="val 1676447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2" name="Google Shape;549;p46"/>
          <p:cNvSpPr txBox="1"/>
          <p:nvPr/>
        </p:nvSpPr>
        <p:spPr bwMode="auto">
          <a:xfrm>
            <a:off x="6105379" y="4482043"/>
            <a:ext cx="1739341" cy="4616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produced_manifestation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R18_created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09" name="Google Shape;609;p49"/>
          <p:cNvSpPr/>
          <p:nvPr/>
        </p:nvSpPr>
        <p:spPr bwMode="auto">
          <a:xfrm>
            <a:off x="1588353" y="2141123"/>
            <a:ext cx="2880320" cy="1857954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process_title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process_description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process_number </a:t>
            </a:r>
            <a:r>
              <a:rPr lang="fr" sz="1050" b="0" i="1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(only one)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process_id &lt; activity_id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process_external_id (&lt; process_id)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date_last_update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10" name="Google Shape;610;p49"/>
          <p:cNvCxnSpPr>
            <a:cxnSpLocks/>
            <a:stCxn id="611" idx="1"/>
            <a:endCxn id="612" idx="1"/>
          </p:cNvCxnSpPr>
          <p:nvPr/>
        </p:nvCxnSpPr>
        <p:spPr bwMode="auto">
          <a:xfrm rot="10800000" flipH="1">
            <a:off x="1604725" y="839855"/>
            <a:ext cx="8100" cy="1754100"/>
          </a:xfrm>
          <a:prstGeom prst="bentConnector3">
            <a:avLst>
              <a:gd name="adj1" fmla="val -282223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13" name="Google Shape;613;p49"/>
          <p:cNvSpPr txBox="1"/>
          <p:nvPr/>
        </p:nvSpPr>
        <p:spPr bwMode="auto">
          <a:xfrm>
            <a:off x="727227" y="1107219"/>
            <a:ext cx="1278798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P9_consists_of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grpSp>
        <p:nvGrpSpPr>
          <p:cNvPr id="616" name="Google Shape;616;p49"/>
          <p:cNvGrpSpPr/>
          <p:nvPr/>
        </p:nvGrpSpPr>
        <p:grpSpPr bwMode="auto">
          <a:xfrm>
            <a:off x="1586071" y="383300"/>
            <a:ext cx="2882137" cy="531664"/>
            <a:chOff x="1988392" y="610994"/>
            <a:chExt cx="2882137" cy="813601"/>
          </a:xfrm>
        </p:grpSpPr>
        <p:sp>
          <p:nvSpPr>
            <p:cNvPr id="615" name="Google Shape;615;p49"/>
            <p:cNvSpPr/>
            <p:nvPr/>
          </p:nvSpPr>
          <p:spPr bwMode="auto">
            <a:xfrm>
              <a:off x="1992491" y="610994"/>
              <a:ext cx="2878038" cy="792087"/>
            </a:xfrm>
            <a:prstGeom prst="rect">
              <a:avLst/>
            </a:prstGeom>
            <a:solidFill>
              <a:schemeClr val="dk2"/>
            </a:solidFill>
            <a:ln w="25400" cap="flat" cmpd="sng">
              <a:solidFill>
                <a:srgbClr val="0F243E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r>
                <a:rPr lang="fr" sz="1800" b="1" i="0" u="none" strike="noStrike" cap="none" spc="0">
                  <a:ln>
                    <a:noFill/>
                  </a:ln>
                  <a:solidFill>
                    <a:srgbClr val="FFFFFF"/>
                  </a:solidFill>
                  <a:latin typeface="Calibri"/>
                  <a:ea typeface="Calibri"/>
                  <a:cs typeface="Calibri"/>
                </a:rPr>
                <a:t>Activity</a:t>
              </a:r>
              <a:endParaRPr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r>
                <a:rPr lang="fr" sz="1050" b="0" i="0" u="none" strike="noStrike" cap="none" spc="0">
                  <a:ln>
                    <a:noFill/>
                  </a:ln>
                  <a:solidFill>
                    <a:srgbClr val="B2A0C7"/>
                  </a:solidFill>
                  <a:latin typeface="Calibri"/>
                  <a:ea typeface="Calibri"/>
                  <a:cs typeface="Calibri"/>
                </a:rPr>
                <a:t>&lt; E7_Activity</a:t>
              </a:r>
              <a:endParaRPr sz="14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Arial"/>
                <a:cs typeface="Arial"/>
              </a:endParaRPr>
            </a:p>
          </p:txBody>
        </p:sp>
        <p:sp>
          <p:nvSpPr>
            <p:cNvPr id="617" name="Google Shape;617;p49"/>
            <p:cNvSpPr/>
            <p:nvPr/>
          </p:nvSpPr>
          <p:spPr bwMode="auto">
            <a:xfrm>
              <a:off x="1988392" y="630670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8" name="Google Shape;618;p49"/>
            <p:cNvSpPr/>
            <p:nvPr/>
          </p:nvSpPr>
          <p:spPr bwMode="auto">
            <a:xfrm>
              <a:off x="2553852" y="1269997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  <p:sp>
          <p:nvSpPr>
            <p:cNvPr id="612" name="Google Shape;612;p49"/>
            <p:cNvSpPr/>
            <p:nvPr/>
          </p:nvSpPr>
          <p:spPr bwMode="auto">
            <a:xfrm>
              <a:off x="2015055" y="1232529"/>
              <a:ext cx="137951" cy="154598"/>
            </a:xfrm>
            <a:prstGeom prst="rect">
              <a:avLst/>
            </a:prstGeom>
            <a:noFill/>
            <a:ln w="9525" cap="flat" cmpd="sng">
              <a:solidFill>
                <a:srgbClr val="BFBFBF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Tx/>
                <a:buFont typeface="Arial"/>
                <a:buNone/>
                <a:defRPr/>
              </a:pPr>
              <a:endParaRPr sz="180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endParaRPr>
            </a:p>
          </p:txBody>
        </p:sp>
      </p:grpSp>
      <p:cxnSp>
        <p:nvCxnSpPr>
          <p:cNvPr id="619" name="Google Shape;619;p49"/>
          <p:cNvCxnSpPr>
            <a:cxnSpLocks/>
          </p:cNvCxnSpPr>
          <p:nvPr/>
        </p:nvCxnSpPr>
        <p:spPr bwMode="auto">
          <a:xfrm>
            <a:off x="1541155" y="266050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11" name="Google Shape;611;p49"/>
          <p:cNvSpPr/>
          <p:nvPr/>
        </p:nvSpPr>
        <p:spPr bwMode="auto">
          <a:xfrm>
            <a:off x="1604725" y="25359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0" name="Google Shape;620;p49"/>
          <p:cNvSpPr/>
          <p:nvPr/>
        </p:nvSpPr>
        <p:spPr bwMode="auto">
          <a:xfrm>
            <a:off x="5546898" y="1022941"/>
            <a:ext cx="2563976" cy="49504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ProcessType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1" name="Google Shape;621;p49"/>
          <p:cNvSpPr/>
          <p:nvPr/>
        </p:nvSpPr>
        <p:spPr bwMode="auto">
          <a:xfrm>
            <a:off x="3715895" y="214386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2" name="Google Shape;622;p49"/>
          <p:cNvCxnSpPr>
            <a:cxnSpLocks/>
            <a:stCxn id="621" idx="0"/>
            <a:endCxn id="620" idx="1"/>
          </p:cNvCxnSpPr>
          <p:nvPr/>
        </p:nvCxnSpPr>
        <p:spPr bwMode="auto">
          <a:xfrm rot="-5400000">
            <a:off x="4229170" y="826263"/>
            <a:ext cx="873300" cy="17619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3" name="Google Shape;623;p49"/>
          <p:cNvSpPr txBox="1"/>
          <p:nvPr/>
        </p:nvSpPr>
        <p:spPr bwMode="auto">
          <a:xfrm>
            <a:off x="3662666" y="939814"/>
            <a:ext cx="1861780" cy="6462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process_type</a:t>
            </a:r>
            <a:endParaRPr/>
          </a:p>
          <a:p>
            <a:pPr algn="ctr">
              <a:defRPr/>
            </a:pPr>
            <a:r>
              <a:rPr lang="fr-FR" sz="1200">
                <a:latin typeface="Calibri"/>
                <a:ea typeface="Calibri"/>
                <a:cs typeface="Calibri"/>
              </a:rPr>
              <a:t>&lt; </a:t>
            </a:r>
            <a:r>
              <a:rPr lang="fr-FR" sz="1200">
                <a:latin typeface="Calibri"/>
                <a:ea typeface="Calibri"/>
                <a:cs typeface="Calibri"/>
              </a:rPr>
              <a:t>had_activity_type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24" name="Google Shape;624;p49"/>
          <p:cNvSpPr/>
          <p:nvPr/>
        </p:nvSpPr>
        <p:spPr bwMode="auto">
          <a:xfrm>
            <a:off x="5554510" y="1815655"/>
            <a:ext cx="2563977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ProcessStatus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5" name="Google Shape;625;p49"/>
          <p:cNvSpPr/>
          <p:nvPr/>
        </p:nvSpPr>
        <p:spPr bwMode="auto">
          <a:xfrm>
            <a:off x="4283653" y="213970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26" name="Google Shape;626;p49"/>
          <p:cNvCxnSpPr>
            <a:cxnSpLocks/>
            <a:stCxn id="625" idx="0"/>
            <a:endCxn id="624" idx="1"/>
          </p:cNvCxnSpPr>
          <p:nvPr/>
        </p:nvCxnSpPr>
        <p:spPr bwMode="auto">
          <a:xfrm rot="-5400000">
            <a:off x="4896079" y="1481352"/>
            <a:ext cx="114900" cy="12018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27" name="Google Shape;627;p49"/>
          <p:cNvSpPr txBox="1"/>
          <p:nvPr/>
        </p:nvSpPr>
        <p:spPr bwMode="auto">
          <a:xfrm>
            <a:off x="3703525" y="1657556"/>
            <a:ext cx="1917666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process_status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28" name="Google Shape;628;p49"/>
          <p:cNvSpPr txBox="1"/>
          <p:nvPr/>
        </p:nvSpPr>
        <p:spPr bwMode="auto">
          <a:xfrm>
            <a:off x="8245362" y="1720289"/>
            <a:ext cx="1917666" cy="4328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Open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Successful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Abandonned</a:t>
            </a:r>
            <a:endParaRPr sz="1050" b="0" i="1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29" name="Google Shape;629;p49"/>
          <p:cNvSpPr/>
          <p:nvPr/>
        </p:nvSpPr>
        <p:spPr bwMode="auto">
          <a:xfrm>
            <a:off x="8126098" y="1707653"/>
            <a:ext cx="208413" cy="608542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0" name="Google Shape;630;p49"/>
          <p:cNvCxnSpPr>
            <a:cxnSpLocks/>
            <a:stCxn id="609" idx="1"/>
            <a:endCxn id="617" idx="1"/>
          </p:cNvCxnSpPr>
          <p:nvPr/>
        </p:nvCxnSpPr>
        <p:spPr bwMode="auto">
          <a:xfrm rot="10800000">
            <a:off x="1585953" y="446600"/>
            <a:ext cx="2400" cy="2623500"/>
          </a:xfrm>
          <a:prstGeom prst="bentConnector3">
            <a:avLst>
              <a:gd name="adj1" fmla="val 4194733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1" name="Google Shape;631;p49"/>
          <p:cNvSpPr txBox="1"/>
          <p:nvPr/>
        </p:nvSpPr>
        <p:spPr bwMode="auto">
          <a:xfrm>
            <a:off x="-36065" y="2728830"/>
            <a:ext cx="1278798" cy="48474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latest_activity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P9_consists_of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32" name="Google Shape;632;p49"/>
          <p:cNvSpPr/>
          <p:nvPr/>
        </p:nvSpPr>
        <p:spPr bwMode="auto">
          <a:xfrm>
            <a:off x="5554510" y="3790010"/>
            <a:ext cx="2563977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owl:Thing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3" name="Google Shape;633;p49"/>
          <p:cNvCxnSpPr>
            <a:cxnSpLocks/>
            <a:stCxn id="634" idx="3"/>
            <a:endCxn id="632" idx="0"/>
          </p:cNvCxnSpPr>
          <p:nvPr/>
        </p:nvCxnSpPr>
        <p:spPr bwMode="auto">
          <a:xfrm>
            <a:off x="4498210" y="3358934"/>
            <a:ext cx="2338200" cy="4311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5" name="Google Shape;635;p49"/>
          <p:cNvSpPr txBox="1"/>
          <p:nvPr/>
        </p:nvSpPr>
        <p:spPr bwMode="auto">
          <a:xfrm>
            <a:off x="4604810" y="3395036"/>
            <a:ext cx="1917666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is_subject_of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P129i_is_subject_of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34" name="Google Shape;634;p49"/>
          <p:cNvSpPr/>
          <p:nvPr/>
        </p:nvSpPr>
        <p:spPr bwMode="auto">
          <a:xfrm>
            <a:off x="4360259" y="330096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36" name="Google Shape;636;p49"/>
          <p:cNvCxnSpPr>
            <a:cxnSpLocks/>
            <a:stCxn id="609" idx="3"/>
            <a:endCxn id="637" idx="2"/>
          </p:cNvCxnSpPr>
          <p:nvPr/>
        </p:nvCxnSpPr>
        <p:spPr bwMode="auto">
          <a:xfrm rot="10800000" flipH="1">
            <a:off x="4468673" y="2734399"/>
            <a:ext cx="2372400" cy="3357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37" name="Google Shape;637;p49"/>
          <p:cNvSpPr/>
          <p:nvPr/>
        </p:nvSpPr>
        <p:spPr bwMode="auto">
          <a:xfrm>
            <a:off x="5563643" y="2316196"/>
            <a:ext cx="2554844" cy="418133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skos:Concept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38" name="Google Shape;638;p49"/>
          <p:cNvSpPr txBox="1"/>
          <p:nvPr/>
        </p:nvSpPr>
        <p:spPr bwMode="auto">
          <a:xfrm>
            <a:off x="4593556" y="2723851"/>
            <a:ext cx="2045745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process_keyword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chemeClr val="accent4">
                    <a:lumMod val="60000"/>
                    <a:lumOff val="40000"/>
                  </a:schemeClr>
                </a:solidFill>
                <a:latin typeface="Calibri"/>
                <a:ea typeface="Calibri"/>
                <a:cs typeface="Calibri"/>
              </a:rPr>
              <a:t>&lt; P129_is_about</a:t>
            </a:r>
            <a:endParaRPr sz="1400" b="0" i="0" u="none" strike="noStrike" cap="none" spc="0">
              <a:ln>
                <a:noFill/>
              </a:ln>
              <a:solidFill>
                <a:schemeClr val="accent4">
                  <a:lumMod val="60000"/>
                  <a:lumOff val="40000"/>
                </a:schemeClr>
              </a:solidFill>
              <a:latin typeface="Arial"/>
              <a:cs typeface="Arial"/>
            </a:endParaRPr>
          </a:p>
        </p:txBody>
      </p:sp>
      <p:sp>
        <p:nvSpPr>
          <p:cNvPr id="639" name="Google Shape;639;p49"/>
          <p:cNvSpPr/>
          <p:nvPr/>
        </p:nvSpPr>
        <p:spPr bwMode="auto">
          <a:xfrm>
            <a:off x="1586078" y="4524199"/>
            <a:ext cx="2425800" cy="472200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640" name="Google Shape;640;p49"/>
          <p:cNvCxnSpPr>
            <a:cxnSpLocks/>
            <a:stCxn id="641" idx="1"/>
            <a:endCxn id="639" idx="1"/>
          </p:cNvCxnSpPr>
          <p:nvPr/>
        </p:nvCxnSpPr>
        <p:spPr bwMode="auto">
          <a:xfrm rot="10800000" flipV="1">
            <a:off x="1586078" y="3534889"/>
            <a:ext cx="13500" cy="1225410"/>
          </a:xfrm>
          <a:prstGeom prst="bentConnector3">
            <a:avLst>
              <a:gd name="adj1" fmla="val 179333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41" name="Google Shape;641;p49"/>
          <p:cNvSpPr/>
          <p:nvPr/>
        </p:nvSpPr>
        <p:spPr bwMode="auto">
          <a:xfrm>
            <a:off x="1599578" y="347691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42" name="Google Shape;642;p49"/>
          <p:cNvSpPr txBox="1"/>
          <p:nvPr/>
        </p:nvSpPr>
        <p:spPr bwMode="auto">
          <a:xfrm>
            <a:off x="32986" y="3764358"/>
            <a:ext cx="1388481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current_stage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43" name="Google Shape;643;p49"/>
          <p:cNvSpPr/>
          <p:nvPr/>
        </p:nvSpPr>
        <p:spPr bwMode="auto">
          <a:xfrm>
            <a:off x="5563643" y="4412839"/>
            <a:ext cx="2563977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Agent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644" name="Google Shape;644;p49"/>
          <p:cNvCxnSpPr>
            <a:cxnSpLocks/>
            <a:stCxn id="645" idx="2"/>
            <a:endCxn id="643" idx="1"/>
          </p:cNvCxnSpPr>
          <p:nvPr/>
        </p:nvCxnSpPr>
        <p:spPr bwMode="auto">
          <a:xfrm rot="-5400000" flipH="1">
            <a:off x="4584686" y="3642807"/>
            <a:ext cx="626400" cy="13317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646" name="Google Shape;646;p49"/>
          <p:cNvSpPr txBox="1"/>
          <p:nvPr/>
        </p:nvSpPr>
        <p:spPr bwMode="auto">
          <a:xfrm>
            <a:off x="3853846" y="4086371"/>
            <a:ext cx="1917666" cy="48474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was_submitted_by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P17_was_motivated_by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+ &lt; P11_had_participant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645" name="Google Shape;645;p49"/>
          <p:cNvSpPr/>
          <p:nvPr/>
        </p:nvSpPr>
        <p:spPr bwMode="auto">
          <a:xfrm>
            <a:off x="4163061" y="3879509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1" name="Google Shape;168;p26"/>
          <p:cNvSpPr/>
          <p:nvPr/>
        </p:nvSpPr>
        <p:spPr bwMode="auto">
          <a:xfrm rot="16199998">
            <a:off x="2485288" y="1345114"/>
            <a:ext cx="1195339" cy="324075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42" name="Google Shape;153;p26"/>
          <p:cNvSpPr txBox="1"/>
          <p:nvPr/>
        </p:nvSpPr>
        <p:spPr bwMode="auto">
          <a:xfrm>
            <a:off x="2628157" y="151252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424;p43"/>
          <p:cNvSpPr/>
          <p:nvPr/>
        </p:nvSpPr>
        <p:spPr bwMode="auto">
          <a:xfrm>
            <a:off x="3302973" y="1711914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E7_Activity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424;p43"/>
          <p:cNvSpPr/>
          <p:nvPr/>
        </p:nvSpPr>
        <p:spPr bwMode="auto">
          <a:xfrm>
            <a:off x="3278016" y="3163523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4273513" y="2681790"/>
            <a:ext cx="596974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4117199" y="280706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6" name="Google Shape;434;p43"/>
          <p:cNvSpPr/>
          <p:nvPr/>
        </p:nvSpPr>
        <p:spPr bwMode="auto">
          <a:xfrm>
            <a:off x="3320341" y="3559471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" name="Google Shape;435;p43"/>
          <p:cNvSpPr/>
          <p:nvPr/>
        </p:nvSpPr>
        <p:spPr bwMode="auto">
          <a:xfrm>
            <a:off x="339989" y="4067797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" name="Google Shape;436;p43"/>
          <p:cNvCxnSpPr>
            <a:cxnSpLocks/>
            <a:stCxn id="6" idx="1"/>
            <a:endCxn id="10" idx="0"/>
          </p:cNvCxnSpPr>
          <p:nvPr/>
        </p:nvCxnSpPr>
        <p:spPr bwMode="auto">
          <a:xfrm rot="10800000" flipV="1">
            <a:off x="2436691" y="3617445"/>
            <a:ext cx="883650" cy="455857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9" name="Google Shape;437;p43"/>
          <p:cNvSpPr txBox="1"/>
          <p:nvPr/>
        </p:nvSpPr>
        <p:spPr bwMode="auto">
          <a:xfrm>
            <a:off x="1905223" y="3150710"/>
            <a:ext cx="1372793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0" name="Google Shape;434;p43"/>
          <p:cNvSpPr/>
          <p:nvPr/>
        </p:nvSpPr>
        <p:spPr bwMode="auto">
          <a:xfrm>
            <a:off x="2367715" y="407330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2" name="Google Shape;168;p26"/>
          <p:cNvSpPr/>
          <p:nvPr/>
        </p:nvSpPr>
        <p:spPr bwMode="auto">
          <a:xfrm rot="16199998">
            <a:off x="1011188" y="3298597"/>
            <a:ext cx="1100078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3" name="Google Shape;153;p26"/>
          <p:cNvSpPr txBox="1"/>
          <p:nvPr/>
        </p:nvSpPr>
        <p:spPr bwMode="auto">
          <a:xfrm>
            <a:off x="1106426" y="3675419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4" name="Google Shape;435;p43"/>
          <p:cNvSpPr/>
          <p:nvPr/>
        </p:nvSpPr>
        <p:spPr bwMode="auto">
          <a:xfrm>
            <a:off x="311173" y="2339911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ProcessStage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5" name="Google Shape;434;p43"/>
          <p:cNvSpPr/>
          <p:nvPr/>
        </p:nvSpPr>
        <p:spPr bwMode="auto">
          <a:xfrm>
            <a:off x="3320340" y="1839101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" name="Google Shape;436;p43"/>
          <p:cNvCxnSpPr>
            <a:cxnSpLocks/>
            <a:stCxn id="15" idx="1"/>
            <a:endCxn id="18" idx="0"/>
          </p:cNvCxnSpPr>
          <p:nvPr/>
        </p:nvCxnSpPr>
        <p:spPr bwMode="auto">
          <a:xfrm rot="10800000" flipV="1">
            <a:off x="2436690" y="1897074"/>
            <a:ext cx="883650" cy="455857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7" name="Google Shape;437;p43"/>
          <p:cNvSpPr txBox="1"/>
          <p:nvPr/>
        </p:nvSpPr>
        <p:spPr bwMode="auto">
          <a:xfrm>
            <a:off x="1905222" y="1430340"/>
            <a:ext cx="1372793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occured_at_stage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8" name="Google Shape;434;p43"/>
          <p:cNvSpPr/>
          <p:nvPr/>
        </p:nvSpPr>
        <p:spPr bwMode="auto">
          <a:xfrm>
            <a:off x="2367714" y="235293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0" name="Google Shape;554;p46"/>
          <p:cNvSpPr/>
          <p:nvPr/>
        </p:nvSpPr>
        <p:spPr bwMode="auto">
          <a:xfrm>
            <a:off x="6118102" y="2466576"/>
            <a:ext cx="2880320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" name="Google Shape;168;p26"/>
          <p:cNvSpPr/>
          <p:nvPr/>
        </p:nvSpPr>
        <p:spPr bwMode="auto">
          <a:xfrm rot="16199998">
            <a:off x="7526804" y="1501360"/>
            <a:ext cx="1619976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2" name="Google Shape;153;p26"/>
          <p:cNvSpPr txBox="1"/>
          <p:nvPr/>
        </p:nvSpPr>
        <p:spPr bwMode="auto">
          <a:xfrm>
            <a:off x="7952408" y="1971075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3" name="Google Shape;554;p46"/>
          <p:cNvSpPr/>
          <p:nvPr/>
        </p:nvSpPr>
        <p:spPr bwMode="auto">
          <a:xfrm>
            <a:off x="6118102" y="313417"/>
            <a:ext cx="2880320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9" name="Légende : encadrée 18"/>
          <p:cNvSpPr/>
          <p:nvPr/>
        </p:nvSpPr>
        <p:spPr bwMode="auto">
          <a:xfrm rot="21059290">
            <a:off x="4736110" y="4042794"/>
            <a:ext cx="1361864" cy="394240"/>
          </a:xfrm>
          <a:prstGeom prst="borderCallout1">
            <a:avLst>
              <a:gd name="adj1" fmla="val -10576"/>
              <a:gd name="adj2" fmla="val 47232"/>
              <a:gd name="adj3" fmla="val -342244"/>
              <a:gd name="adj4" fmla="val 19954"/>
            </a:avLst>
          </a:prstGeom>
          <a:solidFill>
            <a:srgbClr val="FFC000">
              <a:lumMod val="60000"/>
              <a:lumOff val="40000"/>
            </a:srgbClr>
          </a:solidFill>
          <a:ln w="12700" cap="flat" cmpd="sng" algn="ctr">
            <a:solidFill>
              <a:srgbClr val="FFC000">
                <a:lumMod val="75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LegislativeActivity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inherits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generic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Activity class</a:t>
            </a:r>
            <a:endParaRPr/>
          </a:p>
        </p:txBody>
      </p:sp>
      <p:cxnSp>
        <p:nvCxnSpPr>
          <p:cNvPr id="24" name="Google Shape;559;p46"/>
          <p:cNvCxnSpPr>
            <a:cxnSpLocks/>
            <a:stCxn id="3" idx="3"/>
            <a:endCxn id="20" idx="2"/>
          </p:cNvCxnSpPr>
          <p:nvPr/>
        </p:nvCxnSpPr>
        <p:spPr bwMode="auto">
          <a:xfrm flipV="1">
            <a:off x="5823661" y="2939846"/>
            <a:ext cx="1734601" cy="601008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26" name="Google Shape;559;p46"/>
          <p:cNvCxnSpPr>
            <a:cxnSpLocks/>
            <a:stCxn id="2" idx="3"/>
            <a:endCxn id="23" idx="2"/>
          </p:cNvCxnSpPr>
          <p:nvPr/>
        </p:nvCxnSpPr>
        <p:spPr bwMode="auto">
          <a:xfrm flipV="1">
            <a:off x="5848618" y="786687"/>
            <a:ext cx="1709644" cy="1302558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9" name="Google Shape;561;p46"/>
          <p:cNvSpPr txBox="1"/>
          <p:nvPr/>
        </p:nvSpPr>
        <p:spPr bwMode="auto">
          <a:xfrm>
            <a:off x="6991617" y="3150710"/>
            <a:ext cx="1133289" cy="83095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P16_used_specific_object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30" name="Google Shape;561;p46"/>
          <p:cNvSpPr txBox="1"/>
          <p:nvPr/>
        </p:nvSpPr>
        <p:spPr bwMode="auto">
          <a:xfrm>
            <a:off x="6961879" y="1139498"/>
            <a:ext cx="1133289" cy="83095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P16_used_specific_object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17" name="Google Shape;717;p52"/>
          <p:cNvSpPr/>
          <p:nvPr/>
        </p:nvSpPr>
        <p:spPr bwMode="auto">
          <a:xfrm>
            <a:off x="1826933" y="1932589"/>
            <a:ext cx="2880320" cy="111000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LegislativeActivity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foreseen_date_of_adoption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18" name="Google Shape;718;p52"/>
          <p:cNvSpPr/>
          <p:nvPr/>
        </p:nvSpPr>
        <p:spPr bwMode="auto">
          <a:xfrm>
            <a:off x="1826931" y="4486944"/>
            <a:ext cx="2880320" cy="498275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Work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19" name="Google Shape;719;p52"/>
          <p:cNvCxnSpPr>
            <a:cxnSpLocks/>
          </p:cNvCxnSpPr>
          <p:nvPr/>
        </p:nvCxnSpPr>
        <p:spPr bwMode="auto">
          <a:xfrm>
            <a:off x="1826931" y="246363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20" name="Google Shape;720;p52"/>
          <p:cNvCxnSpPr>
            <a:cxnSpLocks/>
            <a:stCxn id="717" idx="2"/>
            <a:endCxn id="718" idx="0"/>
          </p:cNvCxnSpPr>
          <p:nvPr/>
        </p:nvCxnSpPr>
        <p:spPr bwMode="auto">
          <a:xfrm rot="5400000">
            <a:off x="2544919" y="3764769"/>
            <a:ext cx="1444347" cy="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21" name="Google Shape;721;p52"/>
          <p:cNvSpPr txBox="1"/>
          <p:nvPr/>
        </p:nvSpPr>
        <p:spPr bwMode="auto">
          <a:xfrm>
            <a:off x="3320726" y="3212941"/>
            <a:ext cx="4253849" cy="12002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R19_created_a_realization_of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+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P16_used_specific_object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2" name="Google Shape;722;p52"/>
          <p:cNvSpPr/>
          <p:nvPr/>
        </p:nvSpPr>
        <p:spPr bwMode="auto">
          <a:xfrm>
            <a:off x="6542116" y="2833610"/>
            <a:ext cx="2448255" cy="418133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eli:ResourceType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3" name="Google Shape;723;p52"/>
          <p:cNvSpPr/>
          <p:nvPr/>
        </p:nvSpPr>
        <p:spPr bwMode="auto">
          <a:xfrm>
            <a:off x="4583651" y="252832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24" name="Google Shape;724;p52"/>
          <p:cNvCxnSpPr>
            <a:cxnSpLocks/>
            <a:stCxn id="723" idx="3"/>
            <a:endCxn id="722" idx="1"/>
          </p:cNvCxnSpPr>
          <p:nvPr/>
        </p:nvCxnSpPr>
        <p:spPr bwMode="auto">
          <a:xfrm>
            <a:off x="4721602" y="2586296"/>
            <a:ext cx="1820400" cy="456300"/>
          </a:xfrm>
          <a:prstGeom prst="bentConnector3">
            <a:avLst>
              <a:gd name="adj1" fmla="val 5000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25" name="Google Shape;725;p52"/>
          <p:cNvSpPr txBox="1"/>
          <p:nvPr/>
        </p:nvSpPr>
        <p:spPr bwMode="auto">
          <a:xfrm>
            <a:off x="4838270" y="2578402"/>
            <a:ext cx="1917666" cy="2077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foreseen_type_document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6" name="Google Shape;726;p52"/>
          <p:cNvSpPr/>
          <p:nvPr/>
        </p:nvSpPr>
        <p:spPr bwMode="auto">
          <a:xfrm>
            <a:off x="2285999" y="370283"/>
            <a:ext cx="2421251" cy="5620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28" name="Google Shape;728;p52"/>
          <p:cNvSpPr/>
          <p:nvPr/>
        </p:nvSpPr>
        <p:spPr bwMode="auto">
          <a:xfrm>
            <a:off x="6557042" y="1779018"/>
            <a:ext cx="2418402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29" name="Google Shape;729;p52"/>
          <p:cNvCxnSpPr>
            <a:cxnSpLocks/>
            <a:stCxn id="726" idx="3"/>
            <a:endCxn id="728" idx="0"/>
          </p:cNvCxnSpPr>
          <p:nvPr/>
        </p:nvCxnSpPr>
        <p:spPr bwMode="auto">
          <a:xfrm>
            <a:off x="4707250" y="651319"/>
            <a:ext cx="3058993" cy="112769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730" name="Google Shape;730;p52"/>
          <p:cNvSpPr txBox="1"/>
          <p:nvPr/>
        </p:nvSpPr>
        <p:spPr bwMode="auto">
          <a:xfrm>
            <a:off x="4838270" y="254878"/>
            <a:ext cx="2736304" cy="76174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created_a_realization_of_legal_resource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R19_created_a_realization_of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+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P16_used_specific_object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7" name="Google Shape;168;p26"/>
          <p:cNvSpPr/>
          <p:nvPr/>
        </p:nvSpPr>
        <p:spPr bwMode="auto">
          <a:xfrm rot="16199998">
            <a:off x="2826828" y="1345470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8" name="Google Shape;153;p26"/>
          <p:cNvSpPr txBox="1"/>
          <p:nvPr/>
        </p:nvSpPr>
        <p:spPr bwMode="auto">
          <a:xfrm>
            <a:off x="2812291" y="139840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0" name="Google Shape;717;p52"/>
          <p:cNvSpPr/>
          <p:nvPr/>
        </p:nvSpPr>
        <p:spPr bwMode="auto">
          <a:xfrm>
            <a:off x="102650" y="370283"/>
            <a:ext cx="2052327" cy="556799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2" name="Google Shape;168;p26"/>
          <p:cNvSpPr/>
          <p:nvPr/>
        </p:nvSpPr>
        <p:spPr bwMode="auto">
          <a:xfrm rot="15129118">
            <a:off x="1225669" y="1318417"/>
            <a:ext cx="880527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3" name="Google Shape;153;p26"/>
          <p:cNvSpPr txBox="1"/>
          <p:nvPr/>
        </p:nvSpPr>
        <p:spPr bwMode="auto">
          <a:xfrm>
            <a:off x="1211132" y="1385879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24" name="Légende : encadrée 23"/>
          <p:cNvSpPr/>
          <p:nvPr/>
        </p:nvSpPr>
        <p:spPr bwMode="auto">
          <a:xfrm rot="21059290">
            <a:off x="65479" y="2142525"/>
            <a:ext cx="1982342" cy="752145"/>
          </a:xfrm>
          <a:prstGeom prst="borderCallout1">
            <a:avLst>
              <a:gd name="adj1" fmla="val -6621"/>
              <a:gd name="adj2" fmla="val 57126"/>
              <a:gd name="adj3" fmla="val -55281"/>
              <a:gd name="adj4" fmla="val 93433"/>
            </a:avLst>
          </a:prstGeom>
          <a:solidFill>
            <a:srgbClr val="FFC000">
              <a:lumMod val="60000"/>
              <a:lumOff val="40000"/>
            </a:srgbClr>
          </a:solidFill>
          <a:ln w="12700" cap="flat" cmpd="sng" algn="ctr">
            <a:solidFill>
              <a:srgbClr val="FFC000">
                <a:lumMod val="75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A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legislative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process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is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a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special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kind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of process and a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special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kind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of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legislative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activity</a:t>
            </a:r>
            <a:endParaRPr lang="fr-FR" sz="900" b="0" i="0" u="none" strike="noStrike" cap="none" spc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latin typeface="Times New Roman"/>
              <a:ea typeface="+mn-ea"/>
              <a:cs typeface="Times New Roman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717;p52"/>
          <p:cNvSpPr/>
          <p:nvPr/>
        </p:nvSpPr>
        <p:spPr bwMode="auto">
          <a:xfrm>
            <a:off x="2680373" y="2209076"/>
            <a:ext cx="2880320" cy="1080388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TranspositionProcess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LegislativeActivity</a:t>
            </a:r>
            <a:endParaRPr/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" sz="1050"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transposition_deadline</a:t>
            </a: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726;p52"/>
          <p:cNvSpPr/>
          <p:nvPr/>
        </p:nvSpPr>
        <p:spPr bwMode="auto">
          <a:xfrm>
            <a:off x="2680371" y="1148728"/>
            <a:ext cx="2880320" cy="5620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Process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3884130" y="1835781"/>
            <a:ext cx="472802" cy="222837"/>
          </a:xfrm>
          <a:prstGeom prst="rightArrow">
            <a:avLst>
              <a:gd name="adj1" fmla="val 50000"/>
              <a:gd name="adj2" fmla="val 83369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3665731" y="1896444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6" name="Google Shape;728;p52"/>
          <p:cNvSpPr/>
          <p:nvPr/>
        </p:nvSpPr>
        <p:spPr bwMode="auto">
          <a:xfrm>
            <a:off x="6640862" y="1390398"/>
            <a:ext cx="2418402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LegalResource</a:t>
            </a:r>
            <a:endParaRPr sz="1800" b="1" i="0" u="none" strike="noStrike" cap="none" spc="0">
              <a:ln>
                <a:noFill/>
              </a:ln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7" name="Google Shape;818;p57"/>
          <p:cNvCxnSpPr>
            <a:cxnSpLocks/>
            <a:stCxn id="2" idx="3"/>
            <a:endCxn id="6" idx="2"/>
          </p:cNvCxnSpPr>
          <p:nvPr/>
        </p:nvCxnSpPr>
        <p:spPr bwMode="auto">
          <a:xfrm flipV="1">
            <a:off x="5560693" y="1930458"/>
            <a:ext cx="2289370" cy="818812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0" name="Google Shape;820;p57"/>
          <p:cNvSpPr txBox="1"/>
          <p:nvPr/>
        </p:nvSpPr>
        <p:spPr bwMode="auto">
          <a:xfrm>
            <a:off x="6141413" y="2439052"/>
            <a:ext cx="1708650" cy="26157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foresees_transposition_of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2" name="Google Shape;719;p52"/>
          <p:cNvCxnSpPr>
            <a:cxnSpLocks/>
          </p:cNvCxnSpPr>
          <p:nvPr/>
        </p:nvCxnSpPr>
        <p:spPr bwMode="auto">
          <a:xfrm>
            <a:off x="2680371" y="2783676"/>
            <a:ext cx="2880321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5" name="Google Shape;609;p49"/>
          <p:cNvSpPr/>
          <p:nvPr/>
        </p:nvSpPr>
        <p:spPr bwMode="auto">
          <a:xfrm>
            <a:off x="2680371" y="4362341"/>
            <a:ext cx="2880320" cy="566376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 or Process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" name="Google Shape;818;p57"/>
          <p:cNvCxnSpPr>
            <a:cxnSpLocks/>
            <a:stCxn id="2" idx="2"/>
            <a:endCxn id="15" idx="0"/>
          </p:cNvCxnSpPr>
          <p:nvPr/>
        </p:nvCxnSpPr>
        <p:spPr bwMode="auto">
          <a:xfrm rot="5399978" flipH="0" flipV="0">
            <a:off x="3585600" y="3826800"/>
            <a:ext cx="1072877" cy="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stealth" w="med" len="med"/>
          </a:ln>
        </p:spPr>
      </p:cxnSp>
      <p:sp>
        <p:nvSpPr>
          <p:cNvPr id="19" name="Google Shape;428;p43"/>
          <p:cNvSpPr txBox="1"/>
          <p:nvPr/>
        </p:nvSpPr>
        <p:spPr bwMode="auto">
          <a:xfrm>
            <a:off x="4246569" y="3388649"/>
            <a:ext cx="2036775" cy="62324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P9_consists_of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P9i_forms_part_of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2" name="Légende : encadrée 21"/>
          <p:cNvSpPr/>
          <p:nvPr/>
        </p:nvSpPr>
        <p:spPr bwMode="auto">
          <a:xfrm rot="21059290">
            <a:off x="577826" y="1860383"/>
            <a:ext cx="1941553" cy="785967"/>
          </a:xfrm>
          <a:prstGeom prst="borderCallout1">
            <a:avLst>
              <a:gd name="adj1" fmla="val 42977"/>
              <a:gd name="adj2" fmla="val 100023"/>
              <a:gd name="adj3" fmla="val 37168"/>
              <a:gd name="adj4" fmla="val 143677"/>
            </a:avLst>
          </a:prstGeom>
          <a:solidFill>
            <a:srgbClr val="FFC000">
              <a:lumMod val="60000"/>
              <a:lumOff val="40000"/>
            </a:srgbClr>
          </a:solidFill>
          <a:ln w="12700" cap="flat" cmpd="sng" algn="ctr">
            <a:solidFill>
              <a:srgbClr val="FFC000">
                <a:lumMod val="75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Model Transposition as a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special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kind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of process,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with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deadline and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link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to Directive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being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transposed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, and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decomposition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in multiple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activities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or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processes</a:t>
            </a:r>
            <a:endParaRPr lang="fr-FR" sz="900" b="0" i="0" u="none" strike="noStrike" cap="none" spc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latin typeface="Times New Roman"/>
              <a:ea typeface="+mn-ea"/>
              <a:cs typeface="Times New Roman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700366011" name="Google Shape;424;p43"/>
          <p:cNvSpPr/>
          <p:nvPr/>
        </p:nvSpPr>
        <p:spPr bwMode="auto">
          <a:xfrm>
            <a:off x="3286063" y="165862"/>
            <a:ext cx="2545643" cy="377329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398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71260089" name="Google Shape;424;p43"/>
          <p:cNvSpPr/>
          <p:nvPr/>
        </p:nvSpPr>
        <p:spPr bwMode="auto">
          <a:xfrm>
            <a:off x="3274218" y="2042705"/>
            <a:ext cx="2545643" cy="1385615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Vote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number_of_votes_favor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number_of_votes_against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number_of_votes_abstention</a:t>
            </a:r>
            <a:endParaRPr/>
          </a:p>
          <a:p>
            <a:pPr marL="171450" marR="0" lvl="0" indent="-17145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050"/>
              <a:buFont typeface="Arial"/>
              <a:buChar char="•"/>
              <a:defRPr/>
            </a:pPr>
            <a:r>
              <a:rPr lang="fr-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number_of_attendees</a:t>
            </a:r>
            <a:endParaRPr lang="fr-FR"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991450185" name="Google Shape;168;p26"/>
          <p:cNvSpPr/>
          <p:nvPr/>
        </p:nvSpPr>
        <p:spPr bwMode="auto">
          <a:xfrm rot="16199932">
            <a:off x="4287218" y="1609759"/>
            <a:ext cx="519644" cy="250540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91422" rIns="91422" bIns="91422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637995741" name="Google Shape;153;p26"/>
          <p:cNvSpPr txBox="1"/>
          <p:nvPr/>
        </p:nvSpPr>
        <p:spPr bwMode="auto">
          <a:xfrm>
            <a:off x="4113402" y="1686244"/>
            <a:ext cx="909598" cy="17489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530307559" name="Google Shape;434;p43"/>
          <p:cNvSpPr/>
          <p:nvPr/>
        </p:nvSpPr>
        <p:spPr bwMode="auto">
          <a:xfrm>
            <a:off x="3316541" y="543193"/>
            <a:ext cx="137948" cy="115946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128967034" name="Google Shape;818;p57"/>
          <p:cNvCxnSpPr>
            <a:cxnSpLocks/>
            <a:stCxn id="700366011" idx="3"/>
            <a:endCxn id="2063151323" idx="3"/>
          </p:cNvCxnSpPr>
          <p:nvPr/>
        </p:nvCxnSpPr>
        <p:spPr bwMode="auto">
          <a:xfrm rot="0" flipH="1" flipV="0">
            <a:off x="5796000" y="352800"/>
            <a:ext cx="35016" cy="918875"/>
          </a:xfrm>
          <a:prstGeom prst="bentConnector3">
            <a:avLst>
              <a:gd name="adj1" fmla="val -4896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stealth" w="med" len="med"/>
          </a:ln>
        </p:spPr>
      </p:cxnSp>
      <p:sp>
        <p:nvSpPr>
          <p:cNvPr id="564117725" name="Google Shape;428;p43"/>
          <p:cNvSpPr txBox="1"/>
          <p:nvPr/>
        </p:nvSpPr>
        <p:spPr bwMode="auto">
          <a:xfrm>
            <a:off x="6084270" y="362365"/>
            <a:ext cx="1450772" cy="8232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consists_of</a:t>
            </a:r>
            <a:r>
              <a:rPr lang="fr" sz="1200"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P9_consists_of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 /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forms_part_of</a:t>
            </a:r>
            <a:r>
              <a:rPr sz="14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Arial"/>
                <a:cs typeface="Arial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P9i_forms_part_of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075205089" name="Google Shape;620;p49"/>
          <p:cNvSpPr/>
          <p:nvPr/>
        </p:nvSpPr>
        <p:spPr bwMode="auto">
          <a:xfrm flipH="0" flipV="0">
            <a:off x="178621" y="1013436"/>
            <a:ext cx="1890220" cy="53698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chemeClr val="tx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DecisionOutcome</a:t>
            </a:r>
            <a:r>
              <a:rPr lang="fr" sz="1800" b="1" i="0" u="none" strike="noStrike" cap="none" spc="0">
                <a:ln>
                  <a:noFill/>
                </a:ln>
                <a:solidFill>
                  <a:schemeClr val="tx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16006696" name="Google Shape;818;p57"/>
          <p:cNvCxnSpPr>
            <a:cxnSpLocks/>
            <a:stCxn id="2063151323" idx="1"/>
            <a:endCxn id="2075205089" idx="3"/>
          </p:cNvCxnSpPr>
          <p:nvPr/>
        </p:nvCxnSpPr>
        <p:spPr bwMode="auto">
          <a:xfrm rot="10799989" flipH="0" flipV="1">
            <a:off x="2068842" y="1277667"/>
            <a:ext cx="3589895" cy="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369028401" name="Google Shape;428;p43"/>
          <p:cNvSpPr txBox="1"/>
          <p:nvPr/>
        </p:nvSpPr>
        <p:spPr bwMode="auto">
          <a:xfrm flipH="0" flipV="0">
            <a:off x="2085884" y="774004"/>
            <a:ext cx="1660700" cy="45751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had_</a:t>
            </a:r>
            <a:r>
              <a:rPr lang="fr-FR" sz="1200" b="0" i="0" u="none" strike="noStrike" cap="none" spc="0"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decision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cs typeface="Calibri"/>
              </a:rPr>
              <a:t>_outcome</a:t>
            </a:r>
            <a:endParaRPr lang="fr-FR"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 </a:t>
            </a:r>
            <a:endParaRPr sz="1200" b="0" i="1" u="none" strike="noStrike" cap="none" spc="0">
              <a:ln>
                <a:noFill/>
              </a:ln>
              <a:solidFill>
                <a:srgbClr val="000000"/>
              </a:solidFill>
              <a:highlight>
                <a:srgbClr val="FFFF00"/>
              </a:highlight>
              <a:latin typeface="Calibri"/>
              <a:cs typeface="Calibri"/>
            </a:endParaRPr>
          </a:p>
        </p:txBody>
      </p:sp>
      <p:sp>
        <p:nvSpPr>
          <p:cNvPr id="243029415" name="Google Shape;643;p49"/>
          <p:cNvSpPr/>
          <p:nvPr/>
        </p:nvSpPr>
        <p:spPr bwMode="auto">
          <a:xfrm>
            <a:off x="5278844" y="4392163"/>
            <a:ext cx="2307752" cy="418131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Person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cxnSp>
        <p:nvCxnSpPr>
          <p:cNvPr id="1098021362" name="Google Shape;818;p57"/>
          <p:cNvCxnSpPr>
            <a:cxnSpLocks/>
            <a:stCxn id="1371260089" idx="3"/>
            <a:endCxn id="243029415" idx="0"/>
          </p:cNvCxnSpPr>
          <p:nvPr/>
        </p:nvCxnSpPr>
        <p:spPr bwMode="auto">
          <a:xfrm>
            <a:off x="5819863" y="2735514"/>
            <a:ext cx="612856" cy="1656646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40662689" name="Google Shape;428;p43"/>
          <p:cNvSpPr txBox="1"/>
          <p:nvPr/>
        </p:nvSpPr>
        <p:spPr bwMode="auto">
          <a:xfrm>
            <a:off x="6436517" y="2746840"/>
            <a:ext cx="2302247" cy="156961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ea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oter_favor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had_voter_against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oter_abstention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had_voter_intended_favor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oter</a:t>
            </a:r>
            <a:r>
              <a:rPr lang="fr-FR" sz="1200">
                <a:latin typeface="Calibri"/>
                <a:cs typeface="Calibri"/>
              </a:rPr>
              <a:t>_intended</a:t>
            </a: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_against</a:t>
            </a:r>
            <a:endParaRPr/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cs typeface="Calibri"/>
              </a:rPr>
              <a:t>had_voter_intended_abstention</a:t>
            </a:r>
            <a:endParaRPr lang="fr-FR"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lang="fr-FR" sz="1200">
              <a:latin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cs typeface="Calibri"/>
              </a:rPr>
              <a:t>&lt; had_participant_person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95117621" name="Google Shape;424;p43"/>
          <p:cNvSpPr/>
          <p:nvPr/>
        </p:nvSpPr>
        <p:spPr bwMode="auto">
          <a:xfrm>
            <a:off x="3274218" y="1084739"/>
            <a:ext cx="2545643" cy="377329"/>
          </a:xfrm>
          <a:prstGeom prst="rect">
            <a:avLst/>
          </a:prstGeom>
          <a:solidFill>
            <a:schemeClr val="accent1">
              <a:lumMod val="50000"/>
            </a:schemeClr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highlight>
                  <a:srgbClr val="808000"/>
                </a:highlight>
                <a:latin typeface="Calibri"/>
                <a:ea typeface="Calibri"/>
                <a:cs typeface="Calibri"/>
              </a:rPr>
              <a:t>Decision</a:t>
            </a:r>
            <a:endParaRPr lang="fr"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cs typeface="Calibri"/>
            </a:endParaRPr>
          </a:p>
          <a:p>
            <a:pPr marL="171450" marR="0" lvl="0" indent="-152398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3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063151323" name="Google Shape;434;p43"/>
          <p:cNvSpPr/>
          <p:nvPr/>
        </p:nvSpPr>
        <p:spPr bwMode="auto">
          <a:xfrm>
            <a:off x="5658739" y="1215432"/>
            <a:ext cx="137948" cy="115946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719307286" name="Google Shape;546;p46"/>
          <p:cNvCxnSpPr>
            <a:cxnSpLocks/>
            <a:stCxn id="512383482" idx="3"/>
            <a:endCxn id="1781023873" idx="1"/>
          </p:cNvCxnSpPr>
          <p:nvPr/>
        </p:nvCxnSpPr>
        <p:spPr bwMode="auto">
          <a:xfrm>
            <a:off x="5812310" y="1418590"/>
            <a:ext cx="1052141" cy="77891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512383482" name="Google Shape;547;p46"/>
          <p:cNvSpPr/>
          <p:nvPr/>
        </p:nvSpPr>
        <p:spPr bwMode="auto">
          <a:xfrm>
            <a:off x="5708846" y="1375110"/>
            <a:ext cx="103461" cy="86960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638322213" name="Google Shape;551;p46"/>
          <p:cNvSpPr txBox="1"/>
          <p:nvPr/>
        </p:nvSpPr>
        <p:spPr bwMode="auto">
          <a:xfrm flipH="0" flipV="0">
            <a:off x="6380487" y="1331379"/>
            <a:ext cx="2208067" cy="64039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decided_on_a_realization_of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highlight>
                <a:srgbClr val="FFFF00"/>
              </a:highlight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&lt; based_on_a_realization_of</a:t>
            </a:r>
            <a:endParaRPr>
              <a:highlight>
                <a:srgbClr val="FFFF00"/>
              </a:highlight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&lt; involved_work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781023873" name="Google Shape;548;p46"/>
          <p:cNvSpPr/>
          <p:nvPr/>
        </p:nvSpPr>
        <p:spPr bwMode="auto">
          <a:xfrm>
            <a:off x="6864453" y="2020025"/>
            <a:ext cx="1667898" cy="354951"/>
          </a:xfrm>
          <a:prstGeom prst="rect">
            <a:avLst/>
          </a:prstGeom>
          <a:solidFill>
            <a:srgbClr val="F7964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601142109" name="Google Shape;168;p26"/>
          <p:cNvSpPr/>
          <p:nvPr/>
        </p:nvSpPr>
        <p:spPr bwMode="auto">
          <a:xfrm rot="16199932">
            <a:off x="4287217" y="664263"/>
            <a:ext cx="519643" cy="250540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91422" rIns="91422" bIns="91422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2059730347" name="Google Shape;153;p26"/>
          <p:cNvSpPr txBox="1"/>
          <p:nvPr/>
        </p:nvSpPr>
        <p:spPr bwMode="auto">
          <a:xfrm>
            <a:off x="4113402" y="740748"/>
            <a:ext cx="909625" cy="12989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306158192" name="Google Shape;624;p49"/>
          <p:cNvSpPr/>
          <p:nvPr/>
        </p:nvSpPr>
        <p:spPr bwMode="auto">
          <a:xfrm flipH="0" flipV="0">
            <a:off x="162241" y="2020025"/>
            <a:ext cx="1906601" cy="551722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800" b="1" i="0" u="none" strike="noStrike" cap="none" spc="0">
                <a:ln>
                  <a:noFill/>
                </a:ln>
                <a:solidFill>
                  <a:schemeClr val="tx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DecisionMethod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255782375" name="Google Shape;626;p49"/>
          <p:cNvCxnSpPr>
            <a:cxnSpLocks/>
            <a:stCxn id="743235756" idx="1"/>
            <a:endCxn id="306158192" idx="3"/>
          </p:cNvCxnSpPr>
          <p:nvPr/>
        </p:nvCxnSpPr>
        <p:spPr bwMode="auto">
          <a:xfrm rot="10799989" flipH="0" flipV="1">
            <a:off x="2068843" y="1418589"/>
            <a:ext cx="1188715" cy="877296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604824273" name="Google Shape;627;p49"/>
          <p:cNvSpPr txBox="1"/>
          <p:nvPr/>
        </p:nvSpPr>
        <p:spPr bwMode="auto">
          <a:xfrm flipH="0" flipV="0">
            <a:off x="1986986" y="1562508"/>
            <a:ext cx="2128215" cy="45751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2" tIns="45698" rIns="91422" bIns="45698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decision_method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&lt; 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P32_used_general_technique</a:t>
            </a:r>
            <a:r>
              <a:rPr lang="fr" sz="1200" b="0" i="0" u="none" strike="noStrike" cap="none" spc="0">
                <a:ln>
                  <a:noFill/>
                </a:ln>
                <a:solidFill>
                  <a:srgbClr val="000000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43235756" name="Google Shape;547;p46"/>
          <p:cNvSpPr/>
          <p:nvPr/>
        </p:nvSpPr>
        <p:spPr bwMode="auto">
          <a:xfrm>
            <a:off x="3257559" y="1375110"/>
            <a:ext cx="103461" cy="86960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2" tIns="45698" rIns="91422" bIns="45698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 lang="en-US" sz="1400" b="0" i="0" u="none" strike="noStrike" cap="none" spc="0">
                <a:solidFill>
                  <a:srgbClr val="000000"/>
                </a:solidFill>
                <a:latin typeface="Arial"/>
                <a:ea typeface="Arial"/>
                <a:cs typeface="Arial"/>
              </a:defRPr>
            </a:pPr>
            <a:endParaRPr sz="180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669865579" name="Légende : encadrée 18"/>
          <p:cNvSpPr/>
          <p:nvPr/>
        </p:nvSpPr>
        <p:spPr bwMode="auto">
          <a:xfrm rot="21059258" flipH="0" flipV="0">
            <a:off x="590798" y="3907700"/>
            <a:ext cx="1361863" cy="545586"/>
          </a:xfrm>
          <a:prstGeom prst="borderCallout1">
            <a:avLst>
              <a:gd name="adj1" fmla="val -10576"/>
              <a:gd name="adj2" fmla="val 47232"/>
              <a:gd name="adj3" fmla="val -297529"/>
              <a:gd name="adj4" fmla="val 287723"/>
            </a:avLst>
          </a:prstGeom>
          <a:solidFill>
            <a:srgbClr val="FFC000">
              <a:lumMod val="60000"/>
              <a:lumOff val="40000"/>
            </a:srgbClr>
          </a:solidFill>
          <a:ln w="12700" cap="flat" cmpd="sng" algn="ctr">
            <a:solidFill>
              <a:srgbClr val="FFC000">
                <a:lumMod val="75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Arial"/>
                <a:cs typeface="Times New Roman"/>
              </a:rPr>
              <a:t>Vote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Arial"/>
                <a:cs typeface="Times New Roman"/>
              </a:rPr>
              <a:t>is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Arial"/>
                <a:cs typeface="Times New Roman"/>
              </a:rPr>
              <a:t> a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Arial"/>
                <a:cs typeface="Times New Roman"/>
              </a:rPr>
              <a:t>special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Arial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Arial"/>
                <a:cs typeface="Times New Roman"/>
              </a:rPr>
              <a:t>kind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Arial"/>
                <a:cs typeface="Times New Roman"/>
              </a:rPr>
              <a:t> of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Arial"/>
                <a:cs typeface="Times New Roman"/>
              </a:rPr>
              <a:t>Decision, which is a special kind of Activity</a:t>
            </a:r>
            <a:endParaRPr lang="fr-FR" sz="900" b="0" i="0" u="none" strike="noStrike" cap="none" spc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latin typeface="Times New Roman"/>
              <a:ea typeface="Arial"/>
              <a:cs typeface="Times New Roman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424;p43"/>
          <p:cNvSpPr/>
          <p:nvPr/>
        </p:nvSpPr>
        <p:spPr bwMode="auto">
          <a:xfrm>
            <a:off x="2516320" y="1375737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E7_Activity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" name="Google Shape;424;p43"/>
          <p:cNvSpPr/>
          <p:nvPr/>
        </p:nvSpPr>
        <p:spPr bwMode="auto">
          <a:xfrm>
            <a:off x="2491363" y="2827346"/>
            <a:ext cx="2545645" cy="75466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ForeseenActivity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5240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750"/>
              <a:buFont typeface="Arial"/>
              <a:buChar char="•"/>
              <a:defRPr/>
            </a:pPr>
            <a:endParaRPr lang="fr"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50"/>
              <a:buFont typeface="Arial"/>
              <a:buNone/>
              <a:defRPr/>
            </a:pPr>
            <a:endParaRPr sz="7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" name="Google Shape;168;p26"/>
          <p:cNvSpPr/>
          <p:nvPr/>
        </p:nvSpPr>
        <p:spPr bwMode="auto">
          <a:xfrm rot="16199998">
            <a:off x="3486860" y="2345613"/>
            <a:ext cx="596974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5" name="Google Shape;153;p26"/>
          <p:cNvSpPr txBox="1"/>
          <p:nvPr/>
        </p:nvSpPr>
        <p:spPr bwMode="auto">
          <a:xfrm>
            <a:off x="3330547" y="2470884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900" b="0" i="1" u="none" strike="noStrike" cap="none" spc="0">
                <a:ln>
                  <a:noFill/>
                </a:ln>
                <a:solidFill>
                  <a:srgbClr val="000000"/>
                </a:solidFill>
                <a:latin typeface="Century Gothic"/>
                <a:ea typeface="Century Gothic"/>
                <a:cs typeface="Century Gothic"/>
              </a:rPr>
              <a:t>subclassOf</a:t>
            </a:r>
            <a:endParaRPr sz="900" b="0" i="1" u="none" strike="noStrike" cap="none" spc="0">
              <a:ln>
                <a:noFill/>
              </a:ln>
              <a:solidFill>
                <a:srgbClr val="000000"/>
              </a:solidFill>
              <a:latin typeface="Century Gothic"/>
              <a:ea typeface="Century Gothic"/>
              <a:cs typeface="Century Gothic"/>
            </a:endParaRPr>
          </a:p>
        </p:txBody>
      </p:sp>
      <p:cxnSp>
        <p:nvCxnSpPr>
          <p:cNvPr id="20" name="Google Shape;818;p57"/>
          <p:cNvCxnSpPr>
            <a:cxnSpLocks/>
            <a:stCxn id="2" idx="3"/>
            <a:endCxn id="3" idx="3"/>
          </p:cNvCxnSpPr>
          <p:nvPr/>
        </p:nvCxnSpPr>
        <p:spPr bwMode="auto">
          <a:xfrm flipH="1">
            <a:off x="5037008" y="1753068"/>
            <a:ext cx="24957" cy="1451609"/>
          </a:xfrm>
          <a:prstGeom prst="bentConnector3">
            <a:avLst>
              <a:gd name="adj1" fmla="val -91597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2" name="Google Shape;428;p43"/>
          <p:cNvSpPr txBox="1"/>
          <p:nvPr/>
        </p:nvSpPr>
        <p:spPr bwMode="auto">
          <a:xfrm>
            <a:off x="5366535" y="2368824"/>
            <a:ext cx="1450772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>
                <a:latin typeface="Calibri"/>
                <a:ea typeface="Calibri"/>
                <a:cs typeface="Calibri"/>
              </a:rPr>
              <a:t>executed</a:t>
            </a:r>
            <a:r>
              <a:rPr lang="fr-FR" sz="1200">
                <a:latin typeface="Calibri"/>
                <a:ea typeface="Calibri"/>
                <a:cs typeface="Calibri"/>
              </a:rPr>
              <a:t> (</a:t>
            </a:r>
            <a:r>
              <a:rPr lang="fr-FR" sz="1200">
                <a:latin typeface="Calibri"/>
                <a:ea typeface="Calibri"/>
                <a:cs typeface="Calibri"/>
              </a:rPr>
              <a:t>was_executed_in)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8" name="Google Shape;554;p46"/>
          <p:cNvSpPr/>
          <p:nvPr/>
        </p:nvSpPr>
        <p:spPr bwMode="auto">
          <a:xfrm>
            <a:off x="323279" y="4201646"/>
            <a:ext cx="2223864" cy="473270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eli:Work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9" name="Google Shape;559;p46"/>
          <p:cNvCxnSpPr>
            <a:cxnSpLocks/>
            <a:stCxn id="3" idx="1"/>
            <a:endCxn id="8" idx="0"/>
          </p:cNvCxnSpPr>
          <p:nvPr/>
        </p:nvCxnSpPr>
        <p:spPr bwMode="auto">
          <a:xfrm rot="10800000" flipV="1">
            <a:off x="1435211" y="3204675"/>
            <a:ext cx="1056152" cy="99696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0" name="Google Shape;551;p46"/>
          <p:cNvSpPr txBox="1"/>
          <p:nvPr/>
        </p:nvSpPr>
        <p:spPr bwMode="auto">
          <a:xfrm>
            <a:off x="129539" y="2973863"/>
            <a:ext cx="2279790" cy="45751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documented_by_a_realization_of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P33_used_specific_technique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latin typeface="Arial"/>
              <a:cs typeface="Arial"/>
            </a:endParaRPr>
          </a:p>
        </p:txBody>
      </p:sp>
      <p:sp>
        <p:nvSpPr>
          <p:cNvPr id="13" name="Légende : encadrée 12"/>
          <p:cNvSpPr/>
          <p:nvPr/>
        </p:nvSpPr>
        <p:spPr bwMode="auto">
          <a:xfrm rot="21059290">
            <a:off x="584786" y="1946202"/>
            <a:ext cx="1560656" cy="650928"/>
          </a:xfrm>
          <a:prstGeom prst="borderCallout1">
            <a:avLst>
              <a:gd name="adj1" fmla="val 99329"/>
              <a:gd name="adj2" fmla="val 61196"/>
              <a:gd name="adj3" fmla="val 157168"/>
              <a:gd name="adj4" fmla="val 50793"/>
            </a:avLst>
          </a:prstGeom>
          <a:solidFill>
            <a:srgbClr val="FFC000">
              <a:lumMod val="60000"/>
              <a:lumOff val="40000"/>
            </a:srgbClr>
          </a:solidFill>
          <a:ln w="12700" cap="flat" cmpd="sng" algn="ctr">
            <a:solidFill>
              <a:srgbClr val="FFC000">
                <a:lumMod val="75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Points to agenda document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that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foresee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activities</a:t>
            </a:r>
            <a:endParaRPr lang="fr-FR" sz="900" b="0" i="0" u="none" strike="noStrike" cap="none" spc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latin typeface="Times New Roman"/>
              <a:ea typeface="+mn-ea"/>
              <a:cs typeface="Times New Roman"/>
            </a:endParaRPr>
          </a:p>
        </p:txBody>
      </p:sp>
      <p:sp>
        <p:nvSpPr>
          <p:cNvPr id="12" name="Légende : encadrée 11"/>
          <p:cNvSpPr/>
          <p:nvPr/>
        </p:nvSpPr>
        <p:spPr bwMode="auto">
          <a:xfrm rot="21059290">
            <a:off x="6132549" y="1321096"/>
            <a:ext cx="1560656" cy="650928"/>
          </a:xfrm>
          <a:prstGeom prst="borderCallout1">
            <a:avLst>
              <a:gd name="adj1" fmla="val 100918"/>
              <a:gd name="adj2" fmla="val 27969"/>
              <a:gd name="adj3" fmla="val 151661"/>
              <a:gd name="adj4" fmla="val -4211"/>
            </a:avLst>
          </a:prstGeom>
          <a:solidFill>
            <a:srgbClr val="FFC000">
              <a:lumMod val="60000"/>
              <a:lumOff val="40000"/>
            </a:srgbClr>
          </a:solidFill>
          <a:ln w="12700" cap="flat" cmpd="sng" algn="ctr">
            <a:solidFill>
              <a:srgbClr val="FFC000">
                <a:lumMod val="75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Links an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activity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to the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foreseen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activity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that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planned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it</a:t>
            </a: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.</a:t>
            </a:r>
            <a:endParaRPr lang="fr-FR" sz="900" b="0" i="0" u="none" strike="noStrike" cap="none" spc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latin typeface="Times New Roman"/>
              <a:ea typeface="+mn-ea"/>
              <a:cs typeface="Times New Roman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 bwMode="auto">
          <a:xfrm>
            <a:off x="611560" y="193968"/>
            <a:ext cx="7920880" cy="51090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An Activity can </a:t>
            </a:r>
            <a:r>
              <a:rPr lang="fr-FR" sz="3600" b="1">
                <a:latin typeface="Century Gothic"/>
              </a:rPr>
              <a:t>consist</a:t>
            </a:r>
            <a:r>
              <a:rPr lang="fr-FR" sz="3600" b="1">
                <a:latin typeface="Century Gothic"/>
              </a:rPr>
              <a:t> of </a:t>
            </a:r>
            <a:r>
              <a:rPr lang="fr-FR" sz="3600" b="1">
                <a:latin typeface="Century Gothic"/>
              </a:rPr>
              <a:t>other</a:t>
            </a:r>
            <a:r>
              <a:rPr lang="fr-FR" sz="3600" b="1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activities</a:t>
            </a:r>
            <a:r>
              <a:rPr lang="fr-FR" sz="36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1800" i="1">
                <a:latin typeface="Century Gothic"/>
              </a:rPr>
              <a:t> (« first lecture in </a:t>
            </a:r>
            <a:r>
              <a:rPr lang="fr-FR" sz="1800" i="1">
                <a:latin typeface="Century Gothic"/>
              </a:rPr>
              <a:t>parliament</a:t>
            </a:r>
            <a:r>
              <a:rPr lang="fr-FR" sz="1800" i="1">
                <a:latin typeface="Century Gothic"/>
              </a:rPr>
              <a:t> </a:t>
            </a:r>
            <a:r>
              <a:rPr lang="fr-FR" sz="1800" i="1">
                <a:latin typeface="Century Gothic"/>
              </a:rPr>
              <a:t>is</a:t>
            </a:r>
            <a:r>
              <a:rPr lang="fr-FR" sz="1800" i="1">
                <a:latin typeface="Century Gothic"/>
              </a:rPr>
              <a:t> </a:t>
            </a:r>
            <a:r>
              <a:rPr lang="fr-FR" sz="1800" i="1">
                <a:latin typeface="Century Gothic"/>
              </a:rPr>
              <a:t>composed</a:t>
            </a:r>
            <a:r>
              <a:rPr lang="fr-FR" sz="1800" i="1">
                <a:latin typeface="Century Gothic"/>
              </a:rPr>
              <a:t> of </a:t>
            </a:r>
            <a:r>
              <a:rPr lang="fr-FR" sz="1800" i="1">
                <a:latin typeface="Century Gothic"/>
              </a:rPr>
              <a:t>commision</a:t>
            </a:r>
            <a:r>
              <a:rPr lang="fr-FR" sz="1800" i="1">
                <a:latin typeface="Century Gothic"/>
              </a:rPr>
              <a:t> </a:t>
            </a:r>
            <a:r>
              <a:rPr lang="fr-FR" sz="1800" i="1">
                <a:latin typeface="Century Gothic"/>
              </a:rPr>
              <a:t>reading</a:t>
            </a:r>
            <a:r>
              <a:rPr lang="fr-FR" sz="1800" i="1">
                <a:latin typeface="Century Gothic"/>
              </a:rPr>
              <a:t> </a:t>
            </a:r>
            <a:r>
              <a:rPr lang="fr-FR" sz="1800" i="1">
                <a:latin typeface="Century Gothic"/>
              </a:rPr>
              <a:t>then</a:t>
            </a:r>
            <a:r>
              <a:rPr lang="fr-FR" sz="1800" i="1">
                <a:latin typeface="Century Gothic"/>
              </a:rPr>
              <a:t> discussion in </a:t>
            </a:r>
            <a:r>
              <a:rPr lang="fr-FR" sz="1800" i="1">
                <a:latin typeface="Century Gothic"/>
              </a:rPr>
              <a:t>plenary</a:t>
            </a:r>
            <a:r>
              <a:rPr lang="fr-FR" sz="1800" i="1">
                <a:latin typeface="Century Gothic"/>
              </a:rPr>
              <a:t> session, </a:t>
            </a:r>
            <a:r>
              <a:rPr lang="fr-FR" sz="1800" i="1">
                <a:latin typeface="Century Gothic"/>
              </a:rPr>
              <a:t>then</a:t>
            </a:r>
            <a:r>
              <a:rPr lang="fr-FR" sz="1800" i="1">
                <a:latin typeface="Century Gothic"/>
              </a:rPr>
              <a:t> vote »)</a:t>
            </a:r>
            <a:endParaRPr/>
          </a:p>
          <a:p>
            <a:pPr>
              <a:spcBef>
                <a:spcPts val="1200"/>
              </a:spcBef>
              <a:defRPr/>
            </a:pPr>
            <a:endParaRPr lang="fr-FR" sz="2800" i="1">
              <a:latin typeface="Century Gothic"/>
            </a:endParaRPr>
          </a:p>
          <a:p>
            <a:pPr>
              <a:spcBef>
                <a:spcPts val="1200"/>
              </a:spcBef>
              <a:defRPr/>
            </a:pPr>
            <a:r>
              <a:rPr lang="fr-FR" sz="3600">
                <a:latin typeface="Century Gothic"/>
              </a:rPr>
              <a:t>An Activity can </a:t>
            </a:r>
            <a:r>
              <a:rPr lang="fr-FR" sz="3600" b="1">
                <a:latin typeface="Century Gothic"/>
              </a:rPr>
              <a:t>be</a:t>
            </a:r>
            <a:r>
              <a:rPr lang="fr-FR" sz="3600" b="1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motivated</a:t>
            </a:r>
            <a:r>
              <a:rPr lang="fr-FR" sz="3600" b="1">
                <a:latin typeface="Century Gothic"/>
              </a:rPr>
              <a:t> by </a:t>
            </a:r>
            <a:r>
              <a:rPr lang="fr-FR" sz="3600" b="1">
                <a:latin typeface="Century Gothic"/>
              </a:rPr>
              <a:t>another</a:t>
            </a:r>
            <a:r>
              <a:rPr lang="fr-FR" sz="3600" b="1">
                <a:latin typeface="Century Gothic"/>
              </a:rPr>
              <a:t> </a:t>
            </a:r>
            <a:r>
              <a:rPr lang="fr-FR" sz="3600" b="1">
                <a:latin typeface="Century Gothic"/>
              </a:rPr>
              <a:t>activity</a:t>
            </a:r>
            <a:r>
              <a:rPr lang="fr-FR" sz="3600">
                <a:latin typeface="Century Gothic"/>
              </a:rPr>
              <a:t>.</a:t>
            </a:r>
            <a:endParaRPr/>
          </a:p>
          <a:p>
            <a:pPr>
              <a:spcBef>
                <a:spcPts val="1200"/>
              </a:spcBef>
              <a:defRPr/>
            </a:pPr>
            <a:r>
              <a:rPr lang="fr-FR" sz="1800" i="1">
                <a:latin typeface="Century Gothic"/>
              </a:rPr>
              <a:t> (« </a:t>
            </a:r>
            <a:r>
              <a:rPr lang="fr-FR" sz="1800" i="1">
                <a:latin typeface="Century Gothic"/>
              </a:rPr>
              <a:t>economic</a:t>
            </a:r>
            <a:r>
              <a:rPr lang="fr-FR" sz="1800" i="1">
                <a:latin typeface="Century Gothic"/>
              </a:rPr>
              <a:t> </a:t>
            </a:r>
            <a:r>
              <a:rPr lang="fr-FR" sz="1800" i="1">
                <a:latin typeface="Century Gothic"/>
              </a:rPr>
              <a:t>commitee</a:t>
            </a:r>
            <a:r>
              <a:rPr lang="fr-FR" sz="1800" i="1">
                <a:latin typeface="Century Gothic"/>
              </a:rPr>
              <a:t> </a:t>
            </a:r>
            <a:r>
              <a:rPr lang="fr-FR" sz="1800" i="1">
                <a:latin typeface="Century Gothic"/>
              </a:rPr>
              <a:t>produced</a:t>
            </a:r>
            <a:r>
              <a:rPr lang="fr-FR" sz="1800" i="1">
                <a:latin typeface="Century Gothic"/>
              </a:rPr>
              <a:t> an opinion </a:t>
            </a:r>
            <a:r>
              <a:rPr lang="fr-FR" sz="1800" i="1">
                <a:latin typeface="Century Gothic"/>
              </a:rPr>
              <a:t>because</a:t>
            </a:r>
            <a:r>
              <a:rPr lang="fr-FR" sz="1800" i="1">
                <a:latin typeface="Century Gothic"/>
              </a:rPr>
              <a:t> the </a:t>
            </a:r>
            <a:r>
              <a:rPr lang="fr-FR" sz="1800" i="1">
                <a:latin typeface="Century Gothic"/>
              </a:rPr>
              <a:t>legislation</a:t>
            </a:r>
            <a:r>
              <a:rPr lang="fr-FR" sz="1800" i="1">
                <a:latin typeface="Century Gothic"/>
              </a:rPr>
              <a:t> service sent a </a:t>
            </a:r>
            <a:r>
              <a:rPr lang="fr-FR" sz="1800" i="1">
                <a:latin typeface="Century Gothic"/>
              </a:rPr>
              <a:t>request</a:t>
            </a:r>
            <a:r>
              <a:rPr lang="fr-FR" sz="1800" i="1">
                <a:latin typeface="Century Gothic"/>
              </a:rPr>
              <a:t> for an opinion »)</a:t>
            </a:r>
            <a:endParaRPr/>
          </a:p>
          <a:p>
            <a:pPr>
              <a:spcBef>
                <a:spcPts val="1200"/>
              </a:spcBef>
              <a:defRPr/>
            </a:pPr>
            <a:endParaRPr lang="fr-FR" sz="2800" i="1">
              <a:latin typeface="Century Gothic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771;p55"/>
          <p:cNvSpPr/>
          <p:nvPr/>
        </p:nvSpPr>
        <p:spPr bwMode="auto">
          <a:xfrm>
            <a:off x="885577" y="4288839"/>
            <a:ext cx="2844105" cy="7720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DraftLegislationWork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/>
          </a:p>
        </p:txBody>
      </p:sp>
      <p:sp>
        <p:nvSpPr>
          <p:cNvPr id="3" name="Google Shape;772;p55"/>
          <p:cNvSpPr/>
          <p:nvPr/>
        </p:nvSpPr>
        <p:spPr bwMode="auto">
          <a:xfrm>
            <a:off x="3840467" y="4288838"/>
            <a:ext cx="3728498" cy="7720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AmendmentToDraftLegislationWork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/>
          </a:p>
        </p:txBody>
      </p:sp>
      <p:sp>
        <p:nvSpPr>
          <p:cNvPr id="4" name="Google Shape;773;p55"/>
          <p:cNvSpPr/>
          <p:nvPr/>
        </p:nvSpPr>
        <p:spPr bwMode="auto">
          <a:xfrm>
            <a:off x="2260252" y="3009326"/>
            <a:ext cx="3096344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7" name="Google Shape;168;p26"/>
          <p:cNvSpPr/>
          <p:nvPr/>
        </p:nvSpPr>
        <p:spPr bwMode="auto">
          <a:xfrm rot="18882310">
            <a:off x="2216544" y="3791609"/>
            <a:ext cx="895271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8" name="Google Shape;153;p26"/>
          <p:cNvSpPr txBox="1"/>
          <p:nvPr/>
        </p:nvSpPr>
        <p:spPr bwMode="auto">
          <a:xfrm>
            <a:off x="2158508" y="3877861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9" name="Google Shape;168;p26"/>
          <p:cNvSpPr/>
          <p:nvPr/>
        </p:nvSpPr>
        <p:spPr bwMode="auto">
          <a:xfrm rot="13341407">
            <a:off x="4284935" y="3769404"/>
            <a:ext cx="895271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10" name="Google Shape;153;p26"/>
          <p:cNvSpPr txBox="1"/>
          <p:nvPr/>
        </p:nvSpPr>
        <p:spPr bwMode="auto">
          <a:xfrm>
            <a:off x="4317383" y="3844852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12" name="Google Shape;773;p55"/>
          <p:cNvSpPr/>
          <p:nvPr/>
        </p:nvSpPr>
        <p:spPr bwMode="auto">
          <a:xfrm>
            <a:off x="2260252" y="3009326"/>
            <a:ext cx="3096344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</p:txBody>
      </p:sp>
      <p:sp>
        <p:nvSpPr>
          <p:cNvPr id="13" name="Google Shape;774;p55"/>
          <p:cNvSpPr/>
          <p:nvPr/>
        </p:nvSpPr>
        <p:spPr bwMode="auto">
          <a:xfrm>
            <a:off x="1123595" y="1986137"/>
            <a:ext cx="2110672" cy="540060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eli:LegalResource</a:t>
            </a: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&lt; Work </a:t>
            </a:r>
            <a:endParaRPr/>
          </a:p>
        </p:txBody>
      </p:sp>
      <p:sp>
        <p:nvSpPr>
          <p:cNvPr id="17" name="Google Shape;780;p55"/>
          <p:cNvSpPr/>
          <p:nvPr/>
        </p:nvSpPr>
        <p:spPr bwMode="auto">
          <a:xfrm>
            <a:off x="5989342" y="303497"/>
            <a:ext cx="2952328" cy="1026112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eli:Expression</a:t>
            </a:r>
            <a:endParaRPr/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title_short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title_alternative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language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8" name="Google Shape;781;p55"/>
          <p:cNvSpPr/>
          <p:nvPr/>
        </p:nvSpPr>
        <p:spPr bwMode="auto">
          <a:xfrm>
            <a:off x="5982909" y="2074583"/>
            <a:ext cx="2952328" cy="547726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eli:Manifestation</a:t>
            </a: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rgbClr val="7F7F7F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media_type</a:t>
            </a:r>
            <a:endParaRPr sz="1050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 b="1">
              <a:solidFill>
                <a:srgbClr val="7F7F7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9" name="Google Shape;782;p55"/>
          <p:cNvCxnSpPr>
            <a:cxnSpLocks/>
            <a:stCxn id="28" idx="2"/>
            <a:endCxn id="31" idx="1"/>
          </p:cNvCxnSpPr>
          <p:nvPr/>
        </p:nvCxnSpPr>
        <p:spPr bwMode="auto">
          <a:xfrm rot="5399978" flipH="1" flipV="0">
            <a:off x="2876400" y="932400"/>
            <a:ext cx="278700" cy="512700"/>
          </a:xfrm>
          <a:prstGeom prst="bentConnector4">
            <a:avLst>
              <a:gd name="adj1" fmla="val -61501"/>
              <a:gd name="adj2" fmla="val 144584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20" name="Google Shape;785;p55"/>
          <p:cNvSpPr txBox="1"/>
          <p:nvPr/>
        </p:nvSpPr>
        <p:spPr bwMode="auto">
          <a:xfrm>
            <a:off x="565767" y="939213"/>
            <a:ext cx="1976650" cy="82327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is_member_of (has_member) </a:t>
            </a:r>
            <a:endParaRPr/>
          </a:p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R10i_is_member_of (</a:t>
            </a:r>
            <a:r>
              <a:rPr lang="fr" sz="1200" b="0" i="0" u="none" strike="noStrike" cap="none" spc="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R10_has_member</a:t>
            </a:r>
            <a:r>
              <a:rPr lang="fr" sz="120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)</a:t>
            </a:r>
            <a:endParaRPr/>
          </a:p>
        </p:txBody>
      </p:sp>
      <p:cxnSp>
        <p:nvCxnSpPr>
          <p:cNvPr id="21" name="Google Shape;786;p55"/>
          <p:cNvCxnSpPr>
            <a:cxnSpLocks/>
            <a:stCxn id="35" idx="0"/>
            <a:endCxn id="17" idx="0"/>
          </p:cNvCxnSpPr>
          <p:nvPr/>
        </p:nvCxnSpPr>
        <p:spPr bwMode="auto">
          <a:xfrm rot="5400000" flipH="1" flipV="1">
            <a:off x="5379442" y="-1328660"/>
            <a:ext cx="453906" cy="3718221"/>
          </a:xfrm>
          <a:prstGeom prst="bentConnector3">
            <a:avLst>
              <a:gd name="adj1" fmla="val 15036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2" name="Google Shape;787;p55"/>
          <p:cNvSpPr txBox="1"/>
          <p:nvPr/>
        </p:nvSpPr>
        <p:spPr bwMode="auto">
          <a:xfrm>
            <a:off x="2945084" y="151493"/>
            <a:ext cx="2959527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is_realized_by (realizes) </a:t>
            </a:r>
            <a:endParaRPr/>
          </a:p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R3_is_realized_in (R3i_realizes)</a:t>
            </a:r>
            <a:endParaRPr/>
          </a:p>
        </p:txBody>
      </p:sp>
      <p:cxnSp>
        <p:nvCxnSpPr>
          <p:cNvPr id="23" name="Google Shape;788;p55"/>
          <p:cNvCxnSpPr>
            <a:cxnSpLocks/>
            <a:stCxn id="17" idx="2"/>
            <a:endCxn id="18" idx="0"/>
          </p:cNvCxnSpPr>
          <p:nvPr/>
        </p:nvCxnSpPr>
        <p:spPr bwMode="auto">
          <a:xfrm rot="5400000">
            <a:off x="7089803" y="1698880"/>
            <a:ext cx="744974" cy="643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cxnSp>
        <p:nvCxnSpPr>
          <p:cNvPr id="25" name="Google Shape;790;p55"/>
          <p:cNvCxnSpPr>
            <a:cxnSpLocks/>
          </p:cNvCxnSpPr>
          <p:nvPr/>
        </p:nvCxnSpPr>
        <p:spPr bwMode="auto">
          <a:xfrm>
            <a:off x="0" y="2744070"/>
            <a:ext cx="9144000" cy="0"/>
          </a:xfrm>
          <a:prstGeom prst="straightConnector1">
            <a:avLst/>
          </a:prstGeom>
          <a:noFill/>
          <a:ln w="19050" cap="flat" cmpd="sng">
            <a:solidFill>
              <a:srgbClr val="C00000"/>
            </a:solidFill>
            <a:prstDash val="dashDot"/>
            <a:round/>
            <a:headEnd type="none" w="sm" len="sm"/>
            <a:tailEnd type="none" w="sm" len="sm"/>
          </a:ln>
        </p:spPr>
      </p:cxnSp>
      <p:sp>
        <p:nvSpPr>
          <p:cNvPr id="26" name="Google Shape;791;p55"/>
          <p:cNvSpPr txBox="1"/>
          <p:nvPr/>
        </p:nvSpPr>
        <p:spPr bwMode="auto">
          <a:xfrm>
            <a:off x="64378" y="2268078"/>
            <a:ext cx="2288469" cy="36929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i="1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</a:t>
            </a:r>
            <a:endParaRPr sz="1800" i="1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8" name="Google Shape;783;p55"/>
          <p:cNvSpPr/>
          <p:nvPr/>
        </p:nvSpPr>
        <p:spPr bwMode="auto">
          <a:xfrm>
            <a:off x="3203848" y="1213663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0" name="Google Shape;794;p55"/>
          <p:cNvSpPr/>
          <p:nvPr/>
        </p:nvSpPr>
        <p:spPr bwMode="auto">
          <a:xfrm>
            <a:off x="3213619" y="742785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1" name="Google Shape;784;p55"/>
          <p:cNvSpPr/>
          <p:nvPr/>
        </p:nvSpPr>
        <p:spPr bwMode="auto">
          <a:xfrm>
            <a:off x="2760140" y="99294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2" name="Google Shape;795;p55"/>
          <p:cNvSpPr/>
          <p:nvPr/>
        </p:nvSpPr>
        <p:spPr bwMode="auto">
          <a:xfrm>
            <a:off x="2730285" y="75396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3" name="Google Shape;796;p55"/>
          <p:cNvCxnSpPr>
            <a:cxnSpLocks/>
            <a:stCxn id="30" idx="0"/>
            <a:endCxn id="32" idx="1"/>
          </p:cNvCxnSpPr>
          <p:nvPr/>
        </p:nvCxnSpPr>
        <p:spPr bwMode="auto">
          <a:xfrm rot="5399978" flipH="0" flipV="0">
            <a:off x="2973599" y="500399"/>
            <a:ext cx="69300" cy="552300"/>
          </a:xfrm>
          <a:prstGeom prst="bentConnector4">
            <a:avLst>
              <a:gd name="adj1" fmla="val -248209"/>
              <a:gd name="adj2" fmla="val 141392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34" name="Google Shape;797;p55"/>
          <p:cNvSpPr txBox="1"/>
          <p:nvPr/>
        </p:nvSpPr>
        <p:spPr bwMode="auto">
          <a:xfrm>
            <a:off x="376302" y="288581"/>
            <a:ext cx="2961327" cy="27463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is_part_of (has_part)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5" name="Google Shape;773;p55"/>
          <p:cNvSpPr/>
          <p:nvPr/>
        </p:nvSpPr>
        <p:spPr bwMode="auto">
          <a:xfrm>
            <a:off x="2730285" y="757403"/>
            <a:ext cx="2033998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e</a:t>
            </a: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li:Work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36" name="Google Shape;168;p26"/>
          <p:cNvSpPr/>
          <p:nvPr/>
        </p:nvSpPr>
        <p:spPr bwMode="auto">
          <a:xfrm rot="16199998">
            <a:off x="3108825" y="2018821"/>
            <a:ext cx="1487774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37" name="Google Shape;153;p26"/>
          <p:cNvSpPr txBox="1"/>
          <p:nvPr/>
        </p:nvSpPr>
        <p:spPr bwMode="auto">
          <a:xfrm>
            <a:off x="3410530" y="201554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38" name="Google Shape;168;p26"/>
          <p:cNvSpPr/>
          <p:nvPr/>
        </p:nvSpPr>
        <p:spPr bwMode="auto">
          <a:xfrm rot="18314294">
            <a:off x="3037489" y="1518929"/>
            <a:ext cx="740828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24" name="Google Shape;789;p55"/>
          <p:cNvSpPr txBox="1"/>
          <p:nvPr/>
        </p:nvSpPr>
        <p:spPr bwMode="auto">
          <a:xfrm>
            <a:off x="4157005" y="1400204"/>
            <a:ext cx="3317370" cy="6403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is_embodied_by (embodies)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R4_carriers_provided_by  (R4i_comprises_carriers_of)</a:t>
            </a:r>
            <a:endParaRPr/>
          </a:p>
        </p:txBody>
      </p:sp>
      <p:sp>
        <p:nvSpPr>
          <p:cNvPr id="39" name="Google Shape;153;p26"/>
          <p:cNvSpPr txBox="1"/>
          <p:nvPr/>
        </p:nvSpPr>
        <p:spPr bwMode="auto">
          <a:xfrm>
            <a:off x="2877155" y="164432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40" name="Google Shape;791;p55"/>
          <p:cNvSpPr txBox="1"/>
          <p:nvPr/>
        </p:nvSpPr>
        <p:spPr bwMode="auto">
          <a:xfrm>
            <a:off x="41769" y="2824621"/>
            <a:ext cx="2288469" cy="36929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i="1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ELI-DL</a:t>
            </a:r>
            <a:endParaRPr sz="1800" i="1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41" name="Google Shape;783;p55"/>
          <p:cNvSpPr/>
          <p:nvPr/>
        </p:nvSpPr>
        <p:spPr bwMode="auto">
          <a:xfrm>
            <a:off x="4258714" y="121366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42" name="Google Shape;782;p55"/>
          <p:cNvCxnSpPr>
            <a:cxnSpLocks/>
            <a:stCxn id="35" idx="3"/>
            <a:endCxn id="41" idx="2"/>
          </p:cNvCxnSpPr>
          <p:nvPr/>
        </p:nvCxnSpPr>
        <p:spPr bwMode="auto">
          <a:xfrm rot="0" flipH="1" flipV="0">
            <a:off x="4327199" y="1026000"/>
            <a:ext cx="436594" cy="304406"/>
          </a:xfrm>
          <a:prstGeom prst="bentConnector4">
            <a:avLst>
              <a:gd name="adj1" fmla="val -52360"/>
              <a:gd name="adj2" fmla="val 175097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med" len="med"/>
            <a:tailEnd type="stealth" w="med" len="med"/>
          </a:ln>
        </p:spPr>
      </p:cxnSp>
      <p:sp>
        <p:nvSpPr>
          <p:cNvPr id="43" name="Google Shape;797;p55"/>
          <p:cNvSpPr txBox="1"/>
          <p:nvPr/>
        </p:nvSpPr>
        <p:spPr bwMode="auto">
          <a:xfrm>
            <a:off x="3952550" y="1584677"/>
            <a:ext cx="1531623" cy="82327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is_derivative_of (has_derivative)</a:t>
            </a:r>
            <a:endParaRPr/>
          </a:p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is_annex_of (has_annex)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773;p55"/>
          <p:cNvSpPr/>
          <p:nvPr/>
        </p:nvSpPr>
        <p:spPr bwMode="auto">
          <a:xfrm>
            <a:off x="3362745" y="2167103"/>
            <a:ext cx="2033998" cy="5355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e</a:t>
            </a: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li:Work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" name="Google Shape;834;p57"/>
          <p:cNvSpPr/>
          <p:nvPr/>
        </p:nvSpPr>
        <p:spPr bwMode="auto">
          <a:xfrm>
            <a:off x="4813433" y="2592499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1" name="Google Shape;826;p57"/>
          <p:cNvCxnSpPr>
            <a:cxnSpLocks/>
            <a:stCxn id="8" idx="2"/>
            <a:endCxn id="16" idx="3"/>
          </p:cNvCxnSpPr>
          <p:nvPr/>
        </p:nvCxnSpPr>
        <p:spPr bwMode="auto">
          <a:xfrm rot="5400000" flipH="1" flipV="1">
            <a:off x="5007904" y="2361635"/>
            <a:ext cx="221317" cy="472309"/>
          </a:xfrm>
          <a:prstGeom prst="bentConnector4">
            <a:avLst>
              <a:gd name="adj1" fmla="val -103291"/>
              <a:gd name="adj2" fmla="val 148401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14" name="Google Shape;837;p57"/>
          <p:cNvSpPr txBox="1"/>
          <p:nvPr/>
        </p:nvSpPr>
        <p:spPr bwMode="auto">
          <a:xfrm>
            <a:off x="5579406" y="2477634"/>
            <a:ext cx="2037597" cy="4575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answers_to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 (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is_answered_in)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cs typeface="Calibri"/>
              </a:rPr>
              <a:t>&lt; </a:t>
            </a:r>
            <a:r>
              <a:rPr lang="fr-FR" sz="1200">
                <a:solidFill>
                  <a:schemeClr val="dk1"/>
                </a:solidFill>
                <a:latin typeface="Calibri"/>
                <a:cs typeface="Calibri"/>
              </a:rPr>
              <a:t>eli:refers_to</a:t>
            </a:r>
            <a:endParaRPr>
              <a:highlight>
                <a:srgbClr val="FFFF00"/>
              </a:highlight>
            </a:endParaRPr>
          </a:p>
        </p:txBody>
      </p:sp>
      <p:sp>
        <p:nvSpPr>
          <p:cNvPr id="15" name="Google Shape;834;p57"/>
          <p:cNvSpPr/>
          <p:nvPr/>
        </p:nvSpPr>
        <p:spPr bwMode="auto">
          <a:xfrm>
            <a:off x="4882408" y="218218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6" name="Google Shape;834;p57"/>
          <p:cNvSpPr/>
          <p:nvPr/>
        </p:nvSpPr>
        <p:spPr bwMode="auto">
          <a:xfrm>
            <a:off x="5216767" y="2429156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1" name="Google Shape;834;p57"/>
          <p:cNvSpPr/>
          <p:nvPr/>
        </p:nvSpPr>
        <p:spPr bwMode="auto">
          <a:xfrm>
            <a:off x="5241805" y="2246438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3" name="Google Shape;826;p57"/>
          <p:cNvCxnSpPr>
            <a:cxnSpLocks/>
            <a:stCxn id="21" idx="3"/>
            <a:endCxn id="15" idx="0"/>
          </p:cNvCxnSpPr>
          <p:nvPr/>
        </p:nvCxnSpPr>
        <p:spPr bwMode="auto">
          <a:xfrm flipH="1" flipV="1">
            <a:off x="4951384" y="2182182"/>
            <a:ext cx="428372" cy="122231"/>
          </a:xfrm>
          <a:prstGeom prst="bentConnector4">
            <a:avLst>
              <a:gd name="adj1" fmla="val -53365"/>
              <a:gd name="adj2" fmla="val 287023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7" name="Google Shape;837;p57"/>
          <p:cNvSpPr txBox="1"/>
          <p:nvPr/>
        </p:nvSpPr>
        <p:spPr bwMode="auto">
          <a:xfrm>
            <a:off x="5614168" y="1894842"/>
            <a:ext cx="2039397" cy="27463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adopts</a:t>
            </a:r>
            <a:r>
              <a:rPr lang="fr-FR" sz="1200">
                <a:solidFill>
                  <a:schemeClr val="dk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 (</a:t>
            </a:r>
            <a:r>
              <a:rPr lang="fr-FR" sz="1200">
                <a:solidFill>
                  <a:schemeClr val="dk1"/>
                </a:solidFill>
                <a:highlight>
                  <a:srgbClr val="FFFF00"/>
                </a:highlight>
                <a:latin typeface="Calibri"/>
                <a:ea typeface="Calibri"/>
                <a:cs typeface="Calibri"/>
              </a:rPr>
              <a:t>is_adopted_in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20" name="CustomShape 6"/>
          <p:cNvSpPr/>
          <p:nvPr/>
        </p:nvSpPr>
        <p:spPr bwMode="auto">
          <a:xfrm>
            <a:off x="3784680" y="2592360"/>
            <a:ext cx="137520" cy="115560"/>
          </a:xfrm>
          <a:prstGeom prst="rect">
            <a:avLst/>
          </a:prstGeom>
          <a:noFill/>
          <a:ln w="9360">
            <a:solidFill>
              <a:srgbClr val="BFBFBF"/>
            </a:solidFill>
            <a:prstDash val="dot"/>
            <a:round/>
          </a:ln>
        </p:spPr>
        <p:style>
          <a:lnRef idx="0">
            <a:srgbClr val="000000"/>
          </a:lnRef>
          <a:fillRef idx="0">
            <a:srgbClr val="000000"/>
          </a:fillRef>
          <a:effectRef idx="0">
            <a:srgbClr val="000000"/>
          </a:effectRef>
          <a:fontRef idx="minor"/>
        </p:style>
      </p:sp>
      <p:sp>
        <p:nvSpPr>
          <p:cNvPr id="17" name="Google Shape;435;p43"/>
          <p:cNvSpPr/>
          <p:nvPr/>
        </p:nvSpPr>
        <p:spPr bwMode="auto">
          <a:xfrm>
            <a:off x="4951383" y="4070394"/>
            <a:ext cx="2425912" cy="472241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ParliamentaryTerm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24" name="Google Shape;826;p57"/>
          <p:cNvCxnSpPr>
            <a:cxnSpLocks/>
            <a:stCxn id="2" idx="2"/>
            <a:endCxn id="17" idx="1"/>
          </p:cNvCxnSpPr>
          <p:nvPr/>
        </p:nvCxnSpPr>
        <p:spPr bwMode="auto">
          <a:xfrm rot="16199998" flipH="1">
            <a:off x="3863658" y="3218789"/>
            <a:ext cx="1603813" cy="571638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25" name="Google Shape;437;p43"/>
          <p:cNvSpPr txBox="1"/>
          <p:nvPr/>
        </p:nvSpPr>
        <p:spPr bwMode="auto">
          <a:xfrm>
            <a:off x="3784680" y="3268454"/>
            <a:ext cx="2426271" cy="45751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-FR" sz="1200" b="0" i="0" u="none" strike="noStrike" cap="none" spc="0">
                <a:ln>
                  <a:noFill/>
                </a:ln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parliamentary_term</a:t>
            </a:r>
            <a:endParaRPr sz="1200" b="0" i="0" u="none" strike="noStrike" cap="none" spc="0">
              <a:ln>
                <a:noFill/>
              </a:ln>
              <a:solidFill>
                <a:srgbClr val="000000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200" b="0" i="0" u="none" strike="noStrike" cap="none" spc="0">
                <a:ln>
                  <a:noFill/>
                </a:ln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sz="1400" b="0" i="0" u="none" strike="noStrike" cap="none" spc="0">
              <a:ln>
                <a:noFill/>
              </a:ln>
              <a:solidFill>
                <a:srgbClr val="000000"/>
              </a:solidFill>
              <a:highlight>
                <a:srgbClr val="FFFF00"/>
              </a:highlight>
              <a:latin typeface="Arial"/>
              <a:cs typeface="Arial"/>
            </a:endParaRPr>
          </a:p>
        </p:txBody>
      </p:sp>
      <p:sp>
        <p:nvSpPr>
          <p:cNvPr id="1365110007" name="Légende : encadrée 11"/>
          <p:cNvSpPr/>
          <p:nvPr/>
        </p:nvSpPr>
        <p:spPr bwMode="auto">
          <a:xfrm rot="21059258">
            <a:off x="6744373" y="678202"/>
            <a:ext cx="1560655" cy="650927"/>
          </a:xfrm>
          <a:prstGeom prst="borderCallout1">
            <a:avLst>
              <a:gd name="adj1" fmla="val 100918"/>
              <a:gd name="adj2" fmla="val 27969"/>
              <a:gd name="adj3" fmla="val 151661"/>
              <a:gd name="adj4" fmla="val -4211"/>
            </a:avLst>
          </a:prstGeom>
          <a:solidFill>
            <a:srgbClr val="FFC000">
              <a:lumMod val="60000"/>
              <a:lumOff val="40000"/>
            </a:srgbClr>
          </a:solidFill>
          <a:ln w="12700" cap="flat" cmpd="sng" algn="ctr">
            <a:solidFill>
              <a:srgbClr val="FFC000">
                <a:lumMod val="75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900"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Arial"/>
                <a:cs typeface="Times New Roman"/>
              </a:rPr>
              <a:t>Remove subproperty links to eli:refers_to</a:t>
            </a:r>
            <a:endParaRPr lang="fr-FR" sz="900" b="0" i="0" u="none" strike="noStrike" cap="none" spc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latin typeface="Times New Roman"/>
              <a:ea typeface="Arial"/>
              <a:cs typeface="Times New Roman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812" name="Google Shape;812;p57"/>
          <p:cNvSpPr/>
          <p:nvPr/>
        </p:nvSpPr>
        <p:spPr bwMode="auto">
          <a:xfrm>
            <a:off x="958021" y="3558202"/>
            <a:ext cx="2880320" cy="5828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DraftLegislationWork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 </a:t>
            </a:r>
            <a:r>
              <a:rPr lang="fr" sz="105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/>
          </a:p>
        </p:txBody>
      </p:sp>
      <p:sp>
        <p:nvSpPr>
          <p:cNvPr id="813" name="Google Shape;813;p57"/>
          <p:cNvSpPr/>
          <p:nvPr/>
        </p:nvSpPr>
        <p:spPr bwMode="auto">
          <a:xfrm>
            <a:off x="5436097" y="3556504"/>
            <a:ext cx="3609402" cy="58289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6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AmendmentToDraftLegislationWork</a:t>
            </a:r>
            <a:endParaRPr sz="16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LegislativeProcessWork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 </a:t>
            </a:r>
            <a:r>
              <a:rPr lang="fr" sz="105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F1_Work</a:t>
            </a:r>
            <a:endParaRPr/>
          </a:p>
        </p:txBody>
      </p:sp>
      <p:cxnSp>
        <p:nvCxnSpPr>
          <p:cNvPr id="814" name="Google Shape;814;p57"/>
          <p:cNvCxnSpPr>
            <a:cxnSpLocks/>
            <a:stCxn id="813" idx="1"/>
            <a:endCxn id="812" idx="3"/>
          </p:cNvCxnSpPr>
          <p:nvPr/>
        </p:nvCxnSpPr>
        <p:spPr bwMode="auto">
          <a:xfrm flipH="1">
            <a:off x="3838297" y="3847953"/>
            <a:ext cx="1597800" cy="1800"/>
          </a:xfrm>
          <a:prstGeom prst="bentConnector3">
            <a:avLst>
              <a:gd name="adj1" fmla="val 49999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17" name="Google Shape;817;p57"/>
          <p:cNvSpPr/>
          <p:nvPr/>
        </p:nvSpPr>
        <p:spPr bwMode="auto">
          <a:xfrm>
            <a:off x="3419872" y="1029125"/>
            <a:ext cx="2448271" cy="1629471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legislative_process_work_id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legislative_process_work_date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7145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050"/>
              <a:buFont typeface="Arial"/>
              <a:buChar char="•"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legislative_process_work_description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23" name="Google Shape;823;p57"/>
          <p:cNvCxnSpPr>
            <a:cxnSpLocks/>
            <a:stCxn id="813" idx="2"/>
            <a:endCxn id="812" idx="2"/>
          </p:cNvCxnSpPr>
          <p:nvPr/>
        </p:nvCxnSpPr>
        <p:spPr bwMode="auto">
          <a:xfrm rot="5400000">
            <a:off x="4818598" y="1719003"/>
            <a:ext cx="1800" cy="4842600"/>
          </a:xfrm>
          <a:prstGeom prst="bentConnector3">
            <a:avLst>
              <a:gd name="adj1" fmla="val 9619375"/>
            </a:avLst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stealth" w="med" len="med"/>
            <a:tailEnd type="none" w="sm" len="sm"/>
          </a:ln>
        </p:spPr>
      </p:cxnSp>
      <p:sp>
        <p:nvSpPr>
          <p:cNvPr id="824" name="Google Shape;824;p57"/>
          <p:cNvSpPr txBox="1"/>
          <p:nvPr/>
        </p:nvSpPr>
        <p:spPr bwMode="auto">
          <a:xfrm>
            <a:off x="3629568" y="4334420"/>
            <a:ext cx="3255379" cy="64039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includes_amendment (amendment_included_in)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&lt; 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refers_to</a:t>
            </a:r>
            <a:endParaRPr lang="fr-FR"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P67_refers_to / P67i_referred_to_by</a:t>
            </a:r>
            <a:endParaRPr/>
          </a:p>
        </p:txBody>
      </p:sp>
      <p:cxnSp>
        <p:nvCxnSpPr>
          <p:cNvPr id="825" name="Google Shape;825;p57"/>
          <p:cNvCxnSpPr>
            <a:cxnSpLocks/>
          </p:cNvCxnSpPr>
          <p:nvPr/>
        </p:nvCxnSpPr>
        <p:spPr bwMode="auto">
          <a:xfrm>
            <a:off x="3401379" y="1599077"/>
            <a:ext cx="2448272" cy="0"/>
          </a:xfrm>
          <a:prstGeom prst="straightConnector1">
            <a:avLst/>
          </a:prstGeom>
          <a:solidFill>
            <a:srgbClr val="76923C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29" name="Google Shape;829;p57"/>
          <p:cNvSpPr/>
          <p:nvPr/>
        </p:nvSpPr>
        <p:spPr bwMode="auto">
          <a:xfrm>
            <a:off x="139440" y="1610644"/>
            <a:ext cx="2189017" cy="409779"/>
          </a:xfrm>
          <a:prstGeom prst="rect">
            <a:avLst/>
          </a:prstGeom>
          <a:solidFill>
            <a:srgbClr val="D8D8D8"/>
          </a:solidFill>
          <a:ln w="25400" cap="flat" cmpd="sng">
            <a:solidFill>
              <a:srgbClr val="7F7F7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rgbClr val="7F7F7F"/>
                </a:solidFill>
                <a:latin typeface="Calibri"/>
                <a:ea typeface="Calibri"/>
                <a:cs typeface="Calibri"/>
              </a:rPr>
              <a:t>Agent</a:t>
            </a:r>
            <a:endParaRPr/>
          </a:p>
        </p:txBody>
      </p:sp>
      <p:cxnSp>
        <p:nvCxnSpPr>
          <p:cNvPr id="830" name="Google Shape;830;p57"/>
          <p:cNvCxnSpPr>
            <a:cxnSpLocks/>
            <a:stCxn id="831" idx="1"/>
            <a:endCxn id="829" idx="0"/>
          </p:cNvCxnSpPr>
          <p:nvPr/>
        </p:nvCxnSpPr>
        <p:spPr bwMode="auto">
          <a:xfrm flipH="1">
            <a:off x="1233834" y="1394980"/>
            <a:ext cx="2178300" cy="215699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32" name="Google Shape;832;p57"/>
          <p:cNvSpPr txBox="1"/>
          <p:nvPr/>
        </p:nvSpPr>
        <p:spPr bwMode="auto">
          <a:xfrm>
            <a:off x="970587" y="1167594"/>
            <a:ext cx="2448271" cy="2077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legislative_process_work_creator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3" name="Google Shape;833;p57"/>
          <p:cNvSpPr/>
          <p:nvPr/>
        </p:nvSpPr>
        <p:spPr bwMode="auto">
          <a:xfrm>
            <a:off x="106318" y="2711645"/>
            <a:ext cx="2880319" cy="488735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LegislativeProcessWorkType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4" name="Google Shape;834;p57"/>
          <p:cNvSpPr/>
          <p:nvPr/>
        </p:nvSpPr>
        <p:spPr bwMode="auto">
          <a:xfrm>
            <a:off x="3418132" y="239344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35" name="Google Shape;835;p57"/>
          <p:cNvCxnSpPr>
            <a:cxnSpLocks/>
            <a:stCxn id="834" idx="1"/>
            <a:endCxn id="833" idx="0"/>
          </p:cNvCxnSpPr>
          <p:nvPr/>
        </p:nvCxnSpPr>
        <p:spPr bwMode="auto">
          <a:xfrm flipH="1">
            <a:off x="1546432" y="2451413"/>
            <a:ext cx="1871700" cy="260100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36" name="Google Shape;836;p57"/>
          <p:cNvSpPr txBox="1"/>
          <p:nvPr/>
        </p:nvSpPr>
        <p:spPr bwMode="auto">
          <a:xfrm>
            <a:off x="1093158" y="2013226"/>
            <a:ext cx="22929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legislative_process_work_type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-FR" sz="120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 lang="fr-FR" sz="1200"/>
          </a:p>
        </p:txBody>
      </p:sp>
      <p:sp>
        <p:nvSpPr>
          <p:cNvPr id="819" name="Google Shape;819;p57"/>
          <p:cNvSpPr/>
          <p:nvPr/>
        </p:nvSpPr>
        <p:spPr bwMode="auto">
          <a:xfrm>
            <a:off x="5711700" y="134991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1" name="Google Shape;831;p57"/>
          <p:cNvSpPr/>
          <p:nvPr/>
        </p:nvSpPr>
        <p:spPr bwMode="auto">
          <a:xfrm>
            <a:off x="3412134" y="1337006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27" name="Google Shape;827;p57"/>
          <p:cNvSpPr/>
          <p:nvPr/>
        </p:nvSpPr>
        <p:spPr bwMode="auto">
          <a:xfrm>
            <a:off x="5310779" y="1027426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8" name="Google Shape;838;p57"/>
          <p:cNvSpPr/>
          <p:nvPr/>
        </p:nvSpPr>
        <p:spPr bwMode="auto">
          <a:xfrm>
            <a:off x="3993995" y="1038938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39" name="Google Shape;839;p57"/>
          <p:cNvSpPr/>
          <p:nvPr/>
        </p:nvSpPr>
        <p:spPr bwMode="auto">
          <a:xfrm>
            <a:off x="98500" y="109738"/>
            <a:ext cx="3190266" cy="488735"/>
          </a:xfrm>
          <a:prstGeom prst="rect">
            <a:avLst/>
          </a:prstGeom>
          <a:solidFill>
            <a:srgbClr val="938953"/>
          </a:solidFill>
          <a:ln w="25400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LegislativeProcessWorkVersion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skos:Concept</a:t>
            </a: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840" name="Google Shape;840;p57"/>
          <p:cNvCxnSpPr>
            <a:cxnSpLocks/>
            <a:stCxn id="838" idx="0"/>
            <a:endCxn id="839" idx="3"/>
          </p:cNvCxnSpPr>
          <p:nvPr/>
        </p:nvCxnSpPr>
        <p:spPr bwMode="auto">
          <a:xfrm rot="16199998" flipV="1">
            <a:off x="3333453" y="309418"/>
            <a:ext cx="684832" cy="774205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841" name="Google Shape;841;p57"/>
          <p:cNvSpPr txBox="1"/>
          <p:nvPr/>
        </p:nvSpPr>
        <p:spPr bwMode="auto">
          <a:xfrm>
            <a:off x="1761178" y="621028"/>
            <a:ext cx="2293024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legislative_process_work_version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P2_has_type</a:t>
            </a:r>
            <a:endParaRPr/>
          </a:p>
        </p:txBody>
      </p:sp>
      <p:sp>
        <p:nvSpPr>
          <p:cNvPr id="842" name="Google Shape;842;p57"/>
          <p:cNvSpPr/>
          <p:nvPr/>
        </p:nvSpPr>
        <p:spPr bwMode="auto">
          <a:xfrm rot="5400000">
            <a:off x="611876" y="204928"/>
            <a:ext cx="177209" cy="1041936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rgbClr val="49442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843" name="Google Shape;843;p57"/>
          <p:cNvSpPr txBox="1"/>
          <p:nvPr/>
        </p:nvSpPr>
        <p:spPr bwMode="auto">
          <a:xfrm>
            <a:off x="249384" y="733316"/>
            <a:ext cx="1188089" cy="3462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Preparatory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Final</a:t>
            </a:r>
            <a:endParaRPr/>
          </a:p>
        </p:txBody>
      </p:sp>
      <p:sp>
        <p:nvSpPr>
          <p:cNvPr id="34" name="Google Shape;168;p26"/>
          <p:cNvSpPr/>
          <p:nvPr/>
        </p:nvSpPr>
        <p:spPr bwMode="auto">
          <a:xfrm rot="18882310">
            <a:off x="2947428" y="3009588"/>
            <a:ext cx="895271" cy="250542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35" name="Google Shape;153;p26"/>
          <p:cNvSpPr txBox="1"/>
          <p:nvPr/>
        </p:nvSpPr>
        <p:spPr bwMode="auto">
          <a:xfrm>
            <a:off x="2889392" y="3095840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36" name="Google Shape;168;p26"/>
          <p:cNvSpPr/>
          <p:nvPr/>
        </p:nvSpPr>
        <p:spPr bwMode="auto">
          <a:xfrm rot="13341407">
            <a:off x="5253079" y="2956240"/>
            <a:ext cx="895271" cy="257757"/>
          </a:xfrm>
          <a:prstGeom prst="rightArrow">
            <a:avLst>
              <a:gd name="adj1" fmla="val 50000"/>
              <a:gd name="adj2" fmla="val 111822"/>
            </a:avLst>
          </a:prstGeom>
          <a:solidFill>
            <a:srgbClr val="CCCCCC"/>
          </a:solidFill>
          <a:ln w="9525" cap="flat" cmpd="sng">
            <a:solidFill>
              <a:srgbClr val="CCCCC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endParaRPr/>
          </a:p>
        </p:txBody>
      </p:sp>
      <p:sp>
        <p:nvSpPr>
          <p:cNvPr id="37" name="Google Shape;153;p26"/>
          <p:cNvSpPr txBox="1"/>
          <p:nvPr/>
        </p:nvSpPr>
        <p:spPr bwMode="auto">
          <a:xfrm>
            <a:off x="5283098" y="3037962"/>
            <a:ext cx="909600" cy="17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8000" tIns="18000" rIns="18000" bIns="18000" anchor="t" anchorCtr="0">
            <a:spAutoFit/>
          </a:bodyPr>
          <a:lstStyle/>
          <a:p>
            <a:pPr marL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900" i="1">
                <a:latin typeface="Century Gothic"/>
                <a:ea typeface="Century Gothic"/>
                <a:cs typeface="Century Gothic"/>
              </a:rPr>
              <a:t>subclassOf</a:t>
            </a:r>
            <a:endParaRPr sz="900" i="1">
              <a:latin typeface="Century Gothic"/>
              <a:ea typeface="Century Gothic"/>
              <a:cs typeface="Century Gothic"/>
            </a:endParaRPr>
          </a:p>
        </p:txBody>
      </p:sp>
      <p:sp>
        <p:nvSpPr>
          <p:cNvPr id="815" name="Google Shape;815;p57"/>
          <p:cNvSpPr txBox="1"/>
          <p:nvPr/>
        </p:nvSpPr>
        <p:spPr bwMode="auto">
          <a:xfrm>
            <a:off x="3838295" y="3368372"/>
            <a:ext cx="2582343" cy="82327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amends_draft (draft amended_by)</a:t>
            </a:r>
            <a:endParaRPr sz="12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&lt; </a:t>
            </a:r>
            <a:r>
              <a:rPr lang="fr-FR" sz="12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eli:amends</a:t>
            </a:r>
            <a:endParaRPr sz="1200">
              <a:solidFill>
                <a:schemeClr val="dk1"/>
              </a:solidFill>
              <a:highlight>
                <a:srgbClr val="FFFF00"/>
              </a:highlight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200">
                <a:solidFill>
                  <a:srgbClr val="B2A0C7"/>
                </a:solidFill>
                <a:latin typeface="Calibri"/>
                <a:ea typeface="Calibri"/>
                <a:cs typeface="Calibri"/>
              </a:rPr>
              <a:t>&lt; P67_refers_to / P67i_referred_to_by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Google Shape;817;p57"/>
          <p:cNvSpPr/>
          <p:nvPr/>
        </p:nvSpPr>
        <p:spPr bwMode="auto">
          <a:xfrm>
            <a:off x="912892" y="942279"/>
            <a:ext cx="2448271" cy="1629471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LegislativeProcessWork</a:t>
            </a:r>
            <a:endParaRPr sz="1800" b="1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050">
                <a:solidFill>
                  <a:schemeClr val="lt1"/>
                </a:solidFill>
                <a:latin typeface="Calibri"/>
                <a:ea typeface="Calibri"/>
                <a:cs typeface="Calibri"/>
              </a:rPr>
              <a:t>&lt; Work</a:t>
            </a:r>
            <a:endParaRPr/>
          </a:p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  <a:p>
            <a:pPr marL="171450" marR="0" lvl="0" indent="-104775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50"/>
              <a:buFont typeface="Arial"/>
              <a:buNone/>
              <a:defRPr/>
            </a:pPr>
            <a:endParaRPr sz="105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3" name="Google Shape;818;p57"/>
          <p:cNvCxnSpPr>
            <a:cxnSpLocks/>
            <a:stCxn id="1034381919" idx="3"/>
            <a:endCxn id="7" idx="2"/>
          </p:cNvCxnSpPr>
          <p:nvPr/>
        </p:nvCxnSpPr>
        <p:spPr bwMode="auto">
          <a:xfrm rot="0" flipH="0" flipV="1">
            <a:off x="3518704" y="506959"/>
            <a:ext cx="4302658" cy="2146765"/>
          </a:xfrm>
          <a:prstGeom prst="bentConnector2">
            <a:avLst/>
          </a:prstGeom>
          <a:noFill/>
          <a:ln w="19050" cap="flat" cmpd="sng">
            <a:solidFill>
              <a:srgbClr val="E36C09"/>
            </a:solidFill>
            <a:prstDash val="solid"/>
            <a:round/>
            <a:headEnd type="none" w="sm" len="sm"/>
            <a:tailEnd type="stealth" w="med" len="med"/>
          </a:ln>
        </p:spPr>
      </p:cxnSp>
      <p:sp>
        <p:nvSpPr>
          <p:cNvPr id="4" name="Google Shape;820;p57"/>
          <p:cNvSpPr txBox="1"/>
          <p:nvPr/>
        </p:nvSpPr>
        <p:spPr bwMode="auto">
          <a:xfrm>
            <a:off x="5634497" y="902990"/>
            <a:ext cx="2449350" cy="176815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foresees_change_of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foresees_repeal_of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foresees_amendment_of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foresees_commencement_of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foresees_transposition_of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foresees_application_of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foresees_citation_of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foresees_based_on</a:t>
            </a:r>
            <a:endParaRPr sz="1100">
              <a:solidFill>
                <a:schemeClr val="dk1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foresees_consolidation_of</a:t>
            </a:r>
            <a:endParaRPr/>
          </a:p>
          <a:p>
            <a:pPr marL="0" marR="0" lvl="0" indent="0" algn="l">
              <a:spcBef>
                <a:spcPts val="0"/>
              </a:spcBef>
              <a:spcAft>
                <a:spcPts val="0"/>
              </a:spcAft>
              <a:buNone/>
              <a:defRPr/>
            </a:pPr>
            <a:r>
              <a:rPr lang="fr" sz="1100">
                <a:solidFill>
                  <a:schemeClr val="dk1"/>
                </a:solidFill>
                <a:latin typeface="Calibri"/>
                <a:ea typeface="Calibri"/>
                <a:cs typeface="Calibri"/>
              </a:rPr>
              <a:t>foresees_execution_of</a:t>
            </a:r>
            <a:endParaRPr sz="1100">
              <a:solidFill>
                <a:schemeClr val="dk1"/>
              </a:solidFill>
              <a:highlight>
                <a:srgbClr val="FFFF00"/>
              </a:highlight>
              <a:latin typeface="Calibri"/>
              <a:ea typeface="Calibri"/>
              <a:cs typeface="Calibri"/>
            </a:endParaRPr>
          </a:p>
        </p:txBody>
      </p:sp>
      <p:cxnSp>
        <p:nvCxnSpPr>
          <p:cNvPr id="5" name="Google Shape;825;p57"/>
          <p:cNvCxnSpPr>
            <a:cxnSpLocks/>
          </p:cNvCxnSpPr>
          <p:nvPr/>
        </p:nvCxnSpPr>
        <p:spPr bwMode="auto">
          <a:xfrm>
            <a:off x="894399" y="1512231"/>
            <a:ext cx="2448272" cy="0"/>
          </a:xfrm>
          <a:prstGeom prst="straightConnector1">
            <a:avLst/>
          </a:prstGeom>
          <a:solidFill>
            <a:srgbClr val="76923C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" name="Google Shape;834;p57"/>
          <p:cNvSpPr/>
          <p:nvPr/>
        </p:nvSpPr>
        <p:spPr bwMode="auto">
          <a:xfrm>
            <a:off x="911152" y="230659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7" name="Google Shape;828;p57"/>
          <p:cNvSpPr/>
          <p:nvPr/>
        </p:nvSpPr>
        <p:spPr bwMode="auto">
          <a:xfrm>
            <a:off x="6597228" y="97181"/>
            <a:ext cx="2448271" cy="409779"/>
          </a:xfrm>
          <a:prstGeom prst="rect">
            <a:avLst/>
          </a:prstGeom>
          <a:solidFill>
            <a:schemeClr val="accent6"/>
          </a:solidFill>
          <a:ln w="25400" cap="flat" cmpd="sng">
            <a:solidFill>
              <a:srgbClr val="9748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algn="ctr">
              <a:defRPr/>
            </a:pPr>
            <a:r>
              <a:rPr lang="fr" sz="1800" b="1">
                <a:solidFill>
                  <a:schemeClr val="lt1"/>
                </a:solidFill>
                <a:latin typeface="Calibri"/>
                <a:cs typeface="Calibri"/>
              </a:rPr>
              <a:t>eli:Work</a:t>
            </a:r>
            <a:endParaRPr sz="1800" b="1">
              <a:solidFill>
                <a:schemeClr val="lt1"/>
              </a:solidFill>
              <a:latin typeface="Calibri"/>
              <a:cs typeface="Calibri"/>
            </a:endParaRPr>
          </a:p>
        </p:txBody>
      </p:sp>
      <p:sp>
        <p:nvSpPr>
          <p:cNvPr id="8" name="Google Shape;819;p57"/>
          <p:cNvSpPr/>
          <p:nvPr/>
        </p:nvSpPr>
        <p:spPr bwMode="auto">
          <a:xfrm>
            <a:off x="3204720" y="126306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9" name="Google Shape;831;p57"/>
          <p:cNvSpPr/>
          <p:nvPr/>
        </p:nvSpPr>
        <p:spPr bwMode="auto">
          <a:xfrm>
            <a:off x="905154" y="125016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0" name="Google Shape;827;p57"/>
          <p:cNvSpPr/>
          <p:nvPr/>
        </p:nvSpPr>
        <p:spPr bwMode="auto">
          <a:xfrm>
            <a:off x="2803799" y="940580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1" name="Google Shape;838;p57"/>
          <p:cNvSpPr/>
          <p:nvPr/>
        </p:nvSpPr>
        <p:spPr bwMode="auto">
          <a:xfrm>
            <a:off x="1487015" y="952092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3" name="Google Shape;834;p57"/>
          <p:cNvSpPr/>
          <p:nvPr/>
        </p:nvSpPr>
        <p:spPr bwMode="auto">
          <a:xfrm>
            <a:off x="6898041" y="377264"/>
            <a:ext cx="137951" cy="115949"/>
          </a:xfrm>
          <a:prstGeom prst="rect">
            <a:avLst/>
          </a:prstGeom>
          <a:noFill/>
          <a:ln w="9525" cap="flat" cmpd="sng">
            <a:solidFill>
              <a:srgbClr val="BFBFBF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>
              <a:spcBef>
                <a:spcPts val="0"/>
              </a:spcBef>
              <a:spcAft>
                <a:spcPts val="0"/>
              </a:spcAft>
              <a:buNone/>
              <a:defRPr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</a:endParaRPr>
          </a:p>
        </p:txBody>
      </p:sp>
      <p:sp>
        <p:nvSpPr>
          <p:cNvPr id="15" name="Google Shape;717;p52"/>
          <p:cNvSpPr/>
          <p:nvPr/>
        </p:nvSpPr>
        <p:spPr bwMode="auto">
          <a:xfrm>
            <a:off x="912892" y="2729845"/>
            <a:ext cx="2448271" cy="1629472"/>
          </a:xfrm>
          <a:prstGeom prst="rect">
            <a:avLst/>
          </a:prstGeom>
          <a:solidFill>
            <a:schemeClr val="dk2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800" b="1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LegislativeActivity</a:t>
            </a:r>
            <a:endParaRPr sz="1800" b="1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r>
              <a:rPr lang="fr" sz="1050" b="0" i="0" u="none" strike="noStrike" cap="none" spc="0">
                <a:ln>
                  <a:noFill/>
                </a:ln>
                <a:solidFill>
                  <a:srgbClr val="FFFFFF"/>
                </a:solidFill>
                <a:latin typeface="Calibri"/>
                <a:ea typeface="Calibri"/>
                <a:cs typeface="Calibri"/>
              </a:rPr>
              <a:t>&lt; Activity</a:t>
            </a: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  <a:p>
            <a:pPr marL="0" marR="0" lvl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defRPr/>
            </a:pPr>
            <a:endParaRPr sz="1050" b="0" i="0" u="none" strike="noStrike" cap="none" spc="0">
              <a:ln>
                <a:noFill/>
              </a:ln>
              <a:solidFill>
                <a:srgbClr val="FFFFFF"/>
              </a:solidFill>
              <a:latin typeface="Calibri"/>
              <a:ea typeface="Calibri"/>
              <a:cs typeface="Calibri"/>
            </a:endParaRPr>
          </a:p>
        </p:txBody>
      </p:sp>
      <p:cxnSp>
        <p:nvCxnSpPr>
          <p:cNvPr id="16" name="Google Shape;719;p52"/>
          <p:cNvCxnSpPr>
            <a:cxnSpLocks/>
          </p:cNvCxnSpPr>
          <p:nvPr/>
        </p:nvCxnSpPr>
        <p:spPr bwMode="auto">
          <a:xfrm>
            <a:off x="912890" y="3260892"/>
            <a:ext cx="2448272" cy="0"/>
          </a:xfrm>
          <a:prstGeom prst="straightConnector1">
            <a:avLst/>
          </a:prstGeom>
          <a:solidFill>
            <a:schemeClr val="accent1"/>
          </a:solidFill>
          <a:ln w="25400" cap="flat" cmpd="sng">
            <a:solidFill>
              <a:srgbClr val="0F243E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0" name="Légende : encadrée 19"/>
          <p:cNvSpPr/>
          <p:nvPr/>
        </p:nvSpPr>
        <p:spPr bwMode="auto">
          <a:xfrm rot="21059290">
            <a:off x="3679425" y="3242653"/>
            <a:ext cx="1560656" cy="650928"/>
          </a:xfrm>
          <a:prstGeom prst="borderCallout1">
            <a:avLst>
              <a:gd name="adj1" fmla="val -2813"/>
              <a:gd name="adj2" fmla="val 48178"/>
              <a:gd name="adj3" fmla="val -81139"/>
              <a:gd name="adj4" fmla="val 22558"/>
            </a:avLst>
          </a:prstGeom>
          <a:solidFill>
            <a:srgbClr val="FFC000">
              <a:lumMod val="60000"/>
              <a:lumOff val="40000"/>
            </a:srgbClr>
          </a:solidFill>
          <a:ln w="12700" cap="flat" cmpd="sng" algn="ctr">
            <a:solidFill>
              <a:srgbClr val="FFC000">
                <a:lumMod val="75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Foresees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link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apply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to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both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LegislativeProcessWorks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 and to </a:t>
            </a:r>
            <a:r>
              <a:rPr lang="fr-FR" sz="900" b="0" i="0" u="none" strike="noStrike" cap="none" spc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latin typeface="Times New Roman"/>
                <a:ea typeface="+mn-ea"/>
                <a:cs typeface="Times New Roman"/>
              </a:rPr>
              <a:t>LegislativeActiviy</a:t>
            </a:r>
            <a:endParaRPr lang="fr-FR" sz="900" b="0" i="0" u="none" strike="noStrike" cap="none" spc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latin typeface="Times New Roman"/>
              <a:ea typeface="+mn-ea"/>
              <a:cs typeface="Times New Roman"/>
            </a:endParaRPr>
          </a:p>
        </p:txBody>
      </p:sp>
      <p:sp>
        <p:nvSpPr>
          <p:cNvPr id="1034381919" name=""/>
          <p:cNvSpPr/>
          <p:nvPr/>
        </p:nvSpPr>
        <p:spPr bwMode="auto">
          <a:xfrm flipH="0" flipV="0">
            <a:off x="807207" y="807719"/>
            <a:ext cx="2711496" cy="3692010"/>
          </a:xfrm>
          <a:prstGeom prst="rect">
            <a:avLst/>
          </a:prstGeom>
          <a:ln w="9525" cap="flat" cmpd="sng" algn="ctr">
            <a:solidFill>
              <a:srgbClr val="4A7FBB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_rels/theme2.xml.rels><?xml version="1.0" encoding="UTF-8" standalone="yes"?><Relationships xmlns="http://schemas.openxmlformats.org/package/2006/relationships"></Relationships>
</file>

<file path=ppt/theme/_rels/theme3.xml.rels><?xml version="1.0" encoding="UTF-8" standalone="yes"?><Relationships xmlns="http://schemas.openxmlformats.org/package/2006/relationships"></Relationships>
</file>

<file path=ppt/theme/_rels/theme4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Thème Office">
  <a:themeElements>
    <a:clrScheme name="Bureau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/>
        </a:gradFill>
        <a:gradFill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/>
        </a:gradFill>
      </a:bgFillStyleLst>
    </a:fmtScheme>
  </a:themeElements>
  <a:objectDefaults/>
</a:theme>
</file>

<file path=ppt/theme/theme2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 Them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ppt/theme/theme3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 Them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ppt/theme/theme4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 Them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ONLYOFFICE/7.4.1.36</Application>
  <DocSecurity>0</DocSecurity>
  <PresentationFormat>Affichage à l'écran (16:9)</PresentationFormat>
  <Paragraphs>0</Paragraphs>
  <Slides>93</Slides>
  <Notes>93</Notes>
  <HiddenSlides>0</HiddenSlides>
  <MMClips>2</MMClips>
  <ScaleCrop>0</ScaleCrop>
  <HeadingPairs>
    <vt:vector size="4" baseType="variant">
      <vt:variant>
        <vt:lpstr>Theme</vt:lpstr>
      </vt:variant>
      <vt:variant>
        <vt:i4>4</vt:i4>
      </vt:variant>
      <vt:variant>
        <vt:lpstr>Slide Titles</vt:lpstr>
      </vt:variant>
      <vt:variant>
        <vt:i4>93</vt:i4>
      </vt:variant>
    </vt:vector>
  </HeadingPairs>
  <TitlesOfParts>
    <vt:vector size="97" baseType="lpstr">
      <vt:lpstr>Theme 1</vt:lpstr>
      <vt:lpstr>Theme 2</vt:lpstr>
      <vt:lpstr>Theme 3</vt:lpstr>
      <vt:lpstr>Theme 4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  <vt:lpstr>Slide 52</vt:lpstr>
      <vt:lpstr>Slide 53</vt:lpstr>
      <vt:lpstr>Slide 54</vt:lpstr>
      <vt:lpstr>Slide 55</vt:lpstr>
      <vt:lpstr>Slide 56</vt:lpstr>
      <vt:lpstr>Slide 57</vt:lpstr>
      <vt:lpstr>Slide 58</vt:lpstr>
      <vt:lpstr>Slide 59</vt:lpstr>
      <vt:lpstr>Slide 60</vt:lpstr>
      <vt:lpstr>Slide 61</vt:lpstr>
      <vt:lpstr>Slide 62</vt:lpstr>
      <vt:lpstr>Slide 63</vt:lpstr>
      <vt:lpstr>Slide 64</vt:lpstr>
      <vt:lpstr>Slide 65</vt:lpstr>
      <vt:lpstr>Slide 66</vt:lpstr>
      <vt:lpstr>Slide 67</vt:lpstr>
      <vt:lpstr>Slide 68</vt:lpstr>
      <vt:lpstr>Slide 69</vt:lpstr>
      <vt:lpstr>Slide 70</vt:lpstr>
      <vt:lpstr>Slide 71</vt:lpstr>
      <vt:lpstr>Slide 72</vt:lpstr>
      <vt:lpstr>Slide 73</vt:lpstr>
      <vt:lpstr>Slide 74</vt:lpstr>
      <vt:lpstr>Slide 75</vt:lpstr>
      <vt:lpstr>Slide 76</vt:lpstr>
      <vt:lpstr>Slide 77</vt:lpstr>
      <vt:lpstr>Slide 78</vt:lpstr>
      <vt:lpstr>Slide 79</vt:lpstr>
      <vt:lpstr>Slide 80</vt:lpstr>
      <vt:lpstr>Slide 81</vt:lpstr>
      <vt:lpstr>Slide 82</vt:lpstr>
      <vt:lpstr>Slide 83</vt:lpstr>
      <vt:lpstr>Slide 84</vt:lpstr>
      <vt:lpstr>Slide 85</vt:lpstr>
      <vt:lpstr>Slide 86</vt:lpstr>
      <vt:lpstr>Slide 87</vt:lpstr>
      <vt:lpstr>Slide 88</vt:lpstr>
      <vt:lpstr>Slide 89</vt:lpstr>
      <vt:lpstr>Slide 90</vt:lpstr>
      <vt:lpstr>Slide 91</vt:lpstr>
      <vt:lpstr>Slide 92</vt:lpstr>
      <vt:lpstr>Slide 93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/>
  <dc:creator/>
  <cp:keywords/>
  <dc:description/>
  <dc:identifier/>
  <dc:language/>
  <cp:lastModifiedBy/>
  <cp:revision>114</cp:revision>
  <dcterms:modified xsi:type="dcterms:W3CDTF">2023-09-15T13:06:13Z</dcterms:modified>
  <cp:category/>
  <cp:contentStatus/>
  <cp:version/>
</cp:coreProperties>
</file>