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4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18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embedTrueTypeFonts="1" saveSubsetFonts="1" strictFirstAndLastChars="0">
  <p:sldMasterIdLst>
    <p:sldMasterId id="2147483648" r:id="rId1"/>
    <p:sldMasterId id="2147483658" r:id="rId2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5143500" type="screen16x9"/>
  <p:notesSz cx="9144000" cy="51435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26" d="100"/>
          <a:sy n="126" d="100"/>
        </p:scale>
        <p:origin x="1218" y="114"/>
      </p:cViewPr>
      <p:guideLst>
        <p:guide pos="162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theme" Target="theme/theme1.xml"/><Relationship Id="rId4" Type="http://schemas.openxmlformats.org/officeDocument/2006/relationships/theme" Target="theme/theme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presProps" Target="presProps.xml" /><Relationship Id="rId21" Type="http://schemas.openxmlformats.org/officeDocument/2006/relationships/tableStyles" Target="tableStyles.xml" /><Relationship Id="rId2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Diapositive de titre" preserve="0" showMasterPhAnim="0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 bwMode="auto"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685800" y="1597819"/>
            <a:ext cx="7772400" cy="1102519"/>
          </a:xfrm>
        </p:spPr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 bwMode="auto"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Vide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 bwMode="auto">
          <a:xfrm>
            <a:off x="6629400" y="205979"/>
            <a:ext cx="2057400" cy="4388644"/>
          </a:xfrm>
        </p:spPr>
        <p:txBody>
          <a:bodyPr vert="eaVert"/>
          <a:lstStyle/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05979"/>
            <a:ext cx="6019800" cy="4388644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Deux contenus" preserve="0" showMasterPhAnim="0" type="twoObj" userDrawn="1">
  <p:cSld name="TWO_OBJEC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 bwMode="auto">
          <a:xfrm>
            <a:off x="457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 bwMode="auto">
          <a:xfrm>
            <a:off x="4648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Comparaison" preserve="0" showMasterPhAnim="0" type="twoTxTwoObj" userDrawn="1">
  <p:cSld name="TWO_OBJECTS_WITH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 bwMode="auto"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 bwMode="auto"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 bwMode="auto"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 bwMode="auto"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re seul" preserve="0" showMasterPhAnim="0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Contenu avec légende" preserve="0" showMasterPhAnim="0" type="objTx" userDrawn="1">
  <p:cSld name="OBJECT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 bwMode="auto"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 bwMode="auto"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799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 bwMode="auto"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Image avec légende" preserve="0" showMasterPhAnim="0" type="picTx" userDrawn="1">
  <p:cSld name="PICTURE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 bwMode="auto"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 bwMode="auto"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 bwMode="auto"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re et texte vertical" preserve="0" showMasterPhAnim="0" type="vertTx" userDrawn="1">
  <p:cSld name="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 bwMode="auto">
          <a:xfrm rot="5400000">
            <a:off x="2874764" y="-1217414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re vertical et texte" preserve="0" showMasterPhAnim="0" type="vertTitleAndTx" userDrawn="1">
  <p:cSld name="VERTICAL_TITLE_AND_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 bwMode="auto">
          <a:xfrm rot="5400000">
            <a:off x="5463778" y="1371600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 bwMode="auto"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799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0" hdr="0" sldNum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A309A6D-C09C-4548-B29A-6CF363A7E532}" type="datetimeFigureOut">
              <a:rPr lang="fr-FR"/>
              <a:t/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4668DC-857F-487D-BFFA-8C0CA5037977}" type="slidenum">
              <a:rPr lang="fr-BE"/>
              <a:t/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685800">
        <a:spcBef>
          <a:spcPts val="0"/>
        </a:spcBef>
        <a:buNone/>
        <a:defRPr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>
        <a:spcBef>
          <a:spcPts val="0"/>
        </a:spcBef>
        <a:buFont typeface="Arial"/>
        <a:buChar char="–"/>
        <a:defRPr sz="21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spcBef>
          <a:spcPts val="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spcBef>
          <a:spcPts val="0"/>
        </a:spcBef>
        <a:buFont typeface="Arial"/>
        <a:buChar char="–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spcBef>
          <a:spcPts val="0"/>
        </a:spcBef>
        <a:buFont typeface="Arial"/>
        <a:buChar char="»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spcBef>
          <a:spcPts val="0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spcBef>
          <a:spcPts val="0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spcBef>
          <a:spcPts val="0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spcBef>
          <a:spcPts val="0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hyperlink" Target="https://eur-lex.europa.eu/legal-content/EN/HIS/?sortOrder=asc&amp;uri=CELEX%3A32018L2001" TargetMode="Externa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www.europarl.europa.eu/oeil/FindByProcnum.do?lang=en&amp;procnum=OLP/2016/0382" TargetMode="External"/><Relationship Id="rId3" Type="http://schemas.openxmlformats.org/officeDocument/2006/relationships/hyperlink" Target="http://data.europa.eu/eli/dir/2018/2001/oj" TargetMode="External"/><Relationship Id="rId4" Type="http://schemas.openxmlformats.org/officeDocument/2006/relationships/hyperlink" Target="https://eur-lex.europa.eu/legal-content/EN/AUTO/?uri=celex:32018L2001" TargetMode="Externa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hyperlink" Target="https://eur-lex.europa.eu/legal-content/EN/HIS/?sortOrder=asc&amp;uri=CELEX%3A32018L2001" TargetMode="Externa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data.europa.eu/eli/dir/2018/2001/oj" TargetMode="Externa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Relationship Id="rId3" Type="http://schemas.openxmlformats.org/officeDocument/2006/relationships/image" Target="../media/image6.png"/><Relationship Id="rId4" Type="http://schemas.openxmlformats.org/officeDocument/2006/relationships/hyperlink" Target="https://eur-lex.europa.eu/legal-content/EN/HIS/?sortOrder=asc&amp;uri=CELEX%3A32018L2001" TargetMode="Externa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s://eur-lex.europa.eu/legal-content/EN/AUTO/?uri=celex:52016PC0767" TargetMode="External"/><Relationship Id="rId3" Type="http://schemas.openxmlformats.org/officeDocument/2006/relationships/hyperlink" Target="https://eur-lex.europa.eu/legal-content/EN/AUTO/?uri=celex:52016SC0418" TargetMode="External"/><Relationship Id="rId4" Type="http://schemas.openxmlformats.org/officeDocument/2006/relationships/hyperlink" Target="https://eur-lex.europa.eu/legal-content/EN/AUTO/?uri=celex:52016SC0416" TargetMode="External"/><Relationship Id="rId5" Type="http://schemas.openxmlformats.org/officeDocument/2006/relationships/hyperlink" Target="https://eur-lex.europa.eu/legal-content/EN/AUTO/?uri=celex:52016SC0419" TargetMode="External"/><Relationship Id="rId6" Type="http://schemas.openxmlformats.org/officeDocument/2006/relationships/hyperlink" Target="https://eur-lex.europa.eu/legal-content/EN/AUTO/?uri=celex:52016SC0417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411480" y="357505"/>
            <a:ext cx="8389620" cy="324035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6000"/>
              <a:t>ELI-DL </a:t>
            </a:r>
            <a:r>
              <a:rPr lang="fr-FR" sz="6000"/>
              <a:t>examples</a:t>
            </a:r>
            <a:endParaRPr lang="fr-FR" sz="600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 bwMode="auto">
          <a:xfrm>
            <a:off x="411480" y="3877512"/>
            <a:ext cx="4800600" cy="1026114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fr-FR" sz="1500"/>
              <a:t>Version : « v2 »</a:t>
            </a:r>
            <a:endParaRPr/>
          </a:p>
          <a:p>
            <a:pPr algn="l">
              <a:defRPr/>
            </a:pPr>
            <a:r>
              <a:rPr lang="fr-FR" sz="1500"/>
              <a:t>Last </a:t>
            </a:r>
            <a:r>
              <a:rPr lang="fr-FR" sz="1500"/>
              <a:t>updated</a:t>
            </a:r>
            <a:r>
              <a:rPr lang="fr-FR" sz="1500"/>
              <a:t> : 01-10-2022</a:t>
            </a:r>
            <a:endParaRPr/>
          </a:p>
          <a:p>
            <a:pPr algn="l">
              <a:defRPr/>
            </a:pPr>
            <a:r>
              <a:rPr lang="fr-FR" sz="1500"/>
              <a:t>Editor : thomas.francart@sparna.fr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1655677" y="141481"/>
            <a:ext cx="5844035" cy="3175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1655676" y="3435846"/>
            <a:ext cx="5886654" cy="1188132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 bwMode="auto">
          <a:xfrm>
            <a:off x="2456064" y="4808519"/>
            <a:ext cx="4095675" cy="18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750" u="sng">
                <a:solidFill>
                  <a:srgbClr val="0097A7"/>
                </a:solidFill>
                <a:ea typeface="+mn-ea"/>
                <a:hlinkClick r:id="rId4" tooltip="https://eur-lex.europa.eu/legal-content/EN/HIS/?sortOrder=asc&amp;uri=CELEX%3A32018L2001"/>
              </a:rPr>
              <a:t>https://eur-lex.europa.eu/legal-content/EN/HIS/?sortOrder=asc&amp;uri=CELEX%3A32018L2001</a:t>
            </a:r>
            <a:endParaRPr sz="750"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4260672" y="3459785"/>
            <a:ext cx="1612469" cy="495041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</a:t>
            </a:r>
            <a:r>
              <a:rPr lang="fr-FR" sz="1200" b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kos:Concept</a:t>
            </a:r>
            <a:endParaRPr lang="fr-FR" sz="1200" b="1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146372" y="3345485"/>
            <a:ext cx="1612469" cy="495041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</a:t>
            </a:r>
            <a:r>
              <a:rPr lang="fr-FR" sz="1200" b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kos:Concept</a:t>
            </a:r>
            <a:endParaRPr lang="fr-FR" sz="1200" b="1">
              <a:solidFill>
                <a:prstClr val="white"/>
              </a:solidFill>
              <a:latin typeface="Calibri"/>
              <a:ea typeface="+mn-ea"/>
              <a:cs typeface="+mn-cs"/>
            </a:endParaRPr>
          </a:p>
          <a:p>
            <a:pPr defTabSz="685800">
              <a:buClrTx/>
              <a:defRPr/>
            </a:pP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skos:prefLabel</a:t>
            </a: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: </a:t>
            </a: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energy</a:t>
            </a: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</a:t>
            </a: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consumption</a:t>
            </a:r>
            <a:endParaRPr lang="fr-FR" sz="45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9" name="Google Shape;69;p15"/>
          <p:cNvSpPr/>
          <p:nvPr/>
        </p:nvSpPr>
        <p:spPr bwMode="auto">
          <a:xfrm>
            <a:off x="2575631" y="1101225"/>
            <a:ext cx="4008375" cy="16771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12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LegislativePro</a:t>
            </a:r>
            <a:r>
              <a:rPr lang="fr-FR" sz="12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cess</a:t>
            </a:r>
            <a:endParaRPr sz="120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algn="ctr" defTabSz="685800">
              <a:defRPr/>
            </a:pPr>
            <a:endParaRPr sz="900" b="1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Clr>
                <a:srgbClr val="FFFFFF"/>
              </a:buClr>
              <a:buSzPts val="1000"/>
              <a:buFont typeface="Arial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</a:t>
            </a:r>
            <a:r>
              <a:rPr lang="fr-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cess</a:t>
            </a: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_id: </a:t>
            </a: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2016/0382</a:t>
            </a: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Clr>
                <a:srgbClr val="FFFFFF"/>
              </a:buClr>
              <a:buSzPts val="1000"/>
              <a:buFont typeface="Arial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</a:t>
            </a:r>
            <a:r>
              <a:rPr lang="fr-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cess</a:t>
            </a: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_name : COM (2016) 767: Proposal for a DIRECTIVE OF THE EUROPEAN PARLIAMENT AND OF THE COUNCIL on the promotion of the use of energy from renewable sources (recast)</a:t>
            </a:r>
            <a:endParaRPr sz="7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Clr>
                <a:srgbClr val="FFFFFF"/>
              </a:buClr>
              <a:buSzPts val="1000"/>
              <a:buFont typeface="Arial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</a:t>
            </a:r>
            <a:r>
              <a:rPr lang="fr-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cess</a:t>
            </a: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_type : Co-decision procedure (COD)</a:t>
            </a:r>
            <a:endParaRPr/>
          </a:p>
          <a:p>
            <a:pPr marL="128587" indent="-126206" defTabSz="685800">
              <a:buClr>
                <a:srgbClr val="FFFFFF"/>
              </a:buClr>
              <a:buSzPts val="1000"/>
              <a:buFont typeface="Arial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</a:t>
            </a:r>
            <a:r>
              <a:rPr lang="fr-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cess</a:t>
            </a: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_type : Ordinary legislative procedure (COD)</a:t>
            </a:r>
            <a:endParaRPr sz="7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Clr>
                <a:srgbClr val="FFFFFF"/>
              </a:buClr>
              <a:buSzPts val="1000"/>
              <a:buFont typeface="Calibri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</a:t>
            </a:r>
            <a:r>
              <a:rPr lang="fr-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cess</a:t>
            </a: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_status: Completed</a:t>
            </a:r>
            <a:endParaRPr sz="7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Clr>
                <a:srgbClr val="FFFFFF"/>
              </a:buClr>
              <a:buSzPts val="1000"/>
              <a:buFont typeface="Calibri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had_legal_basis: Commission: TFEU/art 294 ; TFEU/art 194 par 2</a:t>
            </a:r>
            <a:endParaRPr sz="7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Clr>
                <a:srgbClr val="FFFFFF"/>
              </a:buClr>
              <a:buSzPts val="1000"/>
              <a:buFont typeface="Calibri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had_legal_basis: Council of the European Union: TFEU/art 294</a:t>
            </a:r>
            <a:endParaRPr sz="7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Clr>
                <a:srgbClr val="FFFFFF"/>
              </a:buClr>
              <a:buSzPts val="1000"/>
              <a:buFont typeface="Calibri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had_legal_basis: European Parliament: TFEU/art 194; TFEU/art 294 ; TFEU/art 194 par 2</a:t>
            </a:r>
            <a:endParaRPr sz="7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Clr>
                <a:srgbClr val="FFFFFF"/>
              </a:buClr>
              <a:buSzPts val="1000"/>
              <a:buFont typeface="Calibri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is_subject_of : </a:t>
            </a:r>
            <a:r>
              <a:rPr lang="fr" sz="600" u="sng">
                <a:solidFill>
                  <a:srgbClr val="FFFFFF"/>
                </a:solidFill>
                <a:latin typeface="Calibri"/>
                <a:ea typeface="Calibri"/>
                <a:cs typeface="Calibri"/>
                <a:hlinkClick r:id="rId2" tooltip="http://www.europarl.europa.eu/oeil/FindByProcnum.do?lang=en&amp;procnum=OLP/2016/0382"/>
              </a:rPr>
              <a:t>http://www.europarl.europa.eu/oeil/FindByProcnum.do?lang=en&amp;procnum=OLP/2016/0382</a:t>
            </a:r>
            <a:r>
              <a:rPr lang="fr" sz="600">
                <a:solidFill>
                  <a:srgbClr val="444444"/>
                </a:solidFill>
                <a:highlight>
                  <a:srgbClr val="D9EDF7"/>
                </a:highlight>
                <a:latin typeface="Roboto"/>
                <a:ea typeface="Roboto"/>
                <a:cs typeface="Roboto"/>
              </a:rPr>
              <a:t> </a:t>
            </a:r>
            <a:r>
              <a:rPr lang="fr" sz="750">
                <a:solidFill>
                  <a:srgbClr val="444444"/>
                </a:solidFill>
                <a:highlight>
                  <a:srgbClr val="D9EDF7"/>
                </a:highlight>
                <a:latin typeface="Roboto"/>
                <a:ea typeface="Roboto"/>
                <a:cs typeface="Roboto"/>
              </a:rPr>
              <a:t> </a:t>
            </a:r>
            <a:endParaRPr sz="550">
              <a:solidFill>
                <a:srgbClr val="444444"/>
              </a:solidFill>
              <a:highlight>
                <a:srgbClr val="D9EDF7"/>
              </a:highlight>
              <a:latin typeface="Roboto"/>
              <a:ea typeface="Roboto"/>
              <a:cs typeface="Roboto"/>
            </a:endParaRPr>
          </a:p>
        </p:txBody>
      </p:sp>
      <p:sp>
        <p:nvSpPr>
          <p:cNvPr id="70" name="Google Shape;70;p15"/>
          <p:cNvSpPr/>
          <p:nvPr/>
        </p:nvSpPr>
        <p:spPr bwMode="auto">
          <a:xfrm>
            <a:off x="1274495" y="3179400"/>
            <a:ext cx="2220750" cy="8628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DraftLegislationWork</a:t>
            </a:r>
            <a:endParaRPr sz="75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SzPts val="1000"/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legislative_pro</a:t>
            </a:r>
            <a:r>
              <a:rPr lang="fr-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cess</a:t>
            </a: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_work_version: « as initiated »</a:t>
            </a:r>
            <a:endParaRPr sz="750">
              <a:solidFill>
                <a:prstClr val="white"/>
              </a:solidFill>
              <a:ea typeface="+mn-ea"/>
            </a:endParaRPr>
          </a:p>
          <a:p>
            <a:pPr marL="128587" indent="-126206" defTabSz="685800">
              <a:buSzPts val="1000"/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legislative_pro</a:t>
            </a:r>
            <a:r>
              <a:rPr lang="fr-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cess</a:t>
            </a: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_work_date: 2018-07-10</a:t>
            </a:r>
            <a:endParaRPr/>
          </a:p>
          <a:p>
            <a:pPr marL="128587" indent="-126206" defTabSz="685800">
              <a:buSzPts val="1000"/>
              <a:buFont typeface="Arial"/>
              <a:buChar char="•"/>
              <a:defRPr/>
            </a:pP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legislative_process_work_id</a:t>
            </a: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 </a:t>
            </a:r>
            <a:r>
              <a:rPr lang="fr" sz="750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: (2016) 767</a:t>
            </a:r>
            <a:endParaRPr sz="750">
              <a:solidFill>
                <a:prstClr val="white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71" name="Google Shape;71;p15"/>
          <p:cNvSpPr/>
          <p:nvPr/>
        </p:nvSpPr>
        <p:spPr bwMode="auto">
          <a:xfrm>
            <a:off x="6087850" y="3179400"/>
            <a:ext cx="2028375" cy="8628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12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LegalResource</a:t>
            </a:r>
            <a:endParaRPr sz="75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algn="ctr" defTabSz="685800">
              <a:defRPr/>
            </a:pPr>
            <a:r>
              <a:rPr lang="fr" sz="700" u="sng">
                <a:solidFill>
                  <a:prstClr val="white"/>
                </a:solidFill>
                <a:ea typeface="+mn-ea"/>
                <a:hlinkClick r:id="rId3" tooltip="http://data.europa.eu/eli/dir/2018/2001/oj"/>
              </a:rPr>
              <a:t>http://data.europa.eu/eli/dir/2018/2001/oj</a:t>
            </a:r>
            <a:endParaRPr sz="70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SzPts val="1000"/>
              <a:buFont typeface="Arial"/>
              <a:buChar char="•"/>
              <a:defRPr/>
            </a:pPr>
            <a:r>
              <a:rPr lang="fr-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eli</a:t>
            </a:r>
            <a:r>
              <a:rPr lang="fr-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:</a:t>
            </a: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date_document: 2018-12-21</a:t>
            </a: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SzPts val="1000"/>
              <a:buFont typeface="Calibri"/>
              <a:buChar char="•"/>
              <a:defRPr/>
            </a:pPr>
            <a:r>
              <a:rPr lang="fr-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eli</a:t>
            </a:r>
            <a:r>
              <a:rPr lang="fr-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:</a:t>
            </a: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id_local: </a:t>
            </a:r>
            <a:r>
              <a:rPr lang="fr" sz="750" u="sng">
                <a:solidFill>
                  <a:prstClr val="white"/>
                </a:solidFill>
                <a:latin typeface="Calibri"/>
                <a:ea typeface="Calibri"/>
                <a:cs typeface="Calibri"/>
                <a:hlinkClick r:id="rId4" tooltip="https://eur-lex.europa.eu/legal-content/EN/AUTO/?uri=celex:32018L2001"/>
              </a:rPr>
              <a:t>32018L2001</a:t>
            </a: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2" name="Google Shape;72;p15"/>
          <p:cNvCxnSpPr>
            <a:cxnSpLocks/>
            <a:stCxn id="70" idx="0"/>
            <a:endCxn id="69" idx="1"/>
          </p:cNvCxnSpPr>
          <p:nvPr/>
        </p:nvCxnSpPr>
        <p:spPr bwMode="auto">
          <a:xfrm rot="5400000" flipH="1" flipV="1">
            <a:off x="1860450" y="2464220"/>
            <a:ext cx="1239599" cy="190762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73" name="Google Shape;73;p15"/>
          <p:cNvCxnSpPr>
            <a:cxnSpLocks/>
            <a:stCxn id="71" idx="0"/>
            <a:endCxn id="69" idx="3"/>
          </p:cNvCxnSpPr>
          <p:nvPr/>
        </p:nvCxnSpPr>
        <p:spPr bwMode="auto">
          <a:xfrm rot="16199999" flipV="1">
            <a:off x="6223222" y="2300584"/>
            <a:ext cx="1239599" cy="518031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74" name="Google Shape;74;p15"/>
          <p:cNvSpPr txBox="1"/>
          <p:nvPr/>
        </p:nvSpPr>
        <p:spPr bwMode="auto">
          <a:xfrm>
            <a:off x="837470" y="2296170"/>
            <a:ext cx="1637093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1000">
                <a:latin typeface="Calibri"/>
                <a:ea typeface="Calibri"/>
                <a:cs typeface="Calibri"/>
              </a:rPr>
              <a:t>based_on_a_realization_of</a:t>
            </a:r>
            <a:endParaRPr sz="1000">
              <a:latin typeface="Calibri"/>
              <a:ea typeface="Calibri"/>
              <a:cs typeface="Calibri"/>
            </a:endParaRPr>
          </a:p>
        </p:txBody>
      </p:sp>
      <p:sp>
        <p:nvSpPr>
          <p:cNvPr id="75" name="Google Shape;75;p15"/>
          <p:cNvSpPr txBox="1"/>
          <p:nvPr/>
        </p:nvSpPr>
        <p:spPr bwMode="auto">
          <a:xfrm>
            <a:off x="7102037" y="2306022"/>
            <a:ext cx="1462843" cy="279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1000">
                <a:latin typeface="Calibri"/>
                <a:ea typeface="Calibri"/>
                <a:cs typeface="Calibri"/>
              </a:rPr>
              <a:t>created_a_realization_of_legal_resource</a:t>
            </a:r>
            <a:endParaRPr sz="1000">
              <a:latin typeface="Calibri"/>
              <a:ea typeface="Calibri"/>
              <a:cs typeface="Calibri"/>
            </a:endParaRPr>
          </a:p>
        </p:txBody>
      </p:sp>
      <p:cxnSp>
        <p:nvCxnSpPr>
          <p:cNvPr id="77" name="Google Shape;77;p15"/>
          <p:cNvCxnSpPr>
            <a:cxnSpLocks/>
            <a:stCxn id="18" idx="1"/>
            <a:endCxn id="70" idx="3"/>
          </p:cNvCxnSpPr>
          <p:nvPr/>
        </p:nvCxnSpPr>
        <p:spPr bwMode="auto">
          <a:xfrm rot="10800000" flipV="1">
            <a:off x="3495246" y="3478706"/>
            <a:ext cx="536827" cy="13213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78" name="Google Shape;78;p15"/>
          <p:cNvSpPr txBox="1"/>
          <p:nvPr/>
        </p:nvSpPr>
        <p:spPr bwMode="auto">
          <a:xfrm>
            <a:off x="3480449" y="3370331"/>
            <a:ext cx="792450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1000">
                <a:latin typeface="Calibri"/>
                <a:ea typeface="Calibri"/>
                <a:cs typeface="Calibri"/>
              </a:rPr>
              <a:t>is_about</a:t>
            </a:r>
            <a:endParaRPr sz="1000">
              <a:latin typeface="Calibri"/>
              <a:ea typeface="Calibri"/>
              <a:cs typeface="Calibri"/>
            </a:endParaRPr>
          </a:p>
        </p:txBody>
      </p:sp>
      <p:cxnSp>
        <p:nvCxnSpPr>
          <p:cNvPr id="79" name="Google Shape;79;p15"/>
          <p:cNvCxnSpPr>
            <a:cxnSpLocks/>
            <a:stCxn id="18" idx="0"/>
            <a:endCxn id="69" idx="2"/>
          </p:cNvCxnSpPr>
          <p:nvPr/>
        </p:nvCxnSpPr>
        <p:spPr bwMode="auto">
          <a:xfrm rot="16199999" flipV="1">
            <a:off x="4482658" y="2875537"/>
            <a:ext cx="452810" cy="25848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80" name="Google Shape;80;p15"/>
          <p:cNvSpPr txBox="1"/>
          <p:nvPr/>
        </p:nvSpPr>
        <p:spPr bwMode="auto">
          <a:xfrm>
            <a:off x="4671881" y="2809781"/>
            <a:ext cx="1300050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1000">
                <a:latin typeface="Calibri"/>
                <a:ea typeface="Calibri"/>
                <a:cs typeface="Calibri"/>
              </a:rPr>
              <a:t>pro</a:t>
            </a:r>
            <a:r>
              <a:rPr lang="fr-FR" sz="1000">
                <a:latin typeface="Calibri"/>
                <a:ea typeface="Calibri"/>
                <a:cs typeface="Calibri"/>
              </a:rPr>
              <a:t>cess</a:t>
            </a:r>
            <a:r>
              <a:rPr lang="fr" sz="1000">
                <a:latin typeface="Calibri"/>
                <a:ea typeface="Calibri"/>
                <a:cs typeface="Calibri"/>
              </a:rPr>
              <a:t>_keyword</a:t>
            </a:r>
            <a:endParaRPr sz="1000">
              <a:latin typeface="Calibri"/>
              <a:ea typeface="Calibri"/>
              <a:cs typeface="Calibri"/>
            </a:endParaRPr>
          </a:p>
        </p:txBody>
      </p:sp>
      <p:sp>
        <p:nvSpPr>
          <p:cNvPr id="81" name="Google Shape;81;p15"/>
          <p:cNvSpPr txBox="1"/>
          <p:nvPr/>
        </p:nvSpPr>
        <p:spPr bwMode="auto">
          <a:xfrm>
            <a:off x="0" y="4758930"/>
            <a:ext cx="6584006" cy="377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750" i="1">
                <a:ea typeface="+mn-ea"/>
              </a:rPr>
              <a:t>Note : in this example we have repeated the legal basis and the keywords on the LegislativeProject; a detailed analysis should determine if this should be the case or not.</a:t>
            </a:r>
            <a:endParaRPr sz="750" i="1">
              <a:ea typeface="+mn-ea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032072" y="3231185"/>
            <a:ext cx="1612469" cy="495041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</a:t>
            </a:r>
            <a:r>
              <a:rPr lang="fr-FR" sz="1200" b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kos:Concept</a:t>
            </a:r>
            <a:endParaRPr lang="fr-FR" sz="1200" b="1">
              <a:solidFill>
                <a:prstClr val="white"/>
              </a:solidFill>
              <a:latin typeface="Calibri"/>
              <a:ea typeface="+mn-ea"/>
              <a:cs typeface="+mn-cs"/>
            </a:endParaRPr>
          </a:p>
          <a:p>
            <a:pPr defTabSz="685800">
              <a:buClrTx/>
              <a:defRPr/>
            </a:pP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skos:prefLabel</a:t>
            </a: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: </a:t>
            </a: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energy</a:t>
            </a: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</a:t>
            </a:r>
            <a:r>
              <a:rPr lang="fr-FR" sz="75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consumption</a:t>
            </a:r>
            <a:endParaRPr lang="fr-FR" sz="45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9" name="Rectangle : avec coin arrondi et coin rogné en haut 18"/>
          <p:cNvSpPr/>
          <p:nvPr/>
        </p:nvSpPr>
        <p:spPr bwMode="auto">
          <a:xfrm rot="19724713">
            <a:off x="3457451" y="571420"/>
            <a:ext cx="938551" cy="547668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  <a:defRPr/>
            </a:pP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« COD »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is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not part of the id (a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project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can change type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during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its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life)</a:t>
            </a:r>
            <a:endParaRPr/>
          </a:p>
        </p:txBody>
      </p:sp>
      <p:sp>
        <p:nvSpPr>
          <p:cNvPr id="20" name="Rectangle : avec coin arrondi et coin rogné en haut 19"/>
          <p:cNvSpPr/>
          <p:nvPr/>
        </p:nvSpPr>
        <p:spPr bwMode="auto">
          <a:xfrm rot="19724713">
            <a:off x="6291282" y="1025144"/>
            <a:ext cx="938551" cy="547668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  <a:defRPr/>
            </a:pP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This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is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how the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title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is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dispayed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in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Eur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-Lex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even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though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this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is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the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title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of the COM document.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6" name="Google Shape;86;p16"/>
          <p:cNvPicPr/>
          <p:nvPr/>
        </p:nvPicPr>
        <p:blipFill>
          <a:blip r:embed="rId2">
            <a:alphaModFix/>
          </a:blip>
          <a:srcRect l="0" t="0" r="0" b="19614"/>
          <a:stretch/>
        </p:blipFill>
        <p:spPr bwMode="auto">
          <a:xfrm>
            <a:off x="1277633" y="87475"/>
            <a:ext cx="3217117" cy="4081814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7" name="Google Shape;87;p16"/>
          <p:cNvPicPr/>
          <p:nvPr/>
        </p:nvPicPr>
        <p:blipFill>
          <a:blip r:embed="rId3">
            <a:alphaModFix/>
          </a:blip>
          <a:srcRect l="0" t="14726" r="0" b="0"/>
          <a:stretch/>
        </p:blipFill>
        <p:spPr bwMode="auto">
          <a:xfrm>
            <a:off x="4572000" y="87911"/>
            <a:ext cx="3294366" cy="4081377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8" name="Google Shape;88;p16"/>
          <p:cNvSpPr txBox="1"/>
          <p:nvPr/>
        </p:nvSpPr>
        <p:spPr bwMode="auto">
          <a:xfrm>
            <a:off x="2462719" y="4867251"/>
            <a:ext cx="4095675" cy="18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750" u="sng">
                <a:solidFill>
                  <a:srgbClr val="0097A7"/>
                </a:solidFill>
                <a:ea typeface="+mn-ea"/>
                <a:hlinkClick r:id="rId4" tooltip="https://eur-lex.europa.eu/legal-content/EN/HIS/?sortOrder=asc&amp;uri=CELEX%3A32018L2001"/>
              </a:rPr>
              <a:t>https://eur-lex.europa.eu/legal-content/EN/HIS/?sortOrder=asc&amp;uri=CELEX%3A32018L2001</a:t>
            </a:r>
            <a:endParaRPr sz="750"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/>
          <p:nvPr/>
        </p:nvSpPr>
        <p:spPr bwMode="auto">
          <a:xfrm>
            <a:off x="1874644" y="164393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</a:t>
            </a:r>
            <a:r>
              <a:rPr lang="fr-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gislative</a:t>
            </a:r>
            <a:r>
              <a:rPr lang="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</a:t>
            </a:r>
            <a:endParaRPr sz="90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occured_at_stage: Adoption by Commission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had_responsible_organization: Directorate-General for energy, European Commission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activity_date: 2016-11-30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4" name="Google Shape;94;p17"/>
          <p:cNvSpPr/>
          <p:nvPr/>
        </p:nvSpPr>
        <p:spPr bwMode="auto">
          <a:xfrm>
            <a:off x="3100687" y="303498"/>
            <a:ext cx="4008375" cy="8356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12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LegislativePro</a:t>
            </a:r>
            <a:r>
              <a:rPr lang="fr-FR" sz="12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cess</a:t>
            </a:r>
            <a:endParaRPr sz="12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Clr>
                <a:srgbClr val="FFFFFF"/>
              </a:buClr>
              <a:buSzPts val="1000"/>
              <a:buFont typeface="Arial"/>
              <a:buChar char="•"/>
              <a:defRPr/>
            </a:pPr>
            <a:r>
              <a:rPr lang="en-US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legislative_process_id</a:t>
            </a:r>
            <a:r>
              <a:rPr lang="en-US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: </a:t>
            </a:r>
            <a:r>
              <a:rPr lang="en-US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2016/0382</a:t>
            </a:r>
            <a:endParaRPr/>
          </a:p>
          <a:p>
            <a:pPr marL="128587" indent="-126206" defTabSz="685800">
              <a:buClr>
                <a:srgbClr val="FFFFFF"/>
              </a:buClr>
              <a:buSzPts val="1000"/>
              <a:buFont typeface="Arial"/>
              <a:buChar char="•"/>
              <a:defRPr/>
            </a:pPr>
            <a:r>
              <a:rPr lang="fr" sz="7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...</a:t>
            </a:r>
            <a:endParaRPr sz="550">
              <a:solidFill>
                <a:srgbClr val="444444"/>
              </a:solidFill>
              <a:highlight>
                <a:srgbClr val="D9EDF7"/>
              </a:highlight>
              <a:latin typeface="Roboto"/>
              <a:ea typeface="Roboto"/>
              <a:cs typeface="Roboto"/>
            </a:endParaRPr>
          </a:p>
        </p:txBody>
      </p:sp>
      <p:sp>
        <p:nvSpPr>
          <p:cNvPr id="95" name="Google Shape;95;p17"/>
          <p:cNvSpPr/>
          <p:nvPr/>
        </p:nvSpPr>
        <p:spPr bwMode="auto">
          <a:xfrm>
            <a:off x="4089071" y="164393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7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occured_at_stage: Committee of Regions opinion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had_responsible_organization: European Committee of the Regions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activity_date: 2017-07-13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6" name="Google Shape;96;p17"/>
          <p:cNvSpPr/>
          <p:nvPr/>
        </p:nvSpPr>
        <p:spPr bwMode="auto">
          <a:xfrm>
            <a:off x="5206047" y="164393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7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occured_at_stage: EP opinion on 1st reading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had_responsible_organization: European Parliament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activity_date: 2018-01-17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7" name="Google Shape;97;p17"/>
          <p:cNvSpPr/>
          <p:nvPr/>
        </p:nvSpPr>
        <p:spPr bwMode="auto">
          <a:xfrm>
            <a:off x="6323024" y="164393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7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occured_at_stage: EP position at 1st reading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had_responsible_organization: European Parliament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activity_date: 2018-11-13</a:t>
            </a:r>
            <a:endParaRPr/>
          </a:p>
        </p:txBody>
      </p:sp>
      <p:sp>
        <p:nvSpPr>
          <p:cNvPr id="98" name="Google Shape;98;p17"/>
          <p:cNvSpPr/>
          <p:nvPr/>
        </p:nvSpPr>
        <p:spPr bwMode="auto">
          <a:xfrm>
            <a:off x="1866403" y="2813426"/>
            <a:ext cx="1040175" cy="699525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800" b="1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LegalActivity</a:t>
            </a:r>
            <a:endParaRPr sz="8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defTabSz="685800">
              <a:defRPr/>
            </a:pP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activity_stage: Discussion within the Council or its preparatory bodies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activity_responsible: European Parmliament &amp; Council of the European Union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99" name="Google Shape;99;p17"/>
          <p:cNvCxnSpPr>
            <a:cxnSpLocks/>
            <a:stCxn id="93" idx="0"/>
            <a:endCxn id="94" idx="2"/>
          </p:cNvCxnSpPr>
          <p:nvPr/>
        </p:nvCxnSpPr>
        <p:spPr bwMode="auto">
          <a:xfrm rot="-5400000">
            <a:off x="3497456" y="36532"/>
            <a:ext cx="504675" cy="2710125"/>
          </a:xfrm>
          <a:prstGeom prst="bentConnector3">
            <a:avLst>
              <a:gd name="adj1" fmla="val 5001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0" name="Google Shape;100;p17"/>
          <p:cNvCxnSpPr>
            <a:cxnSpLocks/>
            <a:stCxn id="101" idx="0"/>
            <a:endCxn id="94" idx="2"/>
          </p:cNvCxnSpPr>
          <p:nvPr/>
        </p:nvCxnSpPr>
        <p:spPr bwMode="auto">
          <a:xfrm rot="-5400000">
            <a:off x="4053741" y="587391"/>
            <a:ext cx="499500" cy="1602900"/>
          </a:xfrm>
          <a:prstGeom prst="bentConnector3">
            <a:avLst>
              <a:gd name="adj1" fmla="val 4999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2" name="Google Shape;102;p17"/>
          <p:cNvCxnSpPr>
            <a:cxnSpLocks/>
            <a:stCxn id="95" idx="0"/>
            <a:endCxn id="94" idx="2"/>
          </p:cNvCxnSpPr>
          <p:nvPr/>
        </p:nvCxnSpPr>
        <p:spPr bwMode="auto">
          <a:xfrm rot="-5400000">
            <a:off x="4604659" y="1143757"/>
            <a:ext cx="504675" cy="495675"/>
          </a:xfrm>
          <a:prstGeom prst="bentConnector3">
            <a:avLst>
              <a:gd name="adj1" fmla="val 5001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3" name="Google Shape;103;p17"/>
          <p:cNvCxnSpPr>
            <a:cxnSpLocks/>
            <a:stCxn id="96" idx="0"/>
            <a:endCxn id="94" idx="2"/>
          </p:cNvCxnSpPr>
          <p:nvPr/>
        </p:nvCxnSpPr>
        <p:spPr bwMode="auto">
          <a:xfrm rot="5400000" flipH="1">
            <a:off x="5163185" y="1080982"/>
            <a:ext cx="504675" cy="621225"/>
          </a:xfrm>
          <a:prstGeom prst="bentConnector3">
            <a:avLst>
              <a:gd name="adj1" fmla="val 5001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4" name="Google Shape;104;p17"/>
          <p:cNvCxnSpPr>
            <a:cxnSpLocks/>
            <a:stCxn id="97" idx="0"/>
            <a:endCxn id="94" idx="2"/>
          </p:cNvCxnSpPr>
          <p:nvPr/>
        </p:nvCxnSpPr>
        <p:spPr bwMode="auto">
          <a:xfrm rot="5400000" flipH="1">
            <a:off x="5721711" y="522531"/>
            <a:ext cx="504675" cy="1738125"/>
          </a:xfrm>
          <a:prstGeom prst="bentConnector3">
            <a:avLst>
              <a:gd name="adj1" fmla="val 5001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5" name="Google Shape;105;p17"/>
          <p:cNvCxnSpPr>
            <a:cxnSpLocks/>
            <a:stCxn id="98" idx="0"/>
            <a:endCxn id="106" idx="3"/>
          </p:cNvCxnSpPr>
          <p:nvPr/>
        </p:nvCxnSpPr>
        <p:spPr bwMode="auto">
          <a:xfrm rot="5400000" flipH="1">
            <a:off x="1844690" y="2271626"/>
            <a:ext cx="170550" cy="91305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07" name="Google Shape;107;p17"/>
          <p:cNvSpPr txBox="1"/>
          <p:nvPr/>
        </p:nvSpPr>
        <p:spPr bwMode="auto">
          <a:xfrm>
            <a:off x="4393095" y="1139584"/>
            <a:ext cx="1329075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1000">
                <a:latin typeface="Calibri"/>
                <a:ea typeface="Calibri"/>
                <a:cs typeface="Calibri"/>
              </a:rPr>
              <a:t>consists_of</a:t>
            </a:r>
            <a:endParaRPr sz="1000">
              <a:latin typeface="Calibri"/>
              <a:ea typeface="Calibri"/>
              <a:cs typeface="Calibri"/>
            </a:endParaRPr>
          </a:p>
        </p:txBody>
      </p:sp>
      <p:sp>
        <p:nvSpPr>
          <p:cNvPr id="101" name="Google Shape;101;p17"/>
          <p:cNvSpPr/>
          <p:nvPr/>
        </p:nvSpPr>
        <p:spPr bwMode="auto">
          <a:xfrm>
            <a:off x="2981954" y="163859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90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occured_at_stage: European Economic and Social Committee Opinion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had_responsible_organization: Economic and Social Committee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activity_date: 2017-04-26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342900" defTabSz="685800">
              <a:defRPr/>
            </a:pP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8" name="Google Shape;108;p17"/>
          <p:cNvSpPr/>
          <p:nvPr/>
        </p:nvSpPr>
        <p:spPr bwMode="auto">
          <a:xfrm>
            <a:off x="4090613" y="2735223"/>
            <a:ext cx="1040175" cy="9490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7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occured_at_stage: Signature by the President of the EP and by the President of the Council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had_responsible_organization: European Parmliament &amp; Council of the European Union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activity_date: 2018-11-12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6669" defTabSz="685800">
              <a:buClr>
                <a:srgbClr val="FFFFFF"/>
              </a:buClr>
              <a:buSzPts val="700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 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9" name="Google Shape;109;p17"/>
          <p:cNvSpPr/>
          <p:nvPr/>
        </p:nvSpPr>
        <p:spPr bwMode="auto">
          <a:xfrm>
            <a:off x="5198639" y="2735223"/>
            <a:ext cx="1124385" cy="9490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7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occured_at_stage: Publication in the Official Journal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activity_date: 2018-12-21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defTabSz="685800">
              <a:defRPr/>
            </a:pP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0" name="Google Shape;110;p17"/>
          <p:cNvSpPr/>
          <p:nvPr/>
        </p:nvSpPr>
        <p:spPr bwMode="auto">
          <a:xfrm>
            <a:off x="1923553" y="2870576"/>
            <a:ext cx="1040175" cy="699525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800" b="1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LegalActivity</a:t>
            </a:r>
            <a:endParaRPr sz="8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defTabSz="685800">
              <a:defRPr/>
            </a:pP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activity_stage: Discussion within the Council or its preparatory bodies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activity_responsible: European Parmliament &amp; Council of the European Union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1" name="Google Shape;111;p17"/>
          <p:cNvSpPr/>
          <p:nvPr/>
        </p:nvSpPr>
        <p:spPr bwMode="auto">
          <a:xfrm>
            <a:off x="1980703" y="2927726"/>
            <a:ext cx="1040175" cy="699525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800" b="1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LegalActivity</a:t>
            </a:r>
            <a:endParaRPr sz="8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defTabSz="685800">
              <a:defRPr/>
            </a:pP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activity_stage: Discussion within the Council or its preparatory bodies</a:t>
            </a:r>
            <a:r>
              <a:rPr lang="fr" sz="800" b="1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LegalActivity</a:t>
            </a:r>
            <a:endParaRPr sz="8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defTabSz="685800">
              <a:buSzPts val="1100"/>
              <a:defRPr/>
            </a:pP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342900" indent="-204788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activity_stage: Discussion within the Council or its preparatory bodies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342900" indent="-204788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activity_responsible: European Parmliament &amp; Council of the European Union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activity_responsible: European Parmliament &amp; Council of the European Union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2" name="Google Shape;112;p17"/>
          <p:cNvSpPr/>
          <p:nvPr/>
        </p:nvSpPr>
        <p:spPr bwMode="auto">
          <a:xfrm>
            <a:off x="2037844" y="2984879"/>
            <a:ext cx="1139625" cy="8055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9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7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Arial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occured_at_stage: Discussion within the Council or its preparatory bodies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had_responsible_organization:  Council of the European Union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1919" defTabSz="685800">
              <a:buClr>
                <a:srgbClr val="FFFFFF"/>
              </a:buClr>
              <a:buSzPts val="700"/>
              <a:buFont typeface="Calibri"/>
              <a:buChar char="•"/>
              <a:defRPr/>
            </a:pPr>
            <a:r>
              <a:rPr lang="fr" sz="60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activity_date: 2016-02-12</a:t>
            </a: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6669" defTabSz="685800">
              <a:buClr>
                <a:srgbClr val="FFFFFF"/>
              </a:buClr>
              <a:buSzPts val="700"/>
              <a:defRPr/>
            </a:pP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342900" defTabSz="685800">
              <a:defRPr/>
            </a:pP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13" name="Google Shape;113;p17"/>
          <p:cNvCxnSpPr>
            <a:cxnSpLocks/>
            <a:stCxn id="108" idx="0"/>
            <a:endCxn id="106" idx="3"/>
          </p:cNvCxnSpPr>
          <p:nvPr/>
        </p:nvCxnSpPr>
        <p:spPr bwMode="auto">
          <a:xfrm rot="5400000" flipH="1">
            <a:off x="2995988" y="1120511"/>
            <a:ext cx="92250" cy="3137175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06" name="Google Shape;106;p17"/>
          <p:cNvSpPr/>
          <p:nvPr/>
        </p:nvSpPr>
        <p:spPr bwMode="auto">
          <a:xfrm>
            <a:off x="1417669" y="2615017"/>
            <a:ext cx="55800" cy="55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defRPr/>
            </a:pPr>
            <a:endParaRPr sz="1100">
              <a:ea typeface="+mn-ea"/>
            </a:endParaRPr>
          </a:p>
        </p:txBody>
      </p:sp>
      <p:cxnSp>
        <p:nvCxnSpPr>
          <p:cNvPr id="114" name="Google Shape;114;p17"/>
          <p:cNvCxnSpPr>
            <a:cxnSpLocks/>
            <a:stCxn id="109" idx="0"/>
            <a:endCxn id="106" idx="3"/>
          </p:cNvCxnSpPr>
          <p:nvPr/>
        </p:nvCxnSpPr>
        <p:spPr bwMode="auto">
          <a:xfrm rot="16199999" flipV="1">
            <a:off x="3570998" y="545389"/>
            <a:ext cx="92306" cy="4287362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15" name="Google Shape;115;p17"/>
          <p:cNvCxnSpPr>
            <a:cxnSpLocks/>
            <a:stCxn id="106" idx="1"/>
            <a:endCxn id="94" idx="2"/>
          </p:cNvCxnSpPr>
          <p:nvPr/>
        </p:nvCxnSpPr>
        <p:spPr bwMode="auto">
          <a:xfrm rot="10800000" flipH="1">
            <a:off x="1417669" y="1139242"/>
            <a:ext cx="3687300" cy="1503675"/>
          </a:xfrm>
          <a:prstGeom prst="bentConnector4">
            <a:avLst>
              <a:gd name="adj1" fmla="val -4843"/>
              <a:gd name="adj2" fmla="val 82912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Google Shape;71;p15"/>
          <p:cNvSpPr/>
          <p:nvPr/>
        </p:nvSpPr>
        <p:spPr bwMode="auto">
          <a:xfrm>
            <a:off x="6191920" y="4500562"/>
            <a:ext cx="1747679" cy="53927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75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LegalResource</a:t>
            </a:r>
            <a:endParaRPr sz="75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algn="ctr" defTabSz="685800">
              <a:defRPr/>
            </a:pPr>
            <a:r>
              <a:rPr lang="fr" sz="700" u="sng">
                <a:solidFill>
                  <a:prstClr val="white"/>
                </a:solidFill>
                <a:ea typeface="+mn-ea"/>
                <a:hlinkClick r:id="rId2" tooltip="http://data.europa.eu/eli/dir/2018/2001/oj"/>
              </a:rPr>
              <a:t>http://data.europa.eu/eli/dir/2018/2001/oj</a:t>
            </a:r>
            <a:endParaRPr sz="70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8" name="Google Shape;73;p15"/>
          <p:cNvCxnSpPr>
            <a:cxnSpLocks/>
            <a:endCxn id="109" idx="3"/>
          </p:cNvCxnSpPr>
          <p:nvPr/>
        </p:nvCxnSpPr>
        <p:spPr bwMode="auto">
          <a:xfrm rot="16199999" flipV="1">
            <a:off x="5963233" y="3569538"/>
            <a:ext cx="1290815" cy="571235"/>
          </a:xfrm>
          <a:prstGeom prst="bentConnector2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29" name="Google Shape;75;p15"/>
          <p:cNvSpPr txBox="1"/>
          <p:nvPr/>
        </p:nvSpPr>
        <p:spPr bwMode="auto">
          <a:xfrm>
            <a:off x="6356222" y="2821628"/>
            <a:ext cx="1469518" cy="279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1000">
                <a:latin typeface="Calibri"/>
                <a:ea typeface="Calibri"/>
                <a:cs typeface="Calibri"/>
              </a:rPr>
              <a:t>created_a_realization_of_legal_resource</a:t>
            </a:r>
            <a:endParaRPr sz="1000">
              <a:latin typeface="Calibri"/>
              <a:ea typeface="Calibri"/>
              <a:cs typeface="Calibri"/>
            </a:endParaRPr>
          </a:p>
        </p:txBody>
      </p:sp>
      <p:cxnSp>
        <p:nvCxnSpPr>
          <p:cNvPr id="33" name="Google Shape;73;p15"/>
          <p:cNvCxnSpPr>
            <a:cxnSpLocks/>
            <a:stCxn id="27" idx="0"/>
            <a:endCxn id="94" idx="3"/>
          </p:cNvCxnSpPr>
          <p:nvPr/>
        </p:nvCxnSpPr>
        <p:spPr bwMode="auto">
          <a:xfrm rot="5400000" flipH="1" flipV="1">
            <a:off x="5197791" y="2589291"/>
            <a:ext cx="3779240" cy="43304"/>
          </a:xfrm>
          <a:prstGeom prst="bentConnector4">
            <a:avLst>
              <a:gd name="adj1" fmla="val 34280"/>
              <a:gd name="adj2" fmla="val 199285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38" name="Google Shape;75;p15"/>
          <p:cNvSpPr txBox="1"/>
          <p:nvPr/>
        </p:nvSpPr>
        <p:spPr bwMode="auto">
          <a:xfrm>
            <a:off x="7544587" y="1086573"/>
            <a:ext cx="1339322" cy="279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1000">
                <a:latin typeface="Calibri"/>
                <a:ea typeface="Calibri"/>
                <a:cs typeface="Calibri"/>
              </a:rPr>
              <a:t>created_a_realization_of_legal_resource</a:t>
            </a:r>
            <a:endParaRPr sz="1000">
              <a:latin typeface="Calibri"/>
              <a:ea typeface="Calibri"/>
              <a:cs typeface="Calibri"/>
            </a:endParaRPr>
          </a:p>
        </p:txBody>
      </p:sp>
      <p:sp>
        <p:nvSpPr>
          <p:cNvPr id="48" name="Rectangle : avec coin arrondi et coin rogné en haut 47"/>
          <p:cNvSpPr/>
          <p:nvPr/>
        </p:nvSpPr>
        <p:spPr bwMode="auto">
          <a:xfrm rot="19724713">
            <a:off x="1366968" y="1129116"/>
            <a:ext cx="938551" cy="547668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  <a:defRPr/>
            </a:pP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There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might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be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more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steps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involved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 in the adoption by the commission, but not visible on 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Eur</a:t>
            </a: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-Lex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0" name="Google Shape;120;p18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2033719" y="172650"/>
            <a:ext cx="5235536" cy="2608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8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2033718" y="692172"/>
            <a:ext cx="5235536" cy="34997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8;p16"/>
          <p:cNvSpPr txBox="1"/>
          <p:nvPr/>
        </p:nvSpPr>
        <p:spPr bwMode="auto">
          <a:xfrm>
            <a:off x="2462719" y="4705233"/>
            <a:ext cx="4095675" cy="18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750" u="sng">
                <a:solidFill>
                  <a:srgbClr val="0097A7"/>
                </a:solidFill>
                <a:ea typeface="+mn-ea"/>
                <a:hlinkClick r:id="rId4" tooltip="https://eur-lex.europa.eu/legal-content/EN/HIS/?sortOrder=asc&amp;uri=CELEX%3A32018L2001"/>
              </a:rPr>
              <a:t>https://eur-lex.europa.eu/legal-content/EN/HIS/?sortOrder=asc&amp;uri=CELEX%3A32018L2001</a:t>
            </a:r>
            <a:endParaRPr sz="750">
              <a:ea typeface="+mn-ea"/>
            </a:endParaRPr>
          </a:p>
        </p:txBody>
      </p:sp>
      <p:sp>
        <p:nvSpPr>
          <p:cNvPr id="2" name="Accolade fermante 1"/>
          <p:cNvSpPr/>
          <p:nvPr/>
        </p:nvSpPr>
        <p:spPr bwMode="auto">
          <a:xfrm>
            <a:off x="5868144" y="3165816"/>
            <a:ext cx="108012" cy="378042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ZoneTexte 2"/>
          <p:cNvSpPr txBox="1"/>
          <p:nvPr/>
        </p:nvSpPr>
        <p:spPr bwMode="auto">
          <a:xfrm>
            <a:off x="6045337" y="3242996"/>
            <a:ext cx="16050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 i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Staff </a:t>
            </a:r>
            <a:r>
              <a:rPr lang="fr-FR" sz="900" i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Working</a:t>
            </a:r>
            <a:r>
              <a:rPr lang="fr-FR" sz="900" i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Documents</a:t>
            </a:r>
            <a:endParaRPr/>
          </a:p>
        </p:txBody>
      </p:sp>
      <p:sp>
        <p:nvSpPr>
          <p:cNvPr id="7" name="ZoneTexte 6"/>
          <p:cNvSpPr txBox="1"/>
          <p:nvPr/>
        </p:nvSpPr>
        <p:spPr bwMode="auto">
          <a:xfrm>
            <a:off x="6045337" y="3012073"/>
            <a:ext cx="1884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 i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COM Document</a:t>
            </a:r>
            <a:endParaRPr/>
          </a:p>
        </p:txBody>
      </p:sp>
      <p:cxnSp>
        <p:nvCxnSpPr>
          <p:cNvPr id="6" name="Connecteur droit avec flèche 5"/>
          <p:cNvCxnSpPr>
            <a:cxnSpLocks/>
            <a:endCxn id="7" idx="1"/>
          </p:cNvCxnSpPr>
          <p:nvPr/>
        </p:nvCxnSpPr>
        <p:spPr bwMode="auto">
          <a:xfrm>
            <a:off x="5814138" y="3115949"/>
            <a:ext cx="231199" cy="115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cxnSpLocks/>
          </p:cNvCxnSpPr>
          <p:nvPr/>
        </p:nvCxnSpPr>
        <p:spPr bwMode="auto">
          <a:xfrm flipV="1">
            <a:off x="5112060" y="3115948"/>
            <a:ext cx="933277" cy="4819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cxnSpLocks/>
            <a:endCxn id="7" idx="1"/>
          </p:cNvCxnSpPr>
          <p:nvPr/>
        </p:nvCxnSpPr>
        <p:spPr bwMode="auto">
          <a:xfrm>
            <a:off x="5652120" y="1653648"/>
            <a:ext cx="393217" cy="14738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/>
          <p:nvPr/>
        </p:nvSpPr>
        <p:spPr bwMode="auto">
          <a:xfrm>
            <a:off x="2472038" y="1411465"/>
            <a:ext cx="4008375" cy="11209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12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</a:t>
            </a:r>
            <a:r>
              <a:rPr lang="fr-FR" sz="12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islative</a:t>
            </a:r>
            <a:r>
              <a:rPr lang="fr" sz="12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</a:t>
            </a:r>
            <a:endParaRPr sz="120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6681" defTabSz="685800">
              <a:buClr>
                <a:srgbClr val="FFFFFF"/>
              </a:buClr>
              <a:buSzPts val="800"/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activity_stage: </a:t>
            </a:r>
            <a:r>
              <a:rPr lang="fr" sz="75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Adoption by Commission</a:t>
            </a:r>
            <a:endParaRPr sz="750" b="1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6681" defTabSz="685800">
              <a:buClr>
                <a:srgbClr val="FFFFFF"/>
              </a:buClr>
              <a:buSzPts val="800"/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had_responsible_organization:  European Commission</a:t>
            </a: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6681" defTabSz="685800">
              <a:buClr>
                <a:srgbClr val="FFFFFF"/>
              </a:buClr>
              <a:buSzPts val="800"/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had_responsible_organization:  Directorate-General for Energy</a:t>
            </a: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6681" defTabSz="685800">
              <a:buClr>
                <a:srgbClr val="FFFFFF"/>
              </a:buClr>
              <a:buSzPts val="800"/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had_responsible_person: Miguel ARIAS CAÑETE</a:t>
            </a: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6681" defTabSz="685800">
              <a:buClr>
                <a:srgbClr val="FFFFFF"/>
              </a:buClr>
              <a:buSzPts val="800"/>
              <a:buFont typeface="Arial"/>
              <a:buChar char="•"/>
              <a:defRPr/>
            </a:pPr>
            <a:r>
              <a:rPr lang="fr-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activity</a:t>
            </a: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_date: 2016-11-30</a:t>
            </a: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16681" defTabSz="685800">
              <a:buClr>
                <a:srgbClr val="FFFFFF"/>
              </a:buClr>
              <a:buSzPts val="800"/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had_legal_basis: TFEU/art 294</a:t>
            </a:r>
            <a:endParaRPr/>
          </a:p>
          <a:p>
            <a:pPr marL="128587" indent="-116681" defTabSz="685800">
              <a:buClr>
                <a:srgbClr val="FFFFFF"/>
              </a:buClr>
              <a:buSzPts val="800"/>
              <a:buFont typeface="Arial"/>
              <a:buChar char="•"/>
              <a:defRPr/>
            </a:pPr>
            <a:r>
              <a:rPr lang="fr-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h</a:t>
            </a: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ad_legal_basis: TFEU/art 194 par 2</a:t>
            </a: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8" name="Google Shape;128;p19"/>
          <p:cNvSpPr/>
          <p:nvPr/>
        </p:nvSpPr>
        <p:spPr bwMode="auto">
          <a:xfrm>
            <a:off x="2472038" y="735546"/>
            <a:ext cx="4008375" cy="3901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" sz="16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LegislativePro</a:t>
            </a:r>
            <a:r>
              <a:rPr lang="fr-FR" sz="16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cess</a:t>
            </a:r>
            <a:endParaRPr sz="12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defTabSz="685800">
              <a:defRPr/>
            </a:pPr>
            <a:endParaRPr sz="60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342900" defTabSz="685800">
              <a:defRPr/>
            </a:pP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342900" defTabSz="685800">
              <a:defRPr/>
            </a:pPr>
            <a:endParaRPr sz="550">
              <a:solidFill>
                <a:prstClr val="white"/>
              </a:solidFill>
              <a:highlight>
                <a:srgbClr val="D9EDF7"/>
              </a:highlight>
              <a:latin typeface="Roboto"/>
              <a:ea typeface="Roboto"/>
              <a:cs typeface="Roboto"/>
            </a:endParaRPr>
          </a:p>
        </p:txBody>
      </p:sp>
      <p:cxnSp>
        <p:nvCxnSpPr>
          <p:cNvPr id="129" name="Google Shape;129;p19"/>
          <p:cNvCxnSpPr>
            <a:cxnSpLocks/>
            <a:stCxn id="127" idx="0"/>
            <a:endCxn id="128" idx="2"/>
          </p:cNvCxnSpPr>
          <p:nvPr/>
        </p:nvCxnSpPr>
        <p:spPr bwMode="auto">
          <a:xfrm rot="5400000" flipH="1" flipV="1">
            <a:off x="4333341" y="1268581"/>
            <a:ext cx="285769" cy="952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30" name="Google Shape;130;p19"/>
          <p:cNvSpPr txBox="1"/>
          <p:nvPr/>
        </p:nvSpPr>
        <p:spPr bwMode="auto">
          <a:xfrm>
            <a:off x="3907463" y="1163393"/>
            <a:ext cx="1329075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1000">
                <a:latin typeface="Calibri"/>
                <a:ea typeface="Calibri"/>
                <a:cs typeface="Calibri"/>
              </a:rPr>
              <a:t>consists_of</a:t>
            </a:r>
            <a:endParaRPr sz="1000">
              <a:latin typeface="Calibri"/>
              <a:ea typeface="Calibri"/>
              <a:cs typeface="Calibri"/>
            </a:endParaRPr>
          </a:p>
        </p:txBody>
      </p:sp>
      <p:sp>
        <p:nvSpPr>
          <p:cNvPr id="131" name="Google Shape;131;p19"/>
          <p:cNvSpPr/>
          <p:nvPr/>
        </p:nvSpPr>
        <p:spPr bwMode="auto">
          <a:xfrm>
            <a:off x="7145783" y="3865783"/>
            <a:ext cx="1353150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1000" b="1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DraftLegislationWork</a:t>
            </a:r>
            <a:endParaRPr sz="750" b="1">
              <a:solidFill>
                <a:prstClr val="white"/>
              </a:solidFill>
              <a:latin typeface="Calibri"/>
              <a:ea typeface="+mn-ea"/>
              <a:cs typeface="Calibri"/>
            </a:endParaRPr>
          </a:p>
          <a:p>
            <a:pPr marL="128587" indent="-128587" defTabSz="685800"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legislative_project_work_id:</a:t>
            </a:r>
            <a:r>
              <a:rPr lang="fr" sz="750" b="1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 </a:t>
            </a:r>
            <a:r>
              <a:rPr lang="fr" sz="750" b="1" u="sng">
                <a:solidFill>
                  <a:prstClr val="white"/>
                </a:solidFill>
                <a:latin typeface="Calibri"/>
                <a:ea typeface="+mn-ea"/>
                <a:cs typeface="Calibri"/>
                <a:hlinkClick r:id="rId2" tooltip="https://eur-lex.europa.eu/legal-content/EN/AUTO/?uri=celex:52016PC0767"/>
              </a:rPr>
              <a:t>52016PC0767</a:t>
            </a:r>
            <a:endParaRPr sz="750" b="1">
              <a:solidFill>
                <a:prstClr val="white"/>
              </a:solidFill>
              <a:latin typeface="Calibri"/>
              <a:ea typeface="+mn-ea"/>
              <a:cs typeface="Calibri"/>
            </a:endParaRPr>
          </a:p>
        </p:txBody>
      </p:sp>
      <p:cxnSp>
        <p:nvCxnSpPr>
          <p:cNvPr id="132" name="Google Shape;132;p19"/>
          <p:cNvCxnSpPr>
            <a:cxnSpLocks/>
            <a:stCxn id="131" idx="0"/>
            <a:endCxn id="127" idx="3"/>
          </p:cNvCxnSpPr>
          <p:nvPr/>
        </p:nvCxnSpPr>
        <p:spPr bwMode="auto">
          <a:xfrm rot="16199999" flipV="1">
            <a:off x="6204465" y="2247889"/>
            <a:ext cx="1893843" cy="1341945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33" name="Google Shape;133;p19"/>
          <p:cNvSpPr txBox="1"/>
          <p:nvPr/>
        </p:nvSpPr>
        <p:spPr bwMode="auto">
          <a:xfrm>
            <a:off x="6603901" y="2028299"/>
            <a:ext cx="1572359" cy="135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" sz="1000">
                <a:latin typeface="Calibri"/>
                <a:ea typeface="Calibri"/>
                <a:cs typeface="Calibri"/>
              </a:rPr>
              <a:t>created_a_realization_of</a:t>
            </a:r>
            <a:endParaRPr sz="1000">
              <a:latin typeface="Calibri"/>
              <a:ea typeface="Calibri"/>
              <a:cs typeface="Calibri"/>
            </a:endParaRPr>
          </a:p>
        </p:txBody>
      </p:sp>
      <p:sp>
        <p:nvSpPr>
          <p:cNvPr id="134" name="Google Shape;134;p19"/>
          <p:cNvSpPr/>
          <p:nvPr/>
        </p:nvSpPr>
        <p:spPr bwMode="auto">
          <a:xfrm>
            <a:off x="1301569" y="3113100"/>
            <a:ext cx="1419075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10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750" b="1" u="sng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  <a:p>
            <a:pPr marL="128587" indent="-126206" defTabSz="685800">
              <a:buSzPts val="1000"/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legislative_project_work_id:  </a:t>
            </a:r>
            <a:r>
              <a:rPr lang="fr" sz="750" u="sng">
                <a:solidFill>
                  <a:prstClr val="white"/>
                </a:solidFill>
                <a:latin typeface="Calibri"/>
                <a:ea typeface="Calibri"/>
                <a:cs typeface="Calibri"/>
                <a:hlinkClick r:id="rId3" tooltip="https://eur-lex.europa.eu/legal-content/EN/AUTO/?uri=celex:52016SC0418"/>
              </a:rPr>
              <a:t>52016SC0418</a:t>
            </a:r>
            <a:endParaRPr sz="750">
              <a:solidFill>
                <a:prstClr val="white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5" name="Google Shape;135;p19"/>
          <p:cNvSpPr/>
          <p:nvPr/>
        </p:nvSpPr>
        <p:spPr bwMode="auto">
          <a:xfrm>
            <a:off x="2749500" y="3113100"/>
            <a:ext cx="1419075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10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750" b="1" u="sng">
              <a:solidFill>
                <a:prstClr val="white"/>
              </a:solidFill>
              <a:latin typeface="Calibri"/>
              <a:ea typeface="+mn-ea"/>
              <a:cs typeface="Calibri"/>
            </a:endParaRPr>
          </a:p>
          <a:p>
            <a:pPr marL="128587" indent="-128587" defTabSz="685800"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legislative_project_work_id:  </a:t>
            </a:r>
            <a:r>
              <a:rPr lang="fr" sz="750" b="1" u="sng">
                <a:solidFill>
                  <a:prstClr val="white"/>
                </a:solidFill>
                <a:latin typeface="Calibri"/>
                <a:ea typeface="+mn-ea"/>
                <a:cs typeface="Calibri"/>
                <a:hlinkClick r:id="rId4" tooltip="https://eur-lex.europa.eu/legal-content/EN/AUTO/?uri=celex:52016SC0416"/>
              </a:rPr>
              <a:t>52016SC0416</a:t>
            </a:r>
            <a:endParaRPr sz="750" b="1">
              <a:solidFill>
                <a:prstClr val="white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136" name="Google Shape;136;p19"/>
          <p:cNvSpPr/>
          <p:nvPr/>
        </p:nvSpPr>
        <p:spPr bwMode="auto">
          <a:xfrm>
            <a:off x="4228313" y="3113100"/>
            <a:ext cx="1419075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10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750" b="1" u="sng">
              <a:solidFill>
                <a:prstClr val="white"/>
              </a:solidFill>
              <a:latin typeface="Calibri"/>
              <a:ea typeface="+mn-ea"/>
              <a:cs typeface="Calibri"/>
            </a:endParaRPr>
          </a:p>
          <a:p>
            <a:pPr marL="128587" indent="-128587" defTabSz="685800"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legislative_project_work_id:  </a:t>
            </a:r>
            <a:r>
              <a:rPr lang="fr" sz="750" b="1" u="sng">
                <a:solidFill>
                  <a:prstClr val="white"/>
                </a:solidFill>
                <a:latin typeface="Calibri"/>
                <a:ea typeface="+mn-ea"/>
                <a:cs typeface="Calibri"/>
                <a:hlinkClick r:id="rId5" tooltip="https://eur-lex.europa.eu/legal-content/EN/AUTO/?uri=celex:52016SC0419"/>
              </a:rPr>
              <a:t>52016SC0419</a:t>
            </a:r>
            <a:r>
              <a:rPr lang="fr" sz="750" b="1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 </a:t>
            </a:r>
            <a:endParaRPr sz="750" b="1">
              <a:solidFill>
                <a:prstClr val="white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137" name="Google Shape;137;p19"/>
          <p:cNvSpPr/>
          <p:nvPr/>
        </p:nvSpPr>
        <p:spPr bwMode="auto">
          <a:xfrm>
            <a:off x="5694469" y="3113100"/>
            <a:ext cx="1419075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>
              <a:defRPr/>
            </a:pPr>
            <a:r>
              <a:rPr lang="fr-FR" sz="1000" b="1">
                <a:solidFill>
                  <a:prstClr val="white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750" b="1" u="sng">
              <a:solidFill>
                <a:prstClr val="white"/>
              </a:solidFill>
              <a:latin typeface="Calibri"/>
              <a:ea typeface="+mn-ea"/>
              <a:cs typeface="Calibri"/>
            </a:endParaRPr>
          </a:p>
          <a:p>
            <a:pPr marL="128587" indent="-128587" defTabSz="685800">
              <a:buFont typeface="Arial"/>
              <a:buChar char="•"/>
              <a:defRPr/>
            </a:pPr>
            <a:r>
              <a:rPr lang="fr" sz="750">
                <a:solidFill>
                  <a:prstClr val="white"/>
                </a:solidFill>
                <a:latin typeface="Calibri"/>
                <a:ea typeface="+mn-ea"/>
                <a:cs typeface="Calibri"/>
              </a:rPr>
              <a:t>legislative_project_work_id:  </a:t>
            </a:r>
            <a:r>
              <a:rPr lang="fr" sz="750" b="1" u="sng">
                <a:solidFill>
                  <a:prstClr val="white"/>
                </a:solidFill>
                <a:latin typeface="Calibri"/>
                <a:ea typeface="+mn-ea"/>
                <a:cs typeface="Calibri"/>
                <a:hlinkClick r:id="rId6" tooltip="https://eur-lex.europa.eu/legal-content/EN/AUTO/?uri=celex:52016SC0417"/>
              </a:rPr>
              <a:t>52016SC0417</a:t>
            </a:r>
            <a:endParaRPr sz="750" b="1">
              <a:solidFill>
                <a:prstClr val="white"/>
              </a:solidFill>
              <a:latin typeface="Calibri"/>
              <a:ea typeface="+mn-ea"/>
              <a:cs typeface="Calibri"/>
            </a:endParaRPr>
          </a:p>
        </p:txBody>
      </p:sp>
      <p:cxnSp>
        <p:nvCxnSpPr>
          <p:cNvPr id="138" name="Google Shape;138;p19"/>
          <p:cNvCxnSpPr>
            <a:cxnSpLocks/>
            <a:stCxn id="137" idx="0"/>
            <a:endCxn id="127" idx="2"/>
          </p:cNvCxnSpPr>
          <p:nvPr/>
        </p:nvCxnSpPr>
        <p:spPr bwMode="auto">
          <a:xfrm rot="16199999" flipV="1">
            <a:off x="5149774" y="1858867"/>
            <a:ext cx="580685" cy="192778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39" name="Google Shape;139;p19"/>
          <p:cNvCxnSpPr>
            <a:cxnSpLocks/>
            <a:stCxn id="136" idx="0"/>
            <a:endCxn id="127" idx="2"/>
          </p:cNvCxnSpPr>
          <p:nvPr/>
        </p:nvCxnSpPr>
        <p:spPr bwMode="auto">
          <a:xfrm rot="16199999" flipV="1">
            <a:off x="4416696" y="2591945"/>
            <a:ext cx="580685" cy="46162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40" name="Google Shape;140;p19"/>
          <p:cNvCxnSpPr>
            <a:cxnSpLocks/>
            <a:stCxn id="135" idx="0"/>
            <a:endCxn id="127" idx="2"/>
          </p:cNvCxnSpPr>
          <p:nvPr/>
        </p:nvCxnSpPr>
        <p:spPr bwMode="auto">
          <a:xfrm rot="5400000" flipH="1" flipV="1">
            <a:off x="3677290" y="2314163"/>
            <a:ext cx="580685" cy="101718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41" name="Google Shape;141;p19"/>
          <p:cNvCxnSpPr>
            <a:cxnSpLocks/>
            <a:stCxn id="134" idx="0"/>
            <a:endCxn id="127" idx="2"/>
          </p:cNvCxnSpPr>
          <p:nvPr/>
        </p:nvCxnSpPr>
        <p:spPr bwMode="auto">
          <a:xfrm rot="5400000" flipH="1" flipV="1">
            <a:off x="2953324" y="1590199"/>
            <a:ext cx="580685" cy="246511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42" name="Google Shape;142;p19"/>
          <p:cNvSpPr txBox="1"/>
          <p:nvPr/>
        </p:nvSpPr>
        <p:spPr bwMode="auto">
          <a:xfrm>
            <a:off x="3329944" y="2571750"/>
            <a:ext cx="1419075" cy="250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>
              <a:defRPr/>
            </a:pPr>
            <a:r>
              <a:rPr lang="fr-FR" sz="100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involved</a:t>
            </a:r>
            <a:r>
              <a:rPr lang="fr" sz="100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_work</a:t>
            </a:r>
            <a:endParaRPr sz="100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ZoneTexte 3"/>
          <p:cNvSpPr txBox="1"/>
          <p:nvPr/>
        </p:nvSpPr>
        <p:spPr bwMode="auto">
          <a:xfrm>
            <a:off x="23839" y="4764679"/>
            <a:ext cx="71219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750" i="1">
                <a:ea typeface="+mn-ea"/>
              </a:rPr>
              <a:t>Note : in </a:t>
            </a:r>
            <a:r>
              <a:rPr lang="fr-FR" sz="750" i="1">
                <a:ea typeface="+mn-ea"/>
              </a:rPr>
              <a:t>this</a:t>
            </a:r>
            <a:r>
              <a:rPr lang="fr-FR" sz="750" i="1">
                <a:ea typeface="+mn-ea"/>
              </a:rPr>
              <a:t> </a:t>
            </a:r>
            <a:r>
              <a:rPr lang="fr-FR" sz="750" i="1">
                <a:ea typeface="+mn-ea"/>
              </a:rPr>
              <a:t>example</a:t>
            </a:r>
            <a:r>
              <a:rPr lang="fr-FR" sz="750" i="1">
                <a:ea typeface="+mn-ea"/>
              </a:rPr>
              <a:t> « </a:t>
            </a:r>
            <a:r>
              <a:rPr lang="fr-FR" sz="750" i="1">
                <a:ea typeface="+mn-ea"/>
              </a:rPr>
              <a:t>adressee</a:t>
            </a:r>
            <a:r>
              <a:rPr lang="fr-FR" sz="750" i="1">
                <a:ea typeface="+mn-ea"/>
              </a:rPr>
              <a:t> for </a:t>
            </a:r>
            <a:r>
              <a:rPr lang="fr-FR" sz="750" i="1">
                <a:ea typeface="+mn-ea"/>
              </a:rPr>
              <a:t>formal</a:t>
            </a:r>
            <a:r>
              <a:rPr lang="fr-FR" sz="750" i="1">
                <a:ea typeface="+mn-ea"/>
              </a:rPr>
              <a:t> </a:t>
            </a:r>
            <a:r>
              <a:rPr lang="fr-FR" sz="750" i="1">
                <a:ea typeface="+mn-ea"/>
              </a:rPr>
              <a:t>act</a:t>
            </a:r>
            <a:r>
              <a:rPr lang="fr-FR" sz="750" i="1">
                <a:ea typeface="+mn-ea"/>
              </a:rPr>
              <a:t> » and « </a:t>
            </a:r>
            <a:r>
              <a:rPr lang="fr-FR" sz="750" i="1">
                <a:ea typeface="+mn-ea"/>
              </a:rPr>
              <a:t>adressee</a:t>
            </a:r>
            <a:r>
              <a:rPr lang="fr-FR" sz="750" i="1">
                <a:ea typeface="+mn-ea"/>
              </a:rPr>
              <a:t> for </a:t>
            </a:r>
            <a:r>
              <a:rPr lang="fr-FR" sz="750" i="1">
                <a:ea typeface="+mn-ea"/>
              </a:rPr>
              <a:t>mandatory</a:t>
            </a:r>
            <a:r>
              <a:rPr lang="fr-FR" sz="750" i="1">
                <a:ea typeface="+mn-ea"/>
              </a:rPr>
              <a:t> consultation » are not </a:t>
            </a:r>
            <a:r>
              <a:rPr lang="fr-FR" sz="750" i="1">
                <a:ea typeface="+mn-ea"/>
              </a:rPr>
              <a:t>mapped</a:t>
            </a:r>
            <a:r>
              <a:rPr lang="fr-FR" sz="750" i="1">
                <a:ea typeface="+mn-ea"/>
              </a:rPr>
              <a:t>. A </a:t>
            </a:r>
            <a:r>
              <a:rPr lang="fr-FR" sz="750" i="1">
                <a:ea typeface="+mn-ea"/>
              </a:rPr>
              <a:t>detailled</a:t>
            </a:r>
            <a:r>
              <a:rPr lang="fr-FR" sz="750" i="1">
                <a:ea typeface="+mn-ea"/>
              </a:rPr>
              <a:t> </a:t>
            </a:r>
            <a:r>
              <a:rPr lang="fr-FR" sz="750" i="1">
                <a:ea typeface="+mn-ea"/>
              </a:rPr>
              <a:t>analysis</a:t>
            </a:r>
            <a:r>
              <a:rPr lang="fr-FR" sz="750" i="1">
                <a:ea typeface="+mn-ea"/>
              </a:rPr>
              <a:t> </a:t>
            </a:r>
            <a:r>
              <a:rPr lang="fr-FR" sz="750" i="1">
                <a:ea typeface="+mn-ea"/>
              </a:rPr>
              <a:t>should</a:t>
            </a:r>
            <a:r>
              <a:rPr lang="fr-FR" sz="750" i="1">
                <a:ea typeface="+mn-ea"/>
              </a:rPr>
              <a:t> </a:t>
            </a:r>
            <a:r>
              <a:rPr lang="fr-FR" sz="750" i="1">
                <a:ea typeface="+mn-ea"/>
              </a:rPr>
              <a:t>determine</a:t>
            </a:r>
            <a:r>
              <a:rPr lang="fr-FR" sz="750" i="1">
                <a:ea typeface="+mn-ea"/>
              </a:rPr>
              <a:t> if/how </a:t>
            </a:r>
            <a:r>
              <a:rPr lang="fr-FR" sz="750" i="1">
                <a:ea typeface="+mn-ea"/>
              </a:rPr>
              <a:t>they</a:t>
            </a:r>
            <a:r>
              <a:rPr lang="fr-FR" sz="750" i="1">
                <a:ea typeface="+mn-ea"/>
              </a:rPr>
              <a:t> can </a:t>
            </a:r>
            <a:r>
              <a:rPr lang="fr-FR" sz="750" i="1">
                <a:ea typeface="+mn-ea"/>
              </a:rPr>
              <a:t>be</a:t>
            </a:r>
            <a:r>
              <a:rPr lang="fr-FR" sz="750" i="1">
                <a:ea typeface="+mn-ea"/>
              </a:rPr>
              <a:t> </a:t>
            </a:r>
            <a:r>
              <a:rPr lang="fr-FR" sz="750" i="1">
                <a:ea typeface="+mn-ea"/>
              </a:rPr>
              <a:t>mapped</a:t>
            </a:r>
            <a:r>
              <a:rPr lang="fr-FR" sz="750" i="1">
                <a:ea typeface="+mn-ea"/>
              </a:rPr>
              <a:t> to ELI-DL.</a:t>
            </a:r>
            <a:endParaRPr/>
          </a:p>
        </p:txBody>
      </p:sp>
      <p:sp>
        <p:nvSpPr>
          <p:cNvPr id="23" name="Rectangle : avec coin arrondi et coin rogné en haut 22"/>
          <p:cNvSpPr/>
          <p:nvPr/>
        </p:nvSpPr>
        <p:spPr bwMode="auto">
          <a:xfrm rot="19724713">
            <a:off x="1414072" y="1894034"/>
            <a:ext cx="1012082" cy="547668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  <a:defRPr/>
            </a:pP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Legal basis 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is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already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expressed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 at the 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LegislativeProject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level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. </a:t>
            </a:r>
            <a:endParaRPr/>
          </a:p>
          <a:p>
            <a:pPr defTabSz="685800">
              <a:buClrTx/>
              <a:defRPr/>
            </a:pP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Should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it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be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repeated</a:t>
            </a:r>
            <a:r>
              <a:rPr lang="fr-FR" sz="600">
                <a:solidFill>
                  <a:srgbClr val="000000"/>
                </a:solidFill>
                <a:latin typeface="Arial"/>
                <a:cs typeface="Arial"/>
              </a:rPr>
              <a:t> ?</a:t>
            </a:r>
            <a:endParaRPr lang="fr-FR" sz="60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25" name="Rectangle : avec coin arrondi et coin rogné en haut 24"/>
          <p:cNvSpPr/>
          <p:nvPr/>
        </p:nvSpPr>
        <p:spPr bwMode="auto">
          <a:xfrm rot="19724713">
            <a:off x="5896272" y="3950527"/>
            <a:ext cx="685802" cy="300257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  <a:defRPr/>
            </a:pPr>
            <a:r>
              <a:rPr lang="fr-FR" sz="600">
                <a:solidFill>
                  <a:srgbClr val="1F497D">
                    <a:lumMod val="50000"/>
                  </a:srgbClr>
                </a:solidFill>
                <a:latin typeface="Calibri"/>
              </a:rPr>
              <a:t>COM document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683568" y="404664"/>
            <a:ext cx="2880320" cy="714234"/>
          </a:xfrm>
          <a:prstGeom prst="rect">
            <a:avLst/>
          </a:prstGeom>
          <a:solidFill>
            <a:srgbClr val="1F497D"/>
          </a:solidFill>
          <a:ln w="25400" cap="flat" cmpd="sng" algn="ctr">
            <a:solidFill>
              <a:srgbClr val="1F497D">
                <a:lumMod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Events / </a:t>
            </a: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Activities</a:t>
            </a: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83568" y="2564904"/>
            <a:ext cx="2880320" cy="1008112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Concepts / </a:t>
            </a: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Controlled</a:t>
            </a: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values</a:t>
            </a:r>
            <a:endParaRPr lang="fr-FR" sz="16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83568" y="1335556"/>
            <a:ext cx="2880320" cy="968488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lumMod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Works / « Documents »</a:t>
            </a: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83568" y="3933056"/>
            <a:ext cx="2880320" cy="111017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800" b="1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Out of scope 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800" b="1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of ELI Draft </a:t>
            </a:r>
            <a:r>
              <a:rPr lang="fr-FR" sz="1800" b="1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Legislation</a:t>
            </a:r>
            <a:r>
              <a:rPr lang="fr-FR" sz="1800" b="1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 extension</a:t>
            </a:r>
            <a:endParaRPr lang="fr-FR" sz="2800" b="0" i="0" u="none" strike="noStrike" cap="none" spc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cteur en arc 21"/>
          <p:cNvCxnSpPr>
            <a:cxnSpLocks/>
          </p:cNvCxnSpPr>
          <p:nvPr/>
        </p:nvCxnSpPr>
        <p:spPr bwMode="auto">
          <a:xfrm flipV="1">
            <a:off x="5796136" y="1916832"/>
            <a:ext cx="1397391" cy="291499"/>
          </a:xfrm>
          <a:prstGeom prst="bentConnector2">
            <a:avLst/>
          </a:prstGeom>
          <a:noFill/>
          <a:ln w="19050" cap="flat" cmpd="sng" algn="ctr">
            <a:solidFill>
              <a:srgbClr val="F79646">
                <a:lumMod val="75000"/>
              </a:srgbClr>
            </a:solidFill>
            <a:prstDash val="solid"/>
            <a:tailEnd type="arrow"/>
          </a:ln>
          <a:effectLst/>
        </p:spPr>
      </p:cxnSp>
      <p:sp>
        <p:nvSpPr>
          <p:cNvPr id="14" name="ZoneTexte 13"/>
          <p:cNvSpPr txBox="1"/>
          <p:nvPr/>
        </p:nvSpPr>
        <p:spPr bwMode="auto">
          <a:xfrm>
            <a:off x="5796136" y="2268744"/>
            <a:ext cx="2338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FontTx/>
              <a:buNone/>
              <a:defRPr/>
            </a:pPr>
            <a:r>
              <a:rPr lang="fr-FR" sz="16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property</a:t>
            </a:r>
            <a:r>
              <a:rPr lang="fr-FR" sz="16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/ </a:t>
            </a:r>
            <a:r>
              <a:rPr lang="fr-FR" sz="16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link</a:t>
            </a:r>
            <a:endParaRPr lang="fr-FR" sz="16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" name="Google Shape;168;p26"/>
          <p:cNvSpPr/>
          <p:nvPr/>
        </p:nvSpPr>
        <p:spPr bwMode="auto">
          <a:xfrm rot="16199999">
            <a:off x="5990776" y="3951802"/>
            <a:ext cx="1008112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" name="ZoneTexte 16"/>
          <p:cNvSpPr txBox="1"/>
          <p:nvPr/>
        </p:nvSpPr>
        <p:spPr bwMode="auto">
          <a:xfrm>
            <a:off x="6620103" y="3933056"/>
            <a:ext cx="2338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600"/>
              <a:t>Subclass</a:t>
            </a:r>
            <a:r>
              <a:rPr lang="fr-FR" sz="1600"/>
              <a:t> of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457200" y="2088118"/>
            <a:ext cx="8229600" cy="8572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/>
              <a:t>Example : a Bill in Ireland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894224" y="0"/>
            <a:ext cx="5355552" cy="51435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 bwMode="auto">
          <a:xfrm>
            <a:off x="1277633" y="4840002"/>
            <a:ext cx="48605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050" i="1"/>
              <a:t>https://www.oireachtas.ie/en/bills/bill/2018/78/?tab=debates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3608110" y="87474"/>
            <a:ext cx="2160240" cy="1129742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fr-FR" sz="135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LegislativeProcess</a:t>
            </a:r>
            <a:endParaRPr lang="fr-FR" sz="1350" b="1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  <a:p>
            <a:pPr marL="128587" marR="0" lvl="0" indent="-128587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endParaRPr lang="fr-FR" sz="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  <a:p>
            <a:pPr marL="128587" marR="0" lvl="0" indent="-128587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process_title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: 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Forestry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(Planning Permission) (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Amendment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) Bill 2018</a:t>
            </a:r>
            <a:endParaRPr/>
          </a:p>
          <a:p>
            <a:pPr marL="128587" marR="0" lvl="0" indent="-128587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process_number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: « 78 »</a:t>
            </a:r>
            <a:endParaRPr/>
          </a:p>
          <a:p>
            <a:pPr marL="128587" marR="0" lvl="0" indent="-128587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process_description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: « Bill 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entitled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an 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Act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to 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amend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… »</a:t>
            </a:r>
            <a:endParaRPr/>
          </a:p>
          <a:p>
            <a:pPr marL="128587" marR="0" lvl="0" indent="-128587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date_last_update</a:t>
            </a:r>
            <a:r>
              <a:rPr lang="fr-FR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: 2018-07-10</a:t>
            </a:r>
            <a:endParaRPr/>
          </a:p>
          <a:p>
            <a:pPr marL="0" marR="0" lvl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endParaRPr lang="fr-FR" sz="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  <a:p>
            <a:pPr marL="0" marR="0" lvl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endParaRPr lang="fr-FR" sz="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45" name="Connecteur droit 44"/>
          <p:cNvCxnSpPr>
            <a:cxnSpLocks/>
          </p:cNvCxnSpPr>
          <p:nvPr/>
        </p:nvCxnSpPr>
        <p:spPr bwMode="auto">
          <a:xfrm>
            <a:off x="3608110" y="397337"/>
            <a:ext cx="216024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0" name="Rectangle 59"/>
          <p:cNvSpPr/>
          <p:nvPr/>
        </p:nvSpPr>
        <p:spPr bwMode="auto">
          <a:xfrm>
            <a:off x="6094804" y="92974"/>
            <a:ext cx="1667898" cy="3462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Person : </a:t>
            </a:r>
            <a:r>
              <a:rPr lang="fr-FR" sz="1200" b="0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Martin Kenny</a:t>
            </a:r>
            <a:endParaRPr/>
          </a:p>
        </p:txBody>
      </p:sp>
      <p:cxnSp>
        <p:nvCxnSpPr>
          <p:cNvPr id="61" name="Connecteur en arc 21"/>
          <p:cNvCxnSpPr>
            <a:cxnSpLocks/>
            <a:stCxn id="44" idx="3"/>
            <a:endCxn id="60" idx="2"/>
          </p:cNvCxnSpPr>
          <p:nvPr/>
        </p:nvCxnSpPr>
        <p:spPr bwMode="auto">
          <a:xfrm flipV="1">
            <a:off x="5768350" y="439220"/>
            <a:ext cx="1160402" cy="213125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 bwMode="auto">
          <a:xfrm>
            <a:off x="6273150" y="643691"/>
            <a:ext cx="1617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fr-FR" sz="9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Arial"/>
              </a:rPr>
              <a:t>had_responsible_person</a:t>
            </a:r>
            <a:endParaRPr lang="fr-FR" sz="9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Arial"/>
            </a:endParaRPr>
          </a:p>
        </p:txBody>
      </p:sp>
      <p:sp>
        <p:nvSpPr>
          <p:cNvPr id="108" name="Rectangle 107"/>
          <p:cNvSpPr/>
          <p:nvPr/>
        </p:nvSpPr>
        <p:spPr bwMode="auto">
          <a:xfrm>
            <a:off x="1183903" y="115425"/>
            <a:ext cx="1612469" cy="38898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ProcessType</a:t>
            </a:r>
            <a:r>
              <a:rPr lang="fr-FR" sz="12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: </a:t>
            </a:r>
            <a:r>
              <a:rPr lang="fr-FR" sz="12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Bill</a:t>
            </a:r>
            <a:endParaRPr/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endParaRPr lang="fr-FR" sz="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10" name="Connecteur en arc 21"/>
          <p:cNvCxnSpPr>
            <a:cxnSpLocks/>
            <a:stCxn id="120" idx="1"/>
            <a:endCxn id="108" idx="3"/>
          </p:cNvCxnSpPr>
          <p:nvPr/>
        </p:nvCxnSpPr>
        <p:spPr bwMode="auto">
          <a:xfrm rot="10800000">
            <a:off x="2796373" y="309916"/>
            <a:ext cx="808069" cy="35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 bwMode="auto">
          <a:xfrm>
            <a:off x="2806646" y="13532"/>
            <a:ext cx="8394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fr-FR" sz="9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Arial"/>
              </a:rPr>
              <a:t>process_type</a:t>
            </a:r>
            <a:endParaRPr lang="fr-FR" sz="9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Arial"/>
            </a:endParaRPr>
          </a:p>
        </p:txBody>
      </p:sp>
      <p:sp>
        <p:nvSpPr>
          <p:cNvPr id="112" name="Rectangle 111"/>
          <p:cNvSpPr/>
          <p:nvPr/>
        </p:nvSpPr>
        <p:spPr bwMode="auto">
          <a:xfrm>
            <a:off x="1201438" y="558621"/>
            <a:ext cx="1605209" cy="418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fr-FR" sz="12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ProcessStatus</a:t>
            </a:r>
            <a:r>
              <a:rPr lang="fr-FR" sz="105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 : </a:t>
            </a:r>
            <a:r>
              <a:rPr lang="fr-FR" sz="105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Ongoing</a:t>
            </a:r>
            <a:endParaRPr lang="fr-FR" sz="105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endParaRPr lang="fr-FR" sz="7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14" name="Connecteur en arc 21"/>
          <p:cNvCxnSpPr>
            <a:cxnSpLocks/>
            <a:stCxn id="44" idx="1"/>
            <a:endCxn id="112" idx="3"/>
          </p:cNvCxnSpPr>
          <p:nvPr/>
        </p:nvCxnSpPr>
        <p:spPr bwMode="auto">
          <a:xfrm rot="10800000" flipV="1">
            <a:off x="2806646" y="652345"/>
            <a:ext cx="801464" cy="11534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 bwMode="auto">
          <a:xfrm>
            <a:off x="3604441" y="255523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endParaRPr lang="fr-FR" sz="135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3" name="ZoneTexte 132"/>
          <p:cNvSpPr txBox="1"/>
          <p:nvPr/>
        </p:nvSpPr>
        <p:spPr bwMode="auto">
          <a:xfrm>
            <a:off x="2745544" y="774744"/>
            <a:ext cx="900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fr-FR" sz="9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Arial"/>
              </a:rPr>
              <a:t>process_status</a:t>
            </a:r>
            <a:endParaRPr lang="fr-FR" sz="9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1331640" y="1707653"/>
            <a:ext cx="1667898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first stage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activity_end_date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</p:txBody>
      </p:sp>
      <p:cxnSp>
        <p:nvCxnSpPr>
          <p:cNvPr id="4" name="Connecteur droit 3"/>
          <p:cNvCxnSpPr>
            <a:cxnSpLocks/>
          </p:cNvCxnSpPr>
          <p:nvPr/>
        </p:nvCxnSpPr>
        <p:spPr bwMode="auto">
          <a:xfrm>
            <a:off x="1331640" y="2019546"/>
            <a:ext cx="1667898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ZoneTexte 10"/>
          <p:cNvSpPr txBox="1"/>
          <p:nvPr/>
        </p:nvSpPr>
        <p:spPr bwMode="auto">
          <a:xfrm>
            <a:off x="2991260" y="1898877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608110" y="87474"/>
            <a:ext cx="2160240" cy="1129742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process_title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Forestry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(Planning Permission) (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Amendment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) Bill 2018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process_number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« 78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process_description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: « Bill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entitled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an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Act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to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amend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…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date_last_update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  <a:p>
            <a:pPr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5" name="Connecteur droit 44"/>
          <p:cNvCxnSpPr>
            <a:cxnSpLocks/>
          </p:cNvCxnSpPr>
          <p:nvPr/>
        </p:nvCxnSpPr>
        <p:spPr bwMode="auto">
          <a:xfrm>
            <a:off x="3608110" y="397337"/>
            <a:ext cx="216024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Connecteur en arc 21"/>
          <p:cNvCxnSpPr>
            <a:cxnSpLocks/>
            <a:stCxn id="125" idx="1"/>
            <a:endCxn id="2" idx="0"/>
          </p:cNvCxnSpPr>
          <p:nvPr/>
        </p:nvCxnSpPr>
        <p:spPr bwMode="auto">
          <a:xfrm rot="10800000" flipV="1">
            <a:off x="2165590" y="1090066"/>
            <a:ext cx="1438852" cy="617588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 bwMode="auto">
          <a:xfrm>
            <a:off x="4664599" y="1246423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631200" y="1306487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first stage »</a:t>
            </a: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4" name="Connecteur en arc 21"/>
          <p:cNvCxnSpPr>
            <a:cxnSpLocks/>
            <a:stCxn id="2" idx="3"/>
            <a:endCxn id="53" idx="2"/>
          </p:cNvCxnSpPr>
          <p:nvPr/>
        </p:nvCxnSpPr>
        <p:spPr bwMode="auto">
          <a:xfrm flipV="1">
            <a:off x="2999539" y="1760499"/>
            <a:ext cx="465610" cy="346129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 bwMode="auto">
          <a:xfrm>
            <a:off x="6094804" y="92974"/>
            <a:ext cx="1667898" cy="3462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Person : </a:t>
            </a:r>
            <a:r>
              <a:rPr lang="fr-FR" sz="12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Martin Kenny</a:t>
            </a:r>
            <a:endParaRPr/>
          </a:p>
        </p:txBody>
      </p:sp>
      <p:cxnSp>
        <p:nvCxnSpPr>
          <p:cNvPr id="61" name="Connecteur en arc 21"/>
          <p:cNvCxnSpPr>
            <a:cxnSpLocks/>
            <a:stCxn id="44" idx="3"/>
            <a:endCxn id="60" idx="2"/>
          </p:cNvCxnSpPr>
          <p:nvPr/>
        </p:nvCxnSpPr>
        <p:spPr bwMode="auto">
          <a:xfrm flipV="1">
            <a:off x="5768350" y="439220"/>
            <a:ext cx="1160402" cy="213125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 bwMode="auto">
          <a:xfrm>
            <a:off x="6273150" y="643691"/>
            <a:ext cx="1617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had_responsible_person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4753526" y="1706105"/>
            <a:ext cx="1738242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second stage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</p:txBody>
      </p:sp>
      <p:sp>
        <p:nvSpPr>
          <p:cNvPr id="66" name="Rectangle 65"/>
          <p:cNvSpPr/>
          <p:nvPr/>
        </p:nvSpPr>
        <p:spPr bwMode="auto">
          <a:xfrm>
            <a:off x="5760133" y="170911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7" name="Connecteur droit 66"/>
          <p:cNvCxnSpPr>
            <a:cxnSpLocks/>
          </p:cNvCxnSpPr>
          <p:nvPr/>
        </p:nvCxnSpPr>
        <p:spPr bwMode="auto">
          <a:xfrm>
            <a:off x="4753526" y="1987106"/>
            <a:ext cx="1738242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" name="ZoneTexte 67"/>
          <p:cNvSpPr txBox="1"/>
          <p:nvPr/>
        </p:nvSpPr>
        <p:spPr bwMode="auto">
          <a:xfrm>
            <a:off x="6592152" y="1883231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6094804" y="1323073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second stage »</a:t>
            </a: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0" name="Connecteur en arc 21"/>
          <p:cNvCxnSpPr>
            <a:cxnSpLocks/>
            <a:stCxn id="65" idx="3"/>
            <a:endCxn id="69" idx="2"/>
          </p:cNvCxnSpPr>
          <p:nvPr/>
        </p:nvCxnSpPr>
        <p:spPr bwMode="auto">
          <a:xfrm flipV="1">
            <a:off x="6491768" y="1777085"/>
            <a:ext cx="436985" cy="327994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en arc 21"/>
          <p:cNvCxnSpPr>
            <a:cxnSpLocks/>
            <a:stCxn id="44" idx="2"/>
            <a:endCxn id="65" idx="0"/>
          </p:cNvCxnSpPr>
          <p:nvPr/>
        </p:nvCxnSpPr>
        <p:spPr bwMode="auto">
          <a:xfrm rot="16199999" flipH="1">
            <a:off x="4910994" y="994451"/>
            <a:ext cx="488890" cy="93441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 bwMode="auto">
          <a:xfrm>
            <a:off x="2146587" y="1060960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5656669" y="99763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5" name="Connecteur en arc 21"/>
          <p:cNvCxnSpPr>
            <a:cxnSpLocks/>
            <a:stCxn id="84" idx="3"/>
            <a:endCxn id="66" idx="0"/>
          </p:cNvCxnSpPr>
          <p:nvPr/>
        </p:nvCxnSpPr>
        <p:spPr bwMode="auto">
          <a:xfrm>
            <a:off x="5760132" y="1055614"/>
            <a:ext cx="51732" cy="653506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 bwMode="auto">
          <a:xfrm>
            <a:off x="5778799" y="1067160"/>
            <a:ext cx="9607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latest_activity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8" name="Rectangle 107"/>
          <p:cNvSpPr/>
          <p:nvPr/>
        </p:nvSpPr>
        <p:spPr bwMode="auto">
          <a:xfrm>
            <a:off x="1183903" y="115425"/>
            <a:ext cx="1612469" cy="38898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ProcessType</a:t>
            </a:r>
            <a:r>
              <a:rPr lang="fr-FR" sz="1200" b="1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1200">
                <a:solidFill>
                  <a:prstClr val="white"/>
                </a:solidFill>
                <a:latin typeface="Calibri"/>
              </a:rPr>
              <a:t>Bill</a:t>
            </a:r>
            <a:endParaRPr/>
          </a:p>
          <a:p>
            <a:pPr algn="ctr"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0" name="Connecteur en arc 21"/>
          <p:cNvCxnSpPr>
            <a:cxnSpLocks/>
            <a:stCxn id="120" idx="1"/>
            <a:endCxn id="108" idx="3"/>
          </p:cNvCxnSpPr>
          <p:nvPr/>
        </p:nvCxnSpPr>
        <p:spPr bwMode="auto">
          <a:xfrm rot="10800000">
            <a:off x="2796373" y="309916"/>
            <a:ext cx="808069" cy="35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 bwMode="auto">
          <a:xfrm>
            <a:off x="2806646" y="13532"/>
            <a:ext cx="8394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process_type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/>
          <p:cNvSpPr/>
          <p:nvPr/>
        </p:nvSpPr>
        <p:spPr bwMode="auto">
          <a:xfrm>
            <a:off x="1201438" y="558621"/>
            <a:ext cx="1605209" cy="418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ProcessStatus</a:t>
            </a:r>
            <a:r>
              <a:rPr lang="fr-FR" sz="1050" b="1">
                <a:solidFill>
                  <a:prstClr val="white"/>
                </a:solidFill>
                <a:latin typeface="Calibri"/>
              </a:rPr>
              <a:t>  : </a:t>
            </a:r>
            <a:r>
              <a:rPr lang="fr-FR" sz="1050">
                <a:solidFill>
                  <a:prstClr val="white"/>
                </a:solidFill>
                <a:latin typeface="Calibri"/>
              </a:rPr>
              <a:t>Ongoing</a:t>
            </a:r>
            <a:endParaRPr lang="fr-FR" sz="105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7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4" name="Connecteur en arc 21"/>
          <p:cNvCxnSpPr>
            <a:cxnSpLocks/>
            <a:stCxn id="44" idx="1"/>
            <a:endCxn id="112" idx="3"/>
          </p:cNvCxnSpPr>
          <p:nvPr/>
        </p:nvCxnSpPr>
        <p:spPr bwMode="auto">
          <a:xfrm rot="10800000" flipV="1">
            <a:off x="2806646" y="652345"/>
            <a:ext cx="801464" cy="11534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 bwMode="auto">
          <a:xfrm>
            <a:off x="3604441" y="255523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3604441" y="1032092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3" name="ZoneTexte 132"/>
          <p:cNvSpPr txBox="1"/>
          <p:nvPr/>
        </p:nvSpPr>
        <p:spPr bwMode="auto">
          <a:xfrm>
            <a:off x="2745544" y="774744"/>
            <a:ext cx="900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process_status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83" name="Connecteur en arc 21"/>
          <p:cNvCxnSpPr>
            <a:cxnSpLocks/>
            <a:stCxn id="86" idx="3"/>
            <a:endCxn id="69" idx="0"/>
          </p:cNvCxnSpPr>
          <p:nvPr/>
        </p:nvCxnSpPr>
        <p:spPr bwMode="auto">
          <a:xfrm>
            <a:off x="5760131" y="947602"/>
            <a:ext cx="1168622" cy="375471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 bwMode="auto">
          <a:xfrm>
            <a:off x="5656669" y="8896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ZoneTexte 90"/>
          <p:cNvSpPr txBox="1"/>
          <p:nvPr/>
        </p:nvSpPr>
        <p:spPr bwMode="auto">
          <a:xfrm>
            <a:off x="6928753" y="1014023"/>
            <a:ext cx="11168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current_stage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1331640" y="1707653"/>
            <a:ext cx="1667898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first stage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activity_end_date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</p:txBody>
      </p:sp>
      <p:sp>
        <p:nvSpPr>
          <p:cNvPr id="3" name="Rectangle 2"/>
          <p:cNvSpPr/>
          <p:nvPr/>
        </p:nvSpPr>
        <p:spPr bwMode="auto">
          <a:xfrm>
            <a:off x="2869288" y="2294788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" name="Connecteur droit 3"/>
          <p:cNvCxnSpPr>
            <a:cxnSpLocks/>
          </p:cNvCxnSpPr>
          <p:nvPr/>
        </p:nvCxnSpPr>
        <p:spPr bwMode="auto">
          <a:xfrm>
            <a:off x="1331640" y="2019546"/>
            <a:ext cx="1667898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Rectangle 9"/>
          <p:cNvSpPr/>
          <p:nvPr/>
        </p:nvSpPr>
        <p:spPr bwMode="auto">
          <a:xfrm>
            <a:off x="2974749" y="2625756"/>
            <a:ext cx="1925766" cy="826261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LegislativeProcessWork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700" b="1">
              <a:solidFill>
                <a:prstClr val="white"/>
              </a:solidFill>
              <a:latin typeface="Calibri"/>
            </a:endParaRPr>
          </a:p>
          <a:p>
            <a:pPr marL="214313" indent="-214313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legislative_process_work_date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2991260" y="1898877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2" name="Connecteur en arc 21"/>
          <p:cNvCxnSpPr>
            <a:cxnSpLocks/>
            <a:stCxn id="2" idx="2"/>
            <a:endCxn id="10" idx="1"/>
          </p:cNvCxnSpPr>
          <p:nvPr/>
        </p:nvCxnSpPr>
        <p:spPr bwMode="auto">
          <a:xfrm rot="16199999" flipH="1">
            <a:off x="2303526" y="2367663"/>
            <a:ext cx="533287" cy="809160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cxnSpLocks/>
          </p:cNvCxnSpPr>
          <p:nvPr/>
        </p:nvCxnSpPr>
        <p:spPr bwMode="auto">
          <a:xfrm>
            <a:off x="2961624" y="2909644"/>
            <a:ext cx="1938891" cy="0"/>
          </a:xfrm>
          <a:prstGeom prst="lin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2974747" y="3588206"/>
            <a:ext cx="1925766" cy="7839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Expression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endParaRPr lang="fr-FR" sz="80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title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« 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Forestry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(Planning Permission) (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Amendment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) Bill 2018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language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en</a:t>
            </a:r>
            <a:endParaRPr/>
          </a:p>
          <a:p>
            <a:pPr defTabSz="685800">
              <a:buClrTx/>
              <a:defRPr/>
            </a:pPr>
            <a:endParaRPr lang="fr-FR" sz="1350" b="1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974748" y="4508301"/>
            <a:ext cx="1925765" cy="5477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ManifestationProductType</a:t>
            </a: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endParaRPr lang="fr-FR" sz="80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media_type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PDF</a:t>
            </a:r>
            <a:endParaRPr/>
          </a:p>
          <a:p>
            <a:pPr algn="ctr" defTabSz="685800">
              <a:buClrTx/>
              <a:defRPr/>
            </a:pP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defTabSz="685800">
              <a:buClrTx/>
              <a:defRPr/>
            </a:pP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20" name="Connecteur en arc 21"/>
          <p:cNvCxnSpPr>
            <a:cxnSpLocks/>
            <a:stCxn id="10" idx="2"/>
            <a:endCxn id="18" idx="3"/>
          </p:cNvCxnSpPr>
          <p:nvPr/>
        </p:nvCxnSpPr>
        <p:spPr bwMode="auto">
          <a:xfrm rot="16199999" flipH="1">
            <a:off x="4155001" y="3234647"/>
            <a:ext cx="528142" cy="962881"/>
          </a:xfrm>
          <a:prstGeom prst="bentConnector4">
            <a:avLst>
              <a:gd name="adj1" fmla="val 12893"/>
              <a:gd name="adj2" fmla="val 12374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 bwMode="auto">
          <a:xfrm>
            <a:off x="4412879" y="3398315"/>
            <a:ext cx="891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is_realized_by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2" name="Connecteur en arc 21"/>
          <p:cNvCxnSpPr>
            <a:cxnSpLocks/>
            <a:stCxn id="18" idx="2"/>
            <a:endCxn id="19" idx="3"/>
          </p:cNvCxnSpPr>
          <p:nvPr/>
        </p:nvCxnSpPr>
        <p:spPr bwMode="auto">
          <a:xfrm rot="16199999" flipH="1">
            <a:off x="4214045" y="4095696"/>
            <a:ext cx="410052" cy="962883"/>
          </a:xfrm>
          <a:prstGeom prst="bentConnector4">
            <a:avLst>
              <a:gd name="adj1" fmla="val 16606"/>
              <a:gd name="adj2" fmla="val 12374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 bwMode="auto">
          <a:xfrm>
            <a:off x="4305992" y="4325016"/>
            <a:ext cx="1000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is_embodied_by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4" name="Connecteur droit 23"/>
          <p:cNvCxnSpPr>
            <a:cxnSpLocks/>
          </p:cNvCxnSpPr>
          <p:nvPr/>
        </p:nvCxnSpPr>
        <p:spPr bwMode="auto">
          <a:xfrm>
            <a:off x="3013584" y="3867895"/>
            <a:ext cx="1886929" cy="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4" name="Rectangle 43"/>
          <p:cNvSpPr/>
          <p:nvPr/>
        </p:nvSpPr>
        <p:spPr bwMode="auto">
          <a:xfrm>
            <a:off x="3608110" y="87474"/>
            <a:ext cx="2160240" cy="1129742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process_title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Forestry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(Planning Permission) (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Amendment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) Bill 2018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process_number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« 78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process_description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: « Bill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entitled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an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Act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to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amend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…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date_last_update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  <a:p>
            <a:pPr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5" name="Connecteur droit 44"/>
          <p:cNvCxnSpPr>
            <a:cxnSpLocks/>
          </p:cNvCxnSpPr>
          <p:nvPr/>
        </p:nvCxnSpPr>
        <p:spPr bwMode="auto">
          <a:xfrm>
            <a:off x="3608110" y="397337"/>
            <a:ext cx="216024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Connecteur en arc 21"/>
          <p:cNvCxnSpPr>
            <a:cxnSpLocks/>
            <a:stCxn id="125" idx="1"/>
            <a:endCxn id="2" idx="0"/>
          </p:cNvCxnSpPr>
          <p:nvPr/>
        </p:nvCxnSpPr>
        <p:spPr bwMode="auto">
          <a:xfrm rot="10800000" flipV="1">
            <a:off x="2165590" y="1090066"/>
            <a:ext cx="1438852" cy="617588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 bwMode="auto">
          <a:xfrm>
            <a:off x="4664599" y="1246423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631200" y="1306487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first stage »</a:t>
            </a: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4" name="Connecteur en arc 21"/>
          <p:cNvCxnSpPr>
            <a:cxnSpLocks/>
            <a:stCxn id="2" idx="3"/>
            <a:endCxn id="53" idx="2"/>
          </p:cNvCxnSpPr>
          <p:nvPr/>
        </p:nvCxnSpPr>
        <p:spPr bwMode="auto">
          <a:xfrm flipV="1">
            <a:off x="2999539" y="1760499"/>
            <a:ext cx="465610" cy="346129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/>
        </p:nvSpPr>
        <p:spPr bwMode="auto">
          <a:xfrm>
            <a:off x="801789" y="2656827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created_a_realization_of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6094804" y="92974"/>
            <a:ext cx="1667898" cy="3462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Person : </a:t>
            </a:r>
            <a:r>
              <a:rPr lang="fr-FR" sz="12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Martin Kenny</a:t>
            </a:r>
            <a:endParaRPr/>
          </a:p>
        </p:txBody>
      </p:sp>
      <p:cxnSp>
        <p:nvCxnSpPr>
          <p:cNvPr id="61" name="Connecteur en arc 21"/>
          <p:cNvCxnSpPr>
            <a:cxnSpLocks/>
            <a:stCxn id="44" idx="3"/>
            <a:endCxn id="60" idx="2"/>
          </p:cNvCxnSpPr>
          <p:nvPr/>
        </p:nvCxnSpPr>
        <p:spPr bwMode="auto">
          <a:xfrm flipV="1">
            <a:off x="5768350" y="439220"/>
            <a:ext cx="1160402" cy="213125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 bwMode="auto">
          <a:xfrm>
            <a:off x="6273150" y="643691"/>
            <a:ext cx="1617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had_responsible_person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4753526" y="1706105"/>
            <a:ext cx="1738242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second stage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</p:txBody>
      </p:sp>
      <p:sp>
        <p:nvSpPr>
          <p:cNvPr id="66" name="Rectangle 65"/>
          <p:cNvSpPr/>
          <p:nvPr/>
        </p:nvSpPr>
        <p:spPr bwMode="auto">
          <a:xfrm>
            <a:off x="5760133" y="170911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7" name="Connecteur droit 66"/>
          <p:cNvCxnSpPr>
            <a:cxnSpLocks/>
          </p:cNvCxnSpPr>
          <p:nvPr/>
        </p:nvCxnSpPr>
        <p:spPr bwMode="auto">
          <a:xfrm>
            <a:off x="4753526" y="1987106"/>
            <a:ext cx="1738242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" name="ZoneTexte 67"/>
          <p:cNvSpPr txBox="1"/>
          <p:nvPr/>
        </p:nvSpPr>
        <p:spPr bwMode="auto">
          <a:xfrm>
            <a:off x="6592152" y="1883231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6094804" y="1323073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second stage »</a:t>
            </a: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0" name="Connecteur en arc 21"/>
          <p:cNvCxnSpPr>
            <a:cxnSpLocks/>
            <a:stCxn id="65" idx="3"/>
            <a:endCxn id="69" idx="2"/>
          </p:cNvCxnSpPr>
          <p:nvPr/>
        </p:nvCxnSpPr>
        <p:spPr bwMode="auto">
          <a:xfrm flipV="1">
            <a:off x="6491768" y="1777085"/>
            <a:ext cx="436985" cy="327994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en arc 21"/>
          <p:cNvCxnSpPr>
            <a:cxnSpLocks/>
            <a:stCxn id="44" idx="2"/>
            <a:endCxn id="65" idx="0"/>
          </p:cNvCxnSpPr>
          <p:nvPr/>
        </p:nvCxnSpPr>
        <p:spPr bwMode="auto">
          <a:xfrm rot="16199999" flipH="1">
            <a:off x="4910994" y="994451"/>
            <a:ext cx="488890" cy="93441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 bwMode="auto">
          <a:xfrm>
            <a:off x="2146587" y="1060960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5656669" y="99763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5" name="Connecteur en arc 21"/>
          <p:cNvCxnSpPr>
            <a:cxnSpLocks/>
            <a:stCxn id="84" idx="3"/>
            <a:endCxn id="66" idx="0"/>
          </p:cNvCxnSpPr>
          <p:nvPr/>
        </p:nvCxnSpPr>
        <p:spPr bwMode="auto">
          <a:xfrm>
            <a:off x="5760132" y="1055614"/>
            <a:ext cx="51732" cy="653506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 bwMode="auto">
          <a:xfrm>
            <a:off x="5778799" y="1067160"/>
            <a:ext cx="9607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latest_activity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8" name="Rectangle 107"/>
          <p:cNvSpPr/>
          <p:nvPr/>
        </p:nvSpPr>
        <p:spPr bwMode="auto">
          <a:xfrm>
            <a:off x="1183903" y="115425"/>
            <a:ext cx="1612469" cy="38898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ProcessType</a:t>
            </a:r>
            <a:r>
              <a:rPr lang="fr-FR" sz="1200" b="1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1200">
                <a:solidFill>
                  <a:prstClr val="white"/>
                </a:solidFill>
                <a:latin typeface="Calibri"/>
              </a:rPr>
              <a:t>Bill</a:t>
            </a:r>
            <a:endParaRPr/>
          </a:p>
          <a:p>
            <a:pPr algn="ctr"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0" name="Connecteur en arc 21"/>
          <p:cNvCxnSpPr>
            <a:cxnSpLocks/>
            <a:stCxn id="120" idx="1"/>
            <a:endCxn id="108" idx="3"/>
          </p:cNvCxnSpPr>
          <p:nvPr/>
        </p:nvCxnSpPr>
        <p:spPr bwMode="auto">
          <a:xfrm rot="10800000">
            <a:off x="2796373" y="309916"/>
            <a:ext cx="808069" cy="35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 bwMode="auto">
          <a:xfrm>
            <a:off x="2806646" y="13532"/>
            <a:ext cx="8394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process_type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/>
          <p:cNvSpPr/>
          <p:nvPr/>
        </p:nvSpPr>
        <p:spPr bwMode="auto">
          <a:xfrm>
            <a:off x="1201438" y="558621"/>
            <a:ext cx="1605209" cy="418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ProcessStatus</a:t>
            </a:r>
            <a:r>
              <a:rPr lang="fr-FR" sz="1050" b="1">
                <a:solidFill>
                  <a:prstClr val="white"/>
                </a:solidFill>
                <a:latin typeface="Calibri"/>
              </a:rPr>
              <a:t>  : </a:t>
            </a:r>
            <a:r>
              <a:rPr lang="fr-FR" sz="1050">
                <a:solidFill>
                  <a:prstClr val="white"/>
                </a:solidFill>
                <a:latin typeface="Calibri"/>
              </a:rPr>
              <a:t>Ongoing</a:t>
            </a:r>
            <a:endParaRPr lang="fr-FR" sz="105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7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4" name="Connecteur en arc 21"/>
          <p:cNvCxnSpPr>
            <a:cxnSpLocks/>
            <a:stCxn id="44" idx="1"/>
            <a:endCxn id="112" idx="3"/>
          </p:cNvCxnSpPr>
          <p:nvPr/>
        </p:nvCxnSpPr>
        <p:spPr bwMode="auto">
          <a:xfrm rot="10800000" flipV="1">
            <a:off x="2806646" y="652345"/>
            <a:ext cx="801464" cy="11534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 bwMode="auto">
          <a:xfrm>
            <a:off x="3604441" y="255523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3604441" y="1032092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3" name="ZoneTexte 132"/>
          <p:cNvSpPr txBox="1"/>
          <p:nvPr/>
        </p:nvSpPr>
        <p:spPr bwMode="auto">
          <a:xfrm>
            <a:off x="2745544" y="774744"/>
            <a:ext cx="900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process_status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1037960" y="3398315"/>
            <a:ext cx="1838237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20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WorkVersion</a:t>
            </a:r>
            <a:r>
              <a:rPr lang="fr-FR" sz="1200" b="1">
                <a:solidFill>
                  <a:prstClr val="white"/>
                </a:solidFill>
                <a:latin typeface="Calibri"/>
              </a:rPr>
              <a:t> </a:t>
            </a:r>
            <a:r>
              <a:rPr lang="fr-FR" sz="750" b="1">
                <a:solidFill>
                  <a:prstClr val="white"/>
                </a:solidFill>
                <a:latin typeface="Calibri"/>
              </a:rPr>
              <a:t>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« as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initiated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 »</a:t>
            </a: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2972750" y="32320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0" name="Connecteur en arc 21"/>
          <p:cNvCxnSpPr>
            <a:cxnSpLocks/>
            <a:stCxn id="74" idx="1"/>
            <a:endCxn id="56" idx="0"/>
          </p:cNvCxnSpPr>
          <p:nvPr/>
        </p:nvCxnSpPr>
        <p:spPr bwMode="auto">
          <a:xfrm rot="10800000" flipV="1">
            <a:off x="1957079" y="3290000"/>
            <a:ext cx="1015672" cy="108313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 bwMode="auto">
          <a:xfrm>
            <a:off x="1033860" y="3092380"/>
            <a:ext cx="18382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legislative_process_work_version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83" name="Connecteur en arc 21"/>
          <p:cNvCxnSpPr>
            <a:cxnSpLocks/>
            <a:stCxn id="86" idx="3"/>
            <a:endCxn id="69" idx="0"/>
          </p:cNvCxnSpPr>
          <p:nvPr/>
        </p:nvCxnSpPr>
        <p:spPr bwMode="auto">
          <a:xfrm>
            <a:off x="5760131" y="947602"/>
            <a:ext cx="1168622" cy="375471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 bwMode="auto">
          <a:xfrm>
            <a:off x="5656669" y="8896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ZoneTexte 90"/>
          <p:cNvSpPr txBox="1"/>
          <p:nvPr/>
        </p:nvSpPr>
        <p:spPr bwMode="auto">
          <a:xfrm>
            <a:off x="6928753" y="1014023"/>
            <a:ext cx="11168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current_stage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1331640" y="1707653"/>
            <a:ext cx="1667898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first stage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activity_end_date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</p:txBody>
      </p:sp>
      <p:sp>
        <p:nvSpPr>
          <p:cNvPr id="3" name="Rectangle 2"/>
          <p:cNvSpPr/>
          <p:nvPr/>
        </p:nvSpPr>
        <p:spPr bwMode="auto">
          <a:xfrm>
            <a:off x="2869288" y="2294788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" name="Connecteur droit 3"/>
          <p:cNvCxnSpPr>
            <a:cxnSpLocks/>
          </p:cNvCxnSpPr>
          <p:nvPr/>
        </p:nvCxnSpPr>
        <p:spPr bwMode="auto">
          <a:xfrm>
            <a:off x="1331640" y="2019546"/>
            <a:ext cx="1667898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Rectangle 9"/>
          <p:cNvSpPr/>
          <p:nvPr/>
        </p:nvSpPr>
        <p:spPr bwMode="auto">
          <a:xfrm>
            <a:off x="2974749" y="2625756"/>
            <a:ext cx="1925766" cy="826261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LegislativeProcessWork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700" b="1">
              <a:solidFill>
                <a:prstClr val="white"/>
              </a:solidFill>
              <a:latin typeface="Calibri"/>
            </a:endParaRPr>
          </a:p>
          <a:p>
            <a:pPr marL="214313" indent="-214313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legislative_process_work_date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2991260" y="1898877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2" name="Connecteur en arc 21"/>
          <p:cNvCxnSpPr>
            <a:cxnSpLocks/>
            <a:stCxn id="2" idx="2"/>
            <a:endCxn id="10" idx="1"/>
          </p:cNvCxnSpPr>
          <p:nvPr/>
        </p:nvCxnSpPr>
        <p:spPr bwMode="auto">
          <a:xfrm rot="16199999" flipH="1">
            <a:off x="2303526" y="2367663"/>
            <a:ext cx="533287" cy="809160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cxnSpLocks/>
          </p:cNvCxnSpPr>
          <p:nvPr/>
        </p:nvCxnSpPr>
        <p:spPr bwMode="auto">
          <a:xfrm>
            <a:off x="2961624" y="2909644"/>
            <a:ext cx="1938891" cy="0"/>
          </a:xfrm>
          <a:prstGeom prst="lin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2974747" y="3588206"/>
            <a:ext cx="1925766" cy="7839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Expression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endParaRPr lang="fr-FR" sz="80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title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« 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Forestry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(Planning Permission) (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Amendment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) Bill 2018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language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en</a:t>
            </a:r>
            <a:endParaRPr/>
          </a:p>
          <a:p>
            <a:pPr defTabSz="685800">
              <a:buClrTx/>
              <a:defRPr/>
            </a:pPr>
            <a:endParaRPr lang="fr-FR" sz="1350" b="1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974748" y="4508301"/>
            <a:ext cx="1925765" cy="5477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ManifestationProductType</a:t>
            </a: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endParaRPr lang="fr-FR" sz="80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media_type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PDF</a:t>
            </a:r>
            <a:endParaRPr/>
          </a:p>
          <a:p>
            <a:pPr algn="ctr" defTabSz="685800">
              <a:buClrTx/>
              <a:defRPr/>
            </a:pP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defTabSz="685800">
              <a:buClrTx/>
              <a:defRPr/>
            </a:pP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20" name="Connecteur en arc 21"/>
          <p:cNvCxnSpPr>
            <a:cxnSpLocks/>
            <a:stCxn id="10" idx="2"/>
            <a:endCxn id="18" idx="3"/>
          </p:cNvCxnSpPr>
          <p:nvPr/>
        </p:nvCxnSpPr>
        <p:spPr bwMode="auto">
          <a:xfrm rot="16199999" flipH="1">
            <a:off x="4155001" y="3234647"/>
            <a:ext cx="528142" cy="962881"/>
          </a:xfrm>
          <a:prstGeom prst="bentConnector4">
            <a:avLst>
              <a:gd name="adj1" fmla="val 12893"/>
              <a:gd name="adj2" fmla="val 12374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 bwMode="auto">
          <a:xfrm>
            <a:off x="4412879" y="3398315"/>
            <a:ext cx="891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is_realized_by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2" name="Connecteur en arc 21"/>
          <p:cNvCxnSpPr>
            <a:cxnSpLocks/>
            <a:stCxn id="18" idx="2"/>
            <a:endCxn id="19" idx="3"/>
          </p:cNvCxnSpPr>
          <p:nvPr/>
        </p:nvCxnSpPr>
        <p:spPr bwMode="auto">
          <a:xfrm rot="16199999" flipH="1">
            <a:off x="4214045" y="4095696"/>
            <a:ext cx="410052" cy="962883"/>
          </a:xfrm>
          <a:prstGeom prst="bentConnector4">
            <a:avLst>
              <a:gd name="adj1" fmla="val 16606"/>
              <a:gd name="adj2" fmla="val 12374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 bwMode="auto">
          <a:xfrm>
            <a:off x="4305992" y="4325016"/>
            <a:ext cx="1000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is_embodied_by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4" name="Connecteur droit 23"/>
          <p:cNvCxnSpPr>
            <a:cxnSpLocks/>
          </p:cNvCxnSpPr>
          <p:nvPr/>
        </p:nvCxnSpPr>
        <p:spPr bwMode="auto">
          <a:xfrm>
            <a:off x="3013584" y="3867895"/>
            <a:ext cx="1886929" cy="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4" name="Rectangle 43"/>
          <p:cNvSpPr/>
          <p:nvPr/>
        </p:nvSpPr>
        <p:spPr bwMode="auto">
          <a:xfrm>
            <a:off x="3608110" y="87474"/>
            <a:ext cx="2160240" cy="1129742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process_title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Forestry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(Planning Permission) (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Amendment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) Bill 2018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process_number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« 78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process_description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: « Bill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entitled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an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Act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to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amend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…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date_last_update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  <a:p>
            <a:pPr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5" name="Connecteur droit 44"/>
          <p:cNvCxnSpPr>
            <a:cxnSpLocks/>
          </p:cNvCxnSpPr>
          <p:nvPr/>
        </p:nvCxnSpPr>
        <p:spPr bwMode="auto">
          <a:xfrm>
            <a:off x="3608110" y="397337"/>
            <a:ext cx="216024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Connecteur en arc 21"/>
          <p:cNvCxnSpPr>
            <a:cxnSpLocks/>
            <a:stCxn id="125" idx="1"/>
            <a:endCxn id="2" idx="0"/>
          </p:cNvCxnSpPr>
          <p:nvPr/>
        </p:nvCxnSpPr>
        <p:spPr bwMode="auto">
          <a:xfrm rot="10800000" flipV="1">
            <a:off x="2165590" y="1090066"/>
            <a:ext cx="1438852" cy="617588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 bwMode="auto">
          <a:xfrm>
            <a:off x="4664599" y="1246423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631200" y="1306487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first stage »</a:t>
            </a: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4" name="Connecteur en arc 21"/>
          <p:cNvCxnSpPr>
            <a:cxnSpLocks/>
            <a:stCxn id="2" idx="3"/>
            <a:endCxn id="53" idx="2"/>
          </p:cNvCxnSpPr>
          <p:nvPr/>
        </p:nvCxnSpPr>
        <p:spPr bwMode="auto">
          <a:xfrm flipV="1">
            <a:off x="2999539" y="1760499"/>
            <a:ext cx="465610" cy="346129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/>
        </p:nvSpPr>
        <p:spPr bwMode="auto">
          <a:xfrm>
            <a:off x="801789" y="2656827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created_a_realization_of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6094804" y="92974"/>
            <a:ext cx="1667898" cy="3462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Person : </a:t>
            </a:r>
            <a:r>
              <a:rPr lang="fr-FR" sz="12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Martin Kenny</a:t>
            </a:r>
            <a:endParaRPr/>
          </a:p>
        </p:txBody>
      </p:sp>
      <p:cxnSp>
        <p:nvCxnSpPr>
          <p:cNvPr id="61" name="Connecteur en arc 21"/>
          <p:cNvCxnSpPr>
            <a:cxnSpLocks/>
            <a:stCxn id="44" idx="3"/>
            <a:endCxn id="60" idx="2"/>
          </p:cNvCxnSpPr>
          <p:nvPr/>
        </p:nvCxnSpPr>
        <p:spPr bwMode="auto">
          <a:xfrm flipV="1">
            <a:off x="5768350" y="439220"/>
            <a:ext cx="1160402" cy="213125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 bwMode="auto">
          <a:xfrm>
            <a:off x="6273150" y="643691"/>
            <a:ext cx="1617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had_responsible_person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4753526" y="1706105"/>
            <a:ext cx="1738242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second stage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</p:txBody>
      </p:sp>
      <p:sp>
        <p:nvSpPr>
          <p:cNvPr id="66" name="Rectangle 65"/>
          <p:cNvSpPr/>
          <p:nvPr/>
        </p:nvSpPr>
        <p:spPr bwMode="auto">
          <a:xfrm>
            <a:off x="5760133" y="170911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7" name="Connecteur droit 66"/>
          <p:cNvCxnSpPr>
            <a:cxnSpLocks/>
          </p:cNvCxnSpPr>
          <p:nvPr/>
        </p:nvCxnSpPr>
        <p:spPr bwMode="auto">
          <a:xfrm>
            <a:off x="4753526" y="1987106"/>
            <a:ext cx="1738242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" name="ZoneTexte 67"/>
          <p:cNvSpPr txBox="1"/>
          <p:nvPr/>
        </p:nvSpPr>
        <p:spPr bwMode="auto">
          <a:xfrm>
            <a:off x="6592152" y="1883231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6094804" y="1323073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second stage »</a:t>
            </a: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0" name="Connecteur en arc 21"/>
          <p:cNvCxnSpPr>
            <a:cxnSpLocks/>
            <a:stCxn id="65" idx="3"/>
            <a:endCxn id="69" idx="2"/>
          </p:cNvCxnSpPr>
          <p:nvPr/>
        </p:nvCxnSpPr>
        <p:spPr bwMode="auto">
          <a:xfrm flipV="1">
            <a:off x="6491768" y="1777085"/>
            <a:ext cx="436985" cy="327994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en arc 21"/>
          <p:cNvCxnSpPr>
            <a:cxnSpLocks/>
            <a:stCxn id="44" idx="2"/>
            <a:endCxn id="65" idx="0"/>
          </p:cNvCxnSpPr>
          <p:nvPr/>
        </p:nvCxnSpPr>
        <p:spPr bwMode="auto">
          <a:xfrm rot="16199999" flipH="1">
            <a:off x="4910994" y="994451"/>
            <a:ext cx="488890" cy="93441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 bwMode="auto">
          <a:xfrm>
            <a:off x="2146587" y="1060960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5656669" y="99763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5" name="Connecteur en arc 21"/>
          <p:cNvCxnSpPr>
            <a:cxnSpLocks/>
            <a:stCxn id="84" idx="3"/>
            <a:endCxn id="66" idx="0"/>
          </p:cNvCxnSpPr>
          <p:nvPr/>
        </p:nvCxnSpPr>
        <p:spPr bwMode="auto">
          <a:xfrm>
            <a:off x="5760132" y="1055614"/>
            <a:ext cx="51732" cy="653506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 bwMode="auto">
          <a:xfrm>
            <a:off x="5778799" y="1067160"/>
            <a:ext cx="9607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latest_activity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5778380" y="2675567"/>
            <a:ext cx="1956623" cy="72636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white"/>
                </a:solidFill>
                <a:latin typeface="Calibri"/>
              </a:rPr>
              <a:t>LegislativeProcessWork</a:t>
            </a: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1350" b="1">
              <a:solidFill>
                <a:prstClr val="white"/>
              </a:solidFill>
              <a:latin typeface="Calibri"/>
            </a:endParaRPr>
          </a:p>
          <a:p>
            <a:pPr marL="214313" indent="-214313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white"/>
                </a:solidFill>
                <a:latin typeface="Calibri"/>
              </a:rPr>
              <a:t>legislative_process_work_date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 : 2018-07-10</a:t>
            </a:r>
            <a:endParaRPr/>
          </a:p>
        </p:txBody>
      </p:sp>
      <p:cxnSp>
        <p:nvCxnSpPr>
          <p:cNvPr id="90" name="Connecteur droit 89"/>
          <p:cNvCxnSpPr>
            <a:cxnSpLocks/>
            <a:endCxn id="89" idx="3"/>
          </p:cNvCxnSpPr>
          <p:nvPr/>
        </p:nvCxnSpPr>
        <p:spPr bwMode="auto">
          <a:xfrm>
            <a:off x="5778378" y="3030731"/>
            <a:ext cx="1956625" cy="8019"/>
          </a:xfrm>
          <a:prstGeom prst="lin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2" name="Connecteur en arc 21"/>
          <p:cNvCxnSpPr>
            <a:cxnSpLocks/>
            <a:stCxn id="3" idx="3"/>
            <a:endCxn id="89" idx="1"/>
          </p:cNvCxnSpPr>
          <p:nvPr/>
        </p:nvCxnSpPr>
        <p:spPr bwMode="auto">
          <a:xfrm>
            <a:off x="2972750" y="2352763"/>
            <a:ext cx="2805629" cy="685987"/>
          </a:xfrm>
          <a:prstGeom prst="bentConnector3">
            <a:avLst>
              <a:gd name="adj1" fmla="val 79332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ZoneTexte 95"/>
          <p:cNvSpPr txBox="1"/>
          <p:nvPr/>
        </p:nvSpPr>
        <p:spPr bwMode="auto">
          <a:xfrm>
            <a:off x="3113586" y="2323606"/>
            <a:ext cx="1755427" cy="22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recorded_in_a_realization_of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5776450" y="3507624"/>
            <a:ext cx="1956623" cy="8737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35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Expression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endParaRPr lang="fr-FR" sz="80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title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« 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Dàil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Eireann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- 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Forestry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(Planning Permission) (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Amendment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) Bill 2018 »</a:t>
            </a:r>
            <a:endParaRPr/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language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en</a:t>
            </a:r>
            <a:endParaRPr/>
          </a:p>
          <a:p>
            <a:pPr defTabSz="685800">
              <a:buClrTx/>
              <a:defRPr/>
            </a:pP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8" name="Rectangle 97"/>
          <p:cNvSpPr/>
          <p:nvPr/>
        </p:nvSpPr>
        <p:spPr bwMode="auto">
          <a:xfrm>
            <a:off x="5776450" y="4496532"/>
            <a:ext cx="1956623" cy="5477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ManifestationProductType</a:t>
            </a: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endParaRPr lang="fr-FR" sz="80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7" indent="-128587" defTabSz="685800">
              <a:buClrTx/>
              <a:buFont typeface="Arial"/>
              <a:buChar char="•"/>
              <a:defRPr/>
            </a:pP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media_type</a:t>
            </a:r>
            <a:r>
              <a:rPr lang="fr-FR" sz="80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MP4</a:t>
            </a:r>
            <a:endParaRPr/>
          </a:p>
          <a:p>
            <a:pPr algn="ctr" defTabSz="685800">
              <a:buClrTx/>
              <a:defRPr/>
            </a:pP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defTabSz="685800">
              <a:buClrTx/>
              <a:defRPr/>
            </a:pPr>
            <a:endParaRPr lang="fr-FR" sz="1350" b="1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99" name="Connecteur en arc 21"/>
          <p:cNvCxnSpPr>
            <a:cxnSpLocks/>
            <a:stCxn id="89" idx="2"/>
            <a:endCxn id="97" idx="3"/>
          </p:cNvCxnSpPr>
          <p:nvPr/>
        </p:nvCxnSpPr>
        <p:spPr bwMode="auto">
          <a:xfrm rot="16199999" flipH="1">
            <a:off x="6973600" y="3185024"/>
            <a:ext cx="542564" cy="976381"/>
          </a:xfrm>
          <a:prstGeom prst="bentConnector4">
            <a:avLst>
              <a:gd name="adj1" fmla="val 9740"/>
              <a:gd name="adj2" fmla="val 12361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en arc 21"/>
          <p:cNvCxnSpPr>
            <a:cxnSpLocks/>
            <a:stCxn id="97" idx="2"/>
            <a:endCxn id="98" idx="3"/>
          </p:cNvCxnSpPr>
          <p:nvPr/>
        </p:nvCxnSpPr>
        <p:spPr bwMode="auto">
          <a:xfrm rot="16199999" flipH="1">
            <a:off x="7049404" y="4086726"/>
            <a:ext cx="389026" cy="978311"/>
          </a:xfrm>
          <a:prstGeom prst="bentConnector4">
            <a:avLst>
              <a:gd name="adj1" fmla="val 14801"/>
              <a:gd name="adj2" fmla="val 123367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/>
          <p:cNvCxnSpPr>
            <a:cxnSpLocks/>
          </p:cNvCxnSpPr>
          <p:nvPr/>
        </p:nvCxnSpPr>
        <p:spPr bwMode="auto">
          <a:xfrm>
            <a:off x="5761839" y="3816093"/>
            <a:ext cx="1971234" cy="0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8" name="Rectangle 107"/>
          <p:cNvSpPr/>
          <p:nvPr/>
        </p:nvSpPr>
        <p:spPr bwMode="auto">
          <a:xfrm>
            <a:off x="1183903" y="115425"/>
            <a:ext cx="1612469" cy="38898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ProcessType</a:t>
            </a:r>
            <a:r>
              <a:rPr lang="fr-FR" sz="1200" b="1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1200">
                <a:solidFill>
                  <a:prstClr val="white"/>
                </a:solidFill>
                <a:latin typeface="Calibri"/>
              </a:rPr>
              <a:t>Bill</a:t>
            </a:r>
            <a:endParaRPr/>
          </a:p>
          <a:p>
            <a:pPr algn="ctr" defTabSz="685800">
              <a:buClrTx/>
              <a:defRPr/>
            </a:pPr>
            <a:endParaRPr lang="fr-FR" sz="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0" name="Connecteur en arc 21"/>
          <p:cNvCxnSpPr>
            <a:cxnSpLocks/>
            <a:stCxn id="120" idx="1"/>
            <a:endCxn id="108" idx="3"/>
          </p:cNvCxnSpPr>
          <p:nvPr/>
        </p:nvCxnSpPr>
        <p:spPr bwMode="auto">
          <a:xfrm rot="10800000">
            <a:off x="2796373" y="309916"/>
            <a:ext cx="808069" cy="35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 bwMode="auto">
          <a:xfrm>
            <a:off x="2806646" y="13532"/>
            <a:ext cx="8394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process_type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/>
          <p:cNvSpPr/>
          <p:nvPr/>
        </p:nvSpPr>
        <p:spPr bwMode="auto">
          <a:xfrm>
            <a:off x="1201438" y="558621"/>
            <a:ext cx="1605209" cy="418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ProcessStatus</a:t>
            </a:r>
            <a:r>
              <a:rPr lang="fr-FR" sz="1050" b="1">
                <a:solidFill>
                  <a:prstClr val="white"/>
                </a:solidFill>
                <a:latin typeface="Calibri"/>
              </a:rPr>
              <a:t>  : </a:t>
            </a:r>
            <a:r>
              <a:rPr lang="fr-FR" sz="1050">
                <a:solidFill>
                  <a:prstClr val="white"/>
                </a:solidFill>
                <a:latin typeface="Calibri"/>
              </a:rPr>
              <a:t>Ongoing</a:t>
            </a:r>
            <a:endParaRPr lang="fr-FR" sz="105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endParaRPr lang="fr-FR" sz="7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4" name="Connecteur en arc 21"/>
          <p:cNvCxnSpPr>
            <a:cxnSpLocks/>
            <a:stCxn id="44" idx="1"/>
            <a:endCxn id="112" idx="3"/>
          </p:cNvCxnSpPr>
          <p:nvPr/>
        </p:nvCxnSpPr>
        <p:spPr bwMode="auto">
          <a:xfrm rot="10800000" flipV="1">
            <a:off x="2806646" y="652345"/>
            <a:ext cx="801464" cy="11534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 bwMode="auto">
          <a:xfrm>
            <a:off x="3604441" y="255523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3604441" y="1032092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3" name="ZoneTexte 132"/>
          <p:cNvSpPr txBox="1"/>
          <p:nvPr/>
        </p:nvSpPr>
        <p:spPr bwMode="auto">
          <a:xfrm>
            <a:off x="2745544" y="774744"/>
            <a:ext cx="900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process_status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1037960" y="3398315"/>
            <a:ext cx="1838237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200" b="1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  <a:defRPr/>
            </a:pPr>
            <a:r>
              <a:rPr lang="fr-FR" sz="1200" b="1">
                <a:solidFill>
                  <a:prstClr val="white"/>
                </a:solidFill>
                <a:latin typeface="Calibri"/>
              </a:rPr>
              <a:t>WorkVersion</a:t>
            </a:r>
            <a:r>
              <a:rPr lang="fr-FR" sz="1200" b="1">
                <a:solidFill>
                  <a:prstClr val="white"/>
                </a:solidFill>
                <a:latin typeface="Calibri"/>
              </a:rPr>
              <a:t> </a:t>
            </a:r>
            <a:r>
              <a:rPr lang="fr-FR" sz="750" b="1">
                <a:solidFill>
                  <a:prstClr val="white"/>
                </a:solidFill>
                <a:latin typeface="Calibri"/>
              </a:rPr>
              <a:t>: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« as 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initiated</a:t>
            </a:r>
            <a:r>
              <a:rPr lang="fr-FR" sz="800">
                <a:solidFill>
                  <a:prstClr val="white"/>
                </a:solidFill>
                <a:latin typeface="Calibri"/>
              </a:rPr>
              <a:t> »</a:t>
            </a: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2972750" y="32320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0" name="Connecteur en arc 21"/>
          <p:cNvCxnSpPr>
            <a:cxnSpLocks/>
            <a:stCxn id="74" idx="1"/>
            <a:endCxn id="56" idx="0"/>
          </p:cNvCxnSpPr>
          <p:nvPr/>
        </p:nvCxnSpPr>
        <p:spPr bwMode="auto">
          <a:xfrm rot="10800000" flipV="1">
            <a:off x="1957079" y="3290000"/>
            <a:ext cx="1015672" cy="108313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 bwMode="auto">
          <a:xfrm>
            <a:off x="1033860" y="3092380"/>
            <a:ext cx="18382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legislative_process_work_version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83" name="Connecteur en arc 21"/>
          <p:cNvCxnSpPr>
            <a:cxnSpLocks/>
            <a:stCxn id="86" idx="3"/>
            <a:endCxn id="69" idx="0"/>
          </p:cNvCxnSpPr>
          <p:nvPr/>
        </p:nvCxnSpPr>
        <p:spPr bwMode="auto">
          <a:xfrm>
            <a:off x="5760131" y="947602"/>
            <a:ext cx="1168622" cy="375471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 bwMode="auto">
          <a:xfrm>
            <a:off x="5656669" y="8896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endParaRPr lang="fr-FR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ZoneTexte 90"/>
          <p:cNvSpPr txBox="1"/>
          <p:nvPr/>
        </p:nvSpPr>
        <p:spPr bwMode="auto">
          <a:xfrm>
            <a:off x="6928753" y="1014023"/>
            <a:ext cx="11168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current_stage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1" name="ZoneTexte 80"/>
          <p:cNvSpPr txBox="1"/>
          <p:nvPr/>
        </p:nvSpPr>
        <p:spPr bwMode="auto">
          <a:xfrm>
            <a:off x="7927049" y="4463575"/>
            <a:ext cx="1000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is_embodied_by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7" name="ZoneTexte 86"/>
          <p:cNvSpPr txBox="1"/>
          <p:nvPr/>
        </p:nvSpPr>
        <p:spPr bwMode="auto">
          <a:xfrm>
            <a:off x="7981951" y="3557798"/>
            <a:ext cx="891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  <a:defRPr/>
            </a:pPr>
            <a:r>
              <a:rPr lang="fr-FR" sz="9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is_realized_by</a:t>
            </a:r>
            <a:endParaRPr lang="fr-FR" sz="9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457200" y="2088118"/>
            <a:ext cx="8229600" cy="8572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/>
              <a:t>Example : a </a:t>
            </a:r>
            <a:r>
              <a:rPr lang="fr-FR"/>
              <a:t>European</a:t>
            </a:r>
            <a:r>
              <a:rPr lang="fr-FR"/>
              <a:t> </a:t>
            </a:r>
            <a:r>
              <a:rPr lang="fr-FR"/>
              <a:t>Procedure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ONLYOFFICE/7.4.1.36</Application>
  <DocSecurity>0</DocSecurity>
  <PresentationFormat>Affichage à l'écran (16:9)</PresentationFormat>
  <Paragraphs>0</Paragraphs>
  <Slides>15</Slides>
  <Notes>15</Notes>
  <HiddenSlides>0</HiddenSlides>
  <MMClips>2</MMClips>
  <ScaleCrop>0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Theme 1</vt:lpstr>
      <vt:lpstr>Theme 2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/>
  <cp:keywords/>
  <dc:description/>
  <dc:identifier/>
  <dc:language/>
  <cp:lastModifiedBy/>
  <cp:revision>122</cp:revision>
  <dcterms:modified xsi:type="dcterms:W3CDTF">2023-08-09T11:29:35Z</dcterms:modified>
  <cp:category/>
  <cp:contentStatus/>
  <cp:version/>
</cp:coreProperties>
</file>