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  <p:sldMasterId id="2147483672" r:id="rId2"/>
  </p:sldMasterIdLst>
  <p:notesMasterIdLst>
    <p:notesMasterId r:id="rId18"/>
  </p:notesMasterIdLst>
  <p:sldIdLst>
    <p:sldId id="428" r:id="rId3"/>
    <p:sldId id="315" r:id="rId4"/>
    <p:sldId id="473" r:id="rId5"/>
    <p:sldId id="427" r:id="rId6"/>
    <p:sldId id="476" r:id="rId7"/>
    <p:sldId id="477" r:id="rId8"/>
    <p:sldId id="478" r:id="rId9"/>
    <p:sldId id="475" r:id="rId10"/>
    <p:sldId id="479" r:id="rId11"/>
    <p:sldId id="257" r:id="rId12"/>
    <p:sldId id="258" r:id="rId13"/>
    <p:sldId id="259" r:id="rId14"/>
    <p:sldId id="260" r:id="rId15"/>
    <p:sldId id="261" r:id="rId16"/>
    <p:sldId id="262" r:id="rId1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Roboto" panose="02000000000000000000" pitchFamily="2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omas Francart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6305" autoAdjust="0"/>
  </p:normalViewPr>
  <p:slideViewPr>
    <p:cSldViewPr snapToGrid="0">
      <p:cViewPr varScale="1">
        <p:scale>
          <a:sx n="126" d="100"/>
          <a:sy n="126" d="100"/>
        </p:scale>
        <p:origin x="1218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b1fdc3483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b1fdc3483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6982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4b1fdc348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4b1fdc348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98372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4b1fdc3483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4b1fdc3483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5500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4b1fdc3483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4b1fdc3483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38856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4b1fdc3483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4b1fdc3483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4569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b1fdc3483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4b1fdc3483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1109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10/01/2022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20874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10/01/2022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58902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10/01/2022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954092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10/01/2022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36880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10/01/2022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22056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10/01/2022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32842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10/01/2022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4456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10/01/2022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177725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10/01/2022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50762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10/01/2022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87002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10/01/2022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03153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body" idx="3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body" idx="4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2874764" y="-1217414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5463778" y="1371600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272778" y="-609599"/>
            <a:ext cx="4388644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10/01/2022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69615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5" Type="http://schemas.openxmlformats.org/officeDocument/2006/relationships/hyperlink" Target="https://eur-lex.europa.eu/legal-content/EN/HIS/?sortOrder=asc&amp;uri=CELEX%3A32018L2001" TargetMode="Externa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oparl.europa.eu/oeil/FindByProcnum.do?lang=en&amp;procnum=OLP/2016/038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5" Type="http://schemas.openxmlformats.org/officeDocument/2006/relationships/hyperlink" Target="https://eur-lex.europa.eu/legal-content/EN/AUTO/?uri=celex:32018L2001" TargetMode="External"/><Relationship Id="rId4" Type="http://schemas.openxmlformats.org/officeDocument/2006/relationships/hyperlink" Target="http://data.europa.eu/eli/dir/2018/2001/oj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5" Type="http://schemas.openxmlformats.org/officeDocument/2006/relationships/hyperlink" Target="https://eur-lex.europa.eu/legal-content/EN/HIS/?sortOrder=asc&amp;uri=CELEX%3A32018L2001" TargetMode="Externa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ata.europa.eu/eli/dir/2018/2001/oj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5" Type="http://schemas.openxmlformats.org/officeDocument/2006/relationships/hyperlink" Target="https://eur-lex.europa.eu/legal-content/EN/HIS/?sortOrder=asc&amp;uri=CELEX%3A32018L2001" TargetMode="Externa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EN/AUTO/?uri=celex:52016PC0767" TargetMode="External"/><Relationship Id="rId7" Type="http://schemas.openxmlformats.org/officeDocument/2006/relationships/hyperlink" Target="https://eur-lex.europa.eu/legal-content/EN/AUTO/?uri=celex:52016SC0417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eur-lex.europa.eu/legal-content/EN/AUTO/?uri=celex:52016SC0419" TargetMode="External"/><Relationship Id="rId5" Type="http://schemas.openxmlformats.org/officeDocument/2006/relationships/hyperlink" Target="https://eur-lex.europa.eu/legal-content/EN/AUTO/?uri=celex:52016SC0416" TargetMode="External"/><Relationship Id="rId4" Type="http://schemas.openxmlformats.org/officeDocument/2006/relationships/hyperlink" Target="https://eur-lex.europa.eu/legal-content/EN/AUTO/?uri=celex:52016SC041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8B6F6A-9F5B-4AB6-B0CD-4274478B7A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1480" y="357505"/>
            <a:ext cx="8389620" cy="3240359"/>
          </a:xfrm>
        </p:spPr>
        <p:txBody>
          <a:bodyPr>
            <a:normAutofit/>
          </a:bodyPr>
          <a:lstStyle/>
          <a:p>
            <a:r>
              <a:rPr lang="fr-FR" sz="6000" dirty="0"/>
              <a:t>ELI-DL </a:t>
            </a:r>
            <a:r>
              <a:rPr lang="fr-FR" sz="6000" dirty="0" err="1"/>
              <a:t>examples</a:t>
            </a:r>
            <a:endParaRPr lang="fr-FR" sz="6000" dirty="0"/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E5BE281C-C1AA-4AC7-AFA3-563D8B62F7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1480" y="3877512"/>
            <a:ext cx="4800600" cy="1026114"/>
          </a:xfrm>
        </p:spPr>
        <p:txBody>
          <a:bodyPr>
            <a:normAutofit/>
          </a:bodyPr>
          <a:lstStyle/>
          <a:p>
            <a:pPr algn="l"/>
            <a:r>
              <a:rPr lang="fr-FR" sz="1500" dirty="0"/>
              <a:t>Version : « v2 »</a:t>
            </a:r>
          </a:p>
          <a:p>
            <a:pPr algn="l"/>
            <a:r>
              <a:rPr lang="fr-FR" sz="1500" dirty="0"/>
              <a:t>Last </a:t>
            </a:r>
            <a:r>
              <a:rPr lang="fr-FR" sz="1500" dirty="0" err="1"/>
              <a:t>updated</a:t>
            </a:r>
            <a:r>
              <a:rPr lang="fr-FR" sz="1500" dirty="0"/>
              <a:t> : 01-10-2022</a:t>
            </a:r>
          </a:p>
          <a:p>
            <a:pPr algn="l"/>
            <a:r>
              <a:rPr lang="fr-FR" sz="1500" dirty="0"/>
              <a:t>Editor : thomas.francart@sparna.fr</a:t>
            </a:r>
          </a:p>
        </p:txBody>
      </p:sp>
    </p:spTree>
    <p:extLst>
      <p:ext uri="{BB962C8B-B14F-4D97-AF65-F5344CB8AC3E}">
        <p14:creationId xmlns:p14="http://schemas.microsoft.com/office/powerpoint/2010/main" val="2575794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5677" y="141481"/>
            <a:ext cx="5844035" cy="3175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55676" y="3435846"/>
            <a:ext cx="5886654" cy="1188132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/>
        </p:nvSpPr>
        <p:spPr>
          <a:xfrm>
            <a:off x="2456064" y="4808519"/>
            <a:ext cx="4095675" cy="18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/>
            <a:r>
              <a:rPr lang="fr" sz="750" u="sng" dirty="0">
                <a:solidFill>
                  <a:srgbClr val="0097A7"/>
                </a:solidFill>
                <a:ea typeface="+mn-ea"/>
                <a:hlinkClick r:id="rId5"/>
              </a:rPr>
              <a:t>https://eur-lex.europa.eu/legal-content/EN/HIS/?sortOrder=asc&amp;uri=CELEX%3A32018L2001</a:t>
            </a:r>
            <a:endParaRPr sz="750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84351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AD1E3D90-9111-4626-9017-3226CBAA14C5}"/>
              </a:ext>
            </a:extLst>
          </p:cNvPr>
          <p:cNvSpPr/>
          <p:nvPr/>
        </p:nvSpPr>
        <p:spPr>
          <a:xfrm>
            <a:off x="4260672" y="3459785"/>
            <a:ext cx="1612469" cy="495041"/>
          </a:xfrm>
          <a:prstGeom prst="rect">
            <a:avLst/>
          </a:prstGeom>
          <a:solidFill>
            <a:srgbClr val="EEECE1">
              <a:lumMod val="50000"/>
            </a:srgbClr>
          </a:solidFill>
          <a:ln w="25400" cap="flat" cmpd="sng" algn="ctr">
            <a:solidFill>
              <a:srgbClr val="EEECE1">
                <a:lumMod val="2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s</a:t>
            </a:r>
            <a:r>
              <a:rPr lang="fr-FR" sz="1200" b="1" dirty="0" err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kos:Concept</a:t>
            </a:r>
            <a:endParaRPr lang="fr-FR" sz="1200" b="1" dirty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7164DE7-8B62-4682-AD5E-7F2C8C62BAB6}"/>
              </a:ext>
            </a:extLst>
          </p:cNvPr>
          <p:cNvSpPr/>
          <p:nvPr/>
        </p:nvSpPr>
        <p:spPr>
          <a:xfrm>
            <a:off x="4146372" y="3345485"/>
            <a:ext cx="1612469" cy="495041"/>
          </a:xfrm>
          <a:prstGeom prst="rect">
            <a:avLst/>
          </a:prstGeom>
          <a:solidFill>
            <a:srgbClr val="EEECE1">
              <a:lumMod val="50000"/>
            </a:srgbClr>
          </a:solidFill>
          <a:ln w="25400" cap="flat" cmpd="sng" algn="ctr">
            <a:solidFill>
              <a:srgbClr val="EEECE1">
                <a:lumMod val="2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s</a:t>
            </a:r>
            <a:r>
              <a:rPr lang="fr-FR" sz="1200" b="1" dirty="0" err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kos:Concept</a:t>
            </a:r>
            <a:endParaRPr lang="fr-FR" sz="1200" b="1" dirty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  <a:p>
            <a:pPr defTabSz="685800">
              <a:buClrTx/>
              <a:defRPr/>
            </a:pPr>
            <a:r>
              <a:rPr lang="fr-FR" sz="750" dirty="0" err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skos:prefLabel</a:t>
            </a:r>
            <a:r>
              <a:rPr lang="fr-FR" sz="75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 : </a:t>
            </a:r>
            <a:r>
              <a:rPr lang="fr-FR" sz="750" dirty="0" err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energy</a:t>
            </a:r>
            <a:r>
              <a:rPr lang="fr-FR" sz="75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 </a:t>
            </a:r>
            <a:r>
              <a:rPr lang="fr-FR" sz="750" dirty="0" err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consumption</a:t>
            </a:r>
            <a:endParaRPr lang="fr-FR" sz="450" dirty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9" name="Google Shape;69;p15"/>
          <p:cNvSpPr/>
          <p:nvPr/>
        </p:nvSpPr>
        <p:spPr>
          <a:xfrm>
            <a:off x="2575631" y="1101225"/>
            <a:ext cx="4008375" cy="167715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" sz="1200" b="1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LegislativePro</a:t>
            </a:r>
            <a:r>
              <a:rPr lang="fr-FR" sz="1200" b="1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cess</a:t>
            </a:r>
            <a:endParaRPr sz="1200" b="1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 defTabSz="685800"/>
            <a:endParaRPr sz="900" b="1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26206" defTabSz="685800">
              <a:buClr>
                <a:srgbClr val="FFFFFF"/>
              </a:buClr>
              <a:buSzPts val="1000"/>
              <a:buFont typeface="Arial"/>
              <a:buChar char="•"/>
            </a:pPr>
            <a:r>
              <a:rPr lang="fr" sz="7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pro</a:t>
            </a:r>
            <a:r>
              <a:rPr lang="fr-FR" sz="75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cess</a:t>
            </a:r>
            <a:r>
              <a:rPr lang="fr" sz="7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_id: </a:t>
            </a:r>
            <a:r>
              <a:rPr lang="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2016/0382</a:t>
            </a:r>
            <a:endParaRPr sz="75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26206" defTabSz="685800">
              <a:buClr>
                <a:srgbClr val="FFFFFF"/>
              </a:buClr>
              <a:buSzPts val="1000"/>
              <a:buFont typeface="Arial"/>
              <a:buChar char="•"/>
            </a:pPr>
            <a:r>
              <a:rPr lang="fr" sz="7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pro</a:t>
            </a:r>
            <a:r>
              <a:rPr lang="fr-FR" sz="75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cess</a:t>
            </a:r>
            <a:r>
              <a:rPr lang="fr" sz="7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_name : COM (2016) 767: Proposal for a DIRECTIVE OF THE EUROPEAN PARLIAMENT AND OF THE COUNCIL on the promotion of the use of energy from renewable sources (recast)</a:t>
            </a:r>
            <a:endParaRPr sz="7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26206" defTabSz="685800">
              <a:buClr>
                <a:srgbClr val="FFFFFF"/>
              </a:buClr>
              <a:buSzPts val="1000"/>
              <a:buFont typeface="Arial"/>
              <a:buChar char="•"/>
            </a:pPr>
            <a:r>
              <a:rPr lang="fr" sz="7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pro</a:t>
            </a:r>
            <a:r>
              <a:rPr lang="fr-FR" sz="75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cess</a:t>
            </a:r>
            <a:r>
              <a:rPr lang="fr" sz="7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_type : Co-decision procedure (COD)</a:t>
            </a:r>
          </a:p>
          <a:p>
            <a:pPr marL="128588" indent="-126206" defTabSz="685800">
              <a:buClr>
                <a:srgbClr val="FFFFFF"/>
              </a:buClr>
              <a:buSzPts val="1000"/>
              <a:buFont typeface="Arial"/>
              <a:buChar char="•"/>
            </a:pPr>
            <a:r>
              <a:rPr lang="fr" sz="7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pro</a:t>
            </a:r>
            <a:r>
              <a:rPr lang="fr-FR" sz="75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cess</a:t>
            </a:r>
            <a:r>
              <a:rPr lang="fr" sz="7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_type : Ordinary legislative procedure (COD)</a:t>
            </a:r>
            <a:endParaRPr sz="7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26206" defTabSz="685800">
              <a:buClr>
                <a:srgbClr val="FFFFFF"/>
              </a:buClr>
              <a:buSzPts val="1000"/>
              <a:buFont typeface="Calibri"/>
              <a:buChar char="•"/>
            </a:pPr>
            <a:r>
              <a:rPr lang="fr" sz="7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pro</a:t>
            </a:r>
            <a:r>
              <a:rPr lang="fr-FR" sz="75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cess</a:t>
            </a:r>
            <a:r>
              <a:rPr lang="fr" sz="7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_status: Completed</a:t>
            </a:r>
            <a:endParaRPr sz="7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26206" defTabSz="685800">
              <a:buClr>
                <a:srgbClr val="FFFFFF"/>
              </a:buClr>
              <a:buSzPts val="1000"/>
              <a:buFont typeface="Calibri"/>
              <a:buChar char="•"/>
            </a:pPr>
            <a:r>
              <a:rPr lang="fr" sz="7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had_legal_basis: Commission: TFEU/art 294 ; TFEU/art 194 par 2</a:t>
            </a:r>
            <a:endParaRPr sz="7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26206" defTabSz="685800">
              <a:buClr>
                <a:srgbClr val="FFFFFF"/>
              </a:buClr>
              <a:buSzPts val="1000"/>
              <a:buFont typeface="Calibri"/>
              <a:buChar char="•"/>
            </a:pPr>
            <a:r>
              <a:rPr lang="fr" sz="7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had_legal_basis: Council of the European Union: TFEU/art 294</a:t>
            </a:r>
            <a:endParaRPr sz="7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26206" defTabSz="685800">
              <a:buClr>
                <a:srgbClr val="FFFFFF"/>
              </a:buClr>
              <a:buSzPts val="1000"/>
              <a:buFont typeface="Calibri"/>
              <a:buChar char="•"/>
            </a:pPr>
            <a:r>
              <a:rPr lang="fr" sz="7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had_legal_basis: European Parliament: TFEU/art 194; TFEU/art 294 ; TFEU/art 194 par 2</a:t>
            </a:r>
            <a:endParaRPr sz="75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26206" defTabSz="685800">
              <a:buClr>
                <a:srgbClr val="FFFFFF"/>
              </a:buClr>
              <a:buSzPts val="1000"/>
              <a:buFont typeface="Calibri"/>
              <a:buChar char="•"/>
            </a:pPr>
            <a:r>
              <a:rPr lang="fr" sz="7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is_subject_of : </a:t>
            </a:r>
            <a:r>
              <a:rPr lang="fr" sz="600" dirty="0">
                <a:solidFill>
                  <a:srgbClr val="FFFFFF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3"/>
              </a:rPr>
              <a:t>http://www.europarl.europa.eu/oeil/FindByProcnum.do?lang=en&amp;procnum=OLP/2016/0382</a:t>
            </a:r>
            <a:r>
              <a:rPr lang="fr" sz="600" dirty="0">
                <a:solidFill>
                  <a:srgbClr val="444444"/>
                </a:solidFill>
                <a:highlight>
                  <a:srgbClr val="D9EDF7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fr" sz="750" dirty="0">
                <a:solidFill>
                  <a:srgbClr val="444444"/>
                </a:solidFill>
                <a:highlight>
                  <a:srgbClr val="D9EDF7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sz="525" dirty="0">
              <a:solidFill>
                <a:srgbClr val="444444"/>
              </a:solidFill>
              <a:highlight>
                <a:srgbClr val="D9EDF7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Google Shape;70;p15"/>
          <p:cNvSpPr/>
          <p:nvPr/>
        </p:nvSpPr>
        <p:spPr>
          <a:xfrm>
            <a:off x="1274495" y="3179400"/>
            <a:ext cx="2220750" cy="86287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-FR" sz="1200" b="1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DraftLegislationWork</a:t>
            </a:r>
            <a:endParaRPr sz="750" b="1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26206" defTabSz="685800">
              <a:buSzPts val="1000"/>
              <a:buFont typeface="Arial"/>
              <a:buChar char="•"/>
            </a:pPr>
            <a:r>
              <a:rPr lang="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legislative_pro</a:t>
            </a:r>
            <a:r>
              <a:rPr lang="fr-FR" sz="750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cess</a:t>
            </a:r>
            <a:r>
              <a:rPr lang="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_work_version: « as initiated »</a:t>
            </a:r>
            <a:endParaRPr sz="750" dirty="0">
              <a:solidFill>
                <a:prstClr val="white"/>
              </a:solidFill>
              <a:ea typeface="+mn-ea"/>
            </a:endParaRPr>
          </a:p>
          <a:p>
            <a:pPr marL="128588" indent="-126206" defTabSz="685800">
              <a:buSzPts val="1000"/>
              <a:buFont typeface="Arial"/>
              <a:buChar char="•"/>
            </a:pPr>
            <a:r>
              <a:rPr lang="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legislative_pro</a:t>
            </a:r>
            <a:r>
              <a:rPr lang="fr-FR" sz="750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cess</a:t>
            </a:r>
            <a:r>
              <a:rPr lang="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_work_date: 2018-07-10</a:t>
            </a:r>
          </a:p>
          <a:p>
            <a:pPr marL="128588" indent="-126206" defTabSz="685800">
              <a:buSzPts val="1000"/>
              <a:buFont typeface="Arial"/>
              <a:buChar char="•"/>
            </a:pPr>
            <a:r>
              <a:rPr lang="fr-FR" sz="750" dirty="0" err="1">
                <a:solidFill>
                  <a:prstClr val="white"/>
                </a:solidFill>
                <a:latin typeface="Calibri"/>
                <a:ea typeface="+mn-ea"/>
                <a:cs typeface="Calibri"/>
                <a:sym typeface="Calibri"/>
              </a:rPr>
              <a:t>legislative_process_work_id</a:t>
            </a:r>
            <a:r>
              <a:rPr lang="fr-FR" sz="750" dirty="0">
                <a:solidFill>
                  <a:prstClr val="white"/>
                </a:solidFill>
                <a:latin typeface="Calibri"/>
                <a:ea typeface="+mn-ea"/>
                <a:cs typeface="Calibri"/>
                <a:sym typeface="Calibri"/>
              </a:rPr>
              <a:t> </a:t>
            </a:r>
            <a:r>
              <a:rPr lang="fr" sz="750" dirty="0">
                <a:solidFill>
                  <a:prstClr val="white"/>
                </a:solidFill>
                <a:latin typeface="Calibri"/>
                <a:ea typeface="+mn-ea"/>
                <a:cs typeface="Calibri"/>
                <a:sym typeface="Calibri"/>
              </a:rPr>
              <a:t>: (2016) 767</a:t>
            </a:r>
            <a:endParaRPr sz="750" dirty="0">
              <a:solidFill>
                <a:prstClr val="white"/>
              </a:solidFill>
              <a:latin typeface="Calibri"/>
              <a:ea typeface="+mn-ea"/>
              <a:cs typeface="Calibri"/>
              <a:sym typeface="Calibri"/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6087850" y="3179400"/>
            <a:ext cx="2028375" cy="86287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" sz="1200" b="1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LegalResource</a:t>
            </a:r>
            <a:endParaRPr sz="750" b="1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 defTabSz="685800"/>
            <a:r>
              <a:rPr lang="fr" sz="675" u="sng" dirty="0">
                <a:solidFill>
                  <a:prstClr val="white"/>
                </a:solidFill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http://data.europa.eu/eli/dir/2018/2001/oj</a:t>
            </a:r>
            <a:endParaRPr sz="675" b="1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26206" defTabSz="685800">
              <a:buSzPts val="1000"/>
              <a:buFont typeface="Arial"/>
              <a:buChar char="•"/>
            </a:pPr>
            <a:r>
              <a:rPr lang="fr-FR" sz="750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eli</a:t>
            </a:r>
            <a:r>
              <a:rPr lang="fr-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date_document: 2018-12-21</a:t>
            </a:r>
            <a:endParaRPr sz="75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26206" defTabSz="685800">
              <a:buSzPts val="1000"/>
              <a:buFont typeface="Calibri"/>
              <a:buChar char="•"/>
            </a:pPr>
            <a:r>
              <a:rPr lang="fr-FR" sz="750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eli</a:t>
            </a:r>
            <a:r>
              <a:rPr lang="fr-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id_local: </a:t>
            </a:r>
            <a:r>
              <a:rPr lang="fr" sz="750" dirty="0">
                <a:solidFill>
                  <a:prstClr val="white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32018L2001</a:t>
            </a:r>
            <a:endParaRPr sz="75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2" name="Google Shape;72;p15"/>
          <p:cNvCxnSpPr>
            <a:cxnSpLocks/>
            <a:stCxn id="70" idx="0"/>
            <a:endCxn id="69" idx="1"/>
          </p:cNvCxnSpPr>
          <p:nvPr/>
        </p:nvCxnSpPr>
        <p:spPr>
          <a:xfrm rot="5400000" flipH="1" flipV="1">
            <a:off x="1860450" y="2464220"/>
            <a:ext cx="1239600" cy="190762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73" name="Google Shape;73;p15"/>
          <p:cNvCxnSpPr>
            <a:stCxn id="71" idx="0"/>
            <a:endCxn id="69" idx="3"/>
          </p:cNvCxnSpPr>
          <p:nvPr/>
        </p:nvCxnSpPr>
        <p:spPr>
          <a:xfrm rot="16200000" flipV="1">
            <a:off x="6223222" y="2300584"/>
            <a:ext cx="1239600" cy="518032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74" name="Google Shape;74;p15"/>
          <p:cNvSpPr txBox="1"/>
          <p:nvPr/>
        </p:nvSpPr>
        <p:spPr>
          <a:xfrm>
            <a:off x="837470" y="2296170"/>
            <a:ext cx="1637093" cy="21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/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based_on_a_realization_of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7102037" y="2306022"/>
            <a:ext cx="1462843" cy="279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/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created_a_realization_of_legal_resource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7" name="Google Shape;77;p15"/>
          <p:cNvCxnSpPr>
            <a:cxnSpLocks/>
            <a:stCxn id="18" idx="1"/>
            <a:endCxn id="70" idx="3"/>
          </p:cNvCxnSpPr>
          <p:nvPr/>
        </p:nvCxnSpPr>
        <p:spPr>
          <a:xfrm rot="10800000" flipV="1">
            <a:off x="3495246" y="3478706"/>
            <a:ext cx="536827" cy="132132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78" name="Google Shape;78;p15"/>
          <p:cNvSpPr txBox="1"/>
          <p:nvPr/>
        </p:nvSpPr>
        <p:spPr>
          <a:xfrm>
            <a:off x="3480450" y="3370331"/>
            <a:ext cx="792450" cy="21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/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is_about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9" name="Google Shape;79;p15"/>
          <p:cNvCxnSpPr>
            <a:cxnSpLocks/>
            <a:stCxn id="18" idx="0"/>
            <a:endCxn id="69" idx="2"/>
          </p:cNvCxnSpPr>
          <p:nvPr/>
        </p:nvCxnSpPr>
        <p:spPr>
          <a:xfrm rot="16200000" flipV="1">
            <a:off x="4482658" y="2875537"/>
            <a:ext cx="452810" cy="258488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80" name="Google Shape;80;p15"/>
          <p:cNvSpPr txBox="1"/>
          <p:nvPr/>
        </p:nvSpPr>
        <p:spPr>
          <a:xfrm>
            <a:off x="4671881" y="2809781"/>
            <a:ext cx="1300050" cy="21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/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pro</a:t>
            </a:r>
            <a:r>
              <a:rPr lang="fr-FR" sz="1000" dirty="0" err="1">
                <a:latin typeface="Calibri"/>
                <a:ea typeface="Calibri"/>
                <a:cs typeface="Calibri"/>
                <a:sym typeface="Calibri"/>
              </a:rPr>
              <a:t>cess</a:t>
            </a:r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_keyword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0" y="4758930"/>
            <a:ext cx="6584006" cy="377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/>
            <a:r>
              <a:rPr lang="fr" sz="750" i="1" dirty="0">
                <a:ea typeface="+mn-ea"/>
              </a:rPr>
              <a:t>Note : in this example we have repeated the legal basis and the keywords on the LegislativeProject; a detailed analysis should determine if this should be the case or not.</a:t>
            </a:r>
            <a:endParaRPr sz="750" i="1" dirty="0">
              <a:ea typeface="+mn-ea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DB7362-6CB3-47BE-B370-65903F9EB58B}"/>
              </a:ext>
            </a:extLst>
          </p:cNvPr>
          <p:cNvSpPr/>
          <p:nvPr/>
        </p:nvSpPr>
        <p:spPr>
          <a:xfrm>
            <a:off x="4032072" y="3231185"/>
            <a:ext cx="1612469" cy="495041"/>
          </a:xfrm>
          <a:prstGeom prst="rect">
            <a:avLst/>
          </a:prstGeom>
          <a:solidFill>
            <a:srgbClr val="EEECE1">
              <a:lumMod val="50000"/>
            </a:srgbClr>
          </a:solidFill>
          <a:ln w="25400" cap="flat" cmpd="sng" algn="ctr">
            <a:solidFill>
              <a:srgbClr val="EEECE1">
                <a:lumMod val="2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algn="ctr" defTabSz="685800">
              <a:buClrTx/>
              <a:defRPr/>
            </a:pPr>
            <a:r>
              <a:rPr lang="fr-FR" sz="1200" b="1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s</a:t>
            </a:r>
            <a:r>
              <a:rPr lang="fr-FR" sz="1200" b="1" dirty="0" err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kos:Concept</a:t>
            </a:r>
            <a:endParaRPr lang="fr-FR" sz="1200" b="1" dirty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  <a:p>
            <a:pPr defTabSz="685800">
              <a:buClrTx/>
              <a:defRPr/>
            </a:pPr>
            <a:r>
              <a:rPr lang="fr-FR" sz="750" dirty="0" err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skos:prefLabel</a:t>
            </a:r>
            <a:r>
              <a:rPr lang="fr-FR" sz="75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 : </a:t>
            </a:r>
            <a:r>
              <a:rPr lang="fr-FR" sz="750" dirty="0" err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energy</a:t>
            </a:r>
            <a:r>
              <a:rPr lang="fr-FR" sz="75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 </a:t>
            </a:r>
            <a:r>
              <a:rPr lang="fr-FR" sz="750" dirty="0" err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consumption</a:t>
            </a:r>
            <a:endParaRPr lang="fr-FR" sz="450" dirty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9" name="Rectangle : avec coin arrondi et coin rogné en haut 18">
            <a:extLst>
              <a:ext uri="{FF2B5EF4-FFF2-40B4-BE49-F238E27FC236}">
                <a16:creationId xmlns:a16="http://schemas.microsoft.com/office/drawing/2014/main" id="{22CA2037-BCCC-4D66-A2E4-B4C5AFE31E77}"/>
              </a:ext>
            </a:extLst>
          </p:cNvPr>
          <p:cNvSpPr/>
          <p:nvPr/>
        </p:nvSpPr>
        <p:spPr>
          <a:xfrm rot="19724714">
            <a:off x="3457451" y="571420"/>
            <a:ext cx="938551" cy="547668"/>
          </a:xfrm>
          <a:prstGeom prst="snipRoundRect">
            <a:avLst/>
          </a:prstGeom>
          <a:solidFill>
            <a:srgbClr val="FDE891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>
              <a:buClrTx/>
            </a:pP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« COD »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is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not part of the id (a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project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can change type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during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its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life)</a:t>
            </a:r>
          </a:p>
        </p:txBody>
      </p:sp>
      <p:sp>
        <p:nvSpPr>
          <p:cNvPr id="20" name="Rectangle : avec coin arrondi et coin rogné en haut 19">
            <a:extLst>
              <a:ext uri="{FF2B5EF4-FFF2-40B4-BE49-F238E27FC236}">
                <a16:creationId xmlns:a16="http://schemas.microsoft.com/office/drawing/2014/main" id="{E8D69001-9196-47BB-825C-45C225C6CDB1}"/>
              </a:ext>
            </a:extLst>
          </p:cNvPr>
          <p:cNvSpPr/>
          <p:nvPr/>
        </p:nvSpPr>
        <p:spPr>
          <a:xfrm rot="19724714">
            <a:off x="6291282" y="1025144"/>
            <a:ext cx="938551" cy="547668"/>
          </a:xfrm>
          <a:prstGeom prst="snipRoundRect">
            <a:avLst/>
          </a:prstGeom>
          <a:solidFill>
            <a:srgbClr val="FDE891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>
              <a:buClrTx/>
            </a:pP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This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is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how the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title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is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dispayed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in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Eur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-Lex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even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though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this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is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the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title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of the COM document.</a:t>
            </a:r>
          </a:p>
        </p:txBody>
      </p:sp>
    </p:spTree>
    <p:extLst>
      <p:ext uri="{BB962C8B-B14F-4D97-AF65-F5344CB8AC3E}">
        <p14:creationId xmlns:p14="http://schemas.microsoft.com/office/powerpoint/2010/main" val="713672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6"/>
          <p:cNvPicPr preferRelativeResize="0"/>
          <p:nvPr/>
        </p:nvPicPr>
        <p:blipFill rotWithShape="1">
          <a:blip r:embed="rId3">
            <a:alphaModFix/>
          </a:blip>
          <a:srcRect b="19614"/>
          <a:stretch/>
        </p:blipFill>
        <p:spPr>
          <a:xfrm>
            <a:off x="1277634" y="87475"/>
            <a:ext cx="3217117" cy="4081814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7" name="Google Shape;87;p16"/>
          <p:cNvPicPr preferRelativeResize="0"/>
          <p:nvPr/>
        </p:nvPicPr>
        <p:blipFill rotWithShape="1">
          <a:blip r:embed="rId4">
            <a:alphaModFix/>
          </a:blip>
          <a:srcRect t="14726"/>
          <a:stretch/>
        </p:blipFill>
        <p:spPr>
          <a:xfrm>
            <a:off x="4572000" y="87911"/>
            <a:ext cx="3294366" cy="4081377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8" name="Google Shape;88;p16"/>
          <p:cNvSpPr txBox="1"/>
          <p:nvPr/>
        </p:nvSpPr>
        <p:spPr>
          <a:xfrm>
            <a:off x="2462719" y="4867251"/>
            <a:ext cx="4095675" cy="18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/>
            <a:r>
              <a:rPr lang="fr" sz="750" u="sng" dirty="0">
                <a:solidFill>
                  <a:srgbClr val="0097A7"/>
                </a:solidFill>
                <a:ea typeface="+mn-ea"/>
                <a:hlinkClick r:id="rId5"/>
              </a:rPr>
              <a:t>https://eur-lex.europa.eu/legal-content/EN/HIS/?sortOrder=asc&amp;uri=CELEX%3A32018L2001</a:t>
            </a:r>
            <a:endParaRPr sz="750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51847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/>
          <p:nvPr/>
        </p:nvSpPr>
        <p:spPr>
          <a:xfrm>
            <a:off x="1874644" y="1643932"/>
            <a:ext cx="1040175" cy="87030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" sz="900" b="1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</a:t>
            </a:r>
            <a:r>
              <a:rPr lang="fr-FR" sz="900" b="1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gislative</a:t>
            </a:r>
            <a:r>
              <a:rPr lang="fr" sz="900" b="1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sz="900" b="1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Arial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occured_at_stage: Adoption by Commission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had_responsible_organization: Directorate-General for energy, European Commission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activity_date: 2016-11-30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7"/>
          <p:cNvSpPr/>
          <p:nvPr/>
        </p:nvSpPr>
        <p:spPr>
          <a:xfrm>
            <a:off x="3100688" y="303498"/>
            <a:ext cx="4008375" cy="83565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" sz="1200" b="1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LegislativePro</a:t>
            </a:r>
            <a:r>
              <a:rPr lang="fr-FR" sz="1200" b="1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cess</a:t>
            </a:r>
            <a:endParaRPr sz="12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26206" defTabSz="685800">
              <a:buClr>
                <a:srgbClr val="FFFFFF"/>
              </a:buClr>
              <a:buSzPts val="1000"/>
              <a:buFont typeface="Arial"/>
              <a:buChar char="•"/>
            </a:pPr>
            <a:r>
              <a:rPr lang="en-US" sz="75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legislative_process_id</a:t>
            </a:r>
            <a:r>
              <a:rPr lang="en-US" sz="7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2016/0382</a:t>
            </a:r>
          </a:p>
          <a:p>
            <a:pPr marL="128588" indent="-126206" defTabSz="685800">
              <a:buClr>
                <a:srgbClr val="FFFFFF"/>
              </a:buClr>
              <a:buSzPts val="1000"/>
              <a:buFont typeface="Arial"/>
              <a:buChar char="•"/>
            </a:pPr>
            <a:r>
              <a:rPr lang="fr" sz="7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...</a:t>
            </a:r>
            <a:endParaRPr sz="525" dirty="0">
              <a:solidFill>
                <a:srgbClr val="444444"/>
              </a:solidFill>
              <a:highlight>
                <a:srgbClr val="D9EDF7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Google Shape;95;p17"/>
          <p:cNvSpPr/>
          <p:nvPr/>
        </p:nvSpPr>
        <p:spPr>
          <a:xfrm>
            <a:off x="4089071" y="1643932"/>
            <a:ext cx="1040175" cy="87030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-FR" sz="900" b="1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sz="7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Arial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occured_at_stage: Committee of Regions opinion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had_responsible_organization: European Committee of the Regions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activity_date: 2017-07-13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7"/>
          <p:cNvSpPr/>
          <p:nvPr/>
        </p:nvSpPr>
        <p:spPr>
          <a:xfrm>
            <a:off x="5206047" y="1643932"/>
            <a:ext cx="1040175" cy="87030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-FR" sz="900" b="1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sz="7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Arial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occured_at_stage: EP opinion on 1st reading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had_responsible_organization: European Parliament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activity_date: 2018-01-17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7"/>
          <p:cNvSpPr/>
          <p:nvPr/>
        </p:nvSpPr>
        <p:spPr>
          <a:xfrm>
            <a:off x="6323024" y="1643932"/>
            <a:ext cx="1040175" cy="87030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-FR" sz="900" b="1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sz="7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Arial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occured_at_stage: EP position at 1st reading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had_responsible_organization: European Parliament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activity_date: 2018-11-13</a:t>
            </a:r>
          </a:p>
        </p:txBody>
      </p:sp>
      <p:sp>
        <p:nvSpPr>
          <p:cNvPr id="98" name="Google Shape;98;p17"/>
          <p:cNvSpPr/>
          <p:nvPr/>
        </p:nvSpPr>
        <p:spPr>
          <a:xfrm>
            <a:off x="1866403" y="2813426"/>
            <a:ext cx="1040175" cy="699525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" sz="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LegalActivity</a:t>
            </a:r>
            <a:endParaRPr sz="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defTabSz="685800"/>
            <a:endParaRPr sz="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Arial"/>
              <a:buChar char="•"/>
            </a:pPr>
            <a:r>
              <a:rPr lang="fr" sz="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activity_stage: Discussion within the Council or its preparatory bodies</a:t>
            </a:r>
            <a:endParaRPr sz="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activity_responsible: European Parmliament &amp; Council of the European Union</a:t>
            </a:r>
            <a:endParaRPr sz="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9" name="Google Shape;99;p17"/>
          <p:cNvCxnSpPr>
            <a:stCxn id="93" idx="0"/>
            <a:endCxn id="94" idx="2"/>
          </p:cNvCxnSpPr>
          <p:nvPr/>
        </p:nvCxnSpPr>
        <p:spPr>
          <a:xfrm rot="-5400000">
            <a:off x="3497456" y="36532"/>
            <a:ext cx="504675" cy="2710125"/>
          </a:xfrm>
          <a:prstGeom prst="bentConnector3">
            <a:avLst>
              <a:gd name="adj1" fmla="val 5001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00" name="Google Shape;100;p17"/>
          <p:cNvCxnSpPr>
            <a:stCxn id="101" idx="0"/>
            <a:endCxn id="94" idx="2"/>
          </p:cNvCxnSpPr>
          <p:nvPr/>
        </p:nvCxnSpPr>
        <p:spPr>
          <a:xfrm rot="-5400000">
            <a:off x="4053741" y="587392"/>
            <a:ext cx="499500" cy="1602900"/>
          </a:xfrm>
          <a:prstGeom prst="bentConnector3">
            <a:avLst>
              <a:gd name="adj1" fmla="val 4999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02" name="Google Shape;102;p17"/>
          <p:cNvCxnSpPr>
            <a:stCxn id="95" idx="0"/>
            <a:endCxn id="94" idx="2"/>
          </p:cNvCxnSpPr>
          <p:nvPr/>
        </p:nvCxnSpPr>
        <p:spPr>
          <a:xfrm rot="-5400000">
            <a:off x="4604659" y="1143757"/>
            <a:ext cx="504675" cy="495675"/>
          </a:xfrm>
          <a:prstGeom prst="bentConnector3">
            <a:avLst>
              <a:gd name="adj1" fmla="val 5001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03" name="Google Shape;103;p17"/>
          <p:cNvCxnSpPr>
            <a:stCxn id="96" idx="0"/>
            <a:endCxn id="94" idx="2"/>
          </p:cNvCxnSpPr>
          <p:nvPr/>
        </p:nvCxnSpPr>
        <p:spPr>
          <a:xfrm rot="5400000" flipH="1">
            <a:off x="5163185" y="1080982"/>
            <a:ext cx="504675" cy="621225"/>
          </a:xfrm>
          <a:prstGeom prst="bentConnector3">
            <a:avLst>
              <a:gd name="adj1" fmla="val 5001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04" name="Google Shape;104;p17"/>
          <p:cNvCxnSpPr>
            <a:stCxn id="97" idx="0"/>
            <a:endCxn id="94" idx="2"/>
          </p:cNvCxnSpPr>
          <p:nvPr/>
        </p:nvCxnSpPr>
        <p:spPr>
          <a:xfrm rot="5400000" flipH="1">
            <a:off x="5721711" y="522532"/>
            <a:ext cx="504675" cy="1738125"/>
          </a:xfrm>
          <a:prstGeom prst="bentConnector3">
            <a:avLst>
              <a:gd name="adj1" fmla="val 5001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05" name="Google Shape;105;p17"/>
          <p:cNvCxnSpPr>
            <a:stCxn id="98" idx="0"/>
            <a:endCxn id="106" idx="3"/>
          </p:cNvCxnSpPr>
          <p:nvPr/>
        </p:nvCxnSpPr>
        <p:spPr>
          <a:xfrm rot="5400000" flipH="1">
            <a:off x="1844690" y="2271626"/>
            <a:ext cx="170550" cy="91305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107" name="Google Shape;107;p17"/>
          <p:cNvSpPr txBox="1"/>
          <p:nvPr/>
        </p:nvSpPr>
        <p:spPr>
          <a:xfrm>
            <a:off x="4393095" y="1139584"/>
            <a:ext cx="1329075" cy="21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/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consists_of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7"/>
          <p:cNvSpPr/>
          <p:nvPr/>
        </p:nvSpPr>
        <p:spPr>
          <a:xfrm>
            <a:off x="2981954" y="1638592"/>
            <a:ext cx="1040175" cy="87030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-FR" sz="900" b="1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sz="900" b="1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Arial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occured_at_stage: European Economic and Social Committee Opinion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had_responsible_organization: Economic and Social Committee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activity_date: 2017-04-26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defTabSz="685800"/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7"/>
          <p:cNvSpPr/>
          <p:nvPr/>
        </p:nvSpPr>
        <p:spPr>
          <a:xfrm>
            <a:off x="4090613" y="2735223"/>
            <a:ext cx="1040175" cy="94905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-FR" sz="900" b="1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sz="7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Arial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occured_at_stage: Signature by the President of the EP and by the President of the Council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had_responsible_organization: European Parmliament &amp; Council of the European Union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activity_date: 2018-11-12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6669" defTabSz="685800">
              <a:buClr>
                <a:srgbClr val="FFFFFF"/>
              </a:buClr>
              <a:buSzPts val="700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7"/>
          <p:cNvSpPr/>
          <p:nvPr/>
        </p:nvSpPr>
        <p:spPr>
          <a:xfrm>
            <a:off x="5198639" y="2735223"/>
            <a:ext cx="1124385" cy="94905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-FR" sz="900" b="1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sz="7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Arial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occured_at_stage: Publication in the Official Journal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Arial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activity_date: 2018-12-21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defTabSz="685800"/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7"/>
          <p:cNvSpPr/>
          <p:nvPr/>
        </p:nvSpPr>
        <p:spPr>
          <a:xfrm>
            <a:off x="1923553" y="2870576"/>
            <a:ext cx="1040175" cy="699525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" sz="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LegalActivity</a:t>
            </a:r>
            <a:endParaRPr sz="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defTabSz="685800"/>
            <a:endParaRPr sz="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Arial"/>
              <a:buChar char="•"/>
            </a:pPr>
            <a:r>
              <a:rPr lang="fr" sz="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activity_stage: Discussion within the Council or its preparatory bodies</a:t>
            </a:r>
            <a:endParaRPr sz="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activity_responsible: European Parmliament &amp; Council of the European Union</a:t>
            </a:r>
            <a:endParaRPr sz="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7"/>
          <p:cNvSpPr/>
          <p:nvPr/>
        </p:nvSpPr>
        <p:spPr>
          <a:xfrm>
            <a:off x="1980703" y="2927726"/>
            <a:ext cx="1040175" cy="699525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" sz="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LegalActivity</a:t>
            </a:r>
            <a:endParaRPr sz="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defTabSz="685800"/>
            <a:endParaRPr sz="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Arial"/>
              <a:buChar char="•"/>
            </a:pPr>
            <a:r>
              <a:rPr lang="fr" sz="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activity_stage: Discussion within the Council or its preparatory bodies</a:t>
            </a:r>
            <a:r>
              <a:rPr lang="fr" sz="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LegalActivity</a:t>
            </a:r>
            <a:endParaRPr sz="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defTabSz="685800">
              <a:buSzPts val="1100"/>
            </a:pPr>
            <a:endParaRPr sz="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indent="-204788" defTabSz="685800">
              <a:buClr>
                <a:srgbClr val="FFFFFF"/>
              </a:buClr>
              <a:buSzPts val="700"/>
              <a:buFont typeface="Arial"/>
              <a:buChar char="•"/>
            </a:pPr>
            <a:r>
              <a:rPr lang="fr" sz="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activity_stage: Discussion within the Council or its preparatory bodies</a:t>
            </a:r>
            <a:endParaRPr sz="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indent="-204788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activity_responsible: European Parmliament &amp; Council of the European Union</a:t>
            </a:r>
            <a:endParaRPr sz="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endParaRPr sz="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activity_responsible: European Parmliament &amp; Council of the European Union</a:t>
            </a:r>
            <a:endParaRPr sz="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7"/>
          <p:cNvSpPr/>
          <p:nvPr/>
        </p:nvSpPr>
        <p:spPr>
          <a:xfrm>
            <a:off x="2037844" y="2984879"/>
            <a:ext cx="1139625" cy="80550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-FR" sz="900" b="1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LegislativeActivity</a:t>
            </a:r>
            <a:endParaRPr sz="7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Arial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occured_at_stage: Discussion within the Council or its preparatory bodies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had_responsible_organization:  Council of the European Union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1919" defTabSz="685800">
              <a:buClr>
                <a:srgbClr val="FFFFFF"/>
              </a:buClr>
              <a:buSzPts val="700"/>
              <a:buFont typeface="Calibri"/>
              <a:buChar char="•"/>
            </a:pPr>
            <a:r>
              <a:rPr lang="fr" sz="60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activity_date: 2016-02-12</a:t>
            </a: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6669" defTabSz="685800">
              <a:buClr>
                <a:srgbClr val="FFFFFF"/>
              </a:buClr>
              <a:buSzPts val="700"/>
            </a:pPr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defTabSz="685800"/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3" name="Google Shape;113;p17"/>
          <p:cNvCxnSpPr>
            <a:stCxn id="108" idx="0"/>
            <a:endCxn id="106" idx="3"/>
          </p:cNvCxnSpPr>
          <p:nvPr/>
        </p:nvCxnSpPr>
        <p:spPr>
          <a:xfrm rot="5400000" flipH="1">
            <a:off x="2995988" y="1120511"/>
            <a:ext cx="92250" cy="3137175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106" name="Google Shape;106;p17"/>
          <p:cNvSpPr/>
          <p:nvPr/>
        </p:nvSpPr>
        <p:spPr>
          <a:xfrm>
            <a:off x="1417669" y="2615017"/>
            <a:ext cx="55800" cy="55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defTabSz="685800"/>
            <a:endParaRPr sz="1100">
              <a:ea typeface="+mn-ea"/>
            </a:endParaRPr>
          </a:p>
        </p:txBody>
      </p:sp>
      <p:cxnSp>
        <p:nvCxnSpPr>
          <p:cNvPr id="114" name="Google Shape;114;p17"/>
          <p:cNvCxnSpPr>
            <a:cxnSpLocks/>
            <a:stCxn id="109" idx="0"/>
            <a:endCxn id="106" idx="3"/>
          </p:cNvCxnSpPr>
          <p:nvPr/>
        </p:nvCxnSpPr>
        <p:spPr>
          <a:xfrm rot="16200000" flipV="1">
            <a:off x="3570998" y="545389"/>
            <a:ext cx="92306" cy="4287362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15" name="Google Shape;115;p17"/>
          <p:cNvCxnSpPr>
            <a:stCxn id="106" idx="1"/>
            <a:endCxn id="94" idx="2"/>
          </p:cNvCxnSpPr>
          <p:nvPr/>
        </p:nvCxnSpPr>
        <p:spPr>
          <a:xfrm rot="10800000" flipH="1">
            <a:off x="1417669" y="1139242"/>
            <a:ext cx="3687300" cy="1503675"/>
          </a:xfrm>
          <a:prstGeom prst="bentConnector4">
            <a:avLst>
              <a:gd name="adj1" fmla="val -4843"/>
              <a:gd name="adj2" fmla="val 82912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" name="Google Shape;71;p15">
            <a:extLst>
              <a:ext uri="{FF2B5EF4-FFF2-40B4-BE49-F238E27FC236}">
                <a16:creationId xmlns:a16="http://schemas.microsoft.com/office/drawing/2014/main" id="{58F828A0-A820-4B07-81B8-92A356BB7142}"/>
              </a:ext>
            </a:extLst>
          </p:cNvPr>
          <p:cNvSpPr/>
          <p:nvPr/>
        </p:nvSpPr>
        <p:spPr>
          <a:xfrm>
            <a:off x="6191920" y="4500562"/>
            <a:ext cx="1747679" cy="53927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54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" sz="750" b="1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LegalResource</a:t>
            </a:r>
            <a:endParaRPr sz="750" b="1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 defTabSz="685800"/>
            <a:r>
              <a:rPr lang="fr" sz="675" u="sng" dirty="0">
                <a:solidFill>
                  <a:prstClr val="white"/>
                </a:solidFill>
                <a:ea typeface="+mn-e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http://data.europa.eu/eli/dir/2018/2001/oj</a:t>
            </a:r>
            <a:endParaRPr sz="675" b="1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" name="Google Shape;73;p15">
            <a:extLst>
              <a:ext uri="{FF2B5EF4-FFF2-40B4-BE49-F238E27FC236}">
                <a16:creationId xmlns:a16="http://schemas.microsoft.com/office/drawing/2014/main" id="{B586D677-F62C-484C-B4EF-10DA3EAA7284}"/>
              </a:ext>
            </a:extLst>
          </p:cNvPr>
          <p:cNvCxnSpPr>
            <a:cxnSpLocks/>
            <a:endCxn id="109" idx="3"/>
          </p:cNvCxnSpPr>
          <p:nvPr/>
        </p:nvCxnSpPr>
        <p:spPr>
          <a:xfrm rot="16200000" flipV="1">
            <a:off x="5963233" y="3569538"/>
            <a:ext cx="1290815" cy="571235"/>
          </a:xfrm>
          <a:prstGeom prst="bentConnector2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29" name="Google Shape;75;p15">
            <a:extLst>
              <a:ext uri="{FF2B5EF4-FFF2-40B4-BE49-F238E27FC236}">
                <a16:creationId xmlns:a16="http://schemas.microsoft.com/office/drawing/2014/main" id="{AD20DF3D-C432-48E2-A2CE-E6A0887B8B83}"/>
              </a:ext>
            </a:extLst>
          </p:cNvPr>
          <p:cNvSpPr txBox="1"/>
          <p:nvPr/>
        </p:nvSpPr>
        <p:spPr>
          <a:xfrm>
            <a:off x="6356222" y="2821628"/>
            <a:ext cx="1469518" cy="279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/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created_a_realization_of_legal_resource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" name="Google Shape;73;p15">
            <a:extLst>
              <a:ext uri="{FF2B5EF4-FFF2-40B4-BE49-F238E27FC236}">
                <a16:creationId xmlns:a16="http://schemas.microsoft.com/office/drawing/2014/main" id="{E9511CF8-4F9B-4CBA-AD8B-762CAD69305F}"/>
              </a:ext>
            </a:extLst>
          </p:cNvPr>
          <p:cNvCxnSpPr>
            <a:cxnSpLocks/>
            <a:stCxn id="27" idx="0"/>
            <a:endCxn id="94" idx="3"/>
          </p:cNvCxnSpPr>
          <p:nvPr/>
        </p:nvCxnSpPr>
        <p:spPr>
          <a:xfrm rot="5400000" flipH="1" flipV="1">
            <a:off x="5197791" y="2589291"/>
            <a:ext cx="3779240" cy="43304"/>
          </a:xfrm>
          <a:prstGeom prst="bentConnector4">
            <a:avLst>
              <a:gd name="adj1" fmla="val 34280"/>
              <a:gd name="adj2" fmla="val 199285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38" name="Google Shape;75;p15">
            <a:extLst>
              <a:ext uri="{FF2B5EF4-FFF2-40B4-BE49-F238E27FC236}">
                <a16:creationId xmlns:a16="http://schemas.microsoft.com/office/drawing/2014/main" id="{E5745B48-BFE2-4EF1-B2F0-8A9832D8A3E4}"/>
              </a:ext>
            </a:extLst>
          </p:cNvPr>
          <p:cNvSpPr txBox="1"/>
          <p:nvPr/>
        </p:nvSpPr>
        <p:spPr>
          <a:xfrm>
            <a:off x="7544587" y="1086573"/>
            <a:ext cx="1339322" cy="279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/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created_a_realization_of_legal_resource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Rectangle : avec coin arrondi et coin rogné en haut 47">
            <a:extLst>
              <a:ext uri="{FF2B5EF4-FFF2-40B4-BE49-F238E27FC236}">
                <a16:creationId xmlns:a16="http://schemas.microsoft.com/office/drawing/2014/main" id="{91C829B5-2CB8-42A4-8576-75296D61749F}"/>
              </a:ext>
            </a:extLst>
          </p:cNvPr>
          <p:cNvSpPr/>
          <p:nvPr/>
        </p:nvSpPr>
        <p:spPr>
          <a:xfrm rot="19724714">
            <a:off x="1366968" y="1129116"/>
            <a:ext cx="938551" cy="547668"/>
          </a:xfrm>
          <a:prstGeom prst="snipRoundRect">
            <a:avLst/>
          </a:prstGeom>
          <a:solidFill>
            <a:srgbClr val="FDE891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>
              <a:buClrTx/>
            </a:pP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There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might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be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more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steps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involved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 in the adoption by the commission, but not visible on </a:t>
            </a:r>
            <a:r>
              <a:rPr lang="fr-FR" sz="600" kern="1200" dirty="0" err="1">
                <a:solidFill>
                  <a:srgbClr val="1F497D">
                    <a:lumMod val="50000"/>
                  </a:srgbClr>
                </a:solidFill>
                <a:latin typeface="Calibri"/>
              </a:rPr>
              <a:t>Eur</a:t>
            </a: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-Lex</a:t>
            </a:r>
          </a:p>
        </p:txBody>
      </p:sp>
    </p:spTree>
    <p:extLst>
      <p:ext uri="{BB962C8B-B14F-4D97-AF65-F5344CB8AC3E}">
        <p14:creationId xmlns:p14="http://schemas.microsoft.com/office/powerpoint/2010/main" val="3306286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3719" y="172650"/>
            <a:ext cx="5235536" cy="2608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3718" y="692172"/>
            <a:ext cx="5235536" cy="34997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88;p16">
            <a:extLst>
              <a:ext uri="{FF2B5EF4-FFF2-40B4-BE49-F238E27FC236}">
                <a16:creationId xmlns:a16="http://schemas.microsoft.com/office/drawing/2014/main" id="{C56076AF-1254-425B-B162-55E308531D39}"/>
              </a:ext>
            </a:extLst>
          </p:cNvPr>
          <p:cNvSpPr txBox="1"/>
          <p:nvPr/>
        </p:nvSpPr>
        <p:spPr>
          <a:xfrm>
            <a:off x="2462719" y="4705233"/>
            <a:ext cx="4095675" cy="188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/>
            <a:r>
              <a:rPr lang="fr" sz="750" u="sng" dirty="0">
                <a:solidFill>
                  <a:srgbClr val="0097A7"/>
                </a:solidFill>
                <a:ea typeface="+mn-ea"/>
                <a:hlinkClick r:id="rId5"/>
              </a:rPr>
              <a:t>https://eur-lex.europa.eu/legal-content/EN/HIS/?sortOrder=asc&amp;uri=CELEX%3A32018L2001</a:t>
            </a:r>
            <a:endParaRPr sz="750" dirty="0">
              <a:ea typeface="+mn-ea"/>
            </a:endParaRPr>
          </a:p>
        </p:txBody>
      </p:sp>
      <p:sp>
        <p:nvSpPr>
          <p:cNvPr id="2" name="Accolade fermante 1">
            <a:extLst>
              <a:ext uri="{FF2B5EF4-FFF2-40B4-BE49-F238E27FC236}">
                <a16:creationId xmlns:a16="http://schemas.microsoft.com/office/drawing/2014/main" id="{75610E0E-BC27-479F-9FC0-B16625427F98}"/>
              </a:ext>
            </a:extLst>
          </p:cNvPr>
          <p:cNvSpPr/>
          <p:nvPr/>
        </p:nvSpPr>
        <p:spPr>
          <a:xfrm>
            <a:off x="5868144" y="3165816"/>
            <a:ext cx="108012" cy="378042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8D2A44-A90A-404E-A914-713A85BD34CC}"/>
              </a:ext>
            </a:extLst>
          </p:cNvPr>
          <p:cNvSpPr txBox="1"/>
          <p:nvPr/>
        </p:nvSpPr>
        <p:spPr>
          <a:xfrm>
            <a:off x="6045337" y="3242996"/>
            <a:ext cx="16050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Staff </a:t>
            </a:r>
            <a:r>
              <a:rPr lang="fr-FR" sz="900" i="1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Working</a:t>
            </a:r>
            <a:r>
              <a:rPr lang="fr-FR" sz="900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Documents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C7DDE76-2F83-4272-85A3-FCD89984B298}"/>
              </a:ext>
            </a:extLst>
          </p:cNvPr>
          <p:cNvSpPr txBox="1"/>
          <p:nvPr/>
        </p:nvSpPr>
        <p:spPr>
          <a:xfrm>
            <a:off x="6045337" y="3012073"/>
            <a:ext cx="1884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COM Document</a:t>
            </a: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6EF65AB-696E-4EC2-9F71-73EB4E1BE127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5814138" y="3115949"/>
            <a:ext cx="231199" cy="1154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9F8F593F-FBDE-40CC-A22B-606085F7DFEF}"/>
              </a:ext>
            </a:extLst>
          </p:cNvPr>
          <p:cNvCxnSpPr>
            <a:cxnSpLocks/>
          </p:cNvCxnSpPr>
          <p:nvPr/>
        </p:nvCxnSpPr>
        <p:spPr>
          <a:xfrm flipV="1">
            <a:off x="5112060" y="3115948"/>
            <a:ext cx="933277" cy="48191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08B1F37-79ED-407D-847D-33C33839EC50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5652120" y="1653648"/>
            <a:ext cx="393217" cy="147384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8260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/>
          <p:nvPr/>
        </p:nvSpPr>
        <p:spPr>
          <a:xfrm>
            <a:off x="2472038" y="1411465"/>
            <a:ext cx="4008375" cy="112095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" sz="1200" b="1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</a:t>
            </a:r>
            <a:r>
              <a:rPr lang="fr-FR" sz="1200" b="1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islative</a:t>
            </a:r>
            <a:r>
              <a:rPr lang="fr" sz="1200" b="1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Activity</a:t>
            </a:r>
            <a:endParaRPr sz="1200" b="1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6681" defTabSz="685800">
              <a:buClr>
                <a:srgbClr val="FFFFFF"/>
              </a:buClr>
              <a:buSzPts val="800"/>
              <a:buFont typeface="Arial"/>
              <a:buChar char="•"/>
            </a:pPr>
            <a:r>
              <a:rPr lang="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activity_stage: </a:t>
            </a:r>
            <a:r>
              <a:rPr lang="fr" sz="750" b="1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Adoption by Commission</a:t>
            </a:r>
            <a:endParaRPr sz="750" b="1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6681" defTabSz="685800">
              <a:buClr>
                <a:srgbClr val="FFFFFF"/>
              </a:buClr>
              <a:buSzPts val="800"/>
              <a:buFont typeface="Arial"/>
              <a:buChar char="•"/>
            </a:pPr>
            <a:r>
              <a:rPr lang="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had_responsible_organization:  European Commission</a:t>
            </a:r>
            <a:endParaRPr sz="75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6681" defTabSz="685800">
              <a:buClr>
                <a:srgbClr val="FFFFFF"/>
              </a:buClr>
              <a:buSzPts val="800"/>
              <a:buFont typeface="Arial"/>
              <a:buChar char="•"/>
            </a:pPr>
            <a:r>
              <a:rPr lang="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had_responsible_organization:  Directorate-General for Energy</a:t>
            </a:r>
            <a:endParaRPr sz="75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6681" defTabSz="685800">
              <a:buClr>
                <a:srgbClr val="FFFFFF"/>
              </a:buClr>
              <a:buSzPts val="800"/>
              <a:buFont typeface="Arial"/>
              <a:buChar char="•"/>
            </a:pPr>
            <a:r>
              <a:rPr lang="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had_responsible_person: Miguel ARIAS CAÑETE</a:t>
            </a:r>
            <a:endParaRPr sz="75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6681" defTabSz="685800">
              <a:buClr>
                <a:srgbClr val="FFFFFF"/>
              </a:buClr>
              <a:buSzPts val="800"/>
              <a:buFont typeface="Arial"/>
              <a:buChar char="•"/>
            </a:pPr>
            <a:r>
              <a:rPr lang="fr-FR" sz="750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activity</a:t>
            </a:r>
            <a:r>
              <a:rPr lang="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_date: 2016-11-30</a:t>
            </a:r>
            <a:endParaRPr sz="75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16681" defTabSz="685800">
              <a:buClr>
                <a:srgbClr val="FFFFFF"/>
              </a:buClr>
              <a:buSzPts val="800"/>
              <a:buFont typeface="Arial"/>
              <a:buChar char="•"/>
            </a:pPr>
            <a:r>
              <a:rPr lang="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had_legal_basis: TFEU/art 294</a:t>
            </a:r>
          </a:p>
          <a:p>
            <a:pPr marL="128588" indent="-116681" defTabSz="685800">
              <a:buClr>
                <a:srgbClr val="FFFFFF"/>
              </a:buClr>
              <a:buSzPts val="800"/>
              <a:buFont typeface="Arial"/>
              <a:buChar char="•"/>
            </a:pPr>
            <a:r>
              <a:rPr lang="fr-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h</a:t>
            </a:r>
            <a:r>
              <a:rPr lang="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ad_legal_basis: TFEU/art 194 par 2</a:t>
            </a:r>
            <a:endParaRPr sz="75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9"/>
          <p:cNvSpPr/>
          <p:nvPr/>
        </p:nvSpPr>
        <p:spPr>
          <a:xfrm>
            <a:off x="2472038" y="735546"/>
            <a:ext cx="4008375" cy="390150"/>
          </a:xfrm>
          <a:prstGeom prst="rect">
            <a:avLst/>
          </a:prstGeom>
          <a:solidFill>
            <a:srgbClr val="1F497D"/>
          </a:solidFill>
          <a:ln w="25400" cap="flat" cmpd="sng">
            <a:solidFill>
              <a:srgbClr val="0F243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" sz="1600" b="1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LegislativePro</a:t>
            </a:r>
            <a:r>
              <a:rPr lang="fr-FR" sz="1600" b="1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cess</a:t>
            </a:r>
            <a:endParaRPr sz="12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defTabSz="685800"/>
            <a:endParaRPr sz="60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defTabSz="685800"/>
            <a:endParaRPr sz="75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defTabSz="685800"/>
            <a:endParaRPr sz="525" dirty="0">
              <a:solidFill>
                <a:prstClr val="white"/>
              </a:solidFill>
              <a:highlight>
                <a:srgbClr val="D9EDF7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29" name="Google Shape;129;p19"/>
          <p:cNvCxnSpPr>
            <a:stCxn id="127" idx="0"/>
            <a:endCxn id="128" idx="2"/>
          </p:cNvCxnSpPr>
          <p:nvPr/>
        </p:nvCxnSpPr>
        <p:spPr>
          <a:xfrm rot="5400000" flipH="1" flipV="1">
            <a:off x="4333341" y="1268581"/>
            <a:ext cx="285769" cy="9525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130" name="Google Shape;130;p19"/>
          <p:cNvSpPr txBox="1"/>
          <p:nvPr/>
        </p:nvSpPr>
        <p:spPr>
          <a:xfrm>
            <a:off x="3907463" y="1163393"/>
            <a:ext cx="1329075" cy="21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/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consists_of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9"/>
          <p:cNvSpPr/>
          <p:nvPr/>
        </p:nvSpPr>
        <p:spPr>
          <a:xfrm>
            <a:off x="7145783" y="3865783"/>
            <a:ext cx="1353150" cy="54112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-FR" sz="1000" b="1" dirty="0" err="1">
                <a:solidFill>
                  <a:prstClr val="white"/>
                </a:solidFill>
                <a:latin typeface="Calibri"/>
                <a:ea typeface="+mn-ea"/>
                <a:cs typeface="Calibri"/>
                <a:sym typeface="Calibri"/>
              </a:rPr>
              <a:t>DraftLegislationWork</a:t>
            </a:r>
            <a:endParaRPr sz="750" b="1" dirty="0">
              <a:solidFill>
                <a:prstClr val="white"/>
              </a:solidFill>
              <a:latin typeface="Calibri"/>
              <a:ea typeface="+mn-ea"/>
              <a:cs typeface="Calibri"/>
              <a:sym typeface="Calibri"/>
            </a:endParaRPr>
          </a:p>
          <a:p>
            <a:pPr marL="128588" indent="-128588" defTabSz="685800">
              <a:buFont typeface="Arial" panose="020B0604020202020204" pitchFamily="34" charset="0"/>
              <a:buChar char="•"/>
            </a:pPr>
            <a:r>
              <a:rPr lang="fr" sz="750" dirty="0">
                <a:solidFill>
                  <a:prstClr val="white"/>
                </a:solidFill>
                <a:latin typeface="Calibri"/>
                <a:ea typeface="+mn-ea"/>
                <a:cs typeface="Calibri"/>
                <a:sym typeface="Calibri"/>
              </a:rPr>
              <a:t>legislative_project_work_id:</a:t>
            </a:r>
            <a:r>
              <a:rPr lang="fr" sz="750" b="1" dirty="0">
                <a:solidFill>
                  <a:prstClr val="white"/>
                </a:solidFill>
                <a:latin typeface="Calibri"/>
                <a:ea typeface="+mn-ea"/>
                <a:cs typeface="Calibri"/>
                <a:sym typeface="Calibri"/>
              </a:rPr>
              <a:t> </a:t>
            </a:r>
            <a:r>
              <a:rPr lang="fr" sz="750" b="1" dirty="0">
                <a:solidFill>
                  <a:prstClr val="white"/>
                </a:solidFill>
                <a:latin typeface="Calibri"/>
                <a:ea typeface="+mn-ea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52016PC0767</a:t>
            </a:r>
            <a:endParaRPr sz="750" b="1" dirty="0">
              <a:solidFill>
                <a:prstClr val="white"/>
              </a:solidFill>
              <a:latin typeface="Calibri"/>
              <a:ea typeface="+mn-ea"/>
              <a:cs typeface="Calibri"/>
              <a:sym typeface="Calibri"/>
            </a:endParaRPr>
          </a:p>
        </p:txBody>
      </p:sp>
      <p:cxnSp>
        <p:nvCxnSpPr>
          <p:cNvPr id="132" name="Google Shape;132;p19"/>
          <p:cNvCxnSpPr>
            <a:stCxn id="131" idx="0"/>
            <a:endCxn id="127" idx="3"/>
          </p:cNvCxnSpPr>
          <p:nvPr/>
        </p:nvCxnSpPr>
        <p:spPr>
          <a:xfrm rot="16200000" flipV="1">
            <a:off x="6204465" y="2247889"/>
            <a:ext cx="1893843" cy="1341945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133" name="Google Shape;133;p19"/>
          <p:cNvSpPr txBox="1"/>
          <p:nvPr/>
        </p:nvSpPr>
        <p:spPr>
          <a:xfrm>
            <a:off x="6603901" y="2028299"/>
            <a:ext cx="1572359" cy="135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/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created_a_realization_of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9"/>
          <p:cNvSpPr/>
          <p:nvPr/>
        </p:nvSpPr>
        <p:spPr>
          <a:xfrm>
            <a:off x="1301569" y="3113100"/>
            <a:ext cx="1419075" cy="54112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-FR" sz="1000" b="1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750" b="1" u="sng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8588" indent="-126206" defTabSz="685800">
              <a:buSzPts val="1000"/>
              <a:buFont typeface="Arial"/>
              <a:buChar char="•"/>
            </a:pPr>
            <a:r>
              <a:rPr lang="fr" sz="750" dirty="0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legislative_project_work_id:  </a:t>
            </a:r>
            <a:r>
              <a:rPr lang="fr" sz="750" dirty="0">
                <a:solidFill>
                  <a:prstClr val="white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52016SC0418</a:t>
            </a:r>
            <a:endParaRPr sz="750" dirty="0">
              <a:solidFill>
                <a:prstClr val="whit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9"/>
          <p:cNvSpPr/>
          <p:nvPr/>
        </p:nvSpPr>
        <p:spPr>
          <a:xfrm>
            <a:off x="2749500" y="3113100"/>
            <a:ext cx="1419075" cy="54112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-FR" sz="1000" b="1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750" b="1" u="sng" dirty="0">
              <a:solidFill>
                <a:prstClr val="white"/>
              </a:solidFill>
              <a:latin typeface="Calibri"/>
              <a:ea typeface="+mn-ea"/>
              <a:cs typeface="Calibri"/>
              <a:sym typeface="Calibri"/>
            </a:endParaRPr>
          </a:p>
          <a:p>
            <a:pPr marL="128588" indent="-128588" defTabSz="685800">
              <a:buFont typeface="Arial" panose="020B0604020202020204" pitchFamily="34" charset="0"/>
              <a:buChar char="•"/>
            </a:pPr>
            <a:r>
              <a:rPr lang="fr" sz="750" dirty="0">
                <a:solidFill>
                  <a:prstClr val="white"/>
                </a:solidFill>
                <a:latin typeface="Calibri"/>
                <a:ea typeface="+mn-ea"/>
                <a:cs typeface="Calibri"/>
                <a:sym typeface="Calibri"/>
              </a:rPr>
              <a:t>legislative_project_work_id:  </a:t>
            </a:r>
            <a:r>
              <a:rPr lang="fr" sz="750" b="1" dirty="0">
                <a:solidFill>
                  <a:prstClr val="white"/>
                </a:solidFill>
                <a:latin typeface="Calibri"/>
                <a:ea typeface="+mn-ea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52016SC0416</a:t>
            </a:r>
            <a:endParaRPr sz="750" b="1" dirty="0">
              <a:solidFill>
                <a:prstClr val="white"/>
              </a:solidFill>
              <a:latin typeface="Calibri"/>
              <a:ea typeface="+mn-ea"/>
              <a:cs typeface="Calibri"/>
              <a:sym typeface="Calibri"/>
            </a:endParaRPr>
          </a:p>
        </p:txBody>
      </p:sp>
      <p:sp>
        <p:nvSpPr>
          <p:cNvPr id="136" name="Google Shape;136;p19"/>
          <p:cNvSpPr/>
          <p:nvPr/>
        </p:nvSpPr>
        <p:spPr>
          <a:xfrm>
            <a:off x="4228313" y="3113100"/>
            <a:ext cx="1419075" cy="54112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-FR" sz="1000" b="1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750" b="1" u="sng" dirty="0">
              <a:solidFill>
                <a:prstClr val="white"/>
              </a:solidFill>
              <a:latin typeface="Calibri"/>
              <a:ea typeface="+mn-ea"/>
              <a:cs typeface="Calibri"/>
              <a:sym typeface="Calibri"/>
            </a:endParaRPr>
          </a:p>
          <a:p>
            <a:pPr marL="128588" indent="-128588" defTabSz="685800">
              <a:buFont typeface="Arial" panose="020B0604020202020204" pitchFamily="34" charset="0"/>
              <a:buChar char="•"/>
            </a:pPr>
            <a:r>
              <a:rPr lang="fr" sz="750" dirty="0">
                <a:solidFill>
                  <a:prstClr val="white"/>
                </a:solidFill>
                <a:latin typeface="Calibri"/>
                <a:ea typeface="+mn-ea"/>
                <a:cs typeface="Calibri"/>
                <a:sym typeface="Calibri"/>
              </a:rPr>
              <a:t>legislative_project_work_id:  </a:t>
            </a:r>
            <a:r>
              <a:rPr lang="fr" sz="750" b="1" dirty="0">
                <a:solidFill>
                  <a:prstClr val="white"/>
                </a:solidFill>
                <a:latin typeface="Calibri"/>
                <a:ea typeface="+mn-ea"/>
                <a:cs typeface="Calibri"/>
                <a:sym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52016SC0419</a:t>
            </a:r>
            <a:r>
              <a:rPr lang="fr" sz="750" b="1" dirty="0">
                <a:solidFill>
                  <a:prstClr val="white"/>
                </a:solidFill>
                <a:latin typeface="Calibri"/>
                <a:ea typeface="+mn-ea"/>
                <a:cs typeface="Calibri"/>
                <a:sym typeface="Calibri"/>
              </a:rPr>
              <a:t> </a:t>
            </a:r>
            <a:endParaRPr sz="750" b="1" dirty="0">
              <a:solidFill>
                <a:prstClr val="white"/>
              </a:solidFill>
              <a:latin typeface="Calibri"/>
              <a:ea typeface="+mn-ea"/>
              <a:cs typeface="Calibri"/>
              <a:sym typeface="Calibri"/>
            </a:endParaRPr>
          </a:p>
        </p:txBody>
      </p:sp>
      <p:sp>
        <p:nvSpPr>
          <p:cNvPr id="137" name="Google Shape;137;p19"/>
          <p:cNvSpPr/>
          <p:nvPr/>
        </p:nvSpPr>
        <p:spPr>
          <a:xfrm>
            <a:off x="5694469" y="3113100"/>
            <a:ext cx="1419075" cy="541125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ctr" defTabSz="685800"/>
            <a:r>
              <a:rPr lang="fr-FR" sz="1000" b="1" dirty="0" err="1">
                <a:solidFill>
                  <a:prstClr val="white"/>
                </a:solidFill>
                <a:latin typeface="Calibri"/>
                <a:ea typeface="Calibri"/>
                <a:cs typeface="Calibri"/>
                <a:sym typeface="Calibri"/>
              </a:rPr>
              <a:t>LegislativeProcessWork</a:t>
            </a:r>
            <a:endParaRPr sz="750" b="1" u="sng" dirty="0">
              <a:solidFill>
                <a:prstClr val="white"/>
              </a:solidFill>
              <a:latin typeface="Calibri"/>
              <a:ea typeface="+mn-ea"/>
              <a:cs typeface="Calibri"/>
              <a:sym typeface="Calibri"/>
            </a:endParaRPr>
          </a:p>
          <a:p>
            <a:pPr marL="128588" indent="-128588" defTabSz="685800">
              <a:buFont typeface="Arial" panose="020B0604020202020204" pitchFamily="34" charset="0"/>
              <a:buChar char="•"/>
            </a:pPr>
            <a:r>
              <a:rPr lang="fr" sz="750" dirty="0">
                <a:solidFill>
                  <a:prstClr val="white"/>
                </a:solidFill>
                <a:latin typeface="Calibri"/>
                <a:ea typeface="+mn-ea"/>
                <a:cs typeface="Calibri"/>
                <a:sym typeface="Calibri"/>
              </a:rPr>
              <a:t>legislative_project_work_id:  </a:t>
            </a:r>
            <a:r>
              <a:rPr lang="fr" sz="750" b="1" dirty="0">
                <a:solidFill>
                  <a:prstClr val="white"/>
                </a:solidFill>
                <a:latin typeface="Calibri"/>
                <a:ea typeface="+mn-ea"/>
                <a:cs typeface="Calibri"/>
                <a:sym typeface="Calibri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52016SC0417</a:t>
            </a:r>
            <a:endParaRPr sz="750" b="1" dirty="0">
              <a:solidFill>
                <a:prstClr val="white"/>
              </a:solidFill>
              <a:latin typeface="Calibri"/>
              <a:ea typeface="+mn-ea"/>
              <a:cs typeface="Calibri"/>
              <a:sym typeface="Calibri"/>
            </a:endParaRPr>
          </a:p>
        </p:txBody>
      </p:sp>
      <p:cxnSp>
        <p:nvCxnSpPr>
          <p:cNvPr id="138" name="Google Shape;138;p19"/>
          <p:cNvCxnSpPr>
            <a:stCxn id="137" idx="0"/>
            <a:endCxn id="127" idx="2"/>
          </p:cNvCxnSpPr>
          <p:nvPr/>
        </p:nvCxnSpPr>
        <p:spPr>
          <a:xfrm rot="16200000" flipV="1">
            <a:off x="5149774" y="1858867"/>
            <a:ext cx="580685" cy="1927781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39" name="Google Shape;139;p19"/>
          <p:cNvCxnSpPr>
            <a:stCxn id="136" idx="0"/>
            <a:endCxn id="127" idx="2"/>
          </p:cNvCxnSpPr>
          <p:nvPr/>
        </p:nvCxnSpPr>
        <p:spPr>
          <a:xfrm rot="16200000" flipV="1">
            <a:off x="4416696" y="2591945"/>
            <a:ext cx="580685" cy="461625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40" name="Google Shape;140;p19"/>
          <p:cNvCxnSpPr>
            <a:stCxn id="135" idx="0"/>
            <a:endCxn id="127" idx="2"/>
          </p:cNvCxnSpPr>
          <p:nvPr/>
        </p:nvCxnSpPr>
        <p:spPr>
          <a:xfrm rot="5400000" flipH="1" flipV="1">
            <a:off x="3677290" y="2314164"/>
            <a:ext cx="580685" cy="1017188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141" name="Google Shape;141;p19"/>
          <p:cNvCxnSpPr>
            <a:stCxn id="134" idx="0"/>
            <a:endCxn id="127" idx="2"/>
          </p:cNvCxnSpPr>
          <p:nvPr/>
        </p:nvCxnSpPr>
        <p:spPr>
          <a:xfrm rot="5400000" flipH="1" flipV="1">
            <a:off x="2953324" y="1590199"/>
            <a:ext cx="580685" cy="2465119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142" name="Google Shape;142;p19"/>
          <p:cNvSpPr txBox="1"/>
          <p:nvPr/>
        </p:nvSpPr>
        <p:spPr>
          <a:xfrm>
            <a:off x="3329944" y="2571750"/>
            <a:ext cx="1419075" cy="250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defTabSz="685800"/>
            <a:r>
              <a:rPr lang="fr-FR" sz="1000" dirty="0" err="1">
                <a:solidFill>
                  <a:prstClr val="black"/>
                </a:solidFill>
                <a:latin typeface="Calibri"/>
                <a:ea typeface="Calibri"/>
                <a:cs typeface="Calibri"/>
                <a:sym typeface="Calibri"/>
              </a:rPr>
              <a:t>involved</a:t>
            </a:r>
            <a:r>
              <a:rPr lang="fr" sz="1000" dirty="0">
                <a:solidFill>
                  <a:prstClr val="black"/>
                </a:solidFill>
                <a:latin typeface="Calibri"/>
                <a:ea typeface="Calibri"/>
                <a:cs typeface="Calibri"/>
                <a:sym typeface="Calibri"/>
              </a:rPr>
              <a:t>_work</a:t>
            </a:r>
            <a:endParaRPr sz="1000" dirty="0">
              <a:solidFill>
                <a:prstClr val="black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477015C-DC97-4806-B6C5-9B7C32F40CE4}"/>
              </a:ext>
            </a:extLst>
          </p:cNvPr>
          <p:cNvSpPr txBox="1"/>
          <p:nvPr/>
        </p:nvSpPr>
        <p:spPr>
          <a:xfrm>
            <a:off x="23839" y="4764679"/>
            <a:ext cx="71219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750" i="1" dirty="0">
                <a:ea typeface="+mn-ea"/>
              </a:rPr>
              <a:t>Note : in </a:t>
            </a:r>
            <a:r>
              <a:rPr lang="fr-FR" sz="750" i="1" dirty="0" err="1">
                <a:ea typeface="+mn-ea"/>
              </a:rPr>
              <a:t>this</a:t>
            </a:r>
            <a:r>
              <a:rPr lang="fr-FR" sz="750" i="1" dirty="0">
                <a:ea typeface="+mn-ea"/>
              </a:rPr>
              <a:t> </a:t>
            </a:r>
            <a:r>
              <a:rPr lang="fr-FR" sz="750" i="1" dirty="0" err="1">
                <a:ea typeface="+mn-ea"/>
              </a:rPr>
              <a:t>example</a:t>
            </a:r>
            <a:r>
              <a:rPr lang="fr-FR" sz="750" i="1" dirty="0">
                <a:ea typeface="+mn-ea"/>
              </a:rPr>
              <a:t> « </a:t>
            </a:r>
            <a:r>
              <a:rPr lang="fr-FR" sz="750" i="1" dirty="0" err="1">
                <a:ea typeface="+mn-ea"/>
              </a:rPr>
              <a:t>adressee</a:t>
            </a:r>
            <a:r>
              <a:rPr lang="fr-FR" sz="750" i="1" dirty="0">
                <a:ea typeface="+mn-ea"/>
              </a:rPr>
              <a:t> for </a:t>
            </a:r>
            <a:r>
              <a:rPr lang="fr-FR" sz="750" i="1" dirty="0" err="1">
                <a:ea typeface="+mn-ea"/>
              </a:rPr>
              <a:t>formal</a:t>
            </a:r>
            <a:r>
              <a:rPr lang="fr-FR" sz="750" i="1" dirty="0">
                <a:ea typeface="+mn-ea"/>
              </a:rPr>
              <a:t> </a:t>
            </a:r>
            <a:r>
              <a:rPr lang="fr-FR" sz="750" i="1" dirty="0" err="1">
                <a:ea typeface="+mn-ea"/>
              </a:rPr>
              <a:t>act</a:t>
            </a:r>
            <a:r>
              <a:rPr lang="fr-FR" sz="750" i="1" dirty="0">
                <a:ea typeface="+mn-ea"/>
              </a:rPr>
              <a:t> » and « </a:t>
            </a:r>
            <a:r>
              <a:rPr lang="fr-FR" sz="750" i="1" dirty="0" err="1">
                <a:ea typeface="+mn-ea"/>
              </a:rPr>
              <a:t>adressee</a:t>
            </a:r>
            <a:r>
              <a:rPr lang="fr-FR" sz="750" i="1" dirty="0">
                <a:ea typeface="+mn-ea"/>
              </a:rPr>
              <a:t> for </a:t>
            </a:r>
            <a:r>
              <a:rPr lang="fr-FR" sz="750" i="1" dirty="0" err="1">
                <a:ea typeface="+mn-ea"/>
              </a:rPr>
              <a:t>mandatory</a:t>
            </a:r>
            <a:r>
              <a:rPr lang="fr-FR" sz="750" i="1" dirty="0">
                <a:ea typeface="+mn-ea"/>
              </a:rPr>
              <a:t> consultation » are not </a:t>
            </a:r>
            <a:r>
              <a:rPr lang="fr-FR" sz="750" i="1" dirty="0" err="1">
                <a:ea typeface="+mn-ea"/>
              </a:rPr>
              <a:t>mapped</a:t>
            </a:r>
            <a:r>
              <a:rPr lang="fr-FR" sz="750" i="1" dirty="0">
                <a:ea typeface="+mn-ea"/>
              </a:rPr>
              <a:t>. A </a:t>
            </a:r>
            <a:r>
              <a:rPr lang="fr-FR" sz="750" i="1" dirty="0" err="1">
                <a:ea typeface="+mn-ea"/>
              </a:rPr>
              <a:t>detailled</a:t>
            </a:r>
            <a:r>
              <a:rPr lang="fr-FR" sz="750" i="1" dirty="0">
                <a:ea typeface="+mn-ea"/>
              </a:rPr>
              <a:t> </a:t>
            </a:r>
            <a:r>
              <a:rPr lang="fr-FR" sz="750" i="1" dirty="0" err="1">
                <a:ea typeface="+mn-ea"/>
              </a:rPr>
              <a:t>analysis</a:t>
            </a:r>
            <a:r>
              <a:rPr lang="fr-FR" sz="750" i="1" dirty="0">
                <a:ea typeface="+mn-ea"/>
              </a:rPr>
              <a:t> </a:t>
            </a:r>
            <a:r>
              <a:rPr lang="fr-FR" sz="750" i="1" dirty="0" err="1">
                <a:ea typeface="+mn-ea"/>
              </a:rPr>
              <a:t>should</a:t>
            </a:r>
            <a:r>
              <a:rPr lang="fr-FR" sz="750" i="1" dirty="0">
                <a:ea typeface="+mn-ea"/>
              </a:rPr>
              <a:t> </a:t>
            </a:r>
            <a:r>
              <a:rPr lang="fr-FR" sz="750" i="1" dirty="0" err="1">
                <a:ea typeface="+mn-ea"/>
              </a:rPr>
              <a:t>determine</a:t>
            </a:r>
            <a:r>
              <a:rPr lang="fr-FR" sz="750" i="1" dirty="0">
                <a:ea typeface="+mn-ea"/>
              </a:rPr>
              <a:t> if/how </a:t>
            </a:r>
            <a:r>
              <a:rPr lang="fr-FR" sz="750" i="1" dirty="0" err="1">
                <a:ea typeface="+mn-ea"/>
              </a:rPr>
              <a:t>they</a:t>
            </a:r>
            <a:r>
              <a:rPr lang="fr-FR" sz="750" i="1" dirty="0">
                <a:ea typeface="+mn-ea"/>
              </a:rPr>
              <a:t> can </a:t>
            </a:r>
            <a:r>
              <a:rPr lang="fr-FR" sz="750" i="1" dirty="0" err="1">
                <a:ea typeface="+mn-ea"/>
              </a:rPr>
              <a:t>be</a:t>
            </a:r>
            <a:r>
              <a:rPr lang="fr-FR" sz="750" i="1" dirty="0">
                <a:ea typeface="+mn-ea"/>
              </a:rPr>
              <a:t> </a:t>
            </a:r>
            <a:r>
              <a:rPr lang="fr-FR" sz="750" i="1" dirty="0" err="1">
                <a:ea typeface="+mn-ea"/>
              </a:rPr>
              <a:t>mapped</a:t>
            </a:r>
            <a:r>
              <a:rPr lang="fr-FR" sz="750" i="1" dirty="0">
                <a:ea typeface="+mn-ea"/>
              </a:rPr>
              <a:t> to ELI-DL.</a:t>
            </a:r>
          </a:p>
        </p:txBody>
      </p:sp>
      <p:sp>
        <p:nvSpPr>
          <p:cNvPr id="23" name="Rectangle : avec coin arrondi et coin rogné en haut 22">
            <a:extLst>
              <a:ext uri="{FF2B5EF4-FFF2-40B4-BE49-F238E27FC236}">
                <a16:creationId xmlns:a16="http://schemas.microsoft.com/office/drawing/2014/main" id="{96B3963D-4C8A-4E4F-9B0B-6BFA5DD4A51B}"/>
              </a:ext>
            </a:extLst>
          </p:cNvPr>
          <p:cNvSpPr/>
          <p:nvPr/>
        </p:nvSpPr>
        <p:spPr>
          <a:xfrm rot="19724714">
            <a:off x="1414072" y="1894034"/>
            <a:ext cx="1012082" cy="547668"/>
          </a:xfrm>
          <a:prstGeom prst="snipRoundRect">
            <a:avLst/>
          </a:prstGeom>
          <a:solidFill>
            <a:srgbClr val="FDE891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>
              <a:buClrTx/>
            </a:pP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Legal basis </a:t>
            </a:r>
            <a:r>
              <a:rPr lang="fr-FR" sz="600" dirty="0" err="1">
                <a:solidFill>
                  <a:srgbClr val="000000"/>
                </a:solidFill>
                <a:latin typeface="Arial"/>
                <a:cs typeface="Arial"/>
              </a:rPr>
              <a:t>is</a:t>
            </a:r>
            <a:r>
              <a:rPr lang="fr-FR" sz="6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600" dirty="0" err="1">
                <a:solidFill>
                  <a:srgbClr val="000000"/>
                </a:solidFill>
                <a:latin typeface="Arial"/>
                <a:cs typeface="Arial"/>
              </a:rPr>
              <a:t>already</a:t>
            </a:r>
            <a:r>
              <a:rPr lang="fr-FR" sz="6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600" dirty="0" err="1">
                <a:solidFill>
                  <a:srgbClr val="000000"/>
                </a:solidFill>
                <a:latin typeface="Arial"/>
                <a:cs typeface="Arial"/>
              </a:rPr>
              <a:t>expressed</a:t>
            </a:r>
            <a:r>
              <a:rPr lang="fr-FR" sz="600" dirty="0">
                <a:solidFill>
                  <a:srgbClr val="000000"/>
                </a:solidFill>
                <a:latin typeface="Arial"/>
                <a:cs typeface="Arial"/>
              </a:rPr>
              <a:t> at the </a:t>
            </a:r>
            <a:r>
              <a:rPr lang="fr-FR" sz="600" dirty="0" err="1">
                <a:solidFill>
                  <a:srgbClr val="000000"/>
                </a:solidFill>
                <a:latin typeface="Arial"/>
                <a:cs typeface="Arial"/>
              </a:rPr>
              <a:t>LegislativeProject</a:t>
            </a:r>
            <a:r>
              <a:rPr lang="fr-FR" sz="6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600" dirty="0" err="1">
                <a:solidFill>
                  <a:srgbClr val="000000"/>
                </a:solidFill>
                <a:latin typeface="Arial"/>
                <a:cs typeface="Arial"/>
              </a:rPr>
              <a:t>level</a:t>
            </a:r>
            <a:r>
              <a:rPr lang="fr-FR" sz="600" dirty="0">
                <a:solidFill>
                  <a:srgbClr val="000000"/>
                </a:solidFill>
                <a:latin typeface="Arial"/>
                <a:cs typeface="Arial"/>
              </a:rPr>
              <a:t>. </a:t>
            </a:r>
          </a:p>
          <a:p>
            <a:pPr defTabSz="685800">
              <a:buClrTx/>
            </a:pPr>
            <a:r>
              <a:rPr lang="fr-FR" sz="600" dirty="0" err="1">
                <a:solidFill>
                  <a:srgbClr val="000000"/>
                </a:solidFill>
                <a:latin typeface="Arial"/>
                <a:cs typeface="Arial"/>
              </a:rPr>
              <a:t>Should</a:t>
            </a:r>
            <a:r>
              <a:rPr lang="fr-FR" sz="6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600" dirty="0" err="1">
                <a:solidFill>
                  <a:srgbClr val="000000"/>
                </a:solidFill>
                <a:latin typeface="Arial"/>
                <a:cs typeface="Arial"/>
              </a:rPr>
              <a:t>it</a:t>
            </a:r>
            <a:r>
              <a:rPr lang="fr-FR" sz="6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600" dirty="0" err="1">
                <a:solidFill>
                  <a:srgbClr val="000000"/>
                </a:solidFill>
                <a:latin typeface="Arial"/>
                <a:cs typeface="Arial"/>
              </a:rPr>
              <a:t>be</a:t>
            </a:r>
            <a:r>
              <a:rPr lang="fr-FR" sz="6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600" dirty="0" err="1">
                <a:solidFill>
                  <a:srgbClr val="000000"/>
                </a:solidFill>
                <a:latin typeface="Arial"/>
                <a:cs typeface="Arial"/>
              </a:rPr>
              <a:t>repeated</a:t>
            </a:r>
            <a:r>
              <a:rPr lang="fr-FR" sz="600" dirty="0">
                <a:solidFill>
                  <a:srgbClr val="000000"/>
                </a:solidFill>
                <a:latin typeface="Arial"/>
                <a:cs typeface="Arial"/>
              </a:rPr>
              <a:t> ?</a:t>
            </a:r>
            <a:endParaRPr lang="fr-FR" sz="600" kern="1200" dirty="0">
              <a:solidFill>
                <a:srgbClr val="1F497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25" name="Rectangle : avec coin arrondi et coin rogné en haut 24">
            <a:extLst>
              <a:ext uri="{FF2B5EF4-FFF2-40B4-BE49-F238E27FC236}">
                <a16:creationId xmlns:a16="http://schemas.microsoft.com/office/drawing/2014/main" id="{015B8645-0C2E-4D22-8DF9-8D40526279E7}"/>
              </a:ext>
            </a:extLst>
          </p:cNvPr>
          <p:cNvSpPr/>
          <p:nvPr/>
        </p:nvSpPr>
        <p:spPr>
          <a:xfrm rot="19724714">
            <a:off x="5896272" y="3950527"/>
            <a:ext cx="685802" cy="300257"/>
          </a:xfrm>
          <a:prstGeom prst="snipRoundRect">
            <a:avLst/>
          </a:prstGeom>
          <a:solidFill>
            <a:srgbClr val="FDE891"/>
          </a:solidFill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85800">
              <a:buClrTx/>
            </a:pPr>
            <a:r>
              <a:rPr lang="fr-FR" sz="600" kern="1200" dirty="0">
                <a:solidFill>
                  <a:srgbClr val="1F497D">
                    <a:lumMod val="50000"/>
                  </a:srgbClr>
                </a:solidFill>
                <a:latin typeface="Calibri"/>
              </a:rPr>
              <a:t>COM document</a:t>
            </a:r>
          </a:p>
        </p:txBody>
      </p:sp>
    </p:spTree>
    <p:extLst>
      <p:ext uri="{BB962C8B-B14F-4D97-AF65-F5344CB8AC3E}">
        <p14:creationId xmlns:p14="http://schemas.microsoft.com/office/powerpoint/2010/main" val="1588202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921A2D0-5E44-44C7-AB58-6984770BC5F6}"/>
              </a:ext>
            </a:extLst>
          </p:cNvPr>
          <p:cNvSpPr/>
          <p:nvPr/>
        </p:nvSpPr>
        <p:spPr>
          <a:xfrm>
            <a:off x="683568" y="404664"/>
            <a:ext cx="2880320" cy="714234"/>
          </a:xfrm>
          <a:prstGeom prst="rect">
            <a:avLst/>
          </a:prstGeom>
          <a:solidFill>
            <a:srgbClr val="1F497D"/>
          </a:solidFill>
          <a:ln w="25400" cap="flat" cmpd="sng" algn="ctr">
            <a:solidFill>
              <a:srgbClr val="1F497D">
                <a:lumMod val="50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Events / </a:t>
            </a:r>
            <a:r>
              <a:rPr kumimoji="0" lang="fr-FR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Activities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B4F939-A656-4504-B3EE-417FB336BA14}"/>
              </a:ext>
            </a:extLst>
          </p:cNvPr>
          <p:cNvSpPr/>
          <p:nvPr/>
        </p:nvSpPr>
        <p:spPr>
          <a:xfrm>
            <a:off x="683568" y="2564904"/>
            <a:ext cx="2880320" cy="1008112"/>
          </a:xfrm>
          <a:prstGeom prst="rect">
            <a:avLst/>
          </a:prstGeom>
          <a:solidFill>
            <a:srgbClr val="EEECE1">
              <a:lumMod val="50000"/>
            </a:srgbClr>
          </a:solidFill>
          <a:ln w="25400" cap="flat" cmpd="sng" algn="ctr">
            <a:solidFill>
              <a:srgbClr val="EEECE1">
                <a:lumMod val="2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Concepts / </a:t>
            </a:r>
            <a:r>
              <a:rPr kumimoji="0" lang="fr-FR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Controlled</a:t>
            </a: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values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419FC0-3FD8-4ACF-8512-513D49CD9AC5}"/>
              </a:ext>
            </a:extLst>
          </p:cNvPr>
          <p:cNvSpPr/>
          <p:nvPr/>
        </p:nvSpPr>
        <p:spPr>
          <a:xfrm>
            <a:off x="683568" y="1335556"/>
            <a:ext cx="2880320" cy="968488"/>
          </a:xfrm>
          <a:prstGeom prst="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lumMod val="50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Works / « Documents »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6A6DD8B-E92B-4B7E-8C71-289DEDA432F4}"/>
              </a:ext>
            </a:extLst>
          </p:cNvPr>
          <p:cNvSpPr/>
          <p:nvPr/>
        </p:nvSpPr>
        <p:spPr>
          <a:xfrm>
            <a:off x="683568" y="3933056"/>
            <a:ext cx="2880320" cy="111017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Out of scope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ELI Draft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Legislation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extension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cteur en arc 21">
            <a:extLst>
              <a:ext uri="{FF2B5EF4-FFF2-40B4-BE49-F238E27FC236}">
                <a16:creationId xmlns:a16="http://schemas.microsoft.com/office/drawing/2014/main" id="{9BE0C48F-CBAD-410C-95F1-CD930FF49F58}"/>
              </a:ext>
            </a:extLst>
          </p:cNvPr>
          <p:cNvCxnSpPr>
            <a:cxnSpLocks/>
          </p:cNvCxnSpPr>
          <p:nvPr/>
        </p:nvCxnSpPr>
        <p:spPr>
          <a:xfrm flipV="1">
            <a:off x="5796136" y="1916832"/>
            <a:ext cx="1397391" cy="291499"/>
          </a:xfrm>
          <a:prstGeom prst="bentConnector2">
            <a:avLst/>
          </a:prstGeom>
          <a:noFill/>
          <a:ln w="19050" cap="flat" cmpd="sng" algn="ctr">
            <a:solidFill>
              <a:srgbClr val="F79646">
                <a:lumMod val="75000"/>
              </a:srgbClr>
            </a:solidFill>
            <a:prstDash val="solid"/>
            <a:tailEnd type="arrow"/>
          </a:ln>
          <a:effectLst/>
        </p:spPr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F41D1B0B-EC1F-41D2-9801-3B0F4488EF76}"/>
              </a:ext>
            </a:extLst>
          </p:cNvPr>
          <p:cNvSpPr txBox="1"/>
          <p:nvPr/>
        </p:nvSpPr>
        <p:spPr>
          <a:xfrm>
            <a:off x="5796136" y="2268744"/>
            <a:ext cx="2338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buFontTx/>
              <a:buNone/>
            </a:pPr>
            <a:r>
              <a:rPr lang="fr-FR" sz="16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property</a:t>
            </a:r>
            <a:r>
              <a:rPr lang="fr-FR" sz="16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/ </a:t>
            </a:r>
            <a:r>
              <a:rPr lang="fr-FR" sz="16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link</a:t>
            </a:r>
            <a:endParaRPr lang="fr-FR" sz="16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6" name="Google Shape;168;p26">
            <a:extLst>
              <a:ext uri="{FF2B5EF4-FFF2-40B4-BE49-F238E27FC236}">
                <a16:creationId xmlns:a16="http://schemas.microsoft.com/office/drawing/2014/main" id="{DA616097-CFAD-429F-8B70-6D7555323DFC}"/>
              </a:ext>
            </a:extLst>
          </p:cNvPr>
          <p:cNvSpPr/>
          <p:nvPr/>
        </p:nvSpPr>
        <p:spPr>
          <a:xfrm rot="16200000">
            <a:off x="5990776" y="3951802"/>
            <a:ext cx="1008112" cy="250542"/>
          </a:xfrm>
          <a:prstGeom prst="rightArrow">
            <a:avLst>
              <a:gd name="adj1" fmla="val 50000"/>
              <a:gd name="adj2" fmla="val 111822"/>
            </a:avLst>
          </a:prstGeom>
          <a:solidFill>
            <a:srgbClr val="CCCCCC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639229B-0A5D-4DCD-965B-075B958B0203}"/>
              </a:ext>
            </a:extLst>
          </p:cNvPr>
          <p:cNvSpPr txBox="1"/>
          <p:nvPr/>
        </p:nvSpPr>
        <p:spPr>
          <a:xfrm>
            <a:off x="6620103" y="3933056"/>
            <a:ext cx="2338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Subclass</a:t>
            </a:r>
            <a:r>
              <a:rPr lang="fr-FR" sz="1600" dirty="0"/>
              <a:t> of</a:t>
            </a:r>
          </a:p>
        </p:txBody>
      </p:sp>
    </p:spTree>
    <p:extLst>
      <p:ext uri="{BB962C8B-B14F-4D97-AF65-F5344CB8AC3E}">
        <p14:creationId xmlns:p14="http://schemas.microsoft.com/office/powerpoint/2010/main" val="3934823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261D1B-64EC-4BBE-B347-5CECA9D6B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88118"/>
            <a:ext cx="8229600" cy="857250"/>
          </a:xfrm>
        </p:spPr>
        <p:txBody>
          <a:bodyPr>
            <a:normAutofit/>
          </a:bodyPr>
          <a:lstStyle/>
          <a:p>
            <a:r>
              <a:rPr lang="fr-FR" dirty="0"/>
              <a:t>Example : a Bill in Ireland</a:t>
            </a:r>
          </a:p>
        </p:txBody>
      </p:sp>
    </p:spTree>
    <p:extLst>
      <p:ext uri="{BB962C8B-B14F-4D97-AF65-F5344CB8AC3E}">
        <p14:creationId xmlns:p14="http://schemas.microsoft.com/office/powerpoint/2010/main" val="962383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05EAD28-82E2-48AD-B156-87DE2D9D8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224" y="0"/>
            <a:ext cx="5355552" cy="51435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B7879CFE-F862-4AA4-908D-6394EFF149DD}"/>
              </a:ext>
            </a:extLst>
          </p:cNvPr>
          <p:cNvSpPr txBox="1"/>
          <p:nvPr/>
        </p:nvSpPr>
        <p:spPr>
          <a:xfrm>
            <a:off x="1277634" y="4840002"/>
            <a:ext cx="48605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i="1" dirty="0"/>
              <a:t>https://www.oireachtas.ie/en/bills/bill/2018/78/?tab=debates</a:t>
            </a:r>
          </a:p>
        </p:txBody>
      </p:sp>
    </p:spTree>
    <p:extLst>
      <p:ext uri="{BB962C8B-B14F-4D97-AF65-F5344CB8AC3E}">
        <p14:creationId xmlns:p14="http://schemas.microsoft.com/office/powerpoint/2010/main" val="1992517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4F5E8169-4E0F-4EDB-9844-6E18B6686981}"/>
              </a:ext>
            </a:extLst>
          </p:cNvPr>
          <p:cNvSpPr/>
          <p:nvPr/>
        </p:nvSpPr>
        <p:spPr>
          <a:xfrm>
            <a:off x="3608110" y="87474"/>
            <a:ext cx="2160240" cy="1129742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35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LegislativeProcess</a:t>
            </a:r>
            <a:endParaRPr kumimoji="0" lang="fr-FR" sz="13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  <a:p>
            <a:pPr marL="128588" marR="0" lvl="0" indent="-1285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78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  <a:p>
            <a:pPr marL="128588" marR="0" lvl="0" indent="-1285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788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process_title</a:t>
            </a:r>
            <a:r>
              <a:rPr kumimoji="0" lang="fr-FR" sz="78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 : </a:t>
            </a:r>
            <a:r>
              <a:rPr kumimoji="0" lang="fr-FR" sz="788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Forestry</a:t>
            </a:r>
            <a:r>
              <a:rPr kumimoji="0" lang="fr-FR" sz="78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 (Planning Permission) (</a:t>
            </a:r>
            <a:r>
              <a:rPr kumimoji="0" lang="fr-FR" sz="788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Amendment</a:t>
            </a:r>
            <a:r>
              <a:rPr kumimoji="0" lang="fr-FR" sz="78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) Bill 2018</a:t>
            </a:r>
          </a:p>
          <a:p>
            <a:pPr marL="128588" marR="0" lvl="0" indent="-1285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788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process_number</a:t>
            </a:r>
            <a:r>
              <a:rPr kumimoji="0" lang="fr-FR" sz="78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 : « 78 »</a:t>
            </a:r>
          </a:p>
          <a:p>
            <a:pPr marL="128588" marR="0" lvl="0" indent="-1285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788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process_description</a:t>
            </a:r>
            <a:r>
              <a:rPr kumimoji="0" lang="fr-FR" sz="78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: « Bill </a:t>
            </a:r>
            <a:r>
              <a:rPr kumimoji="0" lang="fr-FR" sz="788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entitled</a:t>
            </a:r>
            <a:r>
              <a:rPr kumimoji="0" lang="fr-FR" sz="78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 an </a:t>
            </a:r>
            <a:r>
              <a:rPr kumimoji="0" lang="fr-FR" sz="788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Act</a:t>
            </a:r>
            <a:r>
              <a:rPr kumimoji="0" lang="fr-FR" sz="78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 to </a:t>
            </a:r>
            <a:r>
              <a:rPr kumimoji="0" lang="fr-FR" sz="788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amend</a:t>
            </a:r>
            <a:r>
              <a:rPr kumimoji="0" lang="fr-FR" sz="78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… »</a:t>
            </a:r>
          </a:p>
          <a:p>
            <a:pPr marL="128588" marR="0" lvl="0" indent="-1285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788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date_last_update</a:t>
            </a:r>
            <a:r>
              <a:rPr kumimoji="0" lang="fr-FR" sz="78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 : 2018-07-10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78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78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57B33A32-0718-4C30-876D-146DA25E47FB}"/>
              </a:ext>
            </a:extLst>
          </p:cNvPr>
          <p:cNvCxnSpPr>
            <a:cxnSpLocks/>
          </p:cNvCxnSpPr>
          <p:nvPr/>
        </p:nvCxnSpPr>
        <p:spPr>
          <a:xfrm>
            <a:off x="3608110" y="397337"/>
            <a:ext cx="2160241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025470CE-F37F-4745-8970-9B5D8418E814}"/>
              </a:ext>
            </a:extLst>
          </p:cNvPr>
          <p:cNvSpPr/>
          <p:nvPr/>
        </p:nvSpPr>
        <p:spPr>
          <a:xfrm>
            <a:off x="6094804" y="92974"/>
            <a:ext cx="1667898" cy="3462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Person :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Martin Kenny</a:t>
            </a:r>
          </a:p>
        </p:txBody>
      </p:sp>
      <p:cxnSp>
        <p:nvCxnSpPr>
          <p:cNvPr id="61" name="Connecteur en arc 21">
            <a:extLst>
              <a:ext uri="{FF2B5EF4-FFF2-40B4-BE49-F238E27FC236}">
                <a16:creationId xmlns:a16="http://schemas.microsoft.com/office/drawing/2014/main" id="{5826CD2B-8318-4766-9CF0-D6857836437C}"/>
              </a:ext>
            </a:extLst>
          </p:cNvPr>
          <p:cNvCxnSpPr>
            <a:cxnSpLocks/>
            <a:stCxn id="44" idx="3"/>
            <a:endCxn id="60" idx="2"/>
          </p:cNvCxnSpPr>
          <p:nvPr/>
        </p:nvCxnSpPr>
        <p:spPr>
          <a:xfrm flipV="1">
            <a:off x="5768350" y="439220"/>
            <a:ext cx="1160403" cy="213125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>
            <a:extLst>
              <a:ext uri="{FF2B5EF4-FFF2-40B4-BE49-F238E27FC236}">
                <a16:creationId xmlns:a16="http://schemas.microsoft.com/office/drawing/2014/main" id="{8A8BD150-62FC-4060-84AF-FEFDEF119290}"/>
              </a:ext>
            </a:extLst>
          </p:cNvPr>
          <p:cNvSpPr txBox="1"/>
          <p:nvPr/>
        </p:nvSpPr>
        <p:spPr>
          <a:xfrm>
            <a:off x="6273150" y="643691"/>
            <a:ext cx="16174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had_responsible_person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BED8C0F-6E27-484F-8AC6-213DD5F07D32}"/>
              </a:ext>
            </a:extLst>
          </p:cNvPr>
          <p:cNvSpPr/>
          <p:nvPr/>
        </p:nvSpPr>
        <p:spPr>
          <a:xfrm>
            <a:off x="1183903" y="115425"/>
            <a:ext cx="1612469" cy="38898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ProcessType</a:t>
            </a: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 :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Bill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78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cxnSp>
        <p:nvCxnSpPr>
          <p:cNvPr id="110" name="Connecteur en arc 21">
            <a:extLst>
              <a:ext uri="{FF2B5EF4-FFF2-40B4-BE49-F238E27FC236}">
                <a16:creationId xmlns:a16="http://schemas.microsoft.com/office/drawing/2014/main" id="{3FE4C95C-4BEC-4D49-9D2E-9AE220763FFA}"/>
              </a:ext>
            </a:extLst>
          </p:cNvPr>
          <p:cNvCxnSpPr>
            <a:cxnSpLocks/>
            <a:stCxn id="120" idx="1"/>
            <a:endCxn id="108" idx="3"/>
          </p:cNvCxnSpPr>
          <p:nvPr/>
        </p:nvCxnSpPr>
        <p:spPr>
          <a:xfrm rot="10800000">
            <a:off x="2796373" y="309916"/>
            <a:ext cx="808069" cy="358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110">
            <a:extLst>
              <a:ext uri="{FF2B5EF4-FFF2-40B4-BE49-F238E27FC236}">
                <a16:creationId xmlns:a16="http://schemas.microsoft.com/office/drawing/2014/main" id="{F6FD68A5-5BB3-4522-B8F4-71E70706DE77}"/>
              </a:ext>
            </a:extLst>
          </p:cNvPr>
          <p:cNvSpPr txBox="1"/>
          <p:nvPr/>
        </p:nvSpPr>
        <p:spPr>
          <a:xfrm>
            <a:off x="2806646" y="13532"/>
            <a:ext cx="8394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process_type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1A2A902E-8DCE-492B-AB59-D36A08992CE3}"/>
              </a:ext>
            </a:extLst>
          </p:cNvPr>
          <p:cNvSpPr/>
          <p:nvPr/>
        </p:nvSpPr>
        <p:spPr>
          <a:xfrm>
            <a:off x="1201438" y="558621"/>
            <a:ext cx="1605209" cy="418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ProcessStatus</a:t>
            </a: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  : </a:t>
            </a:r>
            <a:r>
              <a:rPr kumimoji="0" lang="fr-FR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/>
              </a:rPr>
              <a:t>Ongoing</a:t>
            </a:r>
            <a:endParaRPr kumimoji="0" lang="fr-FR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67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cxnSp>
        <p:nvCxnSpPr>
          <p:cNvPr id="114" name="Connecteur en arc 21">
            <a:extLst>
              <a:ext uri="{FF2B5EF4-FFF2-40B4-BE49-F238E27FC236}">
                <a16:creationId xmlns:a16="http://schemas.microsoft.com/office/drawing/2014/main" id="{6C8F5798-4E86-4063-AE7B-DE91DA1B4F37}"/>
              </a:ext>
            </a:extLst>
          </p:cNvPr>
          <p:cNvCxnSpPr>
            <a:cxnSpLocks/>
            <a:stCxn id="44" idx="1"/>
            <a:endCxn id="112" idx="3"/>
          </p:cNvCxnSpPr>
          <p:nvPr/>
        </p:nvCxnSpPr>
        <p:spPr>
          <a:xfrm rot="10800000" flipV="1">
            <a:off x="2806646" y="652345"/>
            <a:ext cx="801464" cy="11534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>
            <a:extLst>
              <a:ext uri="{FF2B5EF4-FFF2-40B4-BE49-F238E27FC236}">
                <a16:creationId xmlns:a16="http://schemas.microsoft.com/office/drawing/2014/main" id="{8F5FF1C0-F0E1-4C7F-A372-00FBDC767E34}"/>
              </a:ext>
            </a:extLst>
          </p:cNvPr>
          <p:cNvSpPr/>
          <p:nvPr/>
        </p:nvSpPr>
        <p:spPr>
          <a:xfrm>
            <a:off x="3604441" y="255523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33" name="ZoneTexte 132">
            <a:extLst>
              <a:ext uri="{FF2B5EF4-FFF2-40B4-BE49-F238E27FC236}">
                <a16:creationId xmlns:a16="http://schemas.microsoft.com/office/drawing/2014/main" id="{24C5170B-180B-4C18-B37F-5F5EC9E7484E}"/>
              </a:ext>
            </a:extLst>
          </p:cNvPr>
          <p:cNvSpPr txBox="1"/>
          <p:nvPr/>
        </p:nvSpPr>
        <p:spPr>
          <a:xfrm>
            <a:off x="2745544" y="774744"/>
            <a:ext cx="9005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process_status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8590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DAFE952-3852-4850-A03F-9656C65078E6}"/>
              </a:ext>
            </a:extLst>
          </p:cNvPr>
          <p:cNvSpPr/>
          <p:nvPr/>
        </p:nvSpPr>
        <p:spPr>
          <a:xfrm>
            <a:off x="1331640" y="1707654"/>
            <a:ext cx="1667898" cy="79794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350" b="1" kern="1200" dirty="0" err="1">
                <a:solidFill>
                  <a:prstClr val="white"/>
                </a:solidFill>
                <a:latin typeface="Calibri"/>
              </a:rPr>
              <a:t>LegislativeActivity</a:t>
            </a:r>
            <a:endParaRPr lang="fr-FR" sz="1350" b="1" kern="1200" dirty="0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activity_label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« 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first stage »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activity_start_date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2018-07-10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activity_end_date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2018-07-10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9C6DA32C-E820-4F33-85CF-BF0275BCF514}"/>
              </a:ext>
            </a:extLst>
          </p:cNvPr>
          <p:cNvCxnSpPr>
            <a:cxnSpLocks/>
          </p:cNvCxnSpPr>
          <p:nvPr/>
        </p:nvCxnSpPr>
        <p:spPr>
          <a:xfrm>
            <a:off x="1331640" y="2019546"/>
            <a:ext cx="1667898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7F23C9F4-331F-440A-B63B-509EE80C2653}"/>
              </a:ext>
            </a:extLst>
          </p:cNvPr>
          <p:cNvSpPr txBox="1"/>
          <p:nvPr/>
        </p:nvSpPr>
        <p:spPr>
          <a:xfrm>
            <a:off x="2991260" y="1898878"/>
            <a:ext cx="17539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occured_at_stage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F5E8169-4E0F-4EDB-9844-6E18B6686981}"/>
              </a:ext>
            </a:extLst>
          </p:cNvPr>
          <p:cNvSpPr/>
          <p:nvPr/>
        </p:nvSpPr>
        <p:spPr>
          <a:xfrm>
            <a:off x="3608110" y="87474"/>
            <a:ext cx="2160240" cy="1129742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350" b="1" kern="1200" dirty="0" err="1">
                <a:solidFill>
                  <a:prstClr val="white"/>
                </a:solidFill>
                <a:latin typeface="Calibri"/>
              </a:rPr>
              <a:t>LegislativeProcess</a:t>
            </a:r>
            <a:endParaRPr lang="fr-FR" sz="1350" b="1" kern="1200" dirty="0">
              <a:solidFill>
                <a:prstClr val="white"/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process_title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Forestry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(Planning Permission) (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Amendment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) Bill 2018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process_number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« 78 »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process_description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: « Bill 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entitled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an 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to 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amend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… »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date_last_update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2018-07-10</a:t>
            </a:r>
          </a:p>
          <a:p>
            <a:pPr defTabSz="685800">
              <a:buClrTx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  <a:p>
            <a:pPr defTabSz="685800">
              <a:buClrTx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57B33A32-0718-4C30-876D-146DA25E47FB}"/>
              </a:ext>
            </a:extLst>
          </p:cNvPr>
          <p:cNvCxnSpPr>
            <a:cxnSpLocks/>
          </p:cNvCxnSpPr>
          <p:nvPr/>
        </p:nvCxnSpPr>
        <p:spPr>
          <a:xfrm>
            <a:off x="3608110" y="397337"/>
            <a:ext cx="2160241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Connecteur en arc 21">
            <a:extLst>
              <a:ext uri="{FF2B5EF4-FFF2-40B4-BE49-F238E27FC236}">
                <a16:creationId xmlns:a16="http://schemas.microsoft.com/office/drawing/2014/main" id="{C7762B9E-331C-4ED8-9A98-6752A96AD7A8}"/>
              </a:ext>
            </a:extLst>
          </p:cNvPr>
          <p:cNvCxnSpPr>
            <a:cxnSpLocks/>
            <a:stCxn id="125" idx="1"/>
            <a:endCxn id="2" idx="0"/>
          </p:cNvCxnSpPr>
          <p:nvPr/>
        </p:nvCxnSpPr>
        <p:spPr>
          <a:xfrm rot="10800000" flipV="1">
            <a:off x="2165590" y="1090066"/>
            <a:ext cx="1438852" cy="617588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>
            <a:extLst>
              <a:ext uri="{FF2B5EF4-FFF2-40B4-BE49-F238E27FC236}">
                <a16:creationId xmlns:a16="http://schemas.microsoft.com/office/drawing/2014/main" id="{8664E05E-AD63-4500-AE83-F2E3B63C1C57}"/>
              </a:ext>
            </a:extLst>
          </p:cNvPr>
          <p:cNvSpPr txBox="1"/>
          <p:nvPr/>
        </p:nvSpPr>
        <p:spPr>
          <a:xfrm>
            <a:off x="4664599" y="1246423"/>
            <a:ext cx="15275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consists_of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B5DCE92-9AAC-4011-B894-FE401458626E}"/>
              </a:ext>
            </a:extLst>
          </p:cNvPr>
          <p:cNvSpPr/>
          <p:nvPr/>
        </p:nvSpPr>
        <p:spPr>
          <a:xfrm>
            <a:off x="2631200" y="1306487"/>
            <a:ext cx="1667898" cy="4540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200" b="1" kern="1200" dirty="0" err="1">
                <a:solidFill>
                  <a:prstClr val="white"/>
                </a:solidFill>
                <a:latin typeface="Calibri"/>
              </a:rPr>
              <a:t>ProcessStage</a:t>
            </a:r>
            <a:r>
              <a:rPr lang="fr-FR" sz="750" b="1" kern="1200" dirty="0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« 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first stage »</a:t>
            </a:r>
            <a:endParaRPr lang="fr-FR" sz="1350" kern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4" name="Connecteur en arc 21">
            <a:extLst>
              <a:ext uri="{FF2B5EF4-FFF2-40B4-BE49-F238E27FC236}">
                <a16:creationId xmlns:a16="http://schemas.microsoft.com/office/drawing/2014/main" id="{D1C3C382-DDF0-487F-8B8F-41B51BE50075}"/>
              </a:ext>
            </a:extLst>
          </p:cNvPr>
          <p:cNvCxnSpPr>
            <a:cxnSpLocks/>
            <a:stCxn id="2" idx="3"/>
            <a:endCxn id="53" idx="2"/>
          </p:cNvCxnSpPr>
          <p:nvPr/>
        </p:nvCxnSpPr>
        <p:spPr>
          <a:xfrm flipV="1">
            <a:off x="2999539" y="1760499"/>
            <a:ext cx="465611" cy="346129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025470CE-F37F-4745-8970-9B5D8418E814}"/>
              </a:ext>
            </a:extLst>
          </p:cNvPr>
          <p:cNvSpPr/>
          <p:nvPr/>
        </p:nvSpPr>
        <p:spPr>
          <a:xfrm>
            <a:off x="6094804" y="92974"/>
            <a:ext cx="1667898" cy="3462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fr-FR" sz="1200" b="1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Person : </a:t>
            </a:r>
            <a:r>
              <a:rPr lang="fr-FR" sz="1200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Martin Kenny</a:t>
            </a:r>
          </a:p>
        </p:txBody>
      </p:sp>
      <p:cxnSp>
        <p:nvCxnSpPr>
          <p:cNvPr id="61" name="Connecteur en arc 21">
            <a:extLst>
              <a:ext uri="{FF2B5EF4-FFF2-40B4-BE49-F238E27FC236}">
                <a16:creationId xmlns:a16="http://schemas.microsoft.com/office/drawing/2014/main" id="{5826CD2B-8318-4766-9CF0-D6857836437C}"/>
              </a:ext>
            </a:extLst>
          </p:cNvPr>
          <p:cNvCxnSpPr>
            <a:cxnSpLocks/>
            <a:stCxn id="44" idx="3"/>
            <a:endCxn id="60" idx="2"/>
          </p:cNvCxnSpPr>
          <p:nvPr/>
        </p:nvCxnSpPr>
        <p:spPr>
          <a:xfrm flipV="1">
            <a:off x="5768350" y="439220"/>
            <a:ext cx="1160403" cy="213125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>
            <a:extLst>
              <a:ext uri="{FF2B5EF4-FFF2-40B4-BE49-F238E27FC236}">
                <a16:creationId xmlns:a16="http://schemas.microsoft.com/office/drawing/2014/main" id="{8A8BD150-62FC-4060-84AF-FEFDEF119290}"/>
              </a:ext>
            </a:extLst>
          </p:cNvPr>
          <p:cNvSpPr txBox="1"/>
          <p:nvPr/>
        </p:nvSpPr>
        <p:spPr>
          <a:xfrm>
            <a:off x="6273150" y="643691"/>
            <a:ext cx="16174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had_responsible_person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FD6DC9A-102C-4C6F-9E6C-F1E6F60A4B76}"/>
              </a:ext>
            </a:extLst>
          </p:cNvPr>
          <p:cNvSpPr/>
          <p:nvPr/>
        </p:nvSpPr>
        <p:spPr>
          <a:xfrm>
            <a:off x="4753526" y="1706105"/>
            <a:ext cx="1738242" cy="79794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350" b="1" kern="1200" dirty="0" err="1">
                <a:solidFill>
                  <a:prstClr val="white"/>
                </a:solidFill>
                <a:latin typeface="Calibri"/>
              </a:rPr>
              <a:t>LegislativeActivity</a:t>
            </a:r>
            <a:endParaRPr lang="fr-FR" sz="1350" b="1" kern="1200" dirty="0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activity_label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« 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second stage »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activity_start_date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2018-07-10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7E142A0-9B76-48FE-913C-967439BB4B5A}"/>
              </a:ext>
            </a:extLst>
          </p:cNvPr>
          <p:cNvSpPr/>
          <p:nvPr/>
        </p:nvSpPr>
        <p:spPr>
          <a:xfrm>
            <a:off x="5760133" y="1709119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4E64A20A-E41F-408A-A94E-2CDE25EDCFD3}"/>
              </a:ext>
            </a:extLst>
          </p:cNvPr>
          <p:cNvCxnSpPr>
            <a:cxnSpLocks/>
          </p:cNvCxnSpPr>
          <p:nvPr/>
        </p:nvCxnSpPr>
        <p:spPr>
          <a:xfrm>
            <a:off x="4753526" y="1987106"/>
            <a:ext cx="1738242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8" name="ZoneTexte 67">
            <a:extLst>
              <a:ext uri="{FF2B5EF4-FFF2-40B4-BE49-F238E27FC236}">
                <a16:creationId xmlns:a16="http://schemas.microsoft.com/office/drawing/2014/main" id="{7ED4B8C2-8D8D-403B-ACDC-DF21A5A434E2}"/>
              </a:ext>
            </a:extLst>
          </p:cNvPr>
          <p:cNvSpPr txBox="1"/>
          <p:nvPr/>
        </p:nvSpPr>
        <p:spPr>
          <a:xfrm>
            <a:off x="6592152" y="1883231"/>
            <a:ext cx="17539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occured_at_stage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D8DC7B8-EBE5-4782-BD4D-36B3C1EA0501}"/>
              </a:ext>
            </a:extLst>
          </p:cNvPr>
          <p:cNvSpPr/>
          <p:nvPr/>
        </p:nvSpPr>
        <p:spPr>
          <a:xfrm>
            <a:off x="6094804" y="1323073"/>
            <a:ext cx="1667898" cy="4540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200" b="1" kern="1200" dirty="0" err="1">
                <a:solidFill>
                  <a:prstClr val="white"/>
                </a:solidFill>
                <a:latin typeface="Calibri"/>
              </a:rPr>
              <a:t>ProcessStage</a:t>
            </a:r>
            <a:r>
              <a:rPr lang="fr-FR" sz="750" b="1" kern="1200" dirty="0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« 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second stage »</a:t>
            </a:r>
            <a:endParaRPr lang="fr-FR" sz="1350" kern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0" name="Connecteur en arc 21">
            <a:extLst>
              <a:ext uri="{FF2B5EF4-FFF2-40B4-BE49-F238E27FC236}">
                <a16:creationId xmlns:a16="http://schemas.microsoft.com/office/drawing/2014/main" id="{B47108DA-A38F-4930-AD6E-18D6AB0014A4}"/>
              </a:ext>
            </a:extLst>
          </p:cNvPr>
          <p:cNvCxnSpPr>
            <a:cxnSpLocks/>
            <a:stCxn id="65" idx="3"/>
            <a:endCxn id="69" idx="2"/>
          </p:cNvCxnSpPr>
          <p:nvPr/>
        </p:nvCxnSpPr>
        <p:spPr>
          <a:xfrm flipV="1">
            <a:off x="6491768" y="1777085"/>
            <a:ext cx="436985" cy="327994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en arc 21">
            <a:extLst>
              <a:ext uri="{FF2B5EF4-FFF2-40B4-BE49-F238E27FC236}">
                <a16:creationId xmlns:a16="http://schemas.microsoft.com/office/drawing/2014/main" id="{9C25ACC3-BA58-458C-9486-0703F1B47008}"/>
              </a:ext>
            </a:extLst>
          </p:cNvPr>
          <p:cNvCxnSpPr>
            <a:cxnSpLocks/>
            <a:stCxn id="44" idx="2"/>
            <a:endCxn id="65" idx="0"/>
          </p:cNvCxnSpPr>
          <p:nvPr/>
        </p:nvCxnSpPr>
        <p:spPr>
          <a:xfrm rot="16200000" flipH="1">
            <a:off x="4910994" y="994451"/>
            <a:ext cx="488890" cy="93441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ZoneTexte 78">
            <a:extLst>
              <a:ext uri="{FF2B5EF4-FFF2-40B4-BE49-F238E27FC236}">
                <a16:creationId xmlns:a16="http://schemas.microsoft.com/office/drawing/2014/main" id="{E00B0878-D835-46C6-B99D-E67497D7947E}"/>
              </a:ext>
            </a:extLst>
          </p:cNvPr>
          <p:cNvSpPr txBox="1"/>
          <p:nvPr/>
        </p:nvSpPr>
        <p:spPr>
          <a:xfrm>
            <a:off x="2146587" y="1060960"/>
            <a:ext cx="15275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consists_of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D583850A-00F4-41CC-BC3E-F6EC8755CB6B}"/>
              </a:ext>
            </a:extLst>
          </p:cNvPr>
          <p:cNvSpPr/>
          <p:nvPr/>
        </p:nvSpPr>
        <p:spPr>
          <a:xfrm>
            <a:off x="5656669" y="997639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85" name="Connecteur en arc 21">
            <a:extLst>
              <a:ext uri="{FF2B5EF4-FFF2-40B4-BE49-F238E27FC236}">
                <a16:creationId xmlns:a16="http://schemas.microsoft.com/office/drawing/2014/main" id="{99A81CD4-B2F3-46AB-B18E-928BA057BCDF}"/>
              </a:ext>
            </a:extLst>
          </p:cNvPr>
          <p:cNvCxnSpPr>
            <a:cxnSpLocks/>
            <a:stCxn id="84" idx="3"/>
            <a:endCxn id="66" idx="0"/>
          </p:cNvCxnSpPr>
          <p:nvPr/>
        </p:nvCxnSpPr>
        <p:spPr>
          <a:xfrm>
            <a:off x="5760132" y="1055614"/>
            <a:ext cx="51732" cy="653506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Texte 87">
            <a:extLst>
              <a:ext uri="{FF2B5EF4-FFF2-40B4-BE49-F238E27FC236}">
                <a16:creationId xmlns:a16="http://schemas.microsoft.com/office/drawing/2014/main" id="{D03B4D2C-7B55-4DF7-8F8C-7392CC005DFA}"/>
              </a:ext>
            </a:extLst>
          </p:cNvPr>
          <p:cNvSpPr txBox="1"/>
          <p:nvPr/>
        </p:nvSpPr>
        <p:spPr>
          <a:xfrm>
            <a:off x="5778799" y="1067160"/>
            <a:ext cx="9607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latest_activity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BED8C0F-6E27-484F-8AC6-213DD5F07D32}"/>
              </a:ext>
            </a:extLst>
          </p:cNvPr>
          <p:cNvSpPr/>
          <p:nvPr/>
        </p:nvSpPr>
        <p:spPr>
          <a:xfrm>
            <a:off x="1183903" y="115425"/>
            <a:ext cx="1612469" cy="38898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200" b="1" kern="1200" dirty="0" err="1">
                <a:solidFill>
                  <a:prstClr val="white"/>
                </a:solidFill>
                <a:latin typeface="Calibri"/>
              </a:rPr>
              <a:t>ProcessType</a:t>
            </a:r>
            <a:r>
              <a:rPr lang="fr-FR" sz="1200" b="1" kern="1200" dirty="0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1200" kern="1200" dirty="0">
                <a:solidFill>
                  <a:prstClr val="white"/>
                </a:solidFill>
                <a:latin typeface="Calibri"/>
              </a:rPr>
              <a:t>Bill</a:t>
            </a:r>
          </a:p>
          <a:p>
            <a:pPr algn="ctr" defTabSz="685800">
              <a:buClrTx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10" name="Connecteur en arc 21">
            <a:extLst>
              <a:ext uri="{FF2B5EF4-FFF2-40B4-BE49-F238E27FC236}">
                <a16:creationId xmlns:a16="http://schemas.microsoft.com/office/drawing/2014/main" id="{3FE4C95C-4BEC-4D49-9D2E-9AE220763FFA}"/>
              </a:ext>
            </a:extLst>
          </p:cNvPr>
          <p:cNvCxnSpPr>
            <a:cxnSpLocks/>
            <a:stCxn id="120" idx="1"/>
            <a:endCxn id="108" idx="3"/>
          </p:cNvCxnSpPr>
          <p:nvPr/>
        </p:nvCxnSpPr>
        <p:spPr>
          <a:xfrm rot="10800000">
            <a:off x="2796373" y="309916"/>
            <a:ext cx="808069" cy="358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110">
            <a:extLst>
              <a:ext uri="{FF2B5EF4-FFF2-40B4-BE49-F238E27FC236}">
                <a16:creationId xmlns:a16="http://schemas.microsoft.com/office/drawing/2014/main" id="{F6FD68A5-5BB3-4522-B8F4-71E70706DE77}"/>
              </a:ext>
            </a:extLst>
          </p:cNvPr>
          <p:cNvSpPr txBox="1"/>
          <p:nvPr/>
        </p:nvSpPr>
        <p:spPr>
          <a:xfrm>
            <a:off x="2806646" y="13532"/>
            <a:ext cx="8394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process_type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1A2A902E-8DCE-492B-AB59-D36A08992CE3}"/>
              </a:ext>
            </a:extLst>
          </p:cNvPr>
          <p:cNvSpPr/>
          <p:nvPr/>
        </p:nvSpPr>
        <p:spPr>
          <a:xfrm>
            <a:off x="1201438" y="558621"/>
            <a:ext cx="1605209" cy="418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200" b="1" kern="1200" dirty="0" err="1">
                <a:solidFill>
                  <a:prstClr val="white"/>
                </a:solidFill>
                <a:latin typeface="Calibri"/>
              </a:rPr>
              <a:t>ProcessStatus</a:t>
            </a:r>
            <a:r>
              <a:rPr lang="fr-FR" sz="1050" b="1" kern="1200" dirty="0">
                <a:solidFill>
                  <a:prstClr val="white"/>
                </a:solidFill>
                <a:latin typeface="Calibri"/>
              </a:rPr>
              <a:t>  : </a:t>
            </a:r>
            <a:r>
              <a:rPr lang="fr-FR" sz="1050" kern="1200" dirty="0" err="1">
                <a:solidFill>
                  <a:prstClr val="white"/>
                </a:solidFill>
                <a:latin typeface="Calibri"/>
              </a:rPr>
              <a:t>Ongoing</a:t>
            </a:r>
            <a:endParaRPr lang="fr-FR" sz="1050" kern="1200" dirty="0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</a:pPr>
            <a:endParaRPr lang="fr-FR" sz="675" kern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14" name="Connecteur en arc 21">
            <a:extLst>
              <a:ext uri="{FF2B5EF4-FFF2-40B4-BE49-F238E27FC236}">
                <a16:creationId xmlns:a16="http://schemas.microsoft.com/office/drawing/2014/main" id="{6C8F5798-4E86-4063-AE7B-DE91DA1B4F37}"/>
              </a:ext>
            </a:extLst>
          </p:cNvPr>
          <p:cNvCxnSpPr>
            <a:cxnSpLocks/>
            <a:stCxn id="44" idx="1"/>
            <a:endCxn id="112" idx="3"/>
          </p:cNvCxnSpPr>
          <p:nvPr/>
        </p:nvCxnSpPr>
        <p:spPr>
          <a:xfrm rot="10800000" flipV="1">
            <a:off x="2806646" y="652345"/>
            <a:ext cx="801464" cy="11534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>
            <a:extLst>
              <a:ext uri="{FF2B5EF4-FFF2-40B4-BE49-F238E27FC236}">
                <a16:creationId xmlns:a16="http://schemas.microsoft.com/office/drawing/2014/main" id="{8F5FF1C0-F0E1-4C7F-A372-00FBDC767E34}"/>
              </a:ext>
            </a:extLst>
          </p:cNvPr>
          <p:cNvSpPr/>
          <p:nvPr/>
        </p:nvSpPr>
        <p:spPr>
          <a:xfrm>
            <a:off x="3604441" y="255523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CD434FA7-FA90-4B9B-A4F0-D962A223C522}"/>
              </a:ext>
            </a:extLst>
          </p:cNvPr>
          <p:cNvSpPr/>
          <p:nvPr/>
        </p:nvSpPr>
        <p:spPr>
          <a:xfrm>
            <a:off x="3604441" y="1032092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3" name="ZoneTexte 132">
            <a:extLst>
              <a:ext uri="{FF2B5EF4-FFF2-40B4-BE49-F238E27FC236}">
                <a16:creationId xmlns:a16="http://schemas.microsoft.com/office/drawing/2014/main" id="{24C5170B-180B-4C18-B37F-5F5EC9E7484E}"/>
              </a:ext>
            </a:extLst>
          </p:cNvPr>
          <p:cNvSpPr txBox="1"/>
          <p:nvPr/>
        </p:nvSpPr>
        <p:spPr>
          <a:xfrm>
            <a:off x="2745544" y="774744"/>
            <a:ext cx="9005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process_status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83" name="Connecteur en arc 21">
            <a:extLst>
              <a:ext uri="{FF2B5EF4-FFF2-40B4-BE49-F238E27FC236}">
                <a16:creationId xmlns:a16="http://schemas.microsoft.com/office/drawing/2014/main" id="{466DA943-AE01-41EC-BF30-11DAE17B04B4}"/>
              </a:ext>
            </a:extLst>
          </p:cNvPr>
          <p:cNvCxnSpPr>
            <a:cxnSpLocks/>
            <a:stCxn id="86" idx="3"/>
            <a:endCxn id="69" idx="0"/>
          </p:cNvCxnSpPr>
          <p:nvPr/>
        </p:nvCxnSpPr>
        <p:spPr>
          <a:xfrm>
            <a:off x="5760131" y="947602"/>
            <a:ext cx="1168622" cy="375471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id="{D684ED05-8D01-4143-ADF3-A7FD95658AC6}"/>
              </a:ext>
            </a:extLst>
          </p:cNvPr>
          <p:cNvSpPr/>
          <p:nvPr/>
        </p:nvSpPr>
        <p:spPr>
          <a:xfrm>
            <a:off x="5656669" y="889627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3457FEEE-F64B-4161-A136-2A7E892A2F57}"/>
              </a:ext>
            </a:extLst>
          </p:cNvPr>
          <p:cNvSpPr txBox="1"/>
          <p:nvPr/>
        </p:nvSpPr>
        <p:spPr>
          <a:xfrm>
            <a:off x="6928753" y="1014023"/>
            <a:ext cx="11168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current_stage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3499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DAFE952-3852-4850-A03F-9656C65078E6}"/>
              </a:ext>
            </a:extLst>
          </p:cNvPr>
          <p:cNvSpPr/>
          <p:nvPr/>
        </p:nvSpPr>
        <p:spPr>
          <a:xfrm>
            <a:off x="1331640" y="1707654"/>
            <a:ext cx="1667898" cy="79794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350" b="1" kern="1200" dirty="0" err="1">
                <a:solidFill>
                  <a:prstClr val="white"/>
                </a:solidFill>
                <a:latin typeface="Calibri"/>
              </a:rPr>
              <a:t>LegislativeActivity</a:t>
            </a:r>
            <a:endParaRPr lang="fr-FR" sz="1350" b="1" kern="1200" dirty="0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activity_label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« 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first stage »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activity_start_date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2018-07-10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activity_end_date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2018-07-10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C747D0-F65E-446E-8ADE-CD0A90440E7D}"/>
              </a:ext>
            </a:extLst>
          </p:cNvPr>
          <p:cNvSpPr/>
          <p:nvPr/>
        </p:nvSpPr>
        <p:spPr>
          <a:xfrm>
            <a:off x="2869288" y="2294788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9C6DA32C-E820-4F33-85CF-BF0275BCF514}"/>
              </a:ext>
            </a:extLst>
          </p:cNvPr>
          <p:cNvCxnSpPr>
            <a:cxnSpLocks/>
          </p:cNvCxnSpPr>
          <p:nvPr/>
        </p:nvCxnSpPr>
        <p:spPr>
          <a:xfrm>
            <a:off x="1331640" y="2019546"/>
            <a:ext cx="1667898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1896C5EA-DBC1-4A07-A0F0-2B37549B82D3}"/>
              </a:ext>
            </a:extLst>
          </p:cNvPr>
          <p:cNvSpPr/>
          <p:nvPr/>
        </p:nvSpPr>
        <p:spPr>
          <a:xfrm>
            <a:off x="2974749" y="2625756"/>
            <a:ext cx="1925766" cy="826261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350" b="1" kern="1200" dirty="0" err="1">
                <a:solidFill>
                  <a:prstClr val="white"/>
                </a:solidFill>
                <a:latin typeface="Calibri"/>
              </a:rPr>
              <a:t>LegislativeProcessWork</a:t>
            </a:r>
            <a:endParaRPr lang="fr-FR" sz="1350" b="1" kern="1200" dirty="0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</a:pPr>
            <a:endParaRPr lang="fr-FR" sz="675" b="1" kern="1200" dirty="0">
              <a:solidFill>
                <a:prstClr val="white"/>
              </a:solidFill>
              <a:latin typeface="Calibri"/>
            </a:endParaRPr>
          </a:p>
          <a:p>
            <a:pPr marL="214313" indent="-214313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legislative_process_work_date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2018-07-10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F23C9F4-331F-440A-B63B-509EE80C2653}"/>
              </a:ext>
            </a:extLst>
          </p:cNvPr>
          <p:cNvSpPr txBox="1"/>
          <p:nvPr/>
        </p:nvSpPr>
        <p:spPr>
          <a:xfrm>
            <a:off x="2991260" y="1898878"/>
            <a:ext cx="17539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occured_at_stage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12" name="Connecteur en arc 21">
            <a:extLst>
              <a:ext uri="{FF2B5EF4-FFF2-40B4-BE49-F238E27FC236}">
                <a16:creationId xmlns:a16="http://schemas.microsoft.com/office/drawing/2014/main" id="{296EF7AD-0FA5-4E10-AB85-8631E9C8C719}"/>
              </a:ext>
            </a:extLst>
          </p:cNvPr>
          <p:cNvCxnSpPr>
            <a:cxnSpLocks/>
            <a:stCxn id="2" idx="2"/>
            <a:endCxn id="10" idx="1"/>
          </p:cNvCxnSpPr>
          <p:nvPr/>
        </p:nvCxnSpPr>
        <p:spPr>
          <a:xfrm rot="16200000" flipH="1">
            <a:off x="2303526" y="2367663"/>
            <a:ext cx="533287" cy="809160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6190E3A4-CDDC-4E3F-9145-E05C69CEC67D}"/>
              </a:ext>
            </a:extLst>
          </p:cNvPr>
          <p:cNvCxnSpPr>
            <a:cxnSpLocks/>
          </p:cNvCxnSpPr>
          <p:nvPr/>
        </p:nvCxnSpPr>
        <p:spPr>
          <a:xfrm>
            <a:off x="2961624" y="2909644"/>
            <a:ext cx="1938891" cy="0"/>
          </a:xfrm>
          <a:prstGeom prst="lin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645F5F02-5435-4372-879B-75DBEC1D17F4}"/>
              </a:ext>
            </a:extLst>
          </p:cNvPr>
          <p:cNvSpPr/>
          <p:nvPr/>
        </p:nvSpPr>
        <p:spPr>
          <a:xfrm>
            <a:off x="2974747" y="3588206"/>
            <a:ext cx="1925766" cy="7839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350" b="1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Expression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endParaRPr lang="fr-FR" sz="788" kern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title</a:t>
            </a:r>
            <a:r>
              <a:rPr lang="fr-FR" sz="788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« </a:t>
            </a:r>
            <a:r>
              <a:rPr lang="fr-FR" sz="788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Forestry</a:t>
            </a:r>
            <a:r>
              <a:rPr lang="fr-FR" sz="788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(Planning Permission) (</a:t>
            </a:r>
            <a:r>
              <a:rPr lang="fr-FR" sz="788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Amendment</a:t>
            </a:r>
            <a:r>
              <a:rPr lang="fr-FR" sz="788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) Bill 2018 »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language</a:t>
            </a:r>
            <a:r>
              <a:rPr lang="fr-FR" sz="788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en</a:t>
            </a:r>
          </a:p>
          <a:p>
            <a:pPr defTabSz="685800">
              <a:buClrTx/>
            </a:pPr>
            <a:endParaRPr lang="fr-FR" sz="1350" b="1" kern="1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3285B8C-07B8-4D95-A770-497D6BCE7541}"/>
              </a:ext>
            </a:extLst>
          </p:cNvPr>
          <p:cNvSpPr/>
          <p:nvPr/>
        </p:nvSpPr>
        <p:spPr>
          <a:xfrm>
            <a:off x="2974748" y="4508301"/>
            <a:ext cx="1925765" cy="5477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200" b="1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ManifestationProductType</a:t>
            </a:r>
            <a:endParaRPr lang="fr-FR" sz="1350" b="1" kern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endParaRPr lang="fr-FR" sz="788" kern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media_type</a:t>
            </a:r>
            <a:r>
              <a:rPr lang="fr-FR" sz="788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PDF</a:t>
            </a:r>
          </a:p>
          <a:p>
            <a:pPr algn="ctr" defTabSz="685800">
              <a:buClrTx/>
            </a:pPr>
            <a:endParaRPr lang="fr-FR" sz="1350" b="1" kern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defTabSz="685800">
              <a:buClrTx/>
            </a:pPr>
            <a:endParaRPr lang="fr-FR" sz="1350" b="1" kern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cxnSp>
        <p:nvCxnSpPr>
          <p:cNvPr id="20" name="Connecteur en arc 21">
            <a:extLst>
              <a:ext uri="{FF2B5EF4-FFF2-40B4-BE49-F238E27FC236}">
                <a16:creationId xmlns:a16="http://schemas.microsoft.com/office/drawing/2014/main" id="{B67693CE-FDF2-4E2B-93E1-EAA660259002}"/>
              </a:ext>
            </a:extLst>
          </p:cNvPr>
          <p:cNvCxnSpPr>
            <a:cxnSpLocks/>
            <a:stCxn id="10" idx="2"/>
            <a:endCxn id="18" idx="3"/>
          </p:cNvCxnSpPr>
          <p:nvPr/>
        </p:nvCxnSpPr>
        <p:spPr>
          <a:xfrm rot="16200000" flipH="1">
            <a:off x="4155001" y="3234647"/>
            <a:ext cx="528142" cy="962881"/>
          </a:xfrm>
          <a:prstGeom prst="bentConnector4">
            <a:avLst>
              <a:gd name="adj1" fmla="val 12893"/>
              <a:gd name="adj2" fmla="val 123741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245170FE-80D1-44C4-A8E2-360209221E68}"/>
              </a:ext>
            </a:extLst>
          </p:cNvPr>
          <p:cNvSpPr txBox="1"/>
          <p:nvPr/>
        </p:nvSpPr>
        <p:spPr>
          <a:xfrm>
            <a:off x="4412879" y="3398315"/>
            <a:ext cx="8910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is_realized_by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22" name="Connecteur en arc 21">
            <a:extLst>
              <a:ext uri="{FF2B5EF4-FFF2-40B4-BE49-F238E27FC236}">
                <a16:creationId xmlns:a16="http://schemas.microsoft.com/office/drawing/2014/main" id="{E6817CC1-3F3E-4E04-8CCD-8F378ED4EFEE}"/>
              </a:ext>
            </a:extLst>
          </p:cNvPr>
          <p:cNvCxnSpPr>
            <a:cxnSpLocks/>
            <a:stCxn id="18" idx="2"/>
            <a:endCxn id="19" idx="3"/>
          </p:cNvCxnSpPr>
          <p:nvPr/>
        </p:nvCxnSpPr>
        <p:spPr>
          <a:xfrm rot="16200000" flipH="1">
            <a:off x="4214045" y="4095696"/>
            <a:ext cx="410052" cy="962883"/>
          </a:xfrm>
          <a:prstGeom prst="bentConnector4">
            <a:avLst>
              <a:gd name="adj1" fmla="val 16606"/>
              <a:gd name="adj2" fmla="val 123741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AE071440-C571-4FC3-8408-8B17E3C598C1}"/>
              </a:ext>
            </a:extLst>
          </p:cNvPr>
          <p:cNvSpPr txBox="1"/>
          <p:nvPr/>
        </p:nvSpPr>
        <p:spPr>
          <a:xfrm>
            <a:off x="4305992" y="4325016"/>
            <a:ext cx="10008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is_embodied_by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F1C47AD2-06B1-4826-A2EB-FEFB60034445}"/>
              </a:ext>
            </a:extLst>
          </p:cNvPr>
          <p:cNvCxnSpPr>
            <a:cxnSpLocks/>
          </p:cNvCxnSpPr>
          <p:nvPr/>
        </p:nvCxnSpPr>
        <p:spPr>
          <a:xfrm>
            <a:off x="3013584" y="3867895"/>
            <a:ext cx="1886929" cy="1"/>
          </a:xfrm>
          <a:prstGeom prst="lin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F5E8169-4E0F-4EDB-9844-6E18B6686981}"/>
              </a:ext>
            </a:extLst>
          </p:cNvPr>
          <p:cNvSpPr/>
          <p:nvPr/>
        </p:nvSpPr>
        <p:spPr>
          <a:xfrm>
            <a:off x="3608110" y="87474"/>
            <a:ext cx="2160240" cy="1129742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350" b="1" kern="1200" dirty="0" err="1">
                <a:solidFill>
                  <a:prstClr val="white"/>
                </a:solidFill>
                <a:latin typeface="Calibri"/>
              </a:rPr>
              <a:t>LegislativeProcess</a:t>
            </a:r>
            <a:endParaRPr lang="fr-FR" sz="1350" b="1" kern="1200" dirty="0">
              <a:solidFill>
                <a:prstClr val="white"/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process_title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Forestry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(Planning Permission) (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Amendment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) Bill 2018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process_number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« 78 »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process_description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: « Bill 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entitled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an 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to 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amend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… »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date_last_update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2018-07-10</a:t>
            </a:r>
          </a:p>
          <a:p>
            <a:pPr defTabSz="685800">
              <a:buClrTx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  <a:p>
            <a:pPr defTabSz="685800">
              <a:buClrTx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57B33A32-0718-4C30-876D-146DA25E47FB}"/>
              </a:ext>
            </a:extLst>
          </p:cNvPr>
          <p:cNvCxnSpPr>
            <a:cxnSpLocks/>
          </p:cNvCxnSpPr>
          <p:nvPr/>
        </p:nvCxnSpPr>
        <p:spPr>
          <a:xfrm>
            <a:off x="3608110" y="397337"/>
            <a:ext cx="2160241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Connecteur en arc 21">
            <a:extLst>
              <a:ext uri="{FF2B5EF4-FFF2-40B4-BE49-F238E27FC236}">
                <a16:creationId xmlns:a16="http://schemas.microsoft.com/office/drawing/2014/main" id="{C7762B9E-331C-4ED8-9A98-6752A96AD7A8}"/>
              </a:ext>
            </a:extLst>
          </p:cNvPr>
          <p:cNvCxnSpPr>
            <a:cxnSpLocks/>
            <a:stCxn id="125" idx="1"/>
            <a:endCxn id="2" idx="0"/>
          </p:cNvCxnSpPr>
          <p:nvPr/>
        </p:nvCxnSpPr>
        <p:spPr>
          <a:xfrm rot="10800000" flipV="1">
            <a:off x="2165590" y="1090066"/>
            <a:ext cx="1438852" cy="617588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>
            <a:extLst>
              <a:ext uri="{FF2B5EF4-FFF2-40B4-BE49-F238E27FC236}">
                <a16:creationId xmlns:a16="http://schemas.microsoft.com/office/drawing/2014/main" id="{8664E05E-AD63-4500-AE83-F2E3B63C1C57}"/>
              </a:ext>
            </a:extLst>
          </p:cNvPr>
          <p:cNvSpPr txBox="1"/>
          <p:nvPr/>
        </p:nvSpPr>
        <p:spPr>
          <a:xfrm>
            <a:off x="4664599" y="1246423"/>
            <a:ext cx="15275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consists_of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B5DCE92-9AAC-4011-B894-FE401458626E}"/>
              </a:ext>
            </a:extLst>
          </p:cNvPr>
          <p:cNvSpPr/>
          <p:nvPr/>
        </p:nvSpPr>
        <p:spPr>
          <a:xfrm>
            <a:off x="2631200" y="1306487"/>
            <a:ext cx="1667898" cy="4540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200" b="1" kern="1200" dirty="0" err="1">
                <a:solidFill>
                  <a:prstClr val="white"/>
                </a:solidFill>
                <a:latin typeface="Calibri"/>
              </a:rPr>
              <a:t>ProcessStage</a:t>
            </a:r>
            <a:r>
              <a:rPr lang="fr-FR" sz="750" b="1" kern="1200" dirty="0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« 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first stage »</a:t>
            </a:r>
            <a:endParaRPr lang="fr-FR" sz="1350" kern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4" name="Connecteur en arc 21">
            <a:extLst>
              <a:ext uri="{FF2B5EF4-FFF2-40B4-BE49-F238E27FC236}">
                <a16:creationId xmlns:a16="http://schemas.microsoft.com/office/drawing/2014/main" id="{D1C3C382-DDF0-487F-8B8F-41B51BE50075}"/>
              </a:ext>
            </a:extLst>
          </p:cNvPr>
          <p:cNvCxnSpPr>
            <a:cxnSpLocks/>
            <a:stCxn id="2" idx="3"/>
            <a:endCxn id="53" idx="2"/>
          </p:cNvCxnSpPr>
          <p:nvPr/>
        </p:nvCxnSpPr>
        <p:spPr>
          <a:xfrm flipV="1">
            <a:off x="2999539" y="1760499"/>
            <a:ext cx="465611" cy="346129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>
            <a:extLst>
              <a:ext uri="{FF2B5EF4-FFF2-40B4-BE49-F238E27FC236}">
                <a16:creationId xmlns:a16="http://schemas.microsoft.com/office/drawing/2014/main" id="{A5ED9AE3-E613-4C1F-ABBD-3210A2912E8D}"/>
              </a:ext>
            </a:extLst>
          </p:cNvPr>
          <p:cNvSpPr txBox="1"/>
          <p:nvPr/>
        </p:nvSpPr>
        <p:spPr>
          <a:xfrm>
            <a:off x="801789" y="2656827"/>
            <a:ext cx="17539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created_a_realization_of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025470CE-F37F-4745-8970-9B5D8418E814}"/>
              </a:ext>
            </a:extLst>
          </p:cNvPr>
          <p:cNvSpPr/>
          <p:nvPr/>
        </p:nvSpPr>
        <p:spPr>
          <a:xfrm>
            <a:off x="6094804" y="92974"/>
            <a:ext cx="1667898" cy="3462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fr-FR" sz="1200" b="1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Person : </a:t>
            </a:r>
            <a:r>
              <a:rPr lang="fr-FR" sz="1200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Martin Kenny</a:t>
            </a:r>
          </a:p>
        </p:txBody>
      </p:sp>
      <p:cxnSp>
        <p:nvCxnSpPr>
          <p:cNvPr id="61" name="Connecteur en arc 21">
            <a:extLst>
              <a:ext uri="{FF2B5EF4-FFF2-40B4-BE49-F238E27FC236}">
                <a16:creationId xmlns:a16="http://schemas.microsoft.com/office/drawing/2014/main" id="{5826CD2B-8318-4766-9CF0-D6857836437C}"/>
              </a:ext>
            </a:extLst>
          </p:cNvPr>
          <p:cNvCxnSpPr>
            <a:cxnSpLocks/>
            <a:stCxn id="44" idx="3"/>
            <a:endCxn id="60" idx="2"/>
          </p:cNvCxnSpPr>
          <p:nvPr/>
        </p:nvCxnSpPr>
        <p:spPr>
          <a:xfrm flipV="1">
            <a:off x="5768350" y="439220"/>
            <a:ext cx="1160403" cy="213125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>
            <a:extLst>
              <a:ext uri="{FF2B5EF4-FFF2-40B4-BE49-F238E27FC236}">
                <a16:creationId xmlns:a16="http://schemas.microsoft.com/office/drawing/2014/main" id="{8A8BD150-62FC-4060-84AF-FEFDEF119290}"/>
              </a:ext>
            </a:extLst>
          </p:cNvPr>
          <p:cNvSpPr txBox="1"/>
          <p:nvPr/>
        </p:nvSpPr>
        <p:spPr>
          <a:xfrm>
            <a:off x="6273150" y="643691"/>
            <a:ext cx="16174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had_responsible_person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FD6DC9A-102C-4C6F-9E6C-F1E6F60A4B76}"/>
              </a:ext>
            </a:extLst>
          </p:cNvPr>
          <p:cNvSpPr/>
          <p:nvPr/>
        </p:nvSpPr>
        <p:spPr>
          <a:xfrm>
            <a:off x="4753526" y="1706105"/>
            <a:ext cx="1738242" cy="79794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350" b="1" kern="1200" dirty="0" err="1">
                <a:solidFill>
                  <a:prstClr val="white"/>
                </a:solidFill>
                <a:latin typeface="Calibri"/>
              </a:rPr>
              <a:t>LegislativeActivity</a:t>
            </a:r>
            <a:endParaRPr lang="fr-FR" sz="1350" b="1" kern="1200" dirty="0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activity_label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« 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second stage »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activity_start_date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2018-07-10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7E142A0-9B76-48FE-913C-967439BB4B5A}"/>
              </a:ext>
            </a:extLst>
          </p:cNvPr>
          <p:cNvSpPr/>
          <p:nvPr/>
        </p:nvSpPr>
        <p:spPr>
          <a:xfrm>
            <a:off x="5760133" y="1709119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4E64A20A-E41F-408A-A94E-2CDE25EDCFD3}"/>
              </a:ext>
            </a:extLst>
          </p:cNvPr>
          <p:cNvCxnSpPr>
            <a:cxnSpLocks/>
          </p:cNvCxnSpPr>
          <p:nvPr/>
        </p:nvCxnSpPr>
        <p:spPr>
          <a:xfrm>
            <a:off x="4753526" y="1987106"/>
            <a:ext cx="1738242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8" name="ZoneTexte 67">
            <a:extLst>
              <a:ext uri="{FF2B5EF4-FFF2-40B4-BE49-F238E27FC236}">
                <a16:creationId xmlns:a16="http://schemas.microsoft.com/office/drawing/2014/main" id="{7ED4B8C2-8D8D-403B-ACDC-DF21A5A434E2}"/>
              </a:ext>
            </a:extLst>
          </p:cNvPr>
          <p:cNvSpPr txBox="1"/>
          <p:nvPr/>
        </p:nvSpPr>
        <p:spPr>
          <a:xfrm>
            <a:off x="6592152" y="1883231"/>
            <a:ext cx="17539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occured_at_stage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D8DC7B8-EBE5-4782-BD4D-36B3C1EA0501}"/>
              </a:ext>
            </a:extLst>
          </p:cNvPr>
          <p:cNvSpPr/>
          <p:nvPr/>
        </p:nvSpPr>
        <p:spPr>
          <a:xfrm>
            <a:off x="6094804" y="1323073"/>
            <a:ext cx="1667898" cy="4540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200" b="1" kern="1200" dirty="0" err="1">
                <a:solidFill>
                  <a:prstClr val="white"/>
                </a:solidFill>
                <a:latin typeface="Calibri"/>
              </a:rPr>
              <a:t>ProcessStage</a:t>
            </a:r>
            <a:r>
              <a:rPr lang="fr-FR" sz="750" b="1" kern="1200" dirty="0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« 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second stage »</a:t>
            </a:r>
            <a:endParaRPr lang="fr-FR" sz="1350" kern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0" name="Connecteur en arc 21">
            <a:extLst>
              <a:ext uri="{FF2B5EF4-FFF2-40B4-BE49-F238E27FC236}">
                <a16:creationId xmlns:a16="http://schemas.microsoft.com/office/drawing/2014/main" id="{B47108DA-A38F-4930-AD6E-18D6AB0014A4}"/>
              </a:ext>
            </a:extLst>
          </p:cNvPr>
          <p:cNvCxnSpPr>
            <a:cxnSpLocks/>
            <a:stCxn id="65" idx="3"/>
            <a:endCxn id="69" idx="2"/>
          </p:cNvCxnSpPr>
          <p:nvPr/>
        </p:nvCxnSpPr>
        <p:spPr>
          <a:xfrm flipV="1">
            <a:off x="6491768" y="1777085"/>
            <a:ext cx="436985" cy="327994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en arc 21">
            <a:extLst>
              <a:ext uri="{FF2B5EF4-FFF2-40B4-BE49-F238E27FC236}">
                <a16:creationId xmlns:a16="http://schemas.microsoft.com/office/drawing/2014/main" id="{9C25ACC3-BA58-458C-9486-0703F1B47008}"/>
              </a:ext>
            </a:extLst>
          </p:cNvPr>
          <p:cNvCxnSpPr>
            <a:cxnSpLocks/>
            <a:stCxn id="44" idx="2"/>
            <a:endCxn id="65" idx="0"/>
          </p:cNvCxnSpPr>
          <p:nvPr/>
        </p:nvCxnSpPr>
        <p:spPr>
          <a:xfrm rot="16200000" flipH="1">
            <a:off x="4910994" y="994451"/>
            <a:ext cx="488890" cy="93441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ZoneTexte 78">
            <a:extLst>
              <a:ext uri="{FF2B5EF4-FFF2-40B4-BE49-F238E27FC236}">
                <a16:creationId xmlns:a16="http://schemas.microsoft.com/office/drawing/2014/main" id="{E00B0878-D835-46C6-B99D-E67497D7947E}"/>
              </a:ext>
            </a:extLst>
          </p:cNvPr>
          <p:cNvSpPr txBox="1"/>
          <p:nvPr/>
        </p:nvSpPr>
        <p:spPr>
          <a:xfrm>
            <a:off x="2146587" y="1060960"/>
            <a:ext cx="15275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consists_of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D583850A-00F4-41CC-BC3E-F6EC8755CB6B}"/>
              </a:ext>
            </a:extLst>
          </p:cNvPr>
          <p:cNvSpPr/>
          <p:nvPr/>
        </p:nvSpPr>
        <p:spPr>
          <a:xfrm>
            <a:off x="5656669" y="997639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85" name="Connecteur en arc 21">
            <a:extLst>
              <a:ext uri="{FF2B5EF4-FFF2-40B4-BE49-F238E27FC236}">
                <a16:creationId xmlns:a16="http://schemas.microsoft.com/office/drawing/2014/main" id="{99A81CD4-B2F3-46AB-B18E-928BA057BCDF}"/>
              </a:ext>
            </a:extLst>
          </p:cNvPr>
          <p:cNvCxnSpPr>
            <a:cxnSpLocks/>
            <a:stCxn id="84" idx="3"/>
            <a:endCxn id="66" idx="0"/>
          </p:cNvCxnSpPr>
          <p:nvPr/>
        </p:nvCxnSpPr>
        <p:spPr>
          <a:xfrm>
            <a:off x="5760132" y="1055614"/>
            <a:ext cx="51732" cy="653506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Texte 87">
            <a:extLst>
              <a:ext uri="{FF2B5EF4-FFF2-40B4-BE49-F238E27FC236}">
                <a16:creationId xmlns:a16="http://schemas.microsoft.com/office/drawing/2014/main" id="{D03B4D2C-7B55-4DF7-8F8C-7392CC005DFA}"/>
              </a:ext>
            </a:extLst>
          </p:cNvPr>
          <p:cNvSpPr txBox="1"/>
          <p:nvPr/>
        </p:nvSpPr>
        <p:spPr>
          <a:xfrm>
            <a:off x="5778799" y="1067160"/>
            <a:ext cx="9607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latest_activity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BED8C0F-6E27-484F-8AC6-213DD5F07D32}"/>
              </a:ext>
            </a:extLst>
          </p:cNvPr>
          <p:cNvSpPr/>
          <p:nvPr/>
        </p:nvSpPr>
        <p:spPr>
          <a:xfrm>
            <a:off x="1183903" y="115425"/>
            <a:ext cx="1612469" cy="38898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200" b="1" kern="1200" dirty="0" err="1">
                <a:solidFill>
                  <a:prstClr val="white"/>
                </a:solidFill>
                <a:latin typeface="Calibri"/>
              </a:rPr>
              <a:t>ProcessType</a:t>
            </a:r>
            <a:r>
              <a:rPr lang="fr-FR" sz="1200" b="1" kern="1200" dirty="0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1200" kern="1200" dirty="0">
                <a:solidFill>
                  <a:prstClr val="white"/>
                </a:solidFill>
                <a:latin typeface="Calibri"/>
              </a:rPr>
              <a:t>Bill</a:t>
            </a:r>
          </a:p>
          <a:p>
            <a:pPr algn="ctr" defTabSz="685800">
              <a:buClrTx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10" name="Connecteur en arc 21">
            <a:extLst>
              <a:ext uri="{FF2B5EF4-FFF2-40B4-BE49-F238E27FC236}">
                <a16:creationId xmlns:a16="http://schemas.microsoft.com/office/drawing/2014/main" id="{3FE4C95C-4BEC-4D49-9D2E-9AE220763FFA}"/>
              </a:ext>
            </a:extLst>
          </p:cNvPr>
          <p:cNvCxnSpPr>
            <a:cxnSpLocks/>
            <a:stCxn id="120" idx="1"/>
            <a:endCxn id="108" idx="3"/>
          </p:cNvCxnSpPr>
          <p:nvPr/>
        </p:nvCxnSpPr>
        <p:spPr>
          <a:xfrm rot="10800000">
            <a:off x="2796373" y="309916"/>
            <a:ext cx="808069" cy="358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110">
            <a:extLst>
              <a:ext uri="{FF2B5EF4-FFF2-40B4-BE49-F238E27FC236}">
                <a16:creationId xmlns:a16="http://schemas.microsoft.com/office/drawing/2014/main" id="{F6FD68A5-5BB3-4522-B8F4-71E70706DE77}"/>
              </a:ext>
            </a:extLst>
          </p:cNvPr>
          <p:cNvSpPr txBox="1"/>
          <p:nvPr/>
        </p:nvSpPr>
        <p:spPr>
          <a:xfrm>
            <a:off x="2806646" y="13532"/>
            <a:ext cx="8394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process_type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1A2A902E-8DCE-492B-AB59-D36A08992CE3}"/>
              </a:ext>
            </a:extLst>
          </p:cNvPr>
          <p:cNvSpPr/>
          <p:nvPr/>
        </p:nvSpPr>
        <p:spPr>
          <a:xfrm>
            <a:off x="1201438" y="558621"/>
            <a:ext cx="1605209" cy="418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200" b="1" kern="1200" dirty="0" err="1">
                <a:solidFill>
                  <a:prstClr val="white"/>
                </a:solidFill>
                <a:latin typeface="Calibri"/>
              </a:rPr>
              <a:t>ProcessStatus</a:t>
            </a:r>
            <a:r>
              <a:rPr lang="fr-FR" sz="1050" b="1" kern="1200" dirty="0">
                <a:solidFill>
                  <a:prstClr val="white"/>
                </a:solidFill>
                <a:latin typeface="Calibri"/>
              </a:rPr>
              <a:t>  : </a:t>
            </a:r>
            <a:r>
              <a:rPr lang="fr-FR" sz="1050" kern="1200" dirty="0" err="1">
                <a:solidFill>
                  <a:prstClr val="white"/>
                </a:solidFill>
                <a:latin typeface="Calibri"/>
              </a:rPr>
              <a:t>Ongoing</a:t>
            </a:r>
            <a:endParaRPr lang="fr-FR" sz="1050" kern="1200" dirty="0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</a:pPr>
            <a:endParaRPr lang="fr-FR" sz="675" kern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14" name="Connecteur en arc 21">
            <a:extLst>
              <a:ext uri="{FF2B5EF4-FFF2-40B4-BE49-F238E27FC236}">
                <a16:creationId xmlns:a16="http://schemas.microsoft.com/office/drawing/2014/main" id="{6C8F5798-4E86-4063-AE7B-DE91DA1B4F37}"/>
              </a:ext>
            </a:extLst>
          </p:cNvPr>
          <p:cNvCxnSpPr>
            <a:cxnSpLocks/>
            <a:stCxn id="44" idx="1"/>
            <a:endCxn id="112" idx="3"/>
          </p:cNvCxnSpPr>
          <p:nvPr/>
        </p:nvCxnSpPr>
        <p:spPr>
          <a:xfrm rot="10800000" flipV="1">
            <a:off x="2806646" y="652345"/>
            <a:ext cx="801464" cy="11534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>
            <a:extLst>
              <a:ext uri="{FF2B5EF4-FFF2-40B4-BE49-F238E27FC236}">
                <a16:creationId xmlns:a16="http://schemas.microsoft.com/office/drawing/2014/main" id="{8F5FF1C0-F0E1-4C7F-A372-00FBDC767E34}"/>
              </a:ext>
            </a:extLst>
          </p:cNvPr>
          <p:cNvSpPr/>
          <p:nvPr/>
        </p:nvSpPr>
        <p:spPr>
          <a:xfrm>
            <a:off x="3604441" y="255523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CD434FA7-FA90-4B9B-A4F0-D962A223C522}"/>
              </a:ext>
            </a:extLst>
          </p:cNvPr>
          <p:cNvSpPr/>
          <p:nvPr/>
        </p:nvSpPr>
        <p:spPr>
          <a:xfrm>
            <a:off x="3604441" y="1032092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3" name="ZoneTexte 132">
            <a:extLst>
              <a:ext uri="{FF2B5EF4-FFF2-40B4-BE49-F238E27FC236}">
                <a16:creationId xmlns:a16="http://schemas.microsoft.com/office/drawing/2014/main" id="{24C5170B-180B-4C18-B37F-5F5EC9E7484E}"/>
              </a:ext>
            </a:extLst>
          </p:cNvPr>
          <p:cNvSpPr txBox="1"/>
          <p:nvPr/>
        </p:nvSpPr>
        <p:spPr>
          <a:xfrm>
            <a:off x="2745544" y="774744"/>
            <a:ext cx="9005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process_status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BA25840-99CC-49ED-960F-58573E910A1D}"/>
              </a:ext>
            </a:extLst>
          </p:cNvPr>
          <p:cNvSpPr/>
          <p:nvPr/>
        </p:nvSpPr>
        <p:spPr>
          <a:xfrm>
            <a:off x="1037960" y="3398315"/>
            <a:ext cx="1838237" cy="4540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200" b="1" kern="1200" dirty="0" err="1">
                <a:solidFill>
                  <a:prstClr val="white"/>
                </a:solidFill>
                <a:latin typeface="Calibri"/>
              </a:rPr>
              <a:t>LegislativeProcess</a:t>
            </a:r>
            <a:endParaRPr lang="fr-FR" sz="1200" b="1" kern="1200" dirty="0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</a:pPr>
            <a:r>
              <a:rPr lang="fr-FR" sz="1200" b="1" kern="1200" dirty="0" err="1">
                <a:solidFill>
                  <a:prstClr val="white"/>
                </a:solidFill>
                <a:latin typeface="Calibri"/>
              </a:rPr>
              <a:t>WorkVersion</a:t>
            </a:r>
            <a:r>
              <a:rPr lang="fr-FR" sz="1200" b="1" kern="1200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FR" sz="750" b="1" kern="1200" dirty="0">
                <a:solidFill>
                  <a:prstClr val="white"/>
                </a:solidFill>
                <a:latin typeface="Calibri"/>
              </a:rPr>
              <a:t>: 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« as 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initiated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 »</a:t>
            </a:r>
            <a:endParaRPr lang="fr-FR" sz="1350" kern="1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26590103-65C9-4B50-9E06-38B1685FFD96}"/>
              </a:ext>
            </a:extLst>
          </p:cNvPr>
          <p:cNvSpPr/>
          <p:nvPr/>
        </p:nvSpPr>
        <p:spPr>
          <a:xfrm>
            <a:off x="2972751" y="3232027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80" name="Connecteur en arc 21">
            <a:extLst>
              <a:ext uri="{FF2B5EF4-FFF2-40B4-BE49-F238E27FC236}">
                <a16:creationId xmlns:a16="http://schemas.microsoft.com/office/drawing/2014/main" id="{2FC14D26-0ED6-498D-AAB1-86C430C49D42}"/>
              </a:ext>
            </a:extLst>
          </p:cNvPr>
          <p:cNvCxnSpPr>
            <a:cxnSpLocks/>
            <a:stCxn id="74" idx="1"/>
            <a:endCxn id="56" idx="0"/>
          </p:cNvCxnSpPr>
          <p:nvPr/>
        </p:nvCxnSpPr>
        <p:spPr>
          <a:xfrm rot="10800000" flipV="1">
            <a:off x="1957079" y="3290001"/>
            <a:ext cx="1015672" cy="108313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ZoneTexte 81">
            <a:extLst>
              <a:ext uri="{FF2B5EF4-FFF2-40B4-BE49-F238E27FC236}">
                <a16:creationId xmlns:a16="http://schemas.microsoft.com/office/drawing/2014/main" id="{63D13798-B0BB-4AA6-AE29-2B0585FB6A54}"/>
              </a:ext>
            </a:extLst>
          </p:cNvPr>
          <p:cNvSpPr txBox="1"/>
          <p:nvPr/>
        </p:nvSpPr>
        <p:spPr>
          <a:xfrm>
            <a:off x="1033860" y="3092380"/>
            <a:ext cx="18382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legislative_process_work_version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83" name="Connecteur en arc 21">
            <a:extLst>
              <a:ext uri="{FF2B5EF4-FFF2-40B4-BE49-F238E27FC236}">
                <a16:creationId xmlns:a16="http://schemas.microsoft.com/office/drawing/2014/main" id="{466DA943-AE01-41EC-BF30-11DAE17B04B4}"/>
              </a:ext>
            </a:extLst>
          </p:cNvPr>
          <p:cNvCxnSpPr>
            <a:cxnSpLocks/>
            <a:stCxn id="86" idx="3"/>
            <a:endCxn id="69" idx="0"/>
          </p:cNvCxnSpPr>
          <p:nvPr/>
        </p:nvCxnSpPr>
        <p:spPr>
          <a:xfrm>
            <a:off x="5760131" y="947602"/>
            <a:ext cx="1168622" cy="375471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id="{D684ED05-8D01-4143-ADF3-A7FD95658AC6}"/>
              </a:ext>
            </a:extLst>
          </p:cNvPr>
          <p:cNvSpPr/>
          <p:nvPr/>
        </p:nvSpPr>
        <p:spPr>
          <a:xfrm>
            <a:off x="5656669" y="889627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3457FEEE-F64B-4161-A136-2A7E892A2F57}"/>
              </a:ext>
            </a:extLst>
          </p:cNvPr>
          <p:cNvSpPr txBox="1"/>
          <p:nvPr/>
        </p:nvSpPr>
        <p:spPr>
          <a:xfrm>
            <a:off x="6928753" y="1014023"/>
            <a:ext cx="11168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current_stage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801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DAFE952-3852-4850-A03F-9656C65078E6}"/>
              </a:ext>
            </a:extLst>
          </p:cNvPr>
          <p:cNvSpPr/>
          <p:nvPr/>
        </p:nvSpPr>
        <p:spPr>
          <a:xfrm>
            <a:off x="1331640" y="1707654"/>
            <a:ext cx="1667898" cy="79794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350" b="1" kern="1200" dirty="0" err="1">
                <a:solidFill>
                  <a:prstClr val="white"/>
                </a:solidFill>
                <a:latin typeface="Calibri"/>
              </a:rPr>
              <a:t>LegislativeActivity</a:t>
            </a:r>
            <a:endParaRPr lang="fr-FR" sz="1350" b="1" kern="1200" dirty="0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activity_label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« 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first stage »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activity_start_date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2018-07-10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activity_end_date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2018-07-10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C747D0-F65E-446E-8ADE-CD0A90440E7D}"/>
              </a:ext>
            </a:extLst>
          </p:cNvPr>
          <p:cNvSpPr/>
          <p:nvPr/>
        </p:nvSpPr>
        <p:spPr>
          <a:xfrm>
            <a:off x="2869288" y="2294788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9C6DA32C-E820-4F33-85CF-BF0275BCF514}"/>
              </a:ext>
            </a:extLst>
          </p:cNvPr>
          <p:cNvCxnSpPr>
            <a:cxnSpLocks/>
          </p:cNvCxnSpPr>
          <p:nvPr/>
        </p:nvCxnSpPr>
        <p:spPr>
          <a:xfrm>
            <a:off x="1331640" y="2019546"/>
            <a:ext cx="1667898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1896C5EA-DBC1-4A07-A0F0-2B37549B82D3}"/>
              </a:ext>
            </a:extLst>
          </p:cNvPr>
          <p:cNvSpPr/>
          <p:nvPr/>
        </p:nvSpPr>
        <p:spPr>
          <a:xfrm>
            <a:off x="2974749" y="2625756"/>
            <a:ext cx="1925766" cy="826261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350" b="1" kern="1200" dirty="0" err="1">
                <a:solidFill>
                  <a:prstClr val="white"/>
                </a:solidFill>
                <a:latin typeface="Calibri"/>
              </a:rPr>
              <a:t>LegislativeProcessWork</a:t>
            </a:r>
            <a:endParaRPr lang="fr-FR" sz="1350" b="1" kern="1200" dirty="0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</a:pPr>
            <a:endParaRPr lang="fr-FR" sz="675" b="1" kern="1200" dirty="0">
              <a:solidFill>
                <a:prstClr val="white"/>
              </a:solidFill>
              <a:latin typeface="Calibri"/>
            </a:endParaRPr>
          </a:p>
          <a:p>
            <a:pPr marL="214313" indent="-214313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legislative_process_work_date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2018-07-10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F23C9F4-331F-440A-B63B-509EE80C2653}"/>
              </a:ext>
            </a:extLst>
          </p:cNvPr>
          <p:cNvSpPr txBox="1"/>
          <p:nvPr/>
        </p:nvSpPr>
        <p:spPr>
          <a:xfrm>
            <a:off x="2991260" y="1898878"/>
            <a:ext cx="17539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occured_at_stage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12" name="Connecteur en arc 21">
            <a:extLst>
              <a:ext uri="{FF2B5EF4-FFF2-40B4-BE49-F238E27FC236}">
                <a16:creationId xmlns:a16="http://schemas.microsoft.com/office/drawing/2014/main" id="{296EF7AD-0FA5-4E10-AB85-8631E9C8C719}"/>
              </a:ext>
            </a:extLst>
          </p:cNvPr>
          <p:cNvCxnSpPr>
            <a:cxnSpLocks/>
            <a:stCxn id="2" idx="2"/>
            <a:endCxn id="10" idx="1"/>
          </p:cNvCxnSpPr>
          <p:nvPr/>
        </p:nvCxnSpPr>
        <p:spPr>
          <a:xfrm rot="16200000" flipH="1">
            <a:off x="2303526" y="2367663"/>
            <a:ext cx="533287" cy="809160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6190E3A4-CDDC-4E3F-9145-E05C69CEC67D}"/>
              </a:ext>
            </a:extLst>
          </p:cNvPr>
          <p:cNvCxnSpPr>
            <a:cxnSpLocks/>
          </p:cNvCxnSpPr>
          <p:nvPr/>
        </p:nvCxnSpPr>
        <p:spPr>
          <a:xfrm>
            <a:off x="2961624" y="2909644"/>
            <a:ext cx="1938891" cy="0"/>
          </a:xfrm>
          <a:prstGeom prst="lin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645F5F02-5435-4372-879B-75DBEC1D17F4}"/>
              </a:ext>
            </a:extLst>
          </p:cNvPr>
          <p:cNvSpPr/>
          <p:nvPr/>
        </p:nvSpPr>
        <p:spPr>
          <a:xfrm>
            <a:off x="2974747" y="3588206"/>
            <a:ext cx="1925766" cy="7839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350" b="1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Expression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endParaRPr lang="fr-FR" sz="788" kern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title</a:t>
            </a:r>
            <a:r>
              <a:rPr lang="fr-FR" sz="788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« </a:t>
            </a:r>
            <a:r>
              <a:rPr lang="fr-FR" sz="788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Forestry</a:t>
            </a:r>
            <a:r>
              <a:rPr lang="fr-FR" sz="788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(Planning Permission) (</a:t>
            </a:r>
            <a:r>
              <a:rPr lang="fr-FR" sz="788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Amendment</a:t>
            </a:r>
            <a:r>
              <a:rPr lang="fr-FR" sz="788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) Bill 2018 »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language</a:t>
            </a:r>
            <a:r>
              <a:rPr lang="fr-FR" sz="788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en</a:t>
            </a:r>
          </a:p>
          <a:p>
            <a:pPr defTabSz="685800">
              <a:buClrTx/>
            </a:pPr>
            <a:endParaRPr lang="fr-FR" sz="1350" b="1" kern="1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3285B8C-07B8-4D95-A770-497D6BCE7541}"/>
              </a:ext>
            </a:extLst>
          </p:cNvPr>
          <p:cNvSpPr/>
          <p:nvPr/>
        </p:nvSpPr>
        <p:spPr>
          <a:xfrm>
            <a:off x="2974748" y="4508301"/>
            <a:ext cx="1925765" cy="5477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200" b="1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ManifestationProductType</a:t>
            </a:r>
            <a:endParaRPr lang="fr-FR" sz="1350" b="1" kern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endParaRPr lang="fr-FR" sz="788" kern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media_type</a:t>
            </a:r>
            <a:r>
              <a:rPr lang="fr-FR" sz="788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PDF</a:t>
            </a:r>
          </a:p>
          <a:p>
            <a:pPr algn="ctr" defTabSz="685800">
              <a:buClrTx/>
            </a:pPr>
            <a:endParaRPr lang="fr-FR" sz="1350" b="1" kern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defTabSz="685800">
              <a:buClrTx/>
            </a:pPr>
            <a:endParaRPr lang="fr-FR" sz="1350" b="1" kern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cxnSp>
        <p:nvCxnSpPr>
          <p:cNvPr id="20" name="Connecteur en arc 21">
            <a:extLst>
              <a:ext uri="{FF2B5EF4-FFF2-40B4-BE49-F238E27FC236}">
                <a16:creationId xmlns:a16="http://schemas.microsoft.com/office/drawing/2014/main" id="{B67693CE-FDF2-4E2B-93E1-EAA660259002}"/>
              </a:ext>
            </a:extLst>
          </p:cNvPr>
          <p:cNvCxnSpPr>
            <a:cxnSpLocks/>
            <a:stCxn id="10" idx="2"/>
            <a:endCxn id="18" idx="3"/>
          </p:cNvCxnSpPr>
          <p:nvPr/>
        </p:nvCxnSpPr>
        <p:spPr>
          <a:xfrm rot="16200000" flipH="1">
            <a:off x="4155001" y="3234647"/>
            <a:ext cx="528142" cy="962881"/>
          </a:xfrm>
          <a:prstGeom prst="bentConnector4">
            <a:avLst>
              <a:gd name="adj1" fmla="val 12893"/>
              <a:gd name="adj2" fmla="val 123741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245170FE-80D1-44C4-A8E2-360209221E68}"/>
              </a:ext>
            </a:extLst>
          </p:cNvPr>
          <p:cNvSpPr txBox="1"/>
          <p:nvPr/>
        </p:nvSpPr>
        <p:spPr>
          <a:xfrm>
            <a:off x="4412879" y="3398315"/>
            <a:ext cx="8910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is_realized_by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22" name="Connecteur en arc 21">
            <a:extLst>
              <a:ext uri="{FF2B5EF4-FFF2-40B4-BE49-F238E27FC236}">
                <a16:creationId xmlns:a16="http://schemas.microsoft.com/office/drawing/2014/main" id="{E6817CC1-3F3E-4E04-8CCD-8F378ED4EFEE}"/>
              </a:ext>
            </a:extLst>
          </p:cNvPr>
          <p:cNvCxnSpPr>
            <a:cxnSpLocks/>
            <a:stCxn id="18" idx="2"/>
            <a:endCxn id="19" idx="3"/>
          </p:cNvCxnSpPr>
          <p:nvPr/>
        </p:nvCxnSpPr>
        <p:spPr>
          <a:xfrm rot="16200000" flipH="1">
            <a:off x="4214045" y="4095696"/>
            <a:ext cx="410052" cy="962883"/>
          </a:xfrm>
          <a:prstGeom prst="bentConnector4">
            <a:avLst>
              <a:gd name="adj1" fmla="val 16606"/>
              <a:gd name="adj2" fmla="val 123741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AE071440-C571-4FC3-8408-8B17E3C598C1}"/>
              </a:ext>
            </a:extLst>
          </p:cNvPr>
          <p:cNvSpPr txBox="1"/>
          <p:nvPr/>
        </p:nvSpPr>
        <p:spPr>
          <a:xfrm>
            <a:off x="4305992" y="4325016"/>
            <a:ext cx="10008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is_embodied_by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F1C47AD2-06B1-4826-A2EB-FEFB60034445}"/>
              </a:ext>
            </a:extLst>
          </p:cNvPr>
          <p:cNvCxnSpPr>
            <a:cxnSpLocks/>
          </p:cNvCxnSpPr>
          <p:nvPr/>
        </p:nvCxnSpPr>
        <p:spPr>
          <a:xfrm>
            <a:off x="3013584" y="3867895"/>
            <a:ext cx="1886929" cy="1"/>
          </a:xfrm>
          <a:prstGeom prst="lin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F5E8169-4E0F-4EDB-9844-6E18B6686981}"/>
              </a:ext>
            </a:extLst>
          </p:cNvPr>
          <p:cNvSpPr/>
          <p:nvPr/>
        </p:nvSpPr>
        <p:spPr>
          <a:xfrm>
            <a:off x="3608110" y="87474"/>
            <a:ext cx="2160240" cy="1129742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350" b="1" kern="1200" dirty="0" err="1">
                <a:solidFill>
                  <a:prstClr val="white"/>
                </a:solidFill>
                <a:latin typeface="Calibri"/>
              </a:rPr>
              <a:t>LegislativeProcess</a:t>
            </a:r>
            <a:endParaRPr lang="fr-FR" sz="1350" b="1" kern="1200" dirty="0">
              <a:solidFill>
                <a:prstClr val="white"/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process_title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Forestry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(Planning Permission) (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Amendment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) Bill 2018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process_number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« 78 »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process_description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: « Bill 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entitled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an 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to 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amend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… »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date_last_update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2018-07-10</a:t>
            </a:r>
          </a:p>
          <a:p>
            <a:pPr defTabSz="685800">
              <a:buClrTx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  <a:p>
            <a:pPr defTabSz="685800">
              <a:buClrTx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57B33A32-0718-4C30-876D-146DA25E47FB}"/>
              </a:ext>
            </a:extLst>
          </p:cNvPr>
          <p:cNvCxnSpPr>
            <a:cxnSpLocks/>
          </p:cNvCxnSpPr>
          <p:nvPr/>
        </p:nvCxnSpPr>
        <p:spPr>
          <a:xfrm>
            <a:off x="3608110" y="397337"/>
            <a:ext cx="2160241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Connecteur en arc 21">
            <a:extLst>
              <a:ext uri="{FF2B5EF4-FFF2-40B4-BE49-F238E27FC236}">
                <a16:creationId xmlns:a16="http://schemas.microsoft.com/office/drawing/2014/main" id="{C7762B9E-331C-4ED8-9A98-6752A96AD7A8}"/>
              </a:ext>
            </a:extLst>
          </p:cNvPr>
          <p:cNvCxnSpPr>
            <a:cxnSpLocks/>
            <a:stCxn id="125" idx="1"/>
            <a:endCxn id="2" idx="0"/>
          </p:cNvCxnSpPr>
          <p:nvPr/>
        </p:nvCxnSpPr>
        <p:spPr>
          <a:xfrm rot="10800000" flipV="1">
            <a:off x="2165590" y="1090066"/>
            <a:ext cx="1438852" cy="617588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>
            <a:extLst>
              <a:ext uri="{FF2B5EF4-FFF2-40B4-BE49-F238E27FC236}">
                <a16:creationId xmlns:a16="http://schemas.microsoft.com/office/drawing/2014/main" id="{8664E05E-AD63-4500-AE83-F2E3B63C1C57}"/>
              </a:ext>
            </a:extLst>
          </p:cNvPr>
          <p:cNvSpPr txBox="1"/>
          <p:nvPr/>
        </p:nvSpPr>
        <p:spPr>
          <a:xfrm>
            <a:off x="4664599" y="1246423"/>
            <a:ext cx="15275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consists_of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B5DCE92-9AAC-4011-B894-FE401458626E}"/>
              </a:ext>
            </a:extLst>
          </p:cNvPr>
          <p:cNvSpPr/>
          <p:nvPr/>
        </p:nvSpPr>
        <p:spPr>
          <a:xfrm>
            <a:off x="2631200" y="1306487"/>
            <a:ext cx="1667898" cy="4540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200" b="1" kern="1200" dirty="0" err="1">
                <a:solidFill>
                  <a:prstClr val="white"/>
                </a:solidFill>
                <a:latin typeface="Calibri"/>
              </a:rPr>
              <a:t>ProcessStage</a:t>
            </a:r>
            <a:r>
              <a:rPr lang="fr-FR" sz="750" b="1" kern="1200" dirty="0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« 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first stage »</a:t>
            </a:r>
            <a:endParaRPr lang="fr-FR" sz="1350" kern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4" name="Connecteur en arc 21">
            <a:extLst>
              <a:ext uri="{FF2B5EF4-FFF2-40B4-BE49-F238E27FC236}">
                <a16:creationId xmlns:a16="http://schemas.microsoft.com/office/drawing/2014/main" id="{D1C3C382-DDF0-487F-8B8F-41B51BE50075}"/>
              </a:ext>
            </a:extLst>
          </p:cNvPr>
          <p:cNvCxnSpPr>
            <a:cxnSpLocks/>
            <a:stCxn id="2" idx="3"/>
            <a:endCxn id="53" idx="2"/>
          </p:cNvCxnSpPr>
          <p:nvPr/>
        </p:nvCxnSpPr>
        <p:spPr>
          <a:xfrm flipV="1">
            <a:off x="2999539" y="1760499"/>
            <a:ext cx="465611" cy="346129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>
            <a:extLst>
              <a:ext uri="{FF2B5EF4-FFF2-40B4-BE49-F238E27FC236}">
                <a16:creationId xmlns:a16="http://schemas.microsoft.com/office/drawing/2014/main" id="{A5ED9AE3-E613-4C1F-ABBD-3210A2912E8D}"/>
              </a:ext>
            </a:extLst>
          </p:cNvPr>
          <p:cNvSpPr txBox="1"/>
          <p:nvPr/>
        </p:nvSpPr>
        <p:spPr>
          <a:xfrm>
            <a:off x="801789" y="2656827"/>
            <a:ext cx="17539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created_a_realization_of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025470CE-F37F-4745-8970-9B5D8418E814}"/>
              </a:ext>
            </a:extLst>
          </p:cNvPr>
          <p:cNvSpPr/>
          <p:nvPr/>
        </p:nvSpPr>
        <p:spPr>
          <a:xfrm>
            <a:off x="6094804" y="92974"/>
            <a:ext cx="1667898" cy="3462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r>
              <a:rPr lang="fr-FR" sz="1200" b="1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Person : </a:t>
            </a:r>
            <a:r>
              <a:rPr lang="fr-FR" sz="1200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Martin Kenny</a:t>
            </a:r>
          </a:p>
        </p:txBody>
      </p:sp>
      <p:cxnSp>
        <p:nvCxnSpPr>
          <p:cNvPr id="61" name="Connecteur en arc 21">
            <a:extLst>
              <a:ext uri="{FF2B5EF4-FFF2-40B4-BE49-F238E27FC236}">
                <a16:creationId xmlns:a16="http://schemas.microsoft.com/office/drawing/2014/main" id="{5826CD2B-8318-4766-9CF0-D6857836437C}"/>
              </a:ext>
            </a:extLst>
          </p:cNvPr>
          <p:cNvCxnSpPr>
            <a:cxnSpLocks/>
            <a:stCxn id="44" idx="3"/>
            <a:endCxn id="60" idx="2"/>
          </p:cNvCxnSpPr>
          <p:nvPr/>
        </p:nvCxnSpPr>
        <p:spPr>
          <a:xfrm flipV="1">
            <a:off x="5768350" y="439220"/>
            <a:ext cx="1160403" cy="213125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>
            <a:extLst>
              <a:ext uri="{FF2B5EF4-FFF2-40B4-BE49-F238E27FC236}">
                <a16:creationId xmlns:a16="http://schemas.microsoft.com/office/drawing/2014/main" id="{8A8BD150-62FC-4060-84AF-FEFDEF119290}"/>
              </a:ext>
            </a:extLst>
          </p:cNvPr>
          <p:cNvSpPr txBox="1"/>
          <p:nvPr/>
        </p:nvSpPr>
        <p:spPr>
          <a:xfrm>
            <a:off x="6273150" y="643691"/>
            <a:ext cx="16174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had_responsible_person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FD6DC9A-102C-4C6F-9E6C-F1E6F60A4B76}"/>
              </a:ext>
            </a:extLst>
          </p:cNvPr>
          <p:cNvSpPr/>
          <p:nvPr/>
        </p:nvSpPr>
        <p:spPr>
          <a:xfrm>
            <a:off x="4753526" y="1706105"/>
            <a:ext cx="1738242" cy="79794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350" b="1" kern="1200" dirty="0" err="1">
                <a:solidFill>
                  <a:prstClr val="white"/>
                </a:solidFill>
                <a:latin typeface="Calibri"/>
              </a:rPr>
              <a:t>LegislativeActivity</a:t>
            </a:r>
            <a:endParaRPr lang="fr-FR" sz="1350" b="1" kern="1200" dirty="0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activity_label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« 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second stage »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activity_start_date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2018-07-10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7E142A0-9B76-48FE-913C-967439BB4B5A}"/>
              </a:ext>
            </a:extLst>
          </p:cNvPr>
          <p:cNvSpPr/>
          <p:nvPr/>
        </p:nvSpPr>
        <p:spPr>
          <a:xfrm>
            <a:off x="5760133" y="1709119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4E64A20A-E41F-408A-A94E-2CDE25EDCFD3}"/>
              </a:ext>
            </a:extLst>
          </p:cNvPr>
          <p:cNvCxnSpPr>
            <a:cxnSpLocks/>
          </p:cNvCxnSpPr>
          <p:nvPr/>
        </p:nvCxnSpPr>
        <p:spPr>
          <a:xfrm>
            <a:off x="4753526" y="1987106"/>
            <a:ext cx="1738242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8" name="ZoneTexte 67">
            <a:extLst>
              <a:ext uri="{FF2B5EF4-FFF2-40B4-BE49-F238E27FC236}">
                <a16:creationId xmlns:a16="http://schemas.microsoft.com/office/drawing/2014/main" id="{7ED4B8C2-8D8D-403B-ACDC-DF21A5A434E2}"/>
              </a:ext>
            </a:extLst>
          </p:cNvPr>
          <p:cNvSpPr txBox="1"/>
          <p:nvPr/>
        </p:nvSpPr>
        <p:spPr>
          <a:xfrm>
            <a:off x="6592152" y="1883231"/>
            <a:ext cx="17539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occured_at_stage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D8DC7B8-EBE5-4782-BD4D-36B3C1EA0501}"/>
              </a:ext>
            </a:extLst>
          </p:cNvPr>
          <p:cNvSpPr/>
          <p:nvPr/>
        </p:nvSpPr>
        <p:spPr>
          <a:xfrm>
            <a:off x="6094804" y="1323073"/>
            <a:ext cx="1667898" cy="4540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200" b="1" kern="1200" dirty="0" err="1">
                <a:solidFill>
                  <a:prstClr val="white"/>
                </a:solidFill>
                <a:latin typeface="Calibri"/>
              </a:rPr>
              <a:t>ProcessStage</a:t>
            </a:r>
            <a:r>
              <a:rPr lang="fr-FR" sz="750" b="1" kern="1200" dirty="0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« 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Dàil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second stage »</a:t>
            </a:r>
            <a:endParaRPr lang="fr-FR" sz="1350" kern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0" name="Connecteur en arc 21">
            <a:extLst>
              <a:ext uri="{FF2B5EF4-FFF2-40B4-BE49-F238E27FC236}">
                <a16:creationId xmlns:a16="http://schemas.microsoft.com/office/drawing/2014/main" id="{B47108DA-A38F-4930-AD6E-18D6AB0014A4}"/>
              </a:ext>
            </a:extLst>
          </p:cNvPr>
          <p:cNvCxnSpPr>
            <a:cxnSpLocks/>
            <a:stCxn id="65" idx="3"/>
            <a:endCxn id="69" idx="2"/>
          </p:cNvCxnSpPr>
          <p:nvPr/>
        </p:nvCxnSpPr>
        <p:spPr>
          <a:xfrm flipV="1">
            <a:off x="6491768" y="1777085"/>
            <a:ext cx="436985" cy="327994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en arc 21">
            <a:extLst>
              <a:ext uri="{FF2B5EF4-FFF2-40B4-BE49-F238E27FC236}">
                <a16:creationId xmlns:a16="http://schemas.microsoft.com/office/drawing/2014/main" id="{9C25ACC3-BA58-458C-9486-0703F1B47008}"/>
              </a:ext>
            </a:extLst>
          </p:cNvPr>
          <p:cNvCxnSpPr>
            <a:cxnSpLocks/>
            <a:stCxn id="44" idx="2"/>
            <a:endCxn id="65" idx="0"/>
          </p:cNvCxnSpPr>
          <p:nvPr/>
        </p:nvCxnSpPr>
        <p:spPr>
          <a:xfrm rot="16200000" flipH="1">
            <a:off x="4910994" y="994451"/>
            <a:ext cx="488890" cy="93441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ZoneTexte 78">
            <a:extLst>
              <a:ext uri="{FF2B5EF4-FFF2-40B4-BE49-F238E27FC236}">
                <a16:creationId xmlns:a16="http://schemas.microsoft.com/office/drawing/2014/main" id="{E00B0878-D835-46C6-B99D-E67497D7947E}"/>
              </a:ext>
            </a:extLst>
          </p:cNvPr>
          <p:cNvSpPr txBox="1"/>
          <p:nvPr/>
        </p:nvSpPr>
        <p:spPr>
          <a:xfrm>
            <a:off x="2146587" y="1060960"/>
            <a:ext cx="15275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consists_of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D583850A-00F4-41CC-BC3E-F6EC8755CB6B}"/>
              </a:ext>
            </a:extLst>
          </p:cNvPr>
          <p:cNvSpPr/>
          <p:nvPr/>
        </p:nvSpPr>
        <p:spPr>
          <a:xfrm>
            <a:off x="5656669" y="997639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85" name="Connecteur en arc 21">
            <a:extLst>
              <a:ext uri="{FF2B5EF4-FFF2-40B4-BE49-F238E27FC236}">
                <a16:creationId xmlns:a16="http://schemas.microsoft.com/office/drawing/2014/main" id="{99A81CD4-B2F3-46AB-B18E-928BA057BCDF}"/>
              </a:ext>
            </a:extLst>
          </p:cNvPr>
          <p:cNvCxnSpPr>
            <a:cxnSpLocks/>
            <a:stCxn id="84" idx="3"/>
            <a:endCxn id="66" idx="0"/>
          </p:cNvCxnSpPr>
          <p:nvPr/>
        </p:nvCxnSpPr>
        <p:spPr>
          <a:xfrm>
            <a:off x="5760132" y="1055614"/>
            <a:ext cx="51732" cy="653506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Texte 87">
            <a:extLst>
              <a:ext uri="{FF2B5EF4-FFF2-40B4-BE49-F238E27FC236}">
                <a16:creationId xmlns:a16="http://schemas.microsoft.com/office/drawing/2014/main" id="{D03B4D2C-7B55-4DF7-8F8C-7392CC005DFA}"/>
              </a:ext>
            </a:extLst>
          </p:cNvPr>
          <p:cNvSpPr txBox="1"/>
          <p:nvPr/>
        </p:nvSpPr>
        <p:spPr>
          <a:xfrm>
            <a:off x="5778799" y="1067160"/>
            <a:ext cx="9607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latest_activity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0B2A98A4-B4E7-4C5E-8116-0E9578E1C95D}"/>
              </a:ext>
            </a:extLst>
          </p:cNvPr>
          <p:cNvSpPr/>
          <p:nvPr/>
        </p:nvSpPr>
        <p:spPr>
          <a:xfrm>
            <a:off x="5778380" y="2675567"/>
            <a:ext cx="1956623" cy="72636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350" b="1" kern="1200" dirty="0" err="1">
                <a:solidFill>
                  <a:prstClr val="white"/>
                </a:solidFill>
                <a:latin typeface="Calibri"/>
              </a:rPr>
              <a:t>LegislativeProcessWork</a:t>
            </a:r>
            <a:endParaRPr lang="fr-FR" sz="1350" b="1" kern="1200" dirty="0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</a:pPr>
            <a:endParaRPr lang="fr-FR" sz="1350" b="1" kern="1200" dirty="0">
              <a:solidFill>
                <a:prstClr val="white"/>
              </a:solidFill>
              <a:latin typeface="Calibri"/>
            </a:endParaRPr>
          </a:p>
          <a:p>
            <a:pPr marL="214313" indent="-214313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legislative_process_work_date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 : 2018-07-10</a:t>
            </a:r>
          </a:p>
        </p:txBody>
      </p: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38395922-18E0-453D-B239-C360EC9AEFE4}"/>
              </a:ext>
            </a:extLst>
          </p:cNvPr>
          <p:cNvCxnSpPr>
            <a:cxnSpLocks/>
            <a:endCxn id="89" idx="3"/>
          </p:cNvCxnSpPr>
          <p:nvPr/>
        </p:nvCxnSpPr>
        <p:spPr>
          <a:xfrm>
            <a:off x="5778378" y="3030731"/>
            <a:ext cx="1956625" cy="8019"/>
          </a:xfrm>
          <a:prstGeom prst="lin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2" name="Connecteur en arc 21">
            <a:extLst>
              <a:ext uri="{FF2B5EF4-FFF2-40B4-BE49-F238E27FC236}">
                <a16:creationId xmlns:a16="http://schemas.microsoft.com/office/drawing/2014/main" id="{CA456897-A914-42D4-88A7-8EF0E4C48874}"/>
              </a:ext>
            </a:extLst>
          </p:cNvPr>
          <p:cNvCxnSpPr>
            <a:cxnSpLocks/>
            <a:stCxn id="3" idx="3"/>
            <a:endCxn id="89" idx="1"/>
          </p:cNvCxnSpPr>
          <p:nvPr/>
        </p:nvCxnSpPr>
        <p:spPr>
          <a:xfrm>
            <a:off x="2972751" y="2352763"/>
            <a:ext cx="2805629" cy="685987"/>
          </a:xfrm>
          <a:prstGeom prst="bentConnector3">
            <a:avLst>
              <a:gd name="adj1" fmla="val 79332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ZoneTexte 95">
            <a:extLst>
              <a:ext uri="{FF2B5EF4-FFF2-40B4-BE49-F238E27FC236}">
                <a16:creationId xmlns:a16="http://schemas.microsoft.com/office/drawing/2014/main" id="{FA26D87A-2A19-4FC3-8935-A9EBFA17D2D0}"/>
              </a:ext>
            </a:extLst>
          </p:cNvPr>
          <p:cNvSpPr txBox="1"/>
          <p:nvPr/>
        </p:nvSpPr>
        <p:spPr>
          <a:xfrm>
            <a:off x="3113586" y="2323607"/>
            <a:ext cx="17539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recorded_in_realization_of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63E409C1-7EAF-451B-88A1-63FD37E9E051}"/>
              </a:ext>
            </a:extLst>
          </p:cNvPr>
          <p:cNvSpPr/>
          <p:nvPr/>
        </p:nvSpPr>
        <p:spPr>
          <a:xfrm>
            <a:off x="5776450" y="3507624"/>
            <a:ext cx="1956623" cy="8737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350" b="1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Expression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endParaRPr lang="fr-FR" sz="788" kern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title</a:t>
            </a:r>
            <a:r>
              <a:rPr lang="fr-FR" sz="788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« </a:t>
            </a:r>
            <a:r>
              <a:rPr lang="fr-FR" sz="788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Dàil</a:t>
            </a:r>
            <a:r>
              <a:rPr lang="fr-FR" sz="788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fr-FR" sz="788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Eireann</a:t>
            </a:r>
            <a:r>
              <a:rPr lang="fr-FR" sz="788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- </a:t>
            </a:r>
            <a:r>
              <a:rPr lang="fr-FR" sz="788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Forestry</a:t>
            </a:r>
            <a:r>
              <a:rPr lang="fr-FR" sz="788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(Planning Permission) (</a:t>
            </a:r>
            <a:r>
              <a:rPr lang="fr-FR" sz="788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Amendment</a:t>
            </a:r>
            <a:r>
              <a:rPr lang="fr-FR" sz="788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) Bill 2018 »</a:t>
            </a: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language</a:t>
            </a:r>
            <a:r>
              <a:rPr lang="fr-FR" sz="788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en</a:t>
            </a:r>
          </a:p>
          <a:p>
            <a:pPr defTabSz="685800">
              <a:buClrTx/>
            </a:pPr>
            <a:endParaRPr lang="fr-FR" sz="1350" b="1" kern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5FBCC31-AEF8-461E-87E0-B461B4AD9027}"/>
              </a:ext>
            </a:extLst>
          </p:cNvPr>
          <p:cNvSpPr/>
          <p:nvPr/>
        </p:nvSpPr>
        <p:spPr>
          <a:xfrm>
            <a:off x="5776450" y="4496532"/>
            <a:ext cx="1956623" cy="5477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200" b="1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ManifestationProductType</a:t>
            </a:r>
            <a:endParaRPr lang="fr-FR" sz="1350" b="1" kern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endParaRPr lang="fr-FR" sz="788" kern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marL="128588" indent="-128588" defTabSz="685800">
              <a:buClrTx/>
              <a:buFont typeface="Arial" panose="020B0604020202020204" pitchFamily="34" charset="0"/>
              <a:buChar char="•"/>
            </a:pPr>
            <a:r>
              <a:rPr lang="fr-FR" sz="788" kern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media_type</a:t>
            </a:r>
            <a:r>
              <a:rPr lang="fr-FR" sz="788" kern="12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: MP4</a:t>
            </a:r>
          </a:p>
          <a:p>
            <a:pPr algn="ctr" defTabSz="685800">
              <a:buClrTx/>
            </a:pPr>
            <a:endParaRPr lang="fr-FR" sz="1350" b="1" kern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defTabSz="685800">
              <a:buClrTx/>
            </a:pPr>
            <a:endParaRPr lang="fr-FR" sz="1350" b="1" kern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cxnSp>
        <p:nvCxnSpPr>
          <p:cNvPr id="99" name="Connecteur en arc 21">
            <a:extLst>
              <a:ext uri="{FF2B5EF4-FFF2-40B4-BE49-F238E27FC236}">
                <a16:creationId xmlns:a16="http://schemas.microsoft.com/office/drawing/2014/main" id="{230919E3-6786-46B2-ADCB-699546BE84F5}"/>
              </a:ext>
            </a:extLst>
          </p:cNvPr>
          <p:cNvCxnSpPr>
            <a:cxnSpLocks/>
            <a:stCxn id="89" idx="2"/>
            <a:endCxn id="97" idx="3"/>
          </p:cNvCxnSpPr>
          <p:nvPr/>
        </p:nvCxnSpPr>
        <p:spPr>
          <a:xfrm rot="16200000" flipH="1">
            <a:off x="6973600" y="3185024"/>
            <a:ext cx="542564" cy="976381"/>
          </a:xfrm>
          <a:prstGeom prst="bentConnector4">
            <a:avLst>
              <a:gd name="adj1" fmla="val 9740"/>
              <a:gd name="adj2" fmla="val 123611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en arc 21">
            <a:extLst>
              <a:ext uri="{FF2B5EF4-FFF2-40B4-BE49-F238E27FC236}">
                <a16:creationId xmlns:a16="http://schemas.microsoft.com/office/drawing/2014/main" id="{DD37AE84-7DFF-4E96-997B-DD08443D933E}"/>
              </a:ext>
            </a:extLst>
          </p:cNvPr>
          <p:cNvCxnSpPr>
            <a:cxnSpLocks/>
            <a:stCxn id="97" idx="2"/>
            <a:endCxn id="98" idx="3"/>
          </p:cNvCxnSpPr>
          <p:nvPr/>
        </p:nvCxnSpPr>
        <p:spPr>
          <a:xfrm rot="16200000" flipH="1">
            <a:off x="7049404" y="4086726"/>
            <a:ext cx="389026" cy="978311"/>
          </a:xfrm>
          <a:prstGeom prst="bentConnector4">
            <a:avLst>
              <a:gd name="adj1" fmla="val 14801"/>
              <a:gd name="adj2" fmla="val 123367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665D20F0-88A1-4C56-A2ED-553CB75883B2}"/>
              </a:ext>
            </a:extLst>
          </p:cNvPr>
          <p:cNvCxnSpPr>
            <a:cxnSpLocks/>
          </p:cNvCxnSpPr>
          <p:nvPr/>
        </p:nvCxnSpPr>
        <p:spPr>
          <a:xfrm>
            <a:off x="5761839" y="3816093"/>
            <a:ext cx="1971234" cy="0"/>
          </a:xfrm>
          <a:prstGeom prst="lin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BED8C0F-6E27-484F-8AC6-213DD5F07D32}"/>
              </a:ext>
            </a:extLst>
          </p:cNvPr>
          <p:cNvSpPr/>
          <p:nvPr/>
        </p:nvSpPr>
        <p:spPr>
          <a:xfrm>
            <a:off x="1183903" y="115425"/>
            <a:ext cx="1612469" cy="38898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200" b="1" kern="1200" dirty="0" err="1">
                <a:solidFill>
                  <a:prstClr val="white"/>
                </a:solidFill>
                <a:latin typeface="Calibri"/>
              </a:rPr>
              <a:t>ProcessType</a:t>
            </a:r>
            <a:r>
              <a:rPr lang="fr-FR" sz="1200" b="1" kern="1200" dirty="0">
                <a:solidFill>
                  <a:prstClr val="white"/>
                </a:solidFill>
                <a:latin typeface="Calibri"/>
              </a:rPr>
              <a:t> : </a:t>
            </a:r>
            <a:r>
              <a:rPr lang="fr-FR" sz="1200" kern="1200" dirty="0">
                <a:solidFill>
                  <a:prstClr val="white"/>
                </a:solidFill>
                <a:latin typeface="Calibri"/>
              </a:rPr>
              <a:t>Bill</a:t>
            </a:r>
          </a:p>
          <a:p>
            <a:pPr algn="ctr" defTabSz="685800">
              <a:buClrTx/>
            </a:pPr>
            <a:endParaRPr lang="fr-FR" sz="788" kern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10" name="Connecteur en arc 21">
            <a:extLst>
              <a:ext uri="{FF2B5EF4-FFF2-40B4-BE49-F238E27FC236}">
                <a16:creationId xmlns:a16="http://schemas.microsoft.com/office/drawing/2014/main" id="{3FE4C95C-4BEC-4D49-9D2E-9AE220763FFA}"/>
              </a:ext>
            </a:extLst>
          </p:cNvPr>
          <p:cNvCxnSpPr>
            <a:cxnSpLocks/>
            <a:stCxn id="120" idx="1"/>
            <a:endCxn id="108" idx="3"/>
          </p:cNvCxnSpPr>
          <p:nvPr/>
        </p:nvCxnSpPr>
        <p:spPr>
          <a:xfrm rot="10800000">
            <a:off x="2796373" y="309916"/>
            <a:ext cx="808069" cy="358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110">
            <a:extLst>
              <a:ext uri="{FF2B5EF4-FFF2-40B4-BE49-F238E27FC236}">
                <a16:creationId xmlns:a16="http://schemas.microsoft.com/office/drawing/2014/main" id="{F6FD68A5-5BB3-4522-B8F4-71E70706DE77}"/>
              </a:ext>
            </a:extLst>
          </p:cNvPr>
          <p:cNvSpPr txBox="1"/>
          <p:nvPr/>
        </p:nvSpPr>
        <p:spPr>
          <a:xfrm>
            <a:off x="2806646" y="13532"/>
            <a:ext cx="8394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process_type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1A2A902E-8DCE-492B-AB59-D36A08992CE3}"/>
              </a:ext>
            </a:extLst>
          </p:cNvPr>
          <p:cNvSpPr/>
          <p:nvPr/>
        </p:nvSpPr>
        <p:spPr>
          <a:xfrm>
            <a:off x="1201438" y="558621"/>
            <a:ext cx="1605209" cy="4181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200" b="1" kern="1200" dirty="0" err="1">
                <a:solidFill>
                  <a:prstClr val="white"/>
                </a:solidFill>
                <a:latin typeface="Calibri"/>
              </a:rPr>
              <a:t>ProcessStatus</a:t>
            </a:r>
            <a:r>
              <a:rPr lang="fr-FR" sz="1050" b="1" kern="1200" dirty="0">
                <a:solidFill>
                  <a:prstClr val="white"/>
                </a:solidFill>
                <a:latin typeface="Calibri"/>
              </a:rPr>
              <a:t>  : </a:t>
            </a:r>
            <a:r>
              <a:rPr lang="fr-FR" sz="1050" kern="1200" dirty="0" err="1">
                <a:solidFill>
                  <a:prstClr val="white"/>
                </a:solidFill>
                <a:latin typeface="Calibri"/>
              </a:rPr>
              <a:t>Ongoing</a:t>
            </a:r>
            <a:endParaRPr lang="fr-FR" sz="1050" kern="1200" dirty="0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</a:pPr>
            <a:endParaRPr lang="fr-FR" sz="675" kern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14" name="Connecteur en arc 21">
            <a:extLst>
              <a:ext uri="{FF2B5EF4-FFF2-40B4-BE49-F238E27FC236}">
                <a16:creationId xmlns:a16="http://schemas.microsoft.com/office/drawing/2014/main" id="{6C8F5798-4E86-4063-AE7B-DE91DA1B4F37}"/>
              </a:ext>
            </a:extLst>
          </p:cNvPr>
          <p:cNvCxnSpPr>
            <a:cxnSpLocks/>
            <a:stCxn id="44" idx="1"/>
            <a:endCxn id="112" idx="3"/>
          </p:cNvCxnSpPr>
          <p:nvPr/>
        </p:nvCxnSpPr>
        <p:spPr>
          <a:xfrm rot="10800000" flipV="1">
            <a:off x="2806646" y="652345"/>
            <a:ext cx="801464" cy="11534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>
            <a:extLst>
              <a:ext uri="{FF2B5EF4-FFF2-40B4-BE49-F238E27FC236}">
                <a16:creationId xmlns:a16="http://schemas.microsoft.com/office/drawing/2014/main" id="{8F5FF1C0-F0E1-4C7F-A372-00FBDC767E34}"/>
              </a:ext>
            </a:extLst>
          </p:cNvPr>
          <p:cNvSpPr/>
          <p:nvPr/>
        </p:nvSpPr>
        <p:spPr>
          <a:xfrm>
            <a:off x="3604441" y="255523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CD434FA7-FA90-4B9B-A4F0-D962A223C522}"/>
              </a:ext>
            </a:extLst>
          </p:cNvPr>
          <p:cNvSpPr/>
          <p:nvPr/>
        </p:nvSpPr>
        <p:spPr>
          <a:xfrm>
            <a:off x="3604441" y="1032092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3" name="ZoneTexte 132">
            <a:extLst>
              <a:ext uri="{FF2B5EF4-FFF2-40B4-BE49-F238E27FC236}">
                <a16:creationId xmlns:a16="http://schemas.microsoft.com/office/drawing/2014/main" id="{24C5170B-180B-4C18-B37F-5F5EC9E7484E}"/>
              </a:ext>
            </a:extLst>
          </p:cNvPr>
          <p:cNvSpPr txBox="1"/>
          <p:nvPr/>
        </p:nvSpPr>
        <p:spPr>
          <a:xfrm>
            <a:off x="2745544" y="774744"/>
            <a:ext cx="9005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process_status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BA25840-99CC-49ED-960F-58573E910A1D}"/>
              </a:ext>
            </a:extLst>
          </p:cNvPr>
          <p:cNvSpPr/>
          <p:nvPr/>
        </p:nvSpPr>
        <p:spPr>
          <a:xfrm>
            <a:off x="1037960" y="3398315"/>
            <a:ext cx="1838237" cy="4540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685800">
              <a:buClrTx/>
            </a:pPr>
            <a:r>
              <a:rPr lang="fr-FR" sz="1200" b="1" kern="1200" dirty="0" err="1">
                <a:solidFill>
                  <a:prstClr val="white"/>
                </a:solidFill>
                <a:latin typeface="Calibri"/>
              </a:rPr>
              <a:t>LegislativeProcess</a:t>
            </a:r>
            <a:endParaRPr lang="fr-FR" sz="1200" b="1" kern="1200" dirty="0">
              <a:solidFill>
                <a:prstClr val="white"/>
              </a:solidFill>
              <a:latin typeface="Calibri"/>
            </a:endParaRPr>
          </a:p>
          <a:p>
            <a:pPr algn="ctr" defTabSz="685800">
              <a:buClrTx/>
            </a:pPr>
            <a:r>
              <a:rPr lang="fr-FR" sz="1200" b="1" kern="1200" dirty="0" err="1">
                <a:solidFill>
                  <a:prstClr val="white"/>
                </a:solidFill>
                <a:latin typeface="Calibri"/>
              </a:rPr>
              <a:t>WorkVersion</a:t>
            </a:r>
            <a:r>
              <a:rPr lang="fr-FR" sz="1200" b="1" kern="1200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FR" sz="750" b="1" kern="1200" dirty="0">
                <a:solidFill>
                  <a:prstClr val="white"/>
                </a:solidFill>
                <a:latin typeface="Calibri"/>
              </a:rPr>
              <a:t>: 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« as </a:t>
            </a:r>
            <a:r>
              <a:rPr lang="fr-FR" sz="788" kern="1200" dirty="0" err="1">
                <a:solidFill>
                  <a:prstClr val="white"/>
                </a:solidFill>
                <a:latin typeface="Calibri"/>
              </a:rPr>
              <a:t>initiated</a:t>
            </a:r>
            <a:r>
              <a:rPr lang="fr-FR" sz="788" kern="1200" dirty="0">
                <a:solidFill>
                  <a:prstClr val="white"/>
                </a:solidFill>
                <a:latin typeface="Calibri"/>
              </a:rPr>
              <a:t> »</a:t>
            </a:r>
            <a:endParaRPr lang="fr-FR" sz="1350" kern="1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26590103-65C9-4B50-9E06-38B1685FFD96}"/>
              </a:ext>
            </a:extLst>
          </p:cNvPr>
          <p:cNvSpPr/>
          <p:nvPr/>
        </p:nvSpPr>
        <p:spPr>
          <a:xfrm>
            <a:off x="2972751" y="3232027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80" name="Connecteur en arc 21">
            <a:extLst>
              <a:ext uri="{FF2B5EF4-FFF2-40B4-BE49-F238E27FC236}">
                <a16:creationId xmlns:a16="http://schemas.microsoft.com/office/drawing/2014/main" id="{2FC14D26-0ED6-498D-AAB1-86C430C49D42}"/>
              </a:ext>
            </a:extLst>
          </p:cNvPr>
          <p:cNvCxnSpPr>
            <a:cxnSpLocks/>
            <a:stCxn id="74" idx="1"/>
            <a:endCxn id="56" idx="0"/>
          </p:cNvCxnSpPr>
          <p:nvPr/>
        </p:nvCxnSpPr>
        <p:spPr>
          <a:xfrm rot="10800000" flipV="1">
            <a:off x="1957079" y="3290001"/>
            <a:ext cx="1015672" cy="108313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ZoneTexte 81">
            <a:extLst>
              <a:ext uri="{FF2B5EF4-FFF2-40B4-BE49-F238E27FC236}">
                <a16:creationId xmlns:a16="http://schemas.microsoft.com/office/drawing/2014/main" id="{63D13798-B0BB-4AA6-AE29-2B0585FB6A54}"/>
              </a:ext>
            </a:extLst>
          </p:cNvPr>
          <p:cNvSpPr txBox="1"/>
          <p:nvPr/>
        </p:nvSpPr>
        <p:spPr>
          <a:xfrm>
            <a:off x="1033860" y="3092380"/>
            <a:ext cx="18382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legislative_process_work_version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83" name="Connecteur en arc 21">
            <a:extLst>
              <a:ext uri="{FF2B5EF4-FFF2-40B4-BE49-F238E27FC236}">
                <a16:creationId xmlns:a16="http://schemas.microsoft.com/office/drawing/2014/main" id="{466DA943-AE01-41EC-BF30-11DAE17B04B4}"/>
              </a:ext>
            </a:extLst>
          </p:cNvPr>
          <p:cNvCxnSpPr>
            <a:cxnSpLocks/>
            <a:stCxn id="86" idx="3"/>
            <a:endCxn id="69" idx="0"/>
          </p:cNvCxnSpPr>
          <p:nvPr/>
        </p:nvCxnSpPr>
        <p:spPr>
          <a:xfrm>
            <a:off x="5760131" y="947602"/>
            <a:ext cx="1168622" cy="375471"/>
          </a:xfrm>
          <a:prstGeom prst="bentConnector2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id="{D684ED05-8D01-4143-ADF3-A7FD95658AC6}"/>
              </a:ext>
            </a:extLst>
          </p:cNvPr>
          <p:cNvSpPr/>
          <p:nvPr/>
        </p:nvSpPr>
        <p:spPr>
          <a:xfrm>
            <a:off x="5656669" y="889627"/>
            <a:ext cx="103463" cy="115949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</a:pPr>
            <a:endParaRPr lang="fr-FR" sz="1350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3457FEEE-F64B-4161-A136-2A7E892A2F57}"/>
              </a:ext>
            </a:extLst>
          </p:cNvPr>
          <p:cNvSpPr txBox="1"/>
          <p:nvPr/>
        </p:nvSpPr>
        <p:spPr>
          <a:xfrm>
            <a:off x="6928753" y="1014023"/>
            <a:ext cx="11168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current_stage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58AB13C4-7A64-485A-B8E8-3B185DD8E0E9}"/>
              </a:ext>
            </a:extLst>
          </p:cNvPr>
          <p:cNvSpPr txBox="1"/>
          <p:nvPr/>
        </p:nvSpPr>
        <p:spPr>
          <a:xfrm>
            <a:off x="7927049" y="4463575"/>
            <a:ext cx="10008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is_embodied_by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7" name="ZoneTexte 86">
            <a:extLst>
              <a:ext uri="{FF2B5EF4-FFF2-40B4-BE49-F238E27FC236}">
                <a16:creationId xmlns:a16="http://schemas.microsoft.com/office/drawing/2014/main" id="{9D16E0FB-7AEA-4F19-9F1C-8DFEA1ACECCD}"/>
              </a:ext>
            </a:extLst>
          </p:cNvPr>
          <p:cNvSpPr txBox="1"/>
          <p:nvPr/>
        </p:nvSpPr>
        <p:spPr>
          <a:xfrm>
            <a:off x="7981951" y="3557798"/>
            <a:ext cx="8910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buClrTx/>
            </a:pPr>
            <a:r>
              <a:rPr lang="fr-FR" sz="900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is_realized_by</a:t>
            </a:r>
            <a:endParaRPr lang="fr-FR" sz="9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4852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261D1B-64EC-4BBE-B347-5CECA9D6B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88118"/>
            <a:ext cx="8229600" cy="857250"/>
          </a:xfrm>
        </p:spPr>
        <p:txBody>
          <a:bodyPr>
            <a:normAutofit/>
          </a:bodyPr>
          <a:lstStyle/>
          <a:p>
            <a:r>
              <a:rPr lang="fr-FR" dirty="0"/>
              <a:t>Example : a </a:t>
            </a:r>
            <a:r>
              <a:rPr lang="fr-FR" dirty="0" err="1"/>
              <a:t>European</a:t>
            </a:r>
            <a:r>
              <a:rPr lang="fr-FR" dirty="0"/>
              <a:t> </a:t>
            </a:r>
            <a:r>
              <a:rPr lang="fr-FR" dirty="0" err="1"/>
              <a:t>Procedure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5003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3249</TotalTime>
  <Words>1738</Words>
  <Application>Microsoft Office PowerPoint</Application>
  <PresentationFormat>Affichage à l'écran (16:9)</PresentationFormat>
  <Paragraphs>278</Paragraphs>
  <Slides>15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Calibri</vt:lpstr>
      <vt:lpstr>Arial</vt:lpstr>
      <vt:lpstr>Roboto</vt:lpstr>
      <vt:lpstr>Thème Office</vt:lpstr>
      <vt:lpstr>1_Thème Office</vt:lpstr>
      <vt:lpstr>ELI-DL examples</vt:lpstr>
      <vt:lpstr>Présentation PowerPoint</vt:lpstr>
      <vt:lpstr>Example : a Bill in Ireland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Example : a European Procedure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Thomas Francart</cp:lastModifiedBy>
  <cp:revision>121</cp:revision>
  <dcterms:modified xsi:type="dcterms:W3CDTF">2022-01-10T10:37:56Z</dcterms:modified>
</cp:coreProperties>
</file>