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8" r:id="rId2"/>
    <p:sldId id="270" r:id="rId3"/>
    <p:sldId id="267" r:id="rId4"/>
    <p:sldId id="257" r:id="rId5"/>
    <p:sldId id="266" r:id="rId6"/>
    <p:sldId id="288" r:id="rId7"/>
    <p:sldId id="260" r:id="rId8"/>
    <p:sldId id="262" r:id="rId9"/>
    <p:sldId id="286" r:id="rId10"/>
    <p:sldId id="289" r:id="rId11"/>
    <p:sldId id="272" r:id="rId12"/>
    <p:sldId id="279" r:id="rId13"/>
    <p:sldId id="285" r:id="rId14"/>
    <p:sldId id="287" r:id="rId15"/>
    <p:sldId id="265" r:id="rId16"/>
    <p:sldId id="274" r:id="rId17"/>
    <p:sldId id="275" r:id="rId18"/>
    <p:sldId id="276" r:id="rId19"/>
    <p:sldId id="280" r:id="rId20"/>
    <p:sldId id="281" r:id="rId21"/>
    <p:sldId id="282" r:id="rId22"/>
    <p:sldId id="284" r:id="rId23"/>
    <p:sldId id="290" r:id="rId24"/>
  </p:sldIdLst>
  <p:sldSz cx="9144000" cy="6858000" type="screen4x3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797F69-96F8-49BD-9E82-B62E128E1195}" type="datetimeFigureOut">
              <a:rPr lang="ca-ES" smtClean="0"/>
              <a:t>21/04/2016</a:t>
            </a:fld>
            <a:endParaRPr lang="ca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a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628CD-F40A-4F3F-83E2-6126D156D9D5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28158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628CD-F40A-4F3F-83E2-6126D156D9D5}" type="slidenum">
              <a:rPr lang="ca-ES" smtClean="0"/>
              <a:t>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14013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628CD-F40A-4F3F-83E2-6126D156D9D5}" type="slidenum">
              <a:rPr lang="ca-ES" smtClean="0"/>
              <a:t>3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14013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628CD-F40A-4F3F-83E2-6126D156D9D5}" type="slidenum">
              <a:rPr lang="ca-ES" smtClean="0"/>
              <a:t>4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14013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a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628CD-F40A-4F3F-83E2-6126D156D9D5}" type="slidenum">
              <a:rPr lang="ca-ES" smtClean="0"/>
              <a:t>11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514013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FB7D-DFC1-418D-B36E-FF4B7A5727A0}" type="datetimeFigureOut">
              <a:rPr lang="ca-ES" smtClean="0"/>
              <a:t>21/04/2016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2CC9-7286-4E4B-B982-59418DE354E1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851136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FB7D-DFC1-418D-B36E-FF4B7A5727A0}" type="datetimeFigureOut">
              <a:rPr lang="ca-ES" smtClean="0"/>
              <a:t>21/04/2016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2CC9-7286-4E4B-B982-59418DE354E1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93728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FB7D-DFC1-418D-B36E-FF4B7A5727A0}" type="datetimeFigureOut">
              <a:rPr lang="ca-ES" smtClean="0"/>
              <a:t>21/04/2016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2CC9-7286-4E4B-B982-59418DE354E1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9641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FB7D-DFC1-418D-B36E-FF4B7A5727A0}" type="datetimeFigureOut">
              <a:rPr lang="ca-ES" smtClean="0"/>
              <a:t>21/04/2016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2CC9-7286-4E4B-B982-59418DE354E1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65288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FB7D-DFC1-418D-B36E-FF4B7A5727A0}" type="datetimeFigureOut">
              <a:rPr lang="ca-ES" smtClean="0"/>
              <a:t>21/04/2016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2CC9-7286-4E4B-B982-59418DE354E1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88890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FB7D-DFC1-418D-B36E-FF4B7A5727A0}" type="datetimeFigureOut">
              <a:rPr lang="ca-ES" smtClean="0"/>
              <a:t>21/04/2016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2CC9-7286-4E4B-B982-59418DE354E1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6850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FB7D-DFC1-418D-B36E-FF4B7A5727A0}" type="datetimeFigureOut">
              <a:rPr lang="ca-ES" smtClean="0"/>
              <a:t>21/04/2016</a:t>
            </a:fld>
            <a:endParaRPr lang="ca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2CC9-7286-4E4B-B982-59418DE354E1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35335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FB7D-DFC1-418D-B36E-FF4B7A5727A0}" type="datetimeFigureOut">
              <a:rPr lang="ca-ES" smtClean="0"/>
              <a:t>21/04/2016</a:t>
            </a:fld>
            <a:endParaRPr lang="ca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2CC9-7286-4E4B-B982-59418DE354E1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714469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FB7D-DFC1-418D-B36E-FF4B7A5727A0}" type="datetimeFigureOut">
              <a:rPr lang="ca-ES" smtClean="0"/>
              <a:t>21/04/2016</a:t>
            </a:fld>
            <a:endParaRPr lang="ca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2CC9-7286-4E4B-B982-59418DE354E1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071375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FB7D-DFC1-418D-B36E-FF4B7A5727A0}" type="datetimeFigureOut">
              <a:rPr lang="ca-ES" smtClean="0"/>
              <a:t>21/04/2016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2CC9-7286-4E4B-B982-59418DE354E1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2426551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0FB7D-DFC1-418D-B36E-FF4B7A5727A0}" type="datetimeFigureOut">
              <a:rPr lang="ca-ES" smtClean="0"/>
              <a:t>21/04/2016</a:t>
            </a:fld>
            <a:endParaRPr lang="ca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F2CC9-7286-4E4B-B982-59418DE354E1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8893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ca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ca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0FB7D-DFC1-418D-B36E-FF4B7A5727A0}" type="datetimeFigureOut">
              <a:rPr lang="ca-ES" smtClean="0"/>
              <a:t>21/04/2016</a:t>
            </a:fld>
            <a:endParaRPr lang="ca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F2CC9-7286-4E4B-B982-59418DE354E1}" type="slidenum">
              <a:rPr lang="ca-ES" smtClean="0"/>
              <a:t>‹Nº›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11304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" name="2047 Rectángulo redondeado"/>
          <p:cNvSpPr/>
          <p:nvPr/>
        </p:nvSpPr>
        <p:spPr>
          <a:xfrm>
            <a:off x="35496" y="1198320"/>
            <a:ext cx="936104" cy="35769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smtClean="0">
                <a:solidFill>
                  <a:schemeClr val="accent1"/>
                </a:solidFill>
              </a:rPr>
              <a:t>EXCLUSION</a:t>
            </a:r>
            <a:endParaRPr lang="ca-ES" sz="1200" dirty="0">
              <a:solidFill>
                <a:schemeClr val="accent1"/>
              </a:solidFill>
            </a:endParaRPr>
          </a:p>
        </p:txBody>
      </p:sp>
      <p:sp>
        <p:nvSpPr>
          <p:cNvPr id="132" name="131 Rectángulo redondeado"/>
          <p:cNvSpPr/>
          <p:nvPr/>
        </p:nvSpPr>
        <p:spPr>
          <a:xfrm>
            <a:off x="859632" y="1917735"/>
            <a:ext cx="1132685" cy="35769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 smtClean="0">
                <a:solidFill>
                  <a:schemeClr val="accent1"/>
                </a:solidFill>
              </a:rPr>
              <a:t>CONVICTIONS</a:t>
            </a:r>
            <a:endParaRPr lang="ca-ES" sz="1200" dirty="0">
              <a:solidFill>
                <a:schemeClr val="accent1"/>
              </a:solidFill>
            </a:endParaRPr>
          </a:p>
        </p:txBody>
      </p:sp>
      <p:sp>
        <p:nvSpPr>
          <p:cNvPr id="133" name="132 Rectángulo redondeado"/>
          <p:cNvSpPr/>
          <p:nvPr/>
        </p:nvSpPr>
        <p:spPr>
          <a:xfrm>
            <a:off x="859632" y="2419442"/>
            <a:ext cx="1370549" cy="35769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 smtClean="0">
                <a:solidFill>
                  <a:schemeClr val="accent1"/>
                </a:solidFill>
              </a:rPr>
              <a:t>CONTRIBUTIONS</a:t>
            </a:r>
            <a:endParaRPr lang="ca-ES" sz="1200" dirty="0">
              <a:solidFill>
                <a:schemeClr val="accent1"/>
              </a:solidFill>
            </a:endParaRPr>
          </a:p>
        </p:txBody>
      </p:sp>
      <p:sp>
        <p:nvSpPr>
          <p:cNvPr id="134" name="133 Rectángulo redondeado"/>
          <p:cNvSpPr/>
          <p:nvPr/>
        </p:nvSpPr>
        <p:spPr>
          <a:xfrm>
            <a:off x="859632" y="2927294"/>
            <a:ext cx="703309" cy="35769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 smtClean="0">
                <a:solidFill>
                  <a:schemeClr val="accent1"/>
                </a:solidFill>
              </a:rPr>
              <a:t>SOCIAL</a:t>
            </a:r>
            <a:endParaRPr lang="ca-ES" sz="1200" dirty="0">
              <a:solidFill>
                <a:schemeClr val="accent1"/>
              </a:solidFill>
            </a:endParaRPr>
          </a:p>
        </p:txBody>
      </p:sp>
      <p:sp>
        <p:nvSpPr>
          <p:cNvPr id="135" name="134 Rectángulo redondeado"/>
          <p:cNvSpPr/>
          <p:nvPr/>
        </p:nvSpPr>
        <p:spPr>
          <a:xfrm>
            <a:off x="866825" y="3431350"/>
            <a:ext cx="851004" cy="35769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smtClean="0">
                <a:solidFill>
                  <a:schemeClr val="accent1"/>
                </a:solidFill>
              </a:rPr>
              <a:t>BUSINESS</a:t>
            </a:r>
            <a:endParaRPr lang="ca-ES" sz="1200" dirty="0">
              <a:solidFill>
                <a:schemeClr val="accent1"/>
              </a:solidFill>
            </a:endParaRPr>
          </a:p>
        </p:txBody>
      </p:sp>
      <p:sp>
        <p:nvSpPr>
          <p:cNvPr id="136" name="135 Rectángulo redondeado"/>
          <p:cNvSpPr/>
          <p:nvPr/>
        </p:nvSpPr>
        <p:spPr>
          <a:xfrm>
            <a:off x="859631" y="3935406"/>
            <a:ext cx="1132685" cy="35769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 smtClean="0">
                <a:solidFill>
                  <a:schemeClr val="accent1"/>
                </a:solidFill>
              </a:rPr>
              <a:t>MISCONDUCT</a:t>
            </a:r>
            <a:endParaRPr lang="ca-ES" sz="1200" dirty="0">
              <a:solidFill>
                <a:schemeClr val="accent1"/>
              </a:solidFill>
            </a:endParaRPr>
          </a:p>
        </p:txBody>
      </p:sp>
      <p:sp>
        <p:nvSpPr>
          <p:cNvPr id="137" name="136 Rectángulo redondeado"/>
          <p:cNvSpPr/>
          <p:nvPr/>
        </p:nvSpPr>
        <p:spPr>
          <a:xfrm>
            <a:off x="859631" y="4439462"/>
            <a:ext cx="1824200" cy="35769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 smtClean="0">
                <a:solidFill>
                  <a:schemeClr val="accent1"/>
                </a:solidFill>
              </a:rPr>
              <a:t>CONFLICT_OF_INTEREST</a:t>
            </a:r>
            <a:endParaRPr lang="ca-ES" sz="1200" dirty="0">
              <a:solidFill>
                <a:schemeClr val="accent1"/>
              </a:solidFill>
            </a:endParaRPr>
          </a:p>
        </p:txBody>
      </p:sp>
      <p:sp>
        <p:nvSpPr>
          <p:cNvPr id="138" name="137 Rectángulo redondeado"/>
          <p:cNvSpPr/>
          <p:nvPr/>
        </p:nvSpPr>
        <p:spPr>
          <a:xfrm>
            <a:off x="859631" y="4943518"/>
            <a:ext cx="936104" cy="35769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 smtClean="0">
                <a:solidFill>
                  <a:schemeClr val="accent1"/>
                </a:solidFill>
              </a:rPr>
              <a:t>NATIONAL</a:t>
            </a:r>
            <a:endParaRPr lang="ca-ES" sz="1200" dirty="0">
              <a:solidFill>
                <a:schemeClr val="accent1"/>
              </a:solidFill>
            </a:endParaRPr>
          </a:p>
        </p:txBody>
      </p:sp>
      <p:cxnSp>
        <p:nvCxnSpPr>
          <p:cNvPr id="2051" name="2050 Conector angular"/>
          <p:cNvCxnSpPr>
            <a:stCxn id="2048" idx="2"/>
            <a:endCxn id="132" idx="1"/>
          </p:cNvCxnSpPr>
          <p:nvPr/>
        </p:nvCxnSpPr>
        <p:spPr>
          <a:xfrm rot="16200000" flipH="1">
            <a:off x="411305" y="1648253"/>
            <a:ext cx="540570" cy="35608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167 Conector angular"/>
          <p:cNvCxnSpPr>
            <a:stCxn id="2048" idx="2"/>
            <a:endCxn id="133" idx="1"/>
          </p:cNvCxnSpPr>
          <p:nvPr/>
        </p:nvCxnSpPr>
        <p:spPr>
          <a:xfrm rot="16200000" flipH="1">
            <a:off x="160452" y="1899106"/>
            <a:ext cx="1042277" cy="35608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170 Conector angular"/>
          <p:cNvCxnSpPr>
            <a:stCxn id="2048" idx="2"/>
            <a:endCxn id="134" idx="1"/>
          </p:cNvCxnSpPr>
          <p:nvPr/>
        </p:nvCxnSpPr>
        <p:spPr>
          <a:xfrm rot="16200000" flipH="1">
            <a:off x="-93474" y="2153032"/>
            <a:ext cx="1550129" cy="35608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174 Conector angular"/>
          <p:cNvCxnSpPr>
            <a:stCxn id="2048" idx="2"/>
            <a:endCxn id="135" idx="1"/>
          </p:cNvCxnSpPr>
          <p:nvPr/>
        </p:nvCxnSpPr>
        <p:spPr>
          <a:xfrm rot="16200000" flipH="1">
            <a:off x="-341906" y="2401463"/>
            <a:ext cx="2054185" cy="36327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177 Conector angular"/>
          <p:cNvCxnSpPr>
            <a:stCxn id="2048" idx="2"/>
            <a:endCxn id="136" idx="1"/>
          </p:cNvCxnSpPr>
          <p:nvPr/>
        </p:nvCxnSpPr>
        <p:spPr>
          <a:xfrm rot="16200000" flipH="1">
            <a:off x="-597531" y="2657088"/>
            <a:ext cx="2558241" cy="35608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180 Conector angular"/>
          <p:cNvCxnSpPr>
            <a:stCxn id="2048" idx="2"/>
            <a:endCxn id="137" idx="1"/>
          </p:cNvCxnSpPr>
          <p:nvPr/>
        </p:nvCxnSpPr>
        <p:spPr>
          <a:xfrm rot="16200000" flipH="1">
            <a:off x="-849559" y="2909116"/>
            <a:ext cx="3062297" cy="35608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183 Conector angular"/>
          <p:cNvCxnSpPr>
            <a:stCxn id="2048" idx="2"/>
            <a:endCxn id="138" idx="1"/>
          </p:cNvCxnSpPr>
          <p:nvPr/>
        </p:nvCxnSpPr>
        <p:spPr>
          <a:xfrm rot="16200000" flipH="1">
            <a:off x="-1101587" y="3161144"/>
            <a:ext cx="3566353" cy="35608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50 CuadroTexto"/>
          <p:cNvSpPr txBox="1"/>
          <p:nvPr/>
        </p:nvSpPr>
        <p:spPr>
          <a:xfrm>
            <a:off x="2112778" y="1866890"/>
            <a:ext cx="512351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PARTICIPATION_IN_CRIMINAL_ORGANISATION, CORRUPTION, FRAUD, TERRORIST_OFFENCES, </a:t>
            </a:r>
          </a:p>
          <a:p>
            <a:r>
              <a:rPr lang="ca-ES" sz="1000" dirty="0" smtClean="0"/>
              <a:t>MONEY_LAUNDERING, CHILD_LABOUR-HUMAN_TRAFFICKING</a:t>
            </a:r>
          </a:p>
          <a:p>
            <a:endParaRPr lang="ca-ES" sz="1000" dirty="0" smtClean="0"/>
          </a:p>
        </p:txBody>
      </p:sp>
      <p:sp>
        <p:nvSpPr>
          <p:cNvPr id="52" name="51 CuadroTexto"/>
          <p:cNvSpPr txBox="1"/>
          <p:nvPr/>
        </p:nvSpPr>
        <p:spPr>
          <a:xfrm>
            <a:off x="2250279" y="2456910"/>
            <a:ext cx="30909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PAYMENT_OF_TAXES, PAYMENT_OF_SOCIAL_SECURITY</a:t>
            </a:r>
          </a:p>
        </p:txBody>
      </p:sp>
      <p:sp>
        <p:nvSpPr>
          <p:cNvPr id="54" name="53 CuadroTexto"/>
          <p:cNvSpPr txBox="1"/>
          <p:nvPr/>
        </p:nvSpPr>
        <p:spPr>
          <a:xfrm>
            <a:off x="2250279" y="2999302"/>
            <a:ext cx="29658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ENVIRONMENTAL_LAW, SOCIAL_LAW, LABOUR_LAW</a:t>
            </a:r>
          </a:p>
        </p:txBody>
      </p:sp>
      <p:sp>
        <p:nvSpPr>
          <p:cNvPr id="55" name="54 CuadroTexto"/>
          <p:cNvSpPr txBox="1"/>
          <p:nvPr/>
        </p:nvSpPr>
        <p:spPr>
          <a:xfrm>
            <a:off x="2250279" y="3388930"/>
            <a:ext cx="47227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BANKRUPTCY, INSOLVENCY, CREDITORS_ARRANGEMENT, BANKRUPTCY_ANALOGOUS, </a:t>
            </a:r>
          </a:p>
          <a:p>
            <a:r>
              <a:rPr lang="ca-ES" sz="1000" dirty="0" smtClean="0"/>
              <a:t>LIQUIDATOR_ADMINISTERED, ACTIVITIES_SUSPENDED</a:t>
            </a:r>
          </a:p>
        </p:txBody>
      </p:sp>
      <p:sp>
        <p:nvSpPr>
          <p:cNvPr id="56" name="55 CuadroTexto"/>
          <p:cNvSpPr txBox="1"/>
          <p:nvPr/>
        </p:nvSpPr>
        <p:spPr>
          <a:xfrm>
            <a:off x="2250279" y="4007994"/>
            <a:ext cx="24304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MC_PROFESSIONAL</a:t>
            </a:r>
            <a:r>
              <a:rPr lang="ca-ES" sz="1000" dirty="0" smtClean="0"/>
              <a:t>, MARKET_DISTORSION</a:t>
            </a:r>
          </a:p>
        </p:txBody>
      </p:sp>
      <p:sp>
        <p:nvSpPr>
          <p:cNvPr id="57" name="56 CuadroTexto"/>
          <p:cNvSpPr txBox="1"/>
          <p:nvPr/>
        </p:nvSpPr>
        <p:spPr>
          <a:xfrm>
            <a:off x="2830133" y="4512050"/>
            <a:ext cx="55771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PROCEDURE_PARTICIPATION, PROCEDURE_PREPARATION, EARLY_TERMINATION, MISINTERPRETATION</a:t>
            </a:r>
          </a:p>
        </p:txBody>
      </p:sp>
      <p:sp>
        <p:nvSpPr>
          <p:cNvPr id="58" name="57 CuadroTexto"/>
          <p:cNvSpPr txBox="1"/>
          <p:nvPr/>
        </p:nvSpPr>
        <p:spPr>
          <a:xfrm>
            <a:off x="2250279" y="5050014"/>
            <a:ext cx="5437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OTHER</a:t>
            </a:r>
          </a:p>
        </p:txBody>
      </p:sp>
      <p:sp>
        <p:nvSpPr>
          <p:cNvPr id="59" name="58 CuadroTexto"/>
          <p:cNvSpPr txBox="1"/>
          <p:nvPr/>
        </p:nvSpPr>
        <p:spPr>
          <a:xfrm>
            <a:off x="2679440" y="6488668"/>
            <a:ext cx="3505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b="1" i="1" dirty="0" err="1" smtClean="0"/>
              <a:t>Coded</a:t>
            </a:r>
            <a:r>
              <a:rPr lang="ca-ES" b="1" i="1" dirty="0" smtClean="0"/>
              <a:t> </a:t>
            </a:r>
            <a:r>
              <a:rPr lang="ca-ES" b="1" i="1" dirty="0" err="1" smtClean="0"/>
              <a:t>Exclusion</a:t>
            </a:r>
            <a:r>
              <a:rPr lang="ca-ES" b="1" i="1" dirty="0" smtClean="0"/>
              <a:t> </a:t>
            </a:r>
            <a:r>
              <a:rPr lang="ca-ES" b="1" i="1" dirty="0" err="1" smtClean="0"/>
              <a:t>Criteria</a:t>
            </a:r>
            <a:r>
              <a:rPr lang="ca-ES" b="1" i="1" dirty="0"/>
              <a:t> </a:t>
            </a:r>
            <a:r>
              <a:rPr lang="ca-ES" b="1" i="1" dirty="0" err="1" smtClean="0"/>
              <a:t>Taxonomy</a:t>
            </a:r>
            <a:endParaRPr lang="ca-ES" b="1" i="1" dirty="0"/>
          </a:p>
        </p:txBody>
      </p:sp>
    </p:spTree>
    <p:extLst>
      <p:ext uri="{BB962C8B-B14F-4D97-AF65-F5344CB8AC3E}">
        <p14:creationId xmlns:p14="http://schemas.microsoft.com/office/powerpoint/2010/main" val="118004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9858" y="10440"/>
            <a:ext cx="432048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rgbClr val="C00000"/>
              </a:solidFill>
            </a:endParaRPr>
          </a:p>
        </p:txBody>
      </p:sp>
      <p:cxnSp>
        <p:nvCxnSpPr>
          <p:cNvPr id="5" name="4 Conector angular"/>
          <p:cNvCxnSpPr>
            <a:stCxn id="4" idx="4"/>
            <a:endCxn id="8" idx="2"/>
          </p:cNvCxnSpPr>
          <p:nvPr/>
        </p:nvCxnSpPr>
        <p:spPr>
          <a:xfrm rot="16200000" flipH="1">
            <a:off x="276045" y="392325"/>
            <a:ext cx="547747" cy="64807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23310" y="98621"/>
            <a:ext cx="410690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a-ES" sz="1000" smtClean="0">
                <a:solidFill>
                  <a:srgbClr val="C00000"/>
                </a:solidFill>
              </a:rPr>
              <a:t>CT 7</a:t>
            </a:r>
            <a:endParaRPr lang="ca-ES" sz="1000" dirty="0">
              <a:solidFill>
                <a:srgbClr val="C00000"/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873954" y="774211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910281" y="867124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9 Conector angular"/>
          <p:cNvCxnSpPr>
            <a:stCxn id="8" idx="4"/>
            <a:endCxn id="11" idx="2"/>
          </p:cNvCxnSpPr>
          <p:nvPr/>
        </p:nvCxnSpPr>
        <p:spPr>
          <a:xfrm rot="16200000" flipH="1">
            <a:off x="1225001" y="1071236"/>
            <a:ext cx="227057" cy="49710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Elipse"/>
          <p:cNvSpPr/>
          <p:nvPr/>
        </p:nvSpPr>
        <p:spPr>
          <a:xfrm>
            <a:off x="1587080" y="1217292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1594034" y="1673712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15" name="14 Conector angular"/>
          <p:cNvCxnSpPr>
            <a:stCxn id="8" idx="4"/>
            <a:endCxn id="13" idx="2"/>
          </p:cNvCxnSpPr>
          <p:nvPr/>
        </p:nvCxnSpPr>
        <p:spPr>
          <a:xfrm rot="16200000" flipH="1">
            <a:off x="1000268" y="1295969"/>
            <a:ext cx="683477" cy="5040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635347" y="-9947"/>
            <a:ext cx="4008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dirty="0" smtClean="0"/>
              <a:t>CONFLICT_OF_INTEREST.PROCEDURE_PREPARATION</a:t>
            </a:r>
            <a:endParaRPr lang="ca-ES" sz="1400" dirty="0"/>
          </a:p>
        </p:txBody>
      </p:sp>
      <p:sp>
        <p:nvSpPr>
          <p:cNvPr id="27" name="26 CuadroTexto"/>
          <p:cNvSpPr txBox="1"/>
          <p:nvPr/>
        </p:nvSpPr>
        <p:spPr>
          <a:xfrm>
            <a:off x="1576942" y="1313472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smtClean="0">
                <a:solidFill>
                  <a:srgbClr val="92D050"/>
                </a:solidFill>
              </a:rPr>
              <a:t>R 1.1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1585488" y="1769891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1106644" y="1180410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1101761" y="1628800"/>
            <a:ext cx="4860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DESC.</a:t>
            </a:r>
            <a:endParaRPr lang="ca-ES" sz="1000" dirty="0"/>
          </a:p>
        </p:txBody>
      </p:sp>
    </p:spTree>
    <p:extLst>
      <p:ext uri="{BB962C8B-B14F-4D97-AF65-F5344CB8AC3E}">
        <p14:creationId xmlns:p14="http://schemas.microsoft.com/office/powerpoint/2010/main" val="67612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" name="2047 Rectángulo redondeado"/>
          <p:cNvSpPr/>
          <p:nvPr/>
        </p:nvSpPr>
        <p:spPr>
          <a:xfrm>
            <a:off x="35496" y="330683"/>
            <a:ext cx="936104" cy="35769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smtClean="0">
                <a:solidFill>
                  <a:schemeClr val="accent1"/>
                </a:solidFill>
              </a:rPr>
              <a:t>SELECTION</a:t>
            </a:r>
            <a:endParaRPr lang="ca-ES" sz="1200" dirty="0">
              <a:solidFill>
                <a:schemeClr val="accent1"/>
              </a:solidFill>
            </a:endParaRPr>
          </a:p>
        </p:txBody>
      </p:sp>
      <p:sp>
        <p:nvSpPr>
          <p:cNvPr id="132" name="131 Rectángulo redondeado"/>
          <p:cNvSpPr/>
          <p:nvPr/>
        </p:nvSpPr>
        <p:spPr>
          <a:xfrm>
            <a:off x="707227" y="833278"/>
            <a:ext cx="1132685" cy="2443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 smtClean="0">
                <a:solidFill>
                  <a:schemeClr val="accent1"/>
                </a:solidFill>
              </a:rPr>
              <a:t>SUITABILITY</a:t>
            </a:r>
            <a:endParaRPr lang="ca-ES" sz="1200" dirty="0">
              <a:solidFill>
                <a:schemeClr val="accent1"/>
              </a:solidFill>
            </a:endParaRPr>
          </a:p>
        </p:txBody>
      </p:sp>
      <p:sp>
        <p:nvSpPr>
          <p:cNvPr id="133" name="132 Rectángulo redondeado"/>
          <p:cNvSpPr/>
          <p:nvPr/>
        </p:nvSpPr>
        <p:spPr>
          <a:xfrm>
            <a:off x="707227" y="1713962"/>
            <a:ext cx="2593060" cy="2443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>
                <a:solidFill>
                  <a:schemeClr val="accent1"/>
                </a:solidFill>
              </a:rPr>
              <a:t>ECONOMIC_FINANCIAL_STANDING</a:t>
            </a:r>
          </a:p>
        </p:txBody>
      </p:sp>
      <p:sp>
        <p:nvSpPr>
          <p:cNvPr id="134" name="133 Rectángulo redondeado"/>
          <p:cNvSpPr/>
          <p:nvPr/>
        </p:nvSpPr>
        <p:spPr>
          <a:xfrm>
            <a:off x="707227" y="3284984"/>
            <a:ext cx="2593060" cy="2443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>
                <a:solidFill>
                  <a:schemeClr val="accent1"/>
                </a:solidFill>
              </a:rPr>
              <a:t>TECHNICAL_PROFESSIONAL_ABILITY</a:t>
            </a:r>
          </a:p>
        </p:txBody>
      </p:sp>
      <p:cxnSp>
        <p:nvCxnSpPr>
          <p:cNvPr id="2051" name="2050 Conector angular"/>
          <p:cNvCxnSpPr>
            <a:stCxn id="2048" idx="2"/>
            <a:endCxn id="132" idx="1"/>
          </p:cNvCxnSpPr>
          <p:nvPr/>
        </p:nvCxnSpPr>
        <p:spPr>
          <a:xfrm rot="16200000" flipH="1">
            <a:off x="471858" y="720062"/>
            <a:ext cx="267059" cy="20367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167 Conector angular"/>
          <p:cNvCxnSpPr>
            <a:stCxn id="2048" idx="2"/>
            <a:endCxn id="133" idx="1"/>
          </p:cNvCxnSpPr>
          <p:nvPr/>
        </p:nvCxnSpPr>
        <p:spPr>
          <a:xfrm rot="16200000" flipH="1">
            <a:off x="31516" y="1160404"/>
            <a:ext cx="1147743" cy="20367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170 Conector angular"/>
          <p:cNvCxnSpPr>
            <a:stCxn id="2048" idx="2"/>
            <a:endCxn id="134" idx="1"/>
          </p:cNvCxnSpPr>
          <p:nvPr/>
        </p:nvCxnSpPr>
        <p:spPr>
          <a:xfrm rot="16200000" flipH="1">
            <a:off x="-753995" y="1945915"/>
            <a:ext cx="2718765" cy="20367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50 CuadroTexto"/>
          <p:cNvSpPr txBox="1"/>
          <p:nvPr/>
        </p:nvSpPr>
        <p:spPr>
          <a:xfrm>
            <a:off x="4283968" y="1122830"/>
            <a:ext cx="39741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/>
              <a:t>PROFESSIONAL_REGISTER_ENROLMENT, </a:t>
            </a:r>
            <a:r>
              <a:rPr lang="ca-ES" sz="1000" dirty="0" smtClean="0"/>
              <a:t>TRADE_REGISTER_ENROLMENT</a:t>
            </a:r>
          </a:p>
        </p:txBody>
      </p:sp>
      <p:sp>
        <p:nvSpPr>
          <p:cNvPr id="52" name="51 CuadroTexto"/>
          <p:cNvSpPr txBox="1"/>
          <p:nvPr/>
        </p:nvSpPr>
        <p:spPr>
          <a:xfrm>
            <a:off x="3512232" y="2024020"/>
            <a:ext cx="47532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/>
              <a:t>GENERAL_YEARLY, AVERAGE_YEARLY, SPECIFIC_YEARLY, </a:t>
            </a:r>
            <a:r>
              <a:rPr lang="ca-ES" sz="1000" dirty="0"/>
              <a:t>SPECIFIC_AVERAGE, EO_SETUP</a:t>
            </a:r>
            <a:endParaRPr lang="ca-ES" sz="1000" dirty="0" smtClean="0"/>
          </a:p>
        </p:txBody>
      </p:sp>
      <p:sp>
        <p:nvSpPr>
          <p:cNvPr id="54" name="53 CuadroTexto"/>
          <p:cNvSpPr txBox="1"/>
          <p:nvPr/>
        </p:nvSpPr>
        <p:spPr>
          <a:xfrm>
            <a:off x="3543983" y="3593315"/>
            <a:ext cx="53992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WORKS_PERFORMANCE, SUPPLIES_DELIVERY_PERFORMANCE, SERVICES_DELIVERY_PERFORMANCE</a:t>
            </a:r>
            <a:endParaRPr lang="ca-ES" sz="1000" dirty="0"/>
          </a:p>
          <a:p>
            <a:endParaRPr lang="ca-ES" sz="1000" dirty="0" smtClean="0"/>
          </a:p>
        </p:txBody>
      </p:sp>
      <p:sp>
        <p:nvSpPr>
          <p:cNvPr id="59" name="58 CuadroTexto"/>
          <p:cNvSpPr txBox="1"/>
          <p:nvPr/>
        </p:nvSpPr>
        <p:spPr>
          <a:xfrm>
            <a:off x="2679440" y="8964324"/>
            <a:ext cx="3505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b="1" i="1" dirty="0" err="1" smtClean="0"/>
              <a:t>Coded</a:t>
            </a:r>
            <a:r>
              <a:rPr lang="ca-ES" b="1" i="1" dirty="0" smtClean="0"/>
              <a:t> </a:t>
            </a:r>
            <a:r>
              <a:rPr lang="ca-ES" b="1" i="1" dirty="0" err="1" smtClean="0"/>
              <a:t>Exclusion</a:t>
            </a:r>
            <a:r>
              <a:rPr lang="ca-ES" b="1" i="1" dirty="0" smtClean="0"/>
              <a:t> </a:t>
            </a:r>
            <a:r>
              <a:rPr lang="ca-ES" b="1" i="1" dirty="0" err="1" smtClean="0"/>
              <a:t>Criteria</a:t>
            </a:r>
            <a:r>
              <a:rPr lang="ca-ES" b="1" i="1" dirty="0"/>
              <a:t> </a:t>
            </a:r>
            <a:r>
              <a:rPr lang="ca-ES" b="1" i="1" dirty="0" err="1" smtClean="0"/>
              <a:t>Taxonomy</a:t>
            </a:r>
            <a:endParaRPr lang="ca-ES" b="1" i="1" dirty="0"/>
          </a:p>
        </p:txBody>
      </p:sp>
      <p:sp>
        <p:nvSpPr>
          <p:cNvPr id="33" name="32 Rectángulo redondeado"/>
          <p:cNvSpPr/>
          <p:nvPr/>
        </p:nvSpPr>
        <p:spPr>
          <a:xfrm>
            <a:off x="2267744" y="2009589"/>
            <a:ext cx="1132685" cy="2443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 smtClean="0">
                <a:solidFill>
                  <a:schemeClr val="accent1"/>
                </a:solidFill>
              </a:rPr>
              <a:t>TURNOVER</a:t>
            </a:r>
            <a:endParaRPr lang="ca-ES" sz="1200" dirty="0">
              <a:solidFill>
                <a:schemeClr val="accent1"/>
              </a:solidFill>
            </a:endParaRPr>
          </a:p>
        </p:txBody>
      </p:sp>
      <p:cxnSp>
        <p:nvCxnSpPr>
          <p:cNvPr id="34" name="33 Conector angular"/>
          <p:cNvCxnSpPr>
            <a:stCxn id="133" idx="2"/>
            <a:endCxn id="33" idx="1"/>
          </p:cNvCxnSpPr>
          <p:nvPr/>
        </p:nvCxnSpPr>
        <p:spPr>
          <a:xfrm rot="16200000" flipH="1">
            <a:off x="2049013" y="1913012"/>
            <a:ext cx="173474" cy="26398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angular"/>
          <p:cNvCxnSpPr>
            <a:stCxn id="133" idx="2"/>
            <a:endCxn id="42" idx="1"/>
          </p:cNvCxnSpPr>
          <p:nvPr/>
        </p:nvCxnSpPr>
        <p:spPr>
          <a:xfrm rot="16200000" flipH="1">
            <a:off x="1893854" y="2068171"/>
            <a:ext cx="474914" cy="25510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41 CuadroTexto"/>
          <p:cNvSpPr txBox="1"/>
          <p:nvPr/>
        </p:nvSpPr>
        <p:spPr>
          <a:xfrm>
            <a:off x="2258866" y="2310072"/>
            <a:ext cx="17604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/>
              <a:t>RISK_INDEMNITY_INSURANCE</a:t>
            </a:r>
            <a:endParaRPr lang="ca-ES" sz="1000" dirty="0" smtClean="0"/>
          </a:p>
        </p:txBody>
      </p:sp>
      <p:cxnSp>
        <p:nvCxnSpPr>
          <p:cNvPr id="44" name="43 Conector angular"/>
          <p:cNvCxnSpPr>
            <a:stCxn id="133" idx="2"/>
            <a:endCxn id="61" idx="1"/>
          </p:cNvCxnSpPr>
          <p:nvPr/>
        </p:nvCxnSpPr>
        <p:spPr>
          <a:xfrm rot="16200000" flipH="1">
            <a:off x="1665146" y="2296880"/>
            <a:ext cx="941211" cy="26398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60 CuadroTexto"/>
          <p:cNvSpPr txBox="1"/>
          <p:nvPr/>
        </p:nvSpPr>
        <p:spPr>
          <a:xfrm>
            <a:off x="2267745" y="2776369"/>
            <a:ext cx="14478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OTHER_REQUIREMENTS</a:t>
            </a:r>
          </a:p>
        </p:txBody>
      </p:sp>
      <p:sp>
        <p:nvSpPr>
          <p:cNvPr id="62" name="61 Rectángulo redondeado"/>
          <p:cNvSpPr/>
          <p:nvPr/>
        </p:nvSpPr>
        <p:spPr>
          <a:xfrm>
            <a:off x="2273212" y="3592337"/>
            <a:ext cx="1132685" cy="2443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 smtClean="0">
                <a:solidFill>
                  <a:schemeClr val="accent1"/>
                </a:solidFill>
              </a:rPr>
              <a:t>REFERENCES</a:t>
            </a:r>
            <a:endParaRPr lang="ca-ES" sz="1200" dirty="0">
              <a:solidFill>
                <a:schemeClr val="accent1"/>
              </a:solidFill>
            </a:endParaRPr>
          </a:p>
        </p:txBody>
      </p:sp>
      <p:cxnSp>
        <p:nvCxnSpPr>
          <p:cNvPr id="63" name="62 Conector angular"/>
          <p:cNvCxnSpPr>
            <a:stCxn id="134" idx="2"/>
            <a:endCxn id="62" idx="1"/>
          </p:cNvCxnSpPr>
          <p:nvPr/>
        </p:nvCxnSpPr>
        <p:spPr>
          <a:xfrm rot="16200000" flipH="1">
            <a:off x="2045884" y="3487163"/>
            <a:ext cx="185200" cy="26945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70 Rectángulo redondeado"/>
          <p:cNvSpPr/>
          <p:nvPr/>
        </p:nvSpPr>
        <p:spPr>
          <a:xfrm>
            <a:off x="2279709" y="3899746"/>
            <a:ext cx="1132685" cy="2443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 smtClean="0">
                <a:solidFill>
                  <a:schemeClr val="accent1"/>
                </a:solidFill>
              </a:rPr>
              <a:t>TECHNICAL</a:t>
            </a:r>
            <a:endParaRPr lang="ca-ES" sz="1200" dirty="0">
              <a:solidFill>
                <a:schemeClr val="accent1"/>
              </a:solidFill>
            </a:endParaRPr>
          </a:p>
        </p:txBody>
      </p:sp>
      <p:sp>
        <p:nvSpPr>
          <p:cNvPr id="72" name="71 Rectángulo redondeado"/>
          <p:cNvSpPr/>
          <p:nvPr/>
        </p:nvSpPr>
        <p:spPr>
          <a:xfrm>
            <a:off x="3105095" y="4195977"/>
            <a:ext cx="1132685" cy="2443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smtClean="0">
                <a:solidFill>
                  <a:schemeClr val="accent1"/>
                </a:solidFill>
              </a:rPr>
              <a:t>CHECKS</a:t>
            </a:r>
            <a:endParaRPr lang="ca-ES" sz="1200" dirty="0">
              <a:solidFill>
                <a:schemeClr val="accent1"/>
              </a:solidFill>
            </a:endParaRPr>
          </a:p>
        </p:txBody>
      </p:sp>
      <p:cxnSp>
        <p:nvCxnSpPr>
          <p:cNvPr id="78" name="77 Conector angular"/>
          <p:cNvCxnSpPr>
            <a:stCxn id="134" idx="2"/>
            <a:endCxn id="71" idx="1"/>
          </p:cNvCxnSpPr>
          <p:nvPr/>
        </p:nvCxnSpPr>
        <p:spPr>
          <a:xfrm rot="16200000" flipH="1">
            <a:off x="1895429" y="3637619"/>
            <a:ext cx="492609" cy="27595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80 Conector angular"/>
          <p:cNvCxnSpPr>
            <a:stCxn id="71" idx="2"/>
            <a:endCxn id="72" idx="1"/>
          </p:cNvCxnSpPr>
          <p:nvPr/>
        </p:nvCxnSpPr>
        <p:spPr>
          <a:xfrm rot="16200000" flipH="1">
            <a:off x="2888534" y="4101570"/>
            <a:ext cx="174078" cy="25904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86 Conector angular"/>
          <p:cNvCxnSpPr>
            <a:stCxn id="71" idx="2"/>
            <a:endCxn id="64" idx="1"/>
          </p:cNvCxnSpPr>
          <p:nvPr/>
        </p:nvCxnSpPr>
        <p:spPr>
          <a:xfrm rot="16200000" flipH="1">
            <a:off x="2667240" y="4322864"/>
            <a:ext cx="587150" cy="22952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94 Rectángulo redondeado"/>
          <p:cNvSpPr/>
          <p:nvPr/>
        </p:nvSpPr>
        <p:spPr>
          <a:xfrm>
            <a:off x="2273213" y="5056901"/>
            <a:ext cx="1245954" cy="2443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 smtClean="0">
                <a:solidFill>
                  <a:schemeClr val="accent1"/>
                </a:solidFill>
              </a:rPr>
              <a:t>MANAGEMENT</a:t>
            </a:r>
            <a:endParaRPr lang="ca-ES" sz="1200" dirty="0">
              <a:solidFill>
                <a:schemeClr val="accent1"/>
              </a:solidFill>
            </a:endParaRPr>
          </a:p>
        </p:txBody>
      </p:sp>
      <p:cxnSp>
        <p:nvCxnSpPr>
          <p:cNvPr id="96" name="95 Conector angular"/>
          <p:cNvCxnSpPr>
            <a:stCxn id="134" idx="2"/>
            <a:endCxn id="95" idx="1"/>
          </p:cNvCxnSpPr>
          <p:nvPr/>
        </p:nvCxnSpPr>
        <p:spPr>
          <a:xfrm rot="16200000" flipH="1">
            <a:off x="1313603" y="4219445"/>
            <a:ext cx="1649764" cy="2694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98 CuadroTexto"/>
          <p:cNvSpPr txBox="1"/>
          <p:nvPr/>
        </p:nvSpPr>
        <p:spPr>
          <a:xfrm>
            <a:off x="3534288" y="5053903"/>
            <a:ext cx="49391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ca-ES"/>
            </a:defPPr>
            <a:lvl1pPr>
              <a:defRPr sz="800"/>
            </a:lvl1pPr>
          </a:lstStyle>
          <a:p>
            <a:r>
              <a:rPr lang="ca-ES" sz="1000" dirty="0"/>
              <a:t>MANAGERIAL_STAFF, </a:t>
            </a:r>
            <a:r>
              <a:rPr lang="ca-ES" sz="1000" dirty="0" smtClean="0"/>
              <a:t>AVERAGE_ANNUAL_MANPOWER, </a:t>
            </a:r>
            <a:r>
              <a:rPr lang="ca-ES" sz="1000" dirty="0" smtClean="0"/>
              <a:t>SUBCONTRACTING_PROPORTION</a:t>
            </a:r>
            <a:endParaRPr lang="ca-ES" sz="1000" dirty="0"/>
          </a:p>
        </p:txBody>
      </p:sp>
      <p:sp>
        <p:nvSpPr>
          <p:cNvPr id="100" name="99 Rectángulo redondeado"/>
          <p:cNvSpPr/>
          <p:nvPr/>
        </p:nvSpPr>
        <p:spPr>
          <a:xfrm>
            <a:off x="2273210" y="5873307"/>
            <a:ext cx="1244489" cy="22209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 smtClean="0">
                <a:solidFill>
                  <a:schemeClr val="accent1"/>
                </a:solidFill>
              </a:rPr>
              <a:t>CERTIFICATES</a:t>
            </a:r>
            <a:endParaRPr lang="ca-ES" sz="1200" dirty="0">
              <a:solidFill>
                <a:schemeClr val="accent1"/>
              </a:solidFill>
            </a:endParaRPr>
          </a:p>
        </p:txBody>
      </p:sp>
      <p:cxnSp>
        <p:nvCxnSpPr>
          <p:cNvPr id="101" name="100 Conector angular"/>
          <p:cNvCxnSpPr>
            <a:stCxn id="134" idx="2"/>
            <a:endCxn id="100" idx="1"/>
          </p:cNvCxnSpPr>
          <p:nvPr/>
        </p:nvCxnSpPr>
        <p:spPr>
          <a:xfrm rot="16200000" flipH="1">
            <a:off x="910951" y="4622096"/>
            <a:ext cx="2455065" cy="26945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103 CuadroTexto"/>
          <p:cNvSpPr txBox="1"/>
          <p:nvPr/>
        </p:nvSpPr>
        <p:spPr>
          <a:xfrm>
            <a:off x="5436096" y="6193260"/>
            <a:ext cx="34836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ca-ES"/>
            </a:defPPr>
            <a:lvl1pPr>
              <a:defRPr sz="800"/>
            </a:lvl1pPr>
          </a:lstStyle>
          <a:p>
            <a:r>
              <a:rPr lang="ca-ES" sz="1000" dirty="0"/>
              <a:t>QA_INSTITUTES_CERTIFICATE, QA_INDEPENDENT_CERTIFICATE</a:t>
            </a:r>
          </a:p>
        </p:txBody>
      </p:sp>
      <p:sp>
        <p:nvSpPr>
          <p:cNvPr id="109" name="108 Rectángulo redondeado"/>
          <p:cNvSpPr/>
          <p:nvPr/>
        </p:nvSpPr>
        <p:spPr>
          <a:xfrm>
            <a:off x="3207811" y="6220970"/>
            <a:ext cx="1822057" cy="22209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 smtClean="0">
                <a:solidFill>
                  <a:schemeClr val="accent1"/>
                </a:solidFill>
              </a:rPr>
              <a:t>QUALITY_ASSURANCE</a:t>
            </a:r>
            <a:endParaRPr lang="ca-ES" sz="1200" dirty="0">
              <a:solidFill>
                <a:schemeClr val="accent1"/>
              </a:solidFill>
            </a:endParaRPr>
          </a:p>
        </p:txBody>
      </p:sp>
      <p:cxnSp>
        <p:nvCxnSpPr>
          <p:cNvPr id="110" name="109 Conector angular"/>
          <p:cNvCxnSpPr>
            <a:stCxn id="100" idx="2"/>
            <a:endCxn id="109" idx="1"/>
          </p:cNvCxnSpPr>
          <p:nvPr/>
        </p:nvCxnSpPr>
        <p:spPr>
          <a:xfrm rot="16200000" flipH="1">
            <a:off x="2933326" y="6057533"/>
            <a:ext cx="236615" cy="3123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112 Rectángulo redondeado"/>
          <p:cNvSpPr/>
          <p:nvPr/>
        </p:nvSpPr>
        <p:spPr>
          <a:xfrm>
            <a:off x="3225072" y="6491807"/>
            <a:ext cx="2425158" cy="22209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>
                <a:solidFill>
                  <a:schemeClr val="accent1"/>
                </a:solidFill>
              </a:rPr>
              <a:t>ENVIRONMENTAL_MANAGEMENT</a:t>
            </a:r>
          </a:p>
        </p:txBody>
      </p:sp>
      <p:cxnSp>
        <p:nvCxnSpPr>
          <p:cNvPr id="114" name="113 Conector angular"/>
          <p:cNvCxnSpPr>
            <a:stCxn id="100" idx="2"/>
            <a:endCxn id="113" idx="1"/>
          </p:cNvCxnSpPr>
          <p:nvPr/>
        </p:nvCxnSpPr>
        <p:spPr>
          <a:xfrm rot="16200000" flipH="1">
            <a:off x="2806537" y="6184321"/>
            <a:ext cx="507452" cy="32961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116 CuadroTexto"/>
          <p:cNvSpPr txBox="1"/>
          <p:nvPr/>
        </p:nvSpPr>
        <p:spPr>
          <a:xfrm>
            <a:off x="5763803" y="6495147"/>
            <a:ext cx="19399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ca-ES"/>
            </a:defPPr>
            <a:lvl1pPr>
              <a:defRPr sz="800"/>
            </a:lvl1pPr>
          </a:lstStyle>
          <a:p>
            <a:r>
              <a:rPr lang="ca-ES" sz="1000" dirty="0"/>
              <a:t>ENV_INDEPENDENT_CERTIFICATE</a:t>
            </a:r>
          </a:p>
        </p:txBody>
      </p:sp>
      <p:sp>
        <p:nvSpPr>
          <p:cNvPr id="118" name="117 CuadroTexto"/>
          <p:cNvSpPr txBox="1"/>
          <p:nvPr/>
        </p:nvSpPr>
        <p:spPr>
          <a:xfrm>
            <a:off x="-2328" y="6239053"/>
            <a:ext cx="1916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a-ES" b="1" i="1" dirty="0" err="1" smtClean="0"/>
              <a:t>Coded</a:t>
            </a:r>
            <a:r>
              <a:rPr lang="ca-ES" b="1" i="1" dirty="0" smtClean="0"/>
              <a:t> </a:t>
            </a:r>
            <a:r>
              <a:rPr lang="ca-ES" b="1" i="1" dirty="0" err="1" smtClean="0"/>
              <a:t>Selection</a:t>
            </a:r>
            <a:r>
              <a:rPr lang="ca-ES" b="1" i="1" dirty="0" smtClean="0"/>
              <a:t> </a:t>
            </a:r>
            <a:r>
              <a:rPr lang="ca-ES" b="1" i="1" dirty="0" err="1" smtClean="0"/>
              <a:t>Criteria</a:t>
            </a:r>
            <a:r>
              <a:rPr lang="ca-ES" b="1" i="1" dirty="0" smtClean="0"/>
              <a:t> </a:t>
            </a:r>
            <a:r>
              <a:rPr lang="ca-ES" b="1" i="1" dirty="0" err="1" smtClean="0"/>
              <a:t>Taxonomy</a:t>
            </a:r>
            <a:endParaRPr lang="ca-ES" b="1" i="1" dirty="0"/>
          </a:p>
        </p:txBody>
      </p:sp>
      <p:sp>
        <p:nvSpPr>
          <p:cNvPr id="47" name="46 CuadroTexto"/>
          <p:cNvSpPr txBox="1"/>
          <p:nvPr/>
        </p:nvSpPr>
        <p:spPr>
          <a:xfrm>
            <a:off x="2267744" y="2547812"/>
            <a:ext cx="11320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FINANCIAL_RATIO</a:t>
            </a:r>
          </a:p>
        </p:txBody>
      </p:sp>
      <p:cxnSp>
        <p:nvCxnSpPr>
          <p:cNvPr id="48" name="47 Conector angular"/>
          <p:cNvCxnSpPr>
            <a:stCxn id="133" idx="2"/>
            <a:endCxn id="47" idx="1"/>
          </p:cNvCxnSpPr>
          <p:nvPr/>
        </p:nvCxnSpPr>
        <p:spPr>
          <a:xfrm rot="16200000" flipH="1">
            <a:off x="1779423" y="2182602"/>
            <a:ext cx="712654" cy="26398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48 Rectángulo redondeado"/>
          <p:cNvSpPr/>
          <p:nvPr/>
        </p:nvSpPr>
        <p:spPr>
          <a:xfrm>
            <a:off x="1952967" y="1124744"/>
            <a:ext cx="1132685" cy="2443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 smtClean="0">
                <a:solidFill>
                  <a:schemeClr val="accent1"/>
                </a:solidFill>
              </a:rPr>
              <a:t>ENROLMENT</a:t>
            </a:r>
            <a:endParaRPr lang="ca-ES" sz="1200" dirty="0">
              <a:solidFill>
                <a:schemeClr val="accent1"/>
              </a:solidFill>
            </a:endParaRPr>
          </a:p>
        </p:txBody>
      </p:sp>
      <p:cxnSp>
        <p:nvCxnSpPr>
          <p:cNvPr id="50" name="49 Conector angular"/>
          <p:cNvCxnSpPr>
            <a:stCxn id="132" idx="2"/>
            <a:endCxn id="49" idx="1"/>
          </p:cNvCxnSpPr>
          <p:nvPr/>
        </p:nvCxnSpPr>
        <p:spPr>
          <a:xfrm rot="16200000" flipH="1">
            <a:off x="1528612" y="822542"/>
            <a:ext cx="169313" cy="67939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52 Rectángulo redondeado"/>
          <p:cNvSpPr/>
          <p:nvPr/>
        </p:nvSpPr>
        <p:spPr>
          <a:xfrm>
            <a:off x="1958308" y="1412776"/>
            <a:ext cx="2207282" cy="24430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dirty="0" smtClean="0">
                <a:solidFill>
                  <a:schemeClr val="accent1"/>
                </a:solidFill>
              </a:rPr>
              <a:t>AUTHORISATION_MEMBERSHIP</a:t>
            </a:r>
            <a:endParaRPr lang="ca-ES" sz="1200" dirty="0">
              <a:solidFill>
                <a:schemeClr val="accent1"/>
              </a:solidFill>
            </a:endParaRPr>
          </a:p>
        </p:txBody>
      </p:sp>
      <p:cxnSp>
        <p:nvCxnSpPr>
          <p:cNvPr id="56" name="55 Conector angular"/>
          <p:cNvCxnSpPr>
            <a:stCxn id="132" idx="2"/>
            <a:endCxn id="53" idx="1"/>
          </p:cNvCxnSpPr>
          <p:nvPr/>
        </p:nvCxnSpPr>
        <p:spPr>
          <a:xfrm rot="16200000" flipH="1">
            <a:off x="1387267" y="963888"/>
            <a:ext cx="457345" cy="68473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56 CuadroTexto"/>
          <p:cNvSpPr txBox="1"/>
          <p:nvPr/>
        </p:nvSpPr>
        <p:spPr>
          <a:xfrm>
            <a:off x="4283968" y="1411857"/>
            <a:ext cx="18453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AUTHORISATION</a:t>
            </a:r>
            <a:r>
              <a:rPr lang="ca-ES" sz="1000" dirty="0"/>
              <a:t>, MEMBERSHIP</a:t>
            </a:r>
            <a:endParaRPr lang="ca-ES" sz="1000" dirty="0" smtClean="0"/>
          </a:p>
        </p:txBody>
      </p:sp>
      <p:sp>
        <p:nvSpPr>
          <p:cNvPr id="64" name="63 CuadroTexto"/>
          <p:cNvSpPr txBox="1"/>
          <p:nvPr/>
        </p:nvSpPr>
        <p:spPr>
          <a:xfrm>
            <a:off x="3075579" y="4454204"/>
            <a:ext cx="62574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a-ES"/>
            </a:defPPr>
            <a:lvl1pPr>
              <a:defRPr sz="800"/>
            </a:lvl1pPr>
          </a:lstStyle>
          <a:p>
            <a:r>
              <a:rPr lang="ca-ES" sz="1000" dirty="0" smtClean="0"/>
              <a:t>TECHNICIANS_FOR_QUALITY_CONTROL, TECHNICIANS_FOR_CARRYING_WORKS, FACILITIES_FOR_QUALITY_ENSURING, FACILITIES_FOR_STUDY_RESEARCH, SUPPLY_CHAIN_MANAGEMENT</a:t>
            </a:r>
            <a:r>
              <a:rPr lang="ca-ES" sz="1000" dirty="0"/>
              <a:t>, PROFESSIONAL_QUALIFICATIONS, </a:t>
            </a:r>
            <a:r>
              <a:rPr lang="ca-ES" sz="1000" dirty="0" smtClean="0"/>
              <a:t>ENVIRONMENTAL_MANAGEMENT_MEASURES, EQUIPMENT</a:t>
            </a:r>
            <a:endParaRPr lang="ca-ES" sz="1000" dirty="0"/>
          </a:p>
        </p:txBody>
      </p:sp>
      <p:sp>
        <p:nvSpPr>
          <p:cNvPr id="66" name="65 Rectángulo redondeado"/>
          <p:cNvSpPr/>
          <p:nvPr/>
        </p:nvSpPr>
        <p:spPr>
          <a:xfrm>
            <a:off x="3092770" y="5367143"/>
            <a:ext cx="1132685" cy="22209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a-ES" sz="1200" smtClean="0">
                <a:solidFill>
                  <a:schemeClr val="accent1"/>
                </a:solidFill>
              </a:rPr>
              <a:t>ARTEFACTS</a:t>
            </a:r>
            <a:endParaRPr lang="ca-ES" sz="1200" dirty="0">
              <a:solidFill>
                <a:schemeClr val="accent1"/>
              </a:solidFill>
            </a:endParaRPr>
          </a:p>
        </p:txBody>
      </p:sp>
      <p:sp>
        <p:nvSpPr>
          <p:cNvPr id="67" name="66 CuadroTexto"/>
          <p:cNvSpPr txBox="1"/>
          <p:nvPr/>
        </p:nvSpPr>
        <p:spPr>
          <a:xfrm>
            <a:off x="4283968" y="5343019"/>
            <a:ext cx="35589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ca-ES"/>
            </a:defPPr>
            <a:lvl1pPr>
              <a:defRPr sz="800"/>
            </a:lvl1pPr>
          </a:lstStyle>
          <a:p>
            <a:r>
              <a:rPr lang="ca-ES" sz="1000" dirty="0" smtClean="0"/>
              <a:t>AUTHENTICATED_ARTEFACTS, NO_AUTHENTICATED_ARTEFACTS</a:t>
            </a:r>
            <a:endParaRPr lang="ca-ES" sz="1000" dirty="0"/>
          </a:p>
        </p:txBody>
      </p:sp>
      <p:cxnSp>
        <p:nvCxnSpPr>
          <p:cNvPr id="68" name="67 Conector angular"/>
          <p:cNvCxnSpPr>
            <a:stCxn id="95" idx="2"/>
            <a:endCxn id="66" idx="1"/>
          </p:cNvCxnSpPr>
          <p:nvPr/>
        </p:nvCxnSpPr>
        <p:spPr>
          <a:xfrm rot="16200000" flipH="1">
            <a:off x="2905988" y="5291410"/>
            <a:ext cx="176984" cy="19658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64 CuadroTexto"/>
          <p:cNvSpPr txBox="1"/>
          <p:nvPr/>
        </p:nvSpPr>
        <p:spPr>
          <a:xfrm>
            <a:off x="4341079" y="4190891"/>
            <a:ext cx="1534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ca-ES"/>
            </a:defPPr>
            <a:lvl1pPr>
              <a:defRPr sz="800"/>
            </a:lvl1pPr>
          </a:lstStyle>
          <a:p>
            <a:r>
              <a:rPr lang="ca-ES" sz="1000" dirty="0" smtClean="0"/>
              <a:t>ALLOWANCE_OF_CHECKS</a:t>
            </a:r>
            <a:endParaRPr lang="ca-ES" sz="1000" dirty="0"/>
          </a:p>
        </p:txBody>
      </p:sp>
      <p:sp>
        <p:nvSpPr>
          <p:cNvPr id="55" name="54 CuadroTexto"/>
          <p:cNvSpPr txBox="1"/>
          <p:nvPr/>
        </p:nvSpPr>
        <p:spPr>
          <a:xfrm>
            <a:off x="1115616" y="404664"/>
            <a:ext cx="9509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ALL_SATISFIED</a:t>
            </a:r>
            <a:endParaRPr lang="ca-ES" sz="1000" dirty="0" smtClean="0"/>
          </a:p>
        </p:txBody>
      </p:sp>
    </p:spTree>
    <p:extLst>
      <p:ext uri="{BB962C8B-B14F-4D97-AF65-F5344CB8AC3E}">
        <p14:creationId xmlns:p14="http://schemas.microsoft.com/office/powerpoint/2010/main" val="348224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CuadroTexto"/>
          <p:cNvSpPr txBox="1"/>
          <p:nvPr/>
        </p:nvSpPr>
        <p:spPr>
          <a:xfrm>
            <a:off x="2679440" y="6488668"/>
            <a:ext cx="3877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b="1" i="1" dirty="0" err="1" smtClean="0"/>
              <a:t>Selection</a:t>
            </a:r>
            <a:r>
              <a:rPr lang="ca-ES" b="1" i="1" dirty="0" smtClean="0"/>
              <a:t> </a:t>
            </a:r>
            <a:r>
              <a:rPr lang="ca-ES" b="1" i="1" dirty="0" err="1" smtClean="0"/>
              <a:t>criteria</a:t>
            </a:r>
            <a:r>
              <a:rPr lang="ca-ES" b="1" i="1" dirty="0" smtClean="0"/>
              <a:t> data-</a:t>
            </a:r>
            <a:r>
              <a:rPr lang="ca-ES" b="1" i="1" dirty="0" err="1" smtClean="0"/>
              <a:t>flow</a:t>
            </a:r>
            <a:r>
              <a:rPr lang="ca-ES" b="1" i="1" dirty="0" smtClean="0"/>
              <a:t> </a:t>
            </a:r>
            <a:r>
              <a:rPr lang="ca-ES" b="1" i="1" dirty="0" err="1" smtClean="0"/>
              <a:t>types</a:t>
            </a:r>
            <a:r>
              <a:rPr lang="ca-ES" b="1" i="1" dirty="0" smtClean="0"/>
              <a:t> (1/2)</a:t>
            </a:r>
            <a:endParaRPr lang="ca-ES" b="1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5695"/>
            <a:ext cx="1054142" cy="1611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57108"/>
            <a:ext cx="2371414" cy="3381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7108"/>
            <a:ext cx="2162051" cy="3381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787" y="3878511"/>
            <a:ext cx="3947294" cy="1478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30" y="3880422"/>
            <a:ext cx="3208195" cy="1478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486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CuadroTexto"/>
          <p:cNvSpPr txBox="1"/>
          <p:nvPr/>
        </p:nvSpPr>
        <p:spPr>
          <a:xfrm>
            <a:off x="2679440" y="6488668"/>
            <a:ext cx="3877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b="1" i="1" dirty="0" err="1" smtClean="0"/>
              <a:t>Selection</a:t>
            </a:r>
            <a:r>
              <a:rPr lang="ca-ES" b="1" i="1" dirty="0" smtClean="0"/>
              <a:t> </a:t>
            </a:r>
            <a:r>
              <a:rPr lang="ca-ES" b="1" i="1" dirty="0" err="1" smtClean="0"/>
              <a:t>criteria</a:t>
            </a:r>
            <a:r>
              <a:rPr lang="ca-ES" b="1" i="1" dirty="0" smtClean="0"/>
              <a:t> data-</a:t>
            </a:r>
            <a:r>
              <a:rPr lang="ca-ES" b="1" i="1" dirty="0" err="1" smtClean="0"/>
              <a:t>flow</a:t>
            </a:r>
            <a:r>
              <a:rPr lang="ca-ES" b="1" i="1" dirty="0" smtClean="0"/>
              <a:t> </a:t>
            </a:r>
            <a:r>
              <a:rPr lang="ca-ES" b="1" i="1" dirty="0" err="1" smtClean="0"/>
              <a:t>types</a:t>
            </a:r>
            <a:r>
              <a:rPr lang="ca-ES" b="1" i="1" dirty="0" smtClean="0"/>
              <a:t> (2/2)</a:t>
            </a:r>
            <a:endParaRPr lang="ca-ES" b="1" i="1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54" y="148164"/>
            <a:ext cx="2487091" cy="387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48164"/>
            <a:ext cx="2975060" cy="2803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66923"/>
            <a:ext cx="2172863" cy="1749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17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9858" y="10440"/>
            <a:ext cx="432048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rgbClr val="C00000"/>
              </a:solidFill>
            </a:endParaRPr>
          </a:p>
        </p:txBody>
      </p:sp>
      <p:cxnSp>
        <p:nvCxnSpPr>
          <p:cNvPr id="5" name="4 Conector angular"/>
          <p:cNvCxnSpPr>
            <a:stCxn id="4" idx="4"/>
            <a:endCxn id="8" idx="2"/>
          </p:cNvCxnSpPr>
          <p:nvPr/>
        </p:nvCxnSpPr>
        <p:spPr>
          <a:xfrm rot="16200000" flipH="1">
            <a:off x="430964" y="237406"/>
            <a:ext cx="237909" cy="64807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1114660" y="878523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err="1" smtClean="0"/>
              <a:t>Yes</a:t>
            </a:r>
            <a:endParaRPr lang="ca-ES" sz="1000" dirty="0"/>
          </a:p>
        </p:txBody>
      </p:sp>
      <p:sp>
        <p:nvSpPr>
          <p:cNvPr id="7" name="6 CuadroTexto"/>
          <p:cNvSpPr txBox="1"/>
          <p:nvPr/>
        </p:nvSpPr>
        <p:spPr>
          <a:xfrm>
            <a:off x="23310" y="98621"/>
            <a:ext cx="470000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a-ES" sz="1000" smtClean="0">
                <a:solidFill>
                  <a:srgbClr val="C00000"/>
                </a:solidFill>
              </a:rPr>
              <a:t>SCT </a:t>
            </a:r>
            <a:r>
              <a:rPr lang="ca-ES" sz="1000" dirty="0" smtClean="0">
                <a:solidFill>
                  <a:srgbClr val="C00000"/>
                </a:solidFill>
              </a:rPr>
              <a:t>0</a:t>
            </a:r>
            <a:endParaRPr lang="ca-ES" sz="1000" dirty="0">
              <a:solidFill>
                <a:srgbClr val="C00000"/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873954" y="464373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910281" y="557286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9 Conector angular"/>
          <p:cNvCxnSpPr>
            <a:stCxn id="8" idx="4"/>
            <a:endCxn id="11" idx="2"/>
          </p:cNvCxnSpPr>
          <p:nvPr/>
        </p:nvCxnSpPr>
        <p:spPr>
          <a:xfrm rot="16200000" flipH="1">
            <a:off x="1225001" y="761398"/>
            <a:ext cx="227057" cy="49710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Elipse"/>
          <p:cNvSpPr/>
          <p:nvPr/>
        </p:nvSpPr>
        <p:spPr>
          <a:xfrm>
            <a:off x="1587080" y="90745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46" name="45 CuadroTexto"/>
          <p:cNvSpPr txBox="1"/>
          <p:nvPr/>
        </p:nvSpPr>
        <p:spPr>
          <a:xfrm>
            <a:off x="1367835" y="-1260"/>
            <a:ext cx="2052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dirty="0" smtClean="0"/>
              <a:t>ALL_SATISFIED</a:t>
            </a:r>
          </a:p>
          <a:p>
            <a:r>
              <a:rPr lang="ca-ES" sz="1400" dirty="0" smtClean="0"/>
              <a:t>ALLOWANCE_OF_CHECKS</a:t>
            </a:r>
          </a:p>
        </p:txBody>
      </p:sp>
      <p:sp>
        <p:nvSpPr>
          <p:cNvPr id="28" name="27 CuadroTexto"/>
          <p:cNvSpPr txBox="1"/>
          <p:nvPr/>
        </p:nvSpPr>
        <p:spPr>
          <a:xfrm>
            <a:off x="1551063" y="988596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</a:t>
            </a:r>
            <a:endParaRPr lang="ca-ES" sz="10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54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9858" y="10440"/>
            <a:ext cx="432048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rgbClr val="C00000"/>
              </a:solidFill>
            </a:endParaRPr>
          </a:p>
        </p:txBody>
      </p:sp>
      <p:cxnSp>
        <p:nvCxnSpPr>
          <p:cNvPr id="5" name="4 Conector angular"/>
          <p:cNvCxnSpPr>
            <a:stCxn id="4" idx="4"/>
            <a:endCxn id="8" idx="2"/>
          </p:cNvCxnSpPr>
          <p:nvPr/>
        </p:nvCxnSpPr>
        <p:spPr>
          <a:xfrm rot="16200000" flipH="1">
            <a:off x="430964" y="237406"/>
            <a:ext cx="237909" cy="64807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1114660" y="878523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err="1" smtClean="0"/>
              <a:t>Yes</a:t>
            </a:r>
            <a:endParaRPr lang="ca-ES" sz="1000" dirty="0"/>
          </a:p>
        </p:txBody>
      </p:sp>
      <p:sp>
        <p:nvSpPr>
          <p:cNvPr id="7" name="6 CuadroTexto"/>
          <p:cNvSpPr txBox="1"/>
          <p:nvPr/>
        </p:nvSpPr>
        <p:spPr>
          <a:xfrm>
            <a:off x="23310" y="98621"/>
            <a:ext cx="470000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rgbClr val="C00000"/>
                </a:solidFill>
              </a:rPr>
              <a:t>SCT 1</a:t>
            </a:r>
            <a:endParaRPr lang="ca-ES" sz="1000" dirty="0">
              <a:solidFill>
                <a:srgbClr val="C00000"/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873954" y="464373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910281" y="557286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9 Conector angular"/>
          <p:cNvCxnSpPr>
            <a:stCxn id="8" idx="4"/>
            <a:endCxn id="11" idx="2"/>
          </p:cNvCxnSpPr>
          <p:nvPr/>
        </p:nvCxnSpPr>
        <p:spPr>
          <a:xfrm rot="16200000" flipH="1">
            <a:off x="1225001" y="761398"/>
            <a:ext cx="227057" cy="49710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Elipse"/>
          <p:cNvSpPr/>
          <p:nvPr/>
        </p:nvSpPr>
        <p:spPr>
          <a:xfrm>
            <a:off x="1587080" y="90745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34" name="33 Elipse"/>
          <p:cNvSpPr/>
          <p:nvPr/>
        </p:nvSpPr>
        <p:spPr>
          <a:xfrm>
            <a:off x="867604" y="1340768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910281" y="1422648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2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6" name="35 Conector angular"/>
          <p:cNvCxnSpPr>
            <a:stCxn id="34" idx="4"/>
            <a:endCxn id="37" idx="2"/>
          </p:cNvCxnSpPr>
          <p:nvPr/>
        </p:nvCxnSpPr>
        <p:spPr>
          <a:xfrm rot="16200000" flipH="1">
            <a:off x="1227342" y="1629102"/>
            <a:ext cx="216024" cy="50345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Elipse"/>
          <p:cNvSpPr/>
          <p:nvPr/>
        </p:nvSpPr>
        <p:spPr>
          <a:xfrm>
            <a:off x="1587080" y="1772816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38" name="37 CuadroTexto"/>
          <p:cNvSpPr txBox="1"/>
          <p:nvPr/>
        </p:nvSpPr>
        <p:spPr>
          <a:xfrm>
            <a:off x="1576942" y="1867813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2.1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39" name="38 Elipse"/>
          <p:cNvSpPr/>
          <p:nvPr/>
        </p:nvSpPr>
        <p:spPr>
          <a:xfrm>
            <a:off x="1594034" y="2229236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1585488" y="2324232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2.2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41" name="40 Conector angular"/>
          <p:cNvCxnSpPr>
            <a:stCxn id="34" idx="4"/>
            <a:endCxn id="39" idx="2"/>
          </p:cNvCxnSpPr>
          <p:nvPr/>
        </p:nvCxnSpPr>
        <p:spPr>
          <a:xfrm rot="16200000" flipH="1">
            <a:off x="1002609" y="1853835"/>
            <a:ext cx="672444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>
            <a:stCxn id="8" idx="4"/>
            <a:endCxn id="34" idx="0"/>
          </p:cNvCxnSpPr>
          <p:nvPr/>
        </p:nvCxnSpPr>
        <p:spPr>
          <a:xfrm flipH="1">
            <a:off x="1083628" y="896421"/>
            <a:ext cx="6350" cy="4443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42 Elipse"/>
          <p:cNvSpPr/>
          <p:nvPr/>
        </p:nvSpPr>
        <p:spPr>
          <a:xfrm>
            <a:off x="1602580" y="2691828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44" name="43 CuadroTexto"/>
          <p:cNvSpPr txBox="1"/>
          <p:nvPr/>
        </p:nvSpPr>
        <p:spPr>
          <a:xfrm>
            <a:off x="1594034" y="2786824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smtClean="0">
                <a:solidFill>
                  <a:srgbClr val="92D050"/>
                </a:solidFill>
              </a:rPr>
              <a:t>R 2.3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45" name="44 Conector angular"/>
          <p:cNvCxnSpPr>
            <a:stCxn id="34" idx="4"/>
            <a:endCxn id="44" idx="1"/>
          </p:cNvCxnSpPr>
          <p:nvPr/>
        </p:nvCxnSpPr>
        <p:spPr>
          <a:xfrm rot="16200000" flipH="1">
            <a:off x="770272" y="2086172"/>
            <a:ext cx="1137119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45 CuadroTexto"/>
          <p:cNvSpPr txBox="1"/>
          <p:nvPr/>
        </p:nvSpPr>
        <p:spPr>
          <a:xfrm>
            <a:off x="893582" y="-1260"/>
            <a:ext cx="20385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dirty="0" smtClean="0"/>
              <a:t>SELECTION.SUITABILITY.*</a:t>
            </a:r>
          </a:p>
        </p:txBody>
      </p:sp>
      <p:sp>
        <p:nvSpPr>
          <p:cNvPr id="28" name="27 CuadroTexto"/>
          <p:cNvSpPr txBox="1"/>
          <p:nvPr/>
        </p:nvSpPr>
        <p:spPr>
          <a:xfrm>
            <a:off x="1551063" y="988596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1101761" y="1711087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30" name="29 CuadroTexto"/>
          <p:cNvSpPr txBox="1"/>
          <p:nvPr/>
        </p:nvSpPr>
        <p:spPr>
          <a:xfrm>
            <a:off x="1057256" y="2143135"/>
            <a:ext cx="3898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URL</a:t>
            </a:r>
            <a:endParaRPr lang="ca-ES" sz="10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1043608" y="2647191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CODE</a:t>
            </a:r>
            <a:endParaRPr lang="ca-ES" sz="1000" dirty="0"/>
          </a:p>
        </p:txBody>
      </p:sp>
      <p:sp>
        <p:nvSpPr>
          <p:cNvPr id="32" name="31 CuadroTexto"/>
          <p:cNvSpPr txBox="1"/>
          <p:nvPr/>
        </p:nvSpPr>
        <p:spPr>
          <a:xfrm>
            <a:off x="165864" y="1400245"/>
            <a:ext cx="7072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EVIDENCE</a:t>
            </a:r>
            <a:endParaRPr lang="ca-ES" sz="1000" dirty="0"/>
          </a:p>
        </p:txBody>
      </p:sp>
    </p:spTree>
    <p:extLst>
      <p:ext uri="{BB962C8B-B14F-4D97-AF65-F5344CB8AC3E}">
        <p14:creationId xmlns:p14="http://schemas.microsoft.com/office/powerpoint/2010/main" val="3673661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9858" y="10440"/>
            <a:ext cx="432048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rgbClr val="C00000"/>
              </a:solidFill>
            </a:endParaRPr>
          </a:p>
        </p:txBody>
      </p:sp>
      <p:cxnSp>
        <p:nvCxnSpPr>
          <p:cNvPr id="5" name="4 Conector angular"/>
          <p:cNvCxnSpPr>
            <a:stCxn id="4" idx="4"/>
            <a:endCxn id="8" idx="2"/>
          </p:cNvCxnSpPr>
          <p:nvPr/>
        </p:nvCxnSpPr>
        <p:spPr>
          <a:xfrm rot="16200000" flipH="1">
            <a:off x="430964" y="237406"/>
            <a:ext cx="237909" cy="64807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1114660" y="878523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7" name="6 CuadroTexto"/>
          <p:cNvSpPr txBox="1"/>
          <p:nvPr/>
        </p:nvSpPr>
        <p:spPr>
          <a:xfrm>
            <a:off x="23310" y="98621"/>
            <a:ext cx="470000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rgbClr val="C00000"/>
                </a:solidFill>
              </a:rPr>
              <a:t>SCT 2</a:t>
            </a:r>
            <a:endParaRPr lang="ca-ES" sz="1000" dirty="0">
              <a:solidFill>
                <a:srgbClr val="C00000"/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873954" y="464373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910281" y="557286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9 Conector angular"/>
          <p:cNvCxnSpPr>
            <a:stCxn id="8" idx="4"/>
            <a:endCxn id="11" idx="2"/>
          </p:cNvCxnSpPr>
          <p:nvPr/>
        </p:nvCxnSpPr>
        <p:spPr>
          <a:xfrm rot="16200000" flipH="1">
            <a:off x="1214121" y="772278"/>
            <a:ext cx="227057" cy="47534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Elipse"/>
          <p:cNvSpPr/>
          <p:nvPr/>
        </p:nvSpPr>
        <p:spPr>
          <a:xfrm>
            <a:off x="1565320" y="90745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34" name="33 Elipse"/>
          <p:cNvSpPr/>
          <p:nvPr/>
        </p:nvSpPr>
        <p:spPr>
          <a:xfrm>
            <a:off x="867604" y="4797152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910281" y="4879032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2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6" name="35 Conector angular"/>
          <p:cNvCxnSpPr>
            <a:stCxn id="34" idx="4"/>
            <a:endCxn id="37" idx="2"/>
          </p:cNvCxnSpPr>
          <p:nvPr/>
        </p:nvCxnSpPr>
        <p:spPr>
          <a:xfrm rot="16200000" flipH="1">
            <a:off x="1227342" y="5085486"/>
            <a:ext cx="216024" cy="50345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Elipse"/>
          <p:cNvSpPr/>
          <p:nvPr/>
        </p:nvSpPr>
        <p:spPr>
          <a:xfrm>
            <a:off x="1587080" y="5229200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38" name="37 CuadroTexto"/>
          <p:cNvSpPr txBox="1"/>
          <p:nvPr/>
        </p:nvSpPr>
        <p:spPr>
          <a:xfrm>
            <a:off x="1576942" y="5324197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2.1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39" name="38 Elipse"/>
          <p:cNvSpPr/>
          <p:nvPr/>
        </p:nvSpPr>
        <p:spPr>
          <a:xfrm>
            <a:off x="1594034" y="5685620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1585488" y="5780616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2.2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41" name="40 Conector angular"/>
          <p:cNvCxnSpPr>
            <a:stCxn id="34" idx="4"/>
            <a:endCxn id="39" idx="2"/>
          </p:cNvCxnSpPr>
          <p:nvPr/>
        </p:nvCxnSpPr>
        <p:spPr>
          <a:xfrm rot="16200000" flipH="1">
            <a:off x="1002609" y="5310219"/>
            <a:ext cx="672444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>
            <a:stCxn id="8" idx="4"/>
            <a:endCxn id="34" idx="0"/>
          </p:cNvCxnSpPr>
          <p:nvPr/>
        </p:nvCxnSpPr>
        <p:spPr>
          <a:xfrm flipH="1">
            <a:off x="1083628" y="896421"/>
            <a:ext cx="6350" cy="39007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42 Elipse"/>
          <p:cNvSpPr/>
          <p:nvPr/>
        </p:nvSpPr>
        <p:spPr>
          <a:xfrm>
            <a:off x="1602580" y="6148212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44" name="43 CuadroTexto"/>
          <p:cNvSpPr txBox="1"/>
          <p:nvPr/>
        </p:nvSpPr>
        <p:spPr>
          <a:xfrm>
            <a:off x="1594034" y="6243208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smtClean="0">
                <a:solidFill>
                  <a:srgbClr val="92D050"/>
                </a:solidFill>
              </a:rPr>
              <a:t>R 2.3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45" name="44 Conector angular"/>
          <p:cNvCxnSpPr>
            <a:stCxn id="34" idx="4"/>
            <a:endCxn id="44" idx="1"/>
          </p:cNvCxnSpPr>
          <p:nvPr/>
        </p:nvCxnSpPr>
        <p:spPr>
          <a:xfrm rot="16200000" flipH="1">
            <a:off x="770272" y="5542556"/>
            <a:ext cx="1137119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45 CuadroTexto"/>
          <p:cNvSpPr txBox="1"/>
          <p:nvPr/>
        </p:nvSpPr>
        <p:spPr>
          <a:xfrm>
            <a:off x="899592" y="40305"/>
            <a:ext cx="37224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dirty="0" smtClean="0"/>
              <a:t>ECONOMIC_FINANCIAL_STANDING.TURNOVER.*</a:t>
            </a:r>
          </a:p>
        </p:txBody>
      </p:sp>
      <p:sp>
        <p:nvSpPr>
          <p:cNvPr id="25" name="24 Elipse"/>
          <p:cNvSpPr/>
          <p:nvPr/>
        </p:nvSpPr>
        <p:spPr>
          <a:xfrm>
            <a:off x="1565320" y="1515328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1551153" y="1608068"/>
            <a:ext cx="4603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1.1</a:t>
            </a:r>
            <a:endParaRPr lang="ca-ES" sz="1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8" name="27 Conector angular"/>
          <p:cNvCxnSpPr>
            <a:stCxn id="25" idx="4"/>
            <a:endCxn id="29" idx="2"/>
          </p:cNvCxnSpPr>
          <p:nvPr/>
        </p:nvCxnSpPr>
        <p:spPr>
          <a:xfrm rot="16200000" flipH="1">
            <a:off x="1977355" y="1751365"/>
            <a:ext cx="233116" cy="62513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Elipse"/>
          <p:cNvSpPr/>
          <p:nvPr/>
        </p:nvSpPr>
        <p:spPr>
          <a:xfrm>
            <a:off x="2406482" y="1964468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2356844" y="2059465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31" name="30 Elipse"/>
          <p:cNvSpPr/>
          <p:nvPr/>
        </p:nvSpPr>
        <p:spPr>
          <a:xfrm>
            <a:off x="2413436" y="2420888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32" name="31 Conector angular"/>
          <p:cNvCxnSpPr>
            <a:stCxn id="25" idx="4"/>
            <a:endCxn id="31" idx="2"/>
          </p:cNvCxnSpPr>
          <p:nvPr/>
        </p:nvCxnSpPr>
        <p:spPr>
          <a:xfrm rot="16200000" flipH="1">
            <a:off x="1752622" y="1976098"/>
            <a:ext cx="689536" cy="63209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32 CuadroTexto"/>
          <p:cNvSpPr txBox="1"/>
          <p:nvPr/>
        </p:nvSpPr>
        <p:spPr>
          <a:xfrm>
            <a:off x="2365665" y="2511487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3" name="2 Conector recto de flecha"/>
          <p:cNvCxnSpPr/>
          <p:nvPr/>
        </p:nvCxnSpPr>
        <p:spPr>
          <a:xfrm>
            <a:off x="1781344" y="1339502"/>
            <a:ext cx="0" cy="175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48 Elipse"/>
          <p:cNvSpPr/>
          <p:nvPr/>
        </p:nvSpPr>
        <p:spPr>
          <a:xfrm>
            <a:off x="1565320" y="3531552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0" name="49 CuadroTexto"/>
          <p:cNvSpPr txBox="1"/>
          <p:nvPr/>
        </p:nvSpPr>
        <p:spPr>
          <a:xfrm>
            <a:off x="1551153" y="3624292"/>
            <a:ext cx="4603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1.n</a:t>
            </a:r>
            <a:endParaRPr lang="ca-ES" sz="1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51" name="50 Conector angular"/>
          <p:cNvCxnSpPr>
            <a:stCxn id="49" idx="4"/>
            <a:endCxn id="52" idx="2"/>
          </p:cNvCxnSpPr>
          <p:nvPr/>
        </p:nvCxnSpPr>
        <p:spPr>
          <a:xfrm rot="16200000" flipH="1">
            <a:off x="1973866" y="3771078"/>
            <a:ext cx="233116" cy="61816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51 Elipse"/>
          <p:cNvSpPr/>
          <p:nvPr/>
        </p:nvSpPr>
        <p:spPr>
          <a:xfrm>
            <a:off x="2399504" y="3980692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53" name="52 CuadroTexto"/>
          <p:cNvSpPr txBox="1"/>
          <p:nvPr/>
        </p:nvSpPr>
        <p:spPr>
          <a:xfrm>
            <a:off x="2349866" y="4075689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1.n.1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54" name="53 Elipse"/>
          <p:cNvSpPr/>
          <p:nvPr/>
        </p:nvSpPr>
        <p:spPr>
          <a:xfrm>
            <a:off x="2406458" y="4437112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55" name="54 Conector angular"/>
          <p:cNvCxnSpPr>
            <a:stCxn id="49" idx="4"/>
            <a:endCxn id="54" idx="2"/>
          </p:cNvCxnSpPr>
          <p:nvPr/>
        </p:nvCxnSpPr>
        <p:spPr>
          <a:xfrm rot="16200000" flipH="1">
            <a:off x="1749133" y="3995811"/>
            <a:ext cx="689536" cy="62511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55 CuadroTexto"/>
          <p:cNvSpPr txBox="1"/>
          <p:nvPr/>
        </p:nvSpPr>
        <p:spPr>
          <a:xfrm>
            <a:off x="2358687" y="4527711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1.n.2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57" name="56 CuadroTexto"/>
          <p:cNvSpPr txBox="1"/>
          <p:nvPr/>
        </p:nvSpPr>
        <p:spPr>
          <a:xfrm>
            <a:off x="1793336" y="3933907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YEAR</a:t>
            </a:r>
            <a:endParaRPr lang="ca-ES" sz="1000" dirty="0"/>
          </a:p>
        </p:txBody>
      </p:sp>
      <p:sp>
        <p:nvSpPr>
          <p:cNvPr id="58" name="57 CuadroTexto"/>
          <p:cNvSpPr txBox="1"/>
          <p:nvPr/>
        </p:nvSpPr>
        <p:spPr>
          <a:xfrm>
            <a:off x="1731766" y="4398767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AMOUNT</a:t>
            </a:r>
            <a:endParaRPr lang="ca-ES" sz="1000" dirty="0"/>
          </a:p>
        </p:txBody>
      </p:sp>
      <p:cxnSp>
        <p:nvCxnSpPr>
          <p:cNvPr id="14" name="13 Conector recto"/>
          <p:cNvCxnSpPr/>
          <p:nvPr/>
        </p:nvCxnSpPr>
        <p:spPr>
          <a:xfrm>
            <a:off x="1775889" y="1947376"/>
            <a:ext cx="10910" cy="9056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1602449" y="2852986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dirty="0" smtClean="0"/>
              <a:t>...</a:t>
            </a:r>
            <a:endParaRPr lang="ca-ES" dirty="0"/>
          </a:p>
        </p:txBody>
      </p:sp>
      <p:cxnSp>
        <p:nvCxnSpPr>
          <p:cNvPr id="59" name="58 Conector recto"/>
          <p:cNvCxnSpPr/>
          <p:nvPr/>
        </p:nvCxnSpPr>
        <p:spPr>
          <a:xfrm>
            <a:off x="1781344" y="3222318"/>
            <a:ext cx="0" cy="309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59 CuadroTexto"/>
          <p:cNvSpPr txBox="1"/>
          <p:nvPr/>
        </p:nvSpPr>
        <p:spPr>
          <a:xfrm>
            <a:off x="1551063" y="988596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61" name="60 CuadroTexto"/>
          <p:cNvSpPr txBox="1"/>
          <p:nvPr/>
        </p:nvSpPr>
        <p:spPr>
          <a:xfrm>
            <a:off x="1101761" y="5180002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62" name="61 CuadroTexto"/>
          <p:cNvSpPr txBox="1"/>
          <p:nvPr/>
        </p:nvSpPr>
        <p:spPr>
          <a:xfrm>
            <a:off x="1057256" y="5612050"/>
            <a:ext cx="3898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URL</a:t>
            </a:r>
            <a:endParaRPr lang="ca-ES" sz="1000" dirty="0"/>
          </a:p>
        </p:txBody>
      </p:sp>
      <p:sp>
        <p:nvSpPr>
          <p:cNvPr id="63" name="62 CuadroTexto"/>
          <p:cNvSpPr txBox="1"/>
          <p:nvPr/>
        </p:nvSpPr>
        <p:spPr>
          <a:xfrm>
            <a:off x="1043608" y="6116106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CODE</a:t>
            </a:r>
            <a:endParaRPr lang="ca-ES" sz="1000" dirty="0"/>
          </a:p>
        </p:txBody>
      </p:sp>
      <p:sp>
        <p:nvSpPr>
          <p:cNvPr id="64" name="63 CuadroTexto"/>
          <p:cNvSpPr txBox="1"/>
          <p:nvPr/>
        </p:nvSpPr>
        <p:spPr>
          <a:xfrm>
            <a:off x="165864" y="4869160"/>
            <a:ext cx="7072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EVIDENCE</a:t>
            </a:r>
            <a:endParaRPr lang="ca-ES" sz="1000" dirty="0"/>
          </a:p>
        </p:txBody>
      </p:sp>
      <p:sp>
        <p:nvSpPr>
          <p:cNvPr id="65" name="64 CuadroTexto"/>
          <p:cNvSpPr txBox="1"/>
          <p:nvPr/>
        </p:nvSpPr>
        <p:spPr>
          <a:xfrm>
            <a:off x="1825258" y="1916832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YEAR</a:t>
            </a:r>
            <a:endParaRPr lang="ca-ES" sz="1000" dirty="0"/>
          </a:p>
        </p:txBody>
      </p:sp>
      <p:sp>
        <p:nvSpPr>
          <p:cNvPr id="66" name="65 CuadroTexto"/>
          <p:cNvSpPr txBox="1"/>
          <p:nvPr/>
        </p:nvSpPr>
        <p:spPr>
          <a:xfrm>
            <a:off x="1763688" y="2381692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AMOUNT</a:t>
            </a:r>
            <a:endParaRPr lang="ca-ES" sz="1000" dirty="0"/>
          </a:p>
        </p:txBody>
      </p:sp>
    </p:spTree>
    <p:extLst>
      <p:ext uri="{BB962C8B-B14F-4D97-AF65-F5344CB8AC3E}">
        <p14:creationId xmlns:p14="http://schemas.microsoft.com/office/powerpoint/2010/main" val="278178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45 CuadroTexto"/>
          <p:cNvSpPr txBox="1"/>
          <p:nvPr/>
        </p:nvSpPr>
        <p:spPr>
          <a:xfrm>
            <a:off x="861747" y="40305"/>
            <a:ext cx="3350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dirty="0" smtClean="0"/>
              <a:t>ECONOMIC_FINANCIAL_STANDING.RATIO.*</a:t>
            </a:r>
          </a:p>
        </p:txBody>
      </p:sp>
      <p:sp>
        <p:nvSpPr>
          <p:cNvPr id="70" name="69 Elipse"/>
          <p:cNvSpPr/>
          <p:nvPr/>
        </p:nvSpPr>
        <p:spPr>
          <a:xfrm>
            <a:off x="9858" y="10440"/>
            <a:ext cx="432048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rgbClr val="C00000"/>
              </a:solidFill>
            </a:endParaRPr>
          </a:p>
        </p:txBody>
      </p:sp>
      <p:cxnSp>
        <p:nvCxnSpPr>
          <p:cNvPr id="71" name="70 Conector angular"/>
          <p:cNvCxnSpPr>
            <a:stCxn id="70" idx="4"/>
            <a:endCxn id="74" idx="2"/>
          </p:cNvCxnSpPr>
          <p:nvPr/>
        </p:nvCxnSpPr>
        <p:spPr>
          <a:xfrm rot="16200000" flipH="1">
            <a:off x="430964" y="237406"/>
            <a:ext cx="237909" cy="64807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71 CuadroTexto"/>
          <p:cNvSpPr txBox="1"/>
          <p:nvPr/>
        </p:nvSpPr>
        <p:spPr>
          <a:xfrm>
            <a:off x="1114660" y="878523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73" name="72 CuadroTexto"/>
          <p:cNvSpPr txBox="1"/>
          <p:nvPr/>
        </p:nvSpPr>
        <p:spPr>
          <a:xfrm>
            <a:off x="23310" y="98621"/>
            <a:ext cx="470000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rgbClr val="C00000"/>
                </a:solidFill>
              </a:rPr>
              <a:t>SCT 3</a:t>
            </a:r>
            <a:endParaRPr lang="ca-ES" sz="1000" dirty="0">
              <a:solidFill>
                <a:srgbClr val="C00000"/>
              </a:solidFill>
            </a:endParaRPr>
          </a:p>
        </p:txBody>
      </p:sp>
      <p:sp>
        <p:nvSpPr>
          <p:cNvPr id="74" name="73 Elipse"/>
          <p:cNvSpPr/>
          <p:nvPr/>
        </p:nvSpPr>
        <p:spPr>
          <a:xfrm>
            <a:off x="873954" y="464373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5" name="74 CuadroTexto"/>
          <p:cNvSpPr txBox="1"/>
          <p:nvPr/>
        </p:nvSpPr>
        <p:spPr>
          <a:xfrm>
            <a:off x="910281" y="557286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6" name="75 Conector angular"/>
          <p:cNvCxnSpPr>
            <a:stCxn id="74" idx="4"/>
            <a:endCxn id="77" idx="2"/>
          </p:cNvCxnSpPr>
          <p:nvPr/>
        </p:nvCxnSpPr>
        <p:spPr>
          <a:xfrm rot="16200000" flipH="1">
            <a:off x="1214121" y="772278"/>
            <a:ext cx="227057" cy="47534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76 Elipse"/>
          <p:cNvSpPr/>
          <p:nvPr/>
        </p:nvSpPr>
        <p:spPr>
          <a:xfrm>
            <a:off x="1565320" y="90745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78" name="77 CuadroTexto"/>
          <p:cNvSpPr txBox="1"/>
          <p:nvPr/>
        </p:nvSpPr>
        <p:spPr>
          <a:xfrm>
            <a:off x="1551063" y="988596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79" name="78 Elipse"/>
          <p:cNvSpPr/>
          <p:nvPr/>
        </p:nvSpPr>
        <p:spPr>
          <a:xfrm>
            <a:off x="867604" y="4797152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0" name="79 CuadroTexto"/>
          <p:cNvSpPr txBox="1"/>
          <p:nvPr/>
        </p:nvSpPr>
        <p:spPr>
          <a:xfrm>
            <a:off x="910281" y="4879032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2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81" name="80 Conector angular"/>
          <p:cNvCxnSpPr>
            <a:stCxn id="79" idx="4"/>
            <a:endCxn id="82" idx="2"/>
          </p:cNvCxnSpPr>
          <p:nvPr/>
        </p:nvCxnSpPr>
        <p:spPr>
          <a:xfrm rot="16200000" flipH="1">
            <a:off x="1227342" y="5085486"/>
            <a:ext cx="216024" cy="50345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81 Elipse"/>
          <p:cNvSpPr/>
          <p:nvPr/>
        </p:nvSpPr>
        <p:spPr>
          <a:xfrm>
            <a:off x="1587080" y="5229200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83" name="82 CuadroTexto"/>
          <p:cNvSpPr txBox="1"/>
          <p:nvPr/>
        </p:nvSpPr>
        <p:spPr>
          <a:xfrm>
            <a:off x="1576942" y="5324197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2.1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84" name="83 Elipse"/>
          <p:cNvSpPr/>
          <p:nvPr/>
        </p:nvSpPr>
        <p:spPr>
          <a:xfrm>
            <a:off x="1594034" y="5685620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85" name="84 CuadroTexto"/>
          <p:cNvSpPr txBox="1"/>
          <p:nvPr/>
        </p:nvSpPr>
        <p:spPr>
          <a:xfrm>
            <a:off x="1585488" y="5780616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2.2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86" name="85 Conector angular"/>
          <p:cNvCxnSpPr>
            <a:stCxn id="79" idx="4"/>
            <a:endCxn id="84" idx="2"/>
          </p:cNvCxnSpPr>
          <p:nvPr/>
        </p:nvCxnSpPr>
        <p:spPr>
          <a:xfrm rot="16200000" flipH="1">
            <a:off x="1002609" y="5310219"/>
            <a:ext cx="672444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86 Conector recto de flecha"/>
          <p:cNvCxnSpPr>
            <a:stCxn id="74" idx="4"/>
            <a:endCxn id="79" idx="0"/>
          </p:cNvCxnSpPr>
          <p:nvPr/>
        </p:nvCxnSpPr>
        <p:spPr>
          <a:xfrm flipH="1">
            <a:off x="1083628" y="896421"/>
            <a:ext cx="6350" cy="39007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87 Elipse"/>
          <p:cNvSpPr/>
          <p:nvPr/>
        </p:nvSpPr>
        <p:spPr>
          <a:xfrm>
            <a:off x="1602580" y="6148212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89" name="88 CuadroTexto"/>
          <p:cNvSpPr txBox="1"/>
          <p:nvPr/>
        </p:nvSpPr>
        <p:spPr>
          <a:xfrm>
            <a:off x="1594034" y="6243208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smtClean="0">
                <a:solidFill>
                  <a:srgbClr val="92D050"/>
                </a:solidFill>
              </a:rPr>
              <a:t>R 2.3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90" name="89 Conector angular"/>
          <p:cNvCxnSpPr>
            <a:stCxn id="79" idx="4"/>
            <a:endCxn id="89" idx="1"/>
          </p:cNvCxnSpPr>
          <p:nvPr/>
        </p:nvCxnSpPr>
        <p:spPr>
          <a:xfrm rot="16200000" flipH="1">
            <a:off x="770272" y="5542556"/>
            <a:ext cx="1137119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91 Elipse"/>
          <p:cNvSpPr/>
          <p:nvPr/>
        </p:nvSpPr>
        <p:spPr>
          <a:xfrm>
            <a:off x="1565320" y="1515328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3" name="92 CuadroTexto"/>
          <p:cNvSpPr txBox="1"/>
          <p:nvPr/>
        </p:nvSpPr>
        <p:spPr>
          <a:xfrm>
            <a:off x="1551153" y="1608068"/>
            <a:ext cx="4603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1.1</a:t>
            </a:r>
            <a:endParaRPr lang="ca-ES" sz="1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94" name="93 Conector angular"/>
          <p:cNvCxnSpPr>
            <a:stCxn id="92" idx="4"/>
            <a:endCxn id="95" idx="2"/>
          </p:cNvCxnSpPr>
          <p:nvPr/>
        </p:nvCxnSpPr>
        <p:spPr>
          <a:xfrm rot="16200000" flipH="1">
            <a:off x="1977355" y="1751365"/>
            <a:ext cx="233116" cy="62513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94 Elipse"/>
          <p:cNvSpPr/>
          <p:nvPr/>
        </p:nvSpPr>
        <p:spPr>
          <a:xfrm>
            <a:off x="2406482" y="1964468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96" name="95 CuadroTexto"/>
          <p:cNvSpPr txBox="1"/>
          <p:nvPr/>
        </p:nvSpPr>
        <p:spPr>
          <a:xfrm>
            <a:off x="2356844" y="2059465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97" name="96 Elipse"/>
          <p:cNvSpPr/>
          <p:nvPr/>
        </p:nvSpPr>
        <p:spPr>
          <a:xfrm>
            <a:off x="2413436" y="2420888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98" name="97 Conector angular"/>
          <p:cNvCxnSpPr>
            <a:stCxn id="92" idx="4"/>
            <a:endCxn id="97" idx="2"/>
          </p:cNvCxnSpPr>
          <p:nvPr/>
        </p:nvCxnSpPr>
        <p:spPr>
          <a:xfrm rot="16200000" flipH="1">
            <a:off x="1752622" y="1976098"/>
            <a:ext cx="689536" cy="63209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98 CuadroTexto"/>
          <p:cNvSpPr txBox="1"/>
          <p:nvPr/>
        </p:nvSpPr>
        <p:spPr>
          <a:xfrm>
            <a:off x="2365665" y="2511487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100" name="99 CuadroTexto"/>
          <p:cNvSpPr txBox="1"/>
          <p:nvPr/>
        </p:nvSpPr>
        <p:spPr>
          <a:xfrm>
            <a:off x="1750040" y="1931331"/>
            <a:ext cx="4860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DESC.</a:t>
            </a:r>
            <a:endParaRPr lang="ca-ES" sz="1000" dirty="0"/>
          </a:p>
        </p:txBody>
      </p:sp>
      <p:cxnSp>
        <p:nvCxnSpPr>
          <p:cNvPr id="101" name="100 Conector recto de flecha"/>
          <p:cNvCxnSpPr/>
          <p:nvPr/>
        </p:nvCxnSpPr>
        <p:spPr>
          <a:xfrm>
            <a:off x="1781344" y="1339502"/>
            <a:ext cx="0" cy="175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101 CuadroTexto"/>
          <p:cNvSpPr txBox="1"/>
          <p:nvPr/>
        </p:nvSpPr>
        <p:spPr>
          <a:xfrm>
            <a:off x="1750040" y="2390691"/>
            <a:ext cx="7296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QUANTITY</a:t>
            </a:r>
            <a:endParaRPr lang="ca-ES" sz="1000" dirty="0"/>
          </a:p>
        </p:txBody>
      </p:sp>
      <p:sp>
        <p:nvSpPr>
          <p:cNvPr id="103" name="102 Elipse"/>
          <p:cNvSpPr/>
          <p:nvPr/>
        </p:nvSpPr>
        <p:spPr>
          <a:xfrm>
            <a:off x="1565320" y="3531552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4" name="103 CuadroTexto"/>
          <p:cNvSpPr txBox="1"/>
          <p:nvPr/>
        </p:nvSpPr>
        <p:spPr>
          <a:xfrm>
            <a:off x="1551153" y="3624292"/>
            <a:ext cx="4603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1.n</a:t>
            </a:r>
            <a:endParaRPr lang="ca-ES" sz="1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5" name="104 Conector angular"/>
          <p:cNvCxnSpPr>
            <a:stCxn id="103" idx="4"/>
            <a:endCxn id="106" idx="2"/>
          </p:cNvCxnSpPr>
          <p:nvPr/>
        </p:nvCxnSpPr>
        <p:spPr>
          <a:xfrm rot="16200000" flipH="1">
            <a:off x="1973866" y="3771078"/>
            <a:ext cx="233116" cy="61816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105 Elipse"/>
          <p:cNvSpPr/>
          <p:nvPr/>
        </p:nvSpPr>
        <p:spPr>
          <a:xfrm>
            <a:off x="2399504" y="3980692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107" name="106 CuadroTexto"/>
          <p:cNvSpPr txBox="1"/>
          <p:nvPr/>
        </p:nvSpPr>
        <p:spPr>
          <a:xfrm>
            <a:off x="2349866" y="4075689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1.n.1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108" name="107 Elipse"/>
          <p:cNvSpPr/>
          <p:nvPr/>
        </p:nvSpPr>
        <p:spPr>
          <a:xfrm>
            <a:off x="2406458" y="4437112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109" name="108 Conector angular"/>
          <p:cNvCxnSpPr>
            <a:stCxn id="103" idx="4"/>
            <a:endCxn id="108" idx="2"/>
          </p:cNvCxnSpPr>
          <p:nvPr/>
        </p:nvCxnSpPr>
        <p:spPr>
          <a:xfrm rot="16200000" flipH="1">
            <a:off x="1749133" y="3995811"/>
            <a:ext cx="689536" cy="62511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109 CuadroTexto"/>
          <p:cNvSpPr txBox="1"/>
          <p:nvPr/>
        </p:nvSpPr>
        <p:spPr>
          <a:xfrm>
            <a:off x="2358687" y="4527711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1.n.2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113" name="112 Conector recto"/>
          <p:cNvCxnSpPr/>
          <p:nvPr/>
        </p:nvCxnSpPr>
        <p:spPr>
          <a:xfrm>
            <a:off x="1775889" y="1947376"/>
            <a:ext cx="10910" cy="9056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113 CuadroTexto"/>
          <p:cNvSpPr txBox="1"/>
          <p:nvPr/>
        </p:nvSpPr>
        <p:spPr>
          <a:xfrm>
            <a:off x="1602449" y="2852986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dirty="0" smtClean="0"/>
              <a:t>...</a:t>
            </a:r>
            <a:endParaRPr lang="ca-ES" dirty="0"/>
          </a:p>
        </p:txBody>
      </p:sp>
      <p:cxnSp>
        <p:nvCxnSpPr>
          <p:cNvPr id="115" name="114 Conector recto"/>
          <p:cNvCxnSpPr/>
          <p:nvPr/>
        </p:nvCxnSpPr>
        <p:spPr>
          <a:xfrm>
            <a:off x="1781344" y="3222318"/>
            <a:ext cx="0" cy="309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115 CuadroTexto"/>
          <p:cNvSpPr txBox="1"/>
          <p:nvPr/>
        </p:nvSpPr>
        <p:spPr>
          <a:xfrm>
            <a:off x="1732624" y="3978619"/>
            <a:ext cx="4860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DESC.</a:t>
            </a:r>
            <a:endParaRPr lang="ca-ES" sz="1000" dirty="0"/>
          </a:p>
        </p:txBody>
      </p:sp>
      <p:sp>
        <p:nvSpPr>
          <p:cNvPr id="120" name="119 CuadroTexto"/>
          <p:cNvSpPr txBox="1"/>
          <p:nvPr/>
        </p:nvSpPr>
        <p:spPr>
          <a:xfrm>
            <a:off x="1101761" y="5199003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121" name="120 CuadroTexto"/>
          <p:cNvSpPr txBox="1"/>
          <p:nvPr/>
        </p:nvSpPr>
        <p:spPr>
          <a:xfrm>
            <a:off x="1057256" y="5631051"/>
            <a:ext cx="3898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URL</a:t>
            </a:r>
            <a:endParaRPr lang="ca-ES" sz="1000" dirty="0"/>
          </a:p>
        </p:txBody>
      </p:sp>
      <p:sp>
        <p:nvSpPr>
          <p:cNvPr id="122" name="121 CuadroTexto"/>
          <p:cNvSpPr txBox="1"/>
          <p:nvPr/>
        </p:nvSpPr>
        <p:spPr>
          <a:xfrm>
            <a:off x="1043608" y="6135107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CODE</a:t>
            </a:r>
            <a:endParaRPr lang="ca-ES" sz="1000" dirty="0"/>
          </a:p>
        </p:txBody>
      </p:sp>
      <p:sp>
        <p:nvSpPr>
          <p:cNvPr id="123" name="122 CuadroTexto"/>
          <p:cNvSpPr txBox="1"/>
          <p:nvPr/>
        </p:nvSpPr>
        <p:spPr>
          <a:xfrm>
            <a:off x="165864" y="4888161"/>
            <a:ext cx="7072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EVIDENCE</a:t>
            </a:r>
            <a:endParaRPr lang="ca-ES" sz="1000" dirty="0"/>
          </a:p>
        </p:txBody>
      </p:sp>
      <p:sp>
        <p:nvSpPr>
          <p:cNvPr id="124" name="123 CuadroTexto"/>
          <p:cNvSpPr txBox="1"/>
          <p:nvPr/>
        </p:nvSpPr>
        <p:spPr>
          <a:xfrm>
            <a:off x="1754081" y="4406915"/>
            <a:ext cx="7296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QUANTITY</a:t>
            </a:r>
            <a:endParaRPr lang="ca-ES" sz="1000" dirty="0"/>
          </a:p>
        </p:txBody>
      </p:sp>
    </p:spTree>
    <p:extLst>
      <p:ext uri="{BB962C8B-B14F-4D97-AF65-F5344CB8AC3E}">
        <p14:creationId xmlns:p14="http://schemas.microsoft.com/office/powerpoint/2010/main" val="334863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45 CuadroTexto"/>
          <p:cNvSpPr txBox="1"/>
          <p:nvPr/>
        </p:nvSpPr>
        <p:spPr>
          <a:xfrm>
            <a:off x="876857" y="40305"/>
            <a:ext cx="51189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dirty="0" smtClean="0"/>
              <a:t>ECONOMIC_FINANCIAL_STANDING.RISK_INDEMNITY_INSURANCE.*</a:t>
            </a:r>
          </a:p>
        </p:txBody>
      </p:sp>
      <p:sp>
        <p:nvSpPr>
          <p:cNvPr id="66" name="65 Elipse"/>
          <p:cNvSpPr/>
          <p:nvPr/>
        </p:nvSpPr>
        <p:spPr>
          <a:xfrm>
            <a:off x="9858" y="10440"/>
            <a:ext cx="432048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rgbClr val="C00000"/>
              </a:solidFill>
            </a:endParaRPr>
          </a:p>
        </p:txBody>
      </p:sp>
      <p:cxnSp>
        <p:nvCxnSpPr>
          <p:cNvPr id="67" name="66 Conector angular"/>
          <p:cNvCxnSpPr>
            <a:stCxn id="66" idx="4"/>
            <a:endCxn id="70" idx="2"/>
          </p:cNvCxnSpPr>
          <p:nvPr/>
        </p:nvCxnSpPr>
        <p:spPr>
          <a:xfrm rot="16200000" flipH="1">
            <a:off x="430964" y="237406"/>
            <a:ext cx="237909" cy="64807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67 CuadroTexto"/>
          <p:cNvSpPr txBox="1"/>
          <p:nvPr/>
        </p:nvSpPr>
        <p:spPr>
          <a:xfrm>
            <a:off x="1083694" y="878523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AMOUNT</a:t>
            </a:r>
            <a:endParaRPr lang="ca-ES" sz="1000" dirty="0"/>
          </a:p>
        </p:txBody>
      </p:sp>
      <p:sp>
        <p:nvSpPr>
          <p:cNvPr id="69" name="68 CuadroTexto"/>
          <p:cNvSpPr txBox="1"/>
          <p:nvPr/>
        </p:nvSpPr>
        <p:spPr>
          <a:xfrm>
            <a:off x="23310" y="98621"/>
            <a:ext cx="470000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rgbClr val="C00000"/>
                </a:solidFill>
              </a:rPr>
              <a:t>SCT </a:t>
            </a:r>
            <a:r>
              <a:rPr lang="ca-ES" sz="10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70" name="69 Elipse"/>
          <p:cNvSpPr/>
          <p:nvPr/>
        </p:nvSpPr>
        <p:spPr>
          <a:xfrm>
            <a:off x="873954" y="464373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1" name="70 CuadroTexto"/>
          <p:cNvSpPr txBox="1"/>
          <p:nvPr/>
        </p:nvSpPr>
        <p:spPr>
          <a:xfrm>
            <a:off x="910281" y="557286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2" name="71 Conector angular"/>
          <p:cNvCxnSpPr>
            <a:stCxn id="70" idx="4"/>
            <a:endCxn id="73" idx="2"/>
          </p:cNvCxnSpPr>
          <p:nvPr/>
        </p:nvCxnSpPr>
        <p:spPr>
          <a:xfrm rot="16200000" flipH="1">
            <a:off x="1289590" y="696809"/>
            <a:ext cx="227057" cy="62628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72 Elipse"/>
          <p:cNvSpPr/>
          <p:nvPr/>
        </p:nvSpPr>
        <p:spPr>
          <a:xfrm>
            <a:off x="1716258" y="90745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74" name="73 CuadroTexto"/>
          <p:cNvSpPr txBox="1"/>
          <p:nvPr/>
        </p:nvSpPr>
        <p:spPr>
          <a:xfrm>
            <a:off x="1756593" y="988596"/>
            <a:ext cx="3513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75" name="74 Elipse"/>
          <p:cNvSpPr/>
          <p:nvPr/>
        </p:nvSpPr>
        <p:spPr>
          <a:xfrm>
            <a:off x="867604" y="1412776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6" name="75 CuadroTexto"/>
          <p:cNvSpPr txBox="1"/>
          <p:nvPr/>
        </p:nvSpPr>
        <p:spPr>
          <a:xfrm>
            <a:off x="910281" y="1494656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2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7" name="76 Conector angular"/>
          <p:cNvCxnSpPr>
            <a:stCxn id="75" idx="4"/>
            <a:endCxn id="78" idx="2"/>
          </p:cNvCxnSpPr>
          <p:nvPr/>
        </p:nvCxnSpPr>
        <p:spPr>
          <a:xfrm rot="16200000" flipH="1">
            <a:off x="1302811" y="1625641"/>
            <a:ext cx="216024" cy="65439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77 Elipse"/>
          <p:cNvSpPr/>
          <p:nvPr/>
        </p:nvSpPr>
        <p:spPr>
          <a:xfrm>
            <a:off x="1738018" y="184482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79" name="78 CuadroTexto"/>
          <p:cNvSpPr txBox="1"/>
          <p:nvPr/>
        </p:nvSpPr>
        <p:spPr>
          <a:xfrm>
            <a:off x="1727880" y="1939821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2.1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80" name="79 Elipse"/>
          <p:cNvSpPr/>
          <p:nvPr/>
        </p:nvSpPr>
        <p:spPr>
          <a:xfrm>
            <a:off x="1744972" y="230124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81" name="80 CuadroTexto"/>
          <p:cNvSpPr txBox="1"/>
          <p:nvPr/>
        </p:nvSpPr>
        <p:spPr>
          <a:xfrm>
            <a:off x="1736426" y="2396240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2.2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82" name="81 Conector angular"/>
          <p:cNvCxnSpPr>
            <a:stCxn id="75" idx="4"/>
            <a:endCxn id="80" idx="2"/>
          </p:cNvCxnSpPr>
          <p:nvPr/>
        </p:nvCxnSpPr>
        <p:spPr>
          <a:xfrm rot="16200000" flipH="1">
            <a:off x="1078078" y="1850374"/>
            <a:ext cx="672444" cy="66134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82 Conector recto de flecha"/>
          <p:cNvCxnSpPr>
            <a:stCxn id="70" idx="4"/>
            <a:endCxn id="75" idx="0"/>
          </p:cNvCxnSpPr>
          <p:nvPr/>
        </p:nvCxnSpPr>
        <p:spPr>
          <a:xfrm flipH="1">
            <a:off x="1083628" y="896421"/>
            <a:ext cx="6350" cy="516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83 Elipse"/>
          <p:cNvSpPr/>
          <p:nvPr/>
        </p:nvSpPr>
        <p:spPr>
          <a:xfrm>
            <a:off x="1753518" y="2727921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85" name="84 CuadroTexto"/>
          <p:cNvSpPr txBox="1"/>
          <p:nvPr/>
        </p:nvSpPr>
        <p:spPr>
          <a:xfrm>
            <a:off x="1744972" y="2858832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smtClean="0">
                <a:solidFill>
                  <a:srgbClr val="92D050"/>
                </a:solidFill>
              </a:rPr>
              <a:t>R 2.3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86" name="85 Conector angular"/>
          <p:cNvCxnSpPr>
            <a:stCxn id="75" idx="4"/>
            <a:endCxn id="85" idx="1"/>
          </p:cNvCxnSpPr>
          <p:nvPr/>
        </p:nvCxnSpPr>
        <p:spPr>
          <a:xfrm rot="16200000" flipH="1">
            <a:off x="845741" y="2082711"/>
            <a:ext cx="1137119" cy="66134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117 CuadroTexto"/>
          <p:cNvSpPr txBox="1"/>
          <p:nvPr/>
        </p:nvSpPr>
        <p:spPr>
          <a:xfrm>
            <a:off x="1101761" y="1795626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119" name="118 CuadroTexto"/>
          <p:cNvSpPr txBox="1"/>
          <p:nvPr/>
        </p:nvSpPr>
        <p:spPr>
          <a:xfrm>
            <a:off x="1057256" y="2227674"/>
            <a:ext cx="3898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URL</a:t>
            </a:r>
            <a:endParaRPr lang="ca-ES" sz="1000" dirty="0"/>
          </a:p>
        </p:txBody>
      </p:sp>
      <p:sp>
        <p:nvSpPr>
          <p:cNvPr id="120" name="119 CuadroTexto"/>
          <p:cNvSpPr txBox="1"/>
          <p:nvPr/>
        </p:nvSpPr>
        <p:spPr>
          <a:xfrm>
            <a:off x="1043608" y="2731730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CODE</a:t>
            </a:r>
            <a:endParaRPr lang="ca-ES" sz="1000" dirty="0"/>
          </a:p>
        </p:txBody>
      </p:sp>
      <p:sp>
        <p:nvSpPr>
          <p:cNvPr id="121" name="120 CuadroTexto"/>
          <p:cNvSpPr txBox="1"/>
          <p:nvPr/>
        </p:nvSpPr>
        <p:spPr>
          <a:xfrm>
            <a:off x="165864" y="1484784"/>
            <a:ext cx="7072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EVIDENCE</a:t>
            </a:r>
            <a:endParaRPr lang="ca-ES" sz="1000" dirty="0"/>
          </a:p>
        </p:txBody>
      </p:sp>
    </p:spTree>
    <p:extLst>
      <p:ext uri="{BB962C8B-B14F-4D97-AF65-F5344CB8AC3E}">
        <p14:creationId xmlns:p14="http://schemas.microsoft.com/office/powerpoint/2010/main" val="90579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45 CuadroTexto"/>
          <p:cNvSpPr txBox="1"/>
          <p:nvPr/>
        </p:nvSpPr>
        <p:spPr>
          <a:xfrm>
            <a:off x="1979712" y="40305"/>
            <a:ext cx="49500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dirty="0" smtClean="0"/>
              <a:t>ECONOMIC_FINANCIAL_STANDING</a:t>
            </a:r>
            <a:r>
              <a:rPr lang="ca-ES" sz="1400" dirty="0"/>
              <a:t>. </a:t>
            </a:r>
            <a:r>
              <a:rPr lang="ca-ES" sz="1400" dirty="0" smtClean="0"/>
              <a:t>OTHER_REQUIREMENTS</a:t>
            </a:r>
          </a:p>
          <a:p>
            <a:r>
              <a:rPr lang="ca-ES" sz="1400" dirty="0" smtClean="0"/>
              <a:t>TECHNICAL_PROFESSIONAL_ABILITY.TECHNICAL.*</a:t>
            </a:r>
          </a:p>
          <a:p>
            <a:r>
              <a:rPr lang="ca-ES" sz="1400" dirty="0" smtClean="0"/>
              <a:t>TECHNICAL_PROFESSIONAL_ABILITY.PROFESSIONAL.*</a:t>
            </a:r>
          </a:p>
          <a:p>
            <a:r>
              <a:rPr lang="ca-ES" sz="1400" dirty="0" smtClean="0"/>
              <a:t>TECHNICAL_PROFESSIONAL_ABILITY. MANAGEMENT.ARTEFACTS.*</a:t>
            </a:r>
          </a:p>
        </p:txBody>
      </p:sp>
      <p:sp>
        <p:nvSpPr>
          <p:cNvPr id="66" name="65 Elipse"/>
          <p:cNvSpPr/>
          <p:nvPr/>
        </p:nvSpPr>
        <p:spPr>
          <a:xfrm>
            <a:off x="9858" y="10440"/>
            <a:ext cx="432048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rgbClr val="C00000"/>
              </a:solidFill>
            </a:endParaRPr>
          </a:p>
        </p:txBody>
      </p:sp>
      <p:cxnSp>
        <p:nvCxnSpPr>
          <p:cNvPr id="67" name="66 Conector angular"/>
          <p:cNvCxnSpPr>
            <a:stCxn id="66" idx="4"/>
            <a:endCxn id="70" idx="2"/>
          </p:cNvCxnSpPr>
          <p:nvPr/>
        </p:nvCxnSpPr>
        <p:spPr>
          <a:xfrm rot="16200000" flipH="1">
            <a:off x="430964" y="237406"/>
            <a:ext cx="237909" cy="64807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67 CuadroTexto"/>
          <p:cNvSpPr txBox="1"/>
          <p:nvPr/>
        </p:nvSpPr>
        <p:spPr>
          <a:xfrm>
            <a:off x="1114660" y="878523"/>
            <a:ext cx="4860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smtClean="0"/>
              <a:t>DESC.</a:t>
            </a:r>
            <a:endParaRPr lang="ca-ES" sz="1000" dirty="0"/>
          </a:p>
        </p:txBody>
      </p:sp>
      <p:sp>
        <p:nvSpPr>
          <p:cNvPr id="69" name="68 CuadroTexto"/>
          <p:cNvSpPr txBox="1"/>
          <p:nvPr/>
        </p:nvSpPr>
        <p:spPr>
          <a:xfrm>
            <a:off x="23310" y="98621"/>
            <a:ext cx="470000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rgbClr val="C00000"/>
                </a:solidFill>
              </a:rPr>
              <a:t>SCT </a:t>
            </a:r>
            <a:r>
              <a:rPr lang="ca-ES" sz="1000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70" name="69 Elipse"/>
          <p:cNvSpPr/>
          <p:nvPr/>
        </p:nvSpPr>
        <p:spPr>
          <a:xfrm>
            <a:off x="873954" y="464373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1" name="70 CuadroTexto"/>
          <p:cNvSpPr txBox="1"/>
          <p:nvPr/>
        </p:nvSpPr>
        <p:spPr>
          <a:xfrm>
            <a:off x="910281" y="557286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2" name="71 Conector angular"/>
          <p:cNvCxnSpPr>
            <a:stCxn id="70" idx="4"/>
            <a:endCxn id="73" idx="2"/>
          </p:cNvCxnSpPr>
          <p:nvPr/>
        </p:nvCxnSpPr>
        <p:spPr>
          <a:xfrm rot="16200000" flipH="1">
            <a:off x="1214121" y="772278"/>
            <a:ext cx="227057" cy="47534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72 Elipse"/>
          <p:cNvSpPr/>
          <p:nvPr/>
        </p:nvSpPr>
        <p:spPr>
          <a:xfrm>
            <a:off x="1565320" y="90745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74" name="73 CuadroTexto"/>
          <p:cNvSpPr txBox="1"/>
          <p:nvPr/>
        </p:nvSpPr>
        <p:spPr>
          <a:xfrm>
            <a:off x="1605655" y="988596"/>
            <a:ext cx="3513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75" name="74 Elipse"/>
          <p:cNvSpPr/>
          <p:nvPr/>
        </p:nvSpPr>
        <p:spPr>
          <a:xfrm>
            <a:off x="867604" y="1412776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6" name="75 CuadroTexto"/>
          <p:cNvSpPr txBox="1"/>
          <p:nvPr/>
        </p:nvSpPr>
        <p:spPr>
          <a:xfrm>
            <a:off x="910281" y="1494656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2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7" name="76 Conector angular"/>
          <p:cNvCxnSpPr>
            <a:stCxn id="75" idx="4"/>
            <a:endCxn id="78" idx="2"/>
          </p:cNvCxnSpPr>
          <p:nvPr/>
        </p:nvCxnSpPr>
        <p:spPr>
          <a:xfrm rot="16200000" flipH="1">
            <a:off x="1227342" y="1701110"/>
            <a:ext cx="216024" cy="50345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77 Elipse"/>
          <p:cNvSpPr/>
          <p:nvPr/>
        </p:nvSpPr>
        <p:spPr>
          <a:xfrm>
            <a:off x="1587080" y="184482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79" name="78 CuadroTexto"/>
          <p:cNvSpPr txBox="1"/>
          <p:nvPr/>
        </p:nvSpPr>
        <p:spPr>
          <a:xfrm>
            <a:off x="1576942" y="1939821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2.1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80" name="79 Elipse"/>
          <p:cNvSpPr/>
          <p:nvPr/>
        </p:nvSpPr>
        <p:spPr>
          <a:xfrm>
            <a:off x="1594034" y="230124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81" name="80 CuadroTexto"/>
          <p:cNvSpPr txBox="1"/>
          <p:nvPr/>
        </p:nvSpPr>
        <p:spPr>
          <a:xfrm>
            <a:off x="1585488" y="2396240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2.2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82" name="81 Conector angular"/>
          <p:cNvCxnSpPr>
            <a:stCxn id="75" idx="4"/>
            <a:endCxn id="80" idx="2"/>
          </p:cNvCxnSpPr>
          <p:nvPr/>
        </p:nvCxnSpPr>
        <p:spPr>
          <a:xfrm rot="16200000" flipH="1">
            <a:off x="1002609" y="1925843"/>
            <a:ext cx="672444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82 Conector recto de flecha"/>
          <p:cNvCxnSpPr>
            <a:stCxn id="70" idx="4"/>
            <a:endCxn id="75" idx="0"/>
          </p:cNvCxnSpPr>
          <p:nvPr/>
        </p:nvCxnSpPr>
        <p:spPr>
          <a:xfrm flipH="1">
            <a:off x="1083628" y="896421"/>
            <a:ext cx="6350" cy="516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83 Elipse"/>
          <p:cNvSpPr/>
          <p:nvPr/>
        </p:nvSpPr>
        <p:spPr>
          <a:xfrm>
            <a:off x="1602580" y="2727921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85" name="84 CuadroTexto"/>
          <p:cNvSpPr txBox="1"/>
          <p:nvPr/>
        </p:nvSpPr>
        <p:spPr>
          <a:xfrm>
            <a:off x="1594034" y="2858832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smtClean="0">
                <a:solidFill>
                  <a:srgbClr val="92D050"/>
                </a:solidFill>
              </a:rPr>
              <a:t>R 2.3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86" name="85 Conector angular"/>
          <p:cNvCxnSpPr>
            <a:stCxn id="75" idx="4"/>
            <a:endCxn id="85" idx="1"/>
          </p:cNvCxnSpPr>
          <p:nvPr/>
        </p:nvCxnSpPr>
        <p:spPr>
          <a:xfrm rot="16200000" flipH="1">
            <a:off x="770272" y="2158180"/>
            <a:ext cx="1137119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86 CuadroTexto"/>
          <p:cNvSpPr txBox="1"/>
          <p:nvPr/>
        </p:nvSpPr>
        <p:spPr>
          <a:xfrm>
            <a:off x="1101761" y="1814627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112" name="111 CuadroTexto"/>
          <p:cNvSpPr txBox="1"/>
          <p:nvPr/>
        </p:nvSpPr>
        <p:spPr>
          <a:xfrm>
            <a:off x="1057256" y="2246675"/>
            <a:ext cx="3898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URL</a:t>
            </a:r>
            <a:endParaRPr lang="ca-ES" sz="1000" dirty="0"/>
          </a:p>
        </p:txBody>
      </p:sp>
      <p:sp>
        <p:nvSpPr>
          <p:cNvPr id="113" name="112 CuadroTexto"/>
          <p:cNvSpPr txBox="1"/>
          <p:nvPr/>
        </p:nvSpPr>
        <p:spPr>
          <a:xfrm>
            <a:off x="1043608" y="2750731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CODE</a:t>
            </a:r>
            <a:endParaRPr lang="ca-ES" sz="1000" dirty="0"/>
          </a:p>
        </p:txBody>
      </p:sp>
      <p:sp>
        <p:nvSpPr>
          <p:cNvPr id="30" name="29 CuadroTexto"/>
          <p:cNvSpPr txBox="1"/>
          <p:nvPr/>
        </p:nvSpPr>
        <p:spPr>
          <a:xfrm>
            <a:off x="165864" y="1484784"/>
            <a:ext cx="7072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EVIDENCE</a:t>
            </a:r>
            <a:endParaRPr lang="ca-ES" sz="1000" dirty="0"/>
          </a:p>
        </p:txBody>
      </p:sp>
    </p:spTree>
    <p:extLst>
      <p:ext uri="{BB962C8B-B14F-4D97-AF65-F5344CB8AC3E}">
        <p14:creationId xmlns:p14="http://schemas.microsoft.com/office/powerpoint/2010/main" val="376676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CuadroTexto"/>
          <p:cNvSpPr txBox="1"/>
          <p:nvPr/>
        </p:nvSpPr>
        <p:spPr>
          <a:xfrm>
            <a:off x="2679440" y="6488668"/>
            <a:ext cx="3345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b="1" i="1" dirty="0" err="1" smtClean="0"/>
              <a:t>Exclusion</a:t>
            </a:r>
            <a:r>
              <a:rPr lang="ca-ES" b="1" i="1" dirty="0" smtClean="0"/>
              <a:t> </a:t>
            </a:r>
            <a:r>
              <a:rPr lang="ca-ES" b="1" i="1" dirty="0" err="1" smtClean="0"/>
              <a:t>criteria</a:t>
            </a:r>
            <a:r>
              <a:rPr lang="ca-ES" b="1" i="1" dirty="0" smtClean="0"/>
              <a:t> data-</a:t>
            </a:r>
            <a:r>
              <a:rPr lang="ca-ES" b="1" i="1" dirty="0" err="1" smtClean="0"/>
              <a:t>flow</a:t>
            </a:r>
            <a:r>
              <a:rPr lang="ca-ES" b="1" i="1" dirty="0" smtClean="0"/>
              <a:t> </a:t>
            </a:r>
            <a:r>
              <a:rPr lang="ca-ES" b="1" i="1" dirty="0" err="1" smtClean="0"/>
              <a:t>types</a:t>
            </a:r>
            <a:endParaRPr lang="ca-ES" b="1" i="1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0487"/>
            <a:ext cx="1718147" cy="2892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709" y="149518"/>
            <a:ext cx="1550034" cy="361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949" y="130487"/>
            <a:ext cx="961274" cy="1936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221088"/>
            <a:ext cx="2531082" cy="1905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808" y="4221088"/>
            <a:ext cx="2383632" cy="109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842" y="111900"/>
            <a:ext cx="2490350" cy="1849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18" y="4221962"/>
            <a:ext cx="2300984" cy="227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933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45 CuadroTexto"/>
          <p:cNvSpPr txBox="1"/>
          <p:nvPr/>
        </p:nvSpPr>
        <p:spPr>
          <a:xfrm>
            <a:off x="899592" y="40305"/>
            <a:ext cx="39444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dirty="0"/>
              <a:t>TECHNICAL_PROFESSIONAL_ABILITY. </a:t>
            </a:r>
            <a:r>
              <a:rPr lang="ca-ES" sz="1400" dirty="0" smtClean="0"/>
              <a:t>REFERENCES.*</a:t>
            </a:r>
          </a:p>
        </p:txBody>
      </p:sp>
      <p:sp>
        <p:nvSpPr>
          <p:cNvPr id="66" name="65 Elipse"/>
          <p:cNvSpPr/>
          <p:nvPr/>
        </p:nvSpPr>
        <p:spPr>
          <a:xfrm>
            <a:off x="9858" y="10440"/>
            <a:ext cx="432048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rgbClr val="C00000"/>
              </a:solidFill>
            </a:endParaRPr>
          </a:p>
        </p:txBody>
      </p:sp>
      <p:cxnSp>
        <p:nvCxnSpPr>
          <p:cNvPr id="67" name="66 Conector angular"/>
          <p:cNvCxnSpPr>
            <a:stCxn id="66" idx="4"/>
            <a:endCxn id="70" idx="2"/>
          </p:cNvCxnSpPr>
          <p:nvPr/>
        </p:nvCxnSpPr>
        <p:spPr>
          <a:xfrm rot="16200000" flipH="1">
            <a:off x="430964" y="237406"/>
            <a:ext cx="237909" cy="64807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67 CuadroTexto"/>
          <p:cNvSpPr txBox="1"/>
          <p:nvPr/>
        </p:nvSpPr>
        <p:spPr>
          <a:xfrm>
            <a:off x="1114660" y="878523"/>
            <a:ext cx="4860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DESC.</a:t>
            </a:r>
            <a:endParaRPr lang="ca-ES" sz="1000" dirty="0"/>
          </a:p>
        </p:txBody>
      </p:sp>
      <p:sp>
        <p:nvSpPr>
          <p:cNvPr id="69" name="68 CuadroTexto"/>
          <p:cNvSpPr txBox="1"/>
          <p:nvPr/>
        </p:nvSpPr>
        <p:spPr>
          <a:xfrm>
            <a:off x="23310" y="98621"/>
            <a:ext cx="470000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rgbClr val="C00000"/>
                </a:solidFill>
              </a:rPr>
              <a:t>SCT </a:t>
            </a:r>
            <a:r>
              <a:rPr lang="ca-ES" sz="1000" dirty="0">
                <a:solidFill>
                  <a:srgbClr val="C00000"/>
                </a:solidFill>
              </a:rPr>
              <a:t>6</a:t>
            </a:r>
          </a:p>
        </p:txBody>
      </p:sp>
      <p:sp>
        <p:nvSpPr>
          <p:cNvPr id="70" name="69 Elipse"/>
          <p:cNvSpPr/>
          <p:nvPr/>
        </p:nvSpPr>
        <p:spPr>
          <a:xfrm>
            <a:off x="873954" y="464373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1" name="70 CuadroTexto"/>
          <p:cNvSpPr txBox="1"/>
          <p:nvPr/>
        </p:nvSpPr>
        <p:spPr>
          <a:xfrm>
            <a:off x="910281" y="557286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2" name="71 Conector angular"/>
          <p:cNvCxnSpPr>
            <a:stCxn id="70" idx="4"/>
            <a:endCxn id="73" idx="2"/>
          </p:cNvCxnSpPr>
          <p:nvPr/>
        </p:nvCxnSpPr>
        <p:spPr>
          <a:xfrm rot="16200000" flipH="1">
            <a:off x="1306126" y="680272"/>
            <a:ext cx="227057" cy="65935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72 Elipse"/>
          <p:cNvSpPr/>
          <p:nvPr/>
        </p:nvSpPr>
        <p:spPr>
          <a:xfrm>
            <a:off x="1749331" y="90745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75" name="74 Elipse"/>
          <p:cNvSpPr/>
          <p:nvPr/>
        </p:nvSpPr>
        <p:spPr>
          <a:xfrm>
            <a:off x="867604" y="5786263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6" name="75 CuadroTexto"/>
          <p:cNvSpPr txBox="1"/>
          <p:nvPr/>
        </p:nvSpPr>
        <p:spPr>
          <a:xfrm>
            <a:off x="844836" y="5868143"/>
            <a:ext cx="4908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n+1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7" name="76 Conector angular"/>
          <p:cNvCxnSpPr>
            <a:stCxn id="75" idx="4"/>
            <a:endCxn id="78" idx="2"/>
          </p:cNvCxnSpPr>
          <p:nvPr/>
        </p:nvCxnSpPr>
        <p:spPr>
          <a:xfrm rot="16200000" flipH="1">
            <a:off x="1227342" y="6074597"/>
            <a:ext cx="216024" cy="50345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77 Elipse"/>
          <p:cNvSpPr/>
          <p:nvPr/>
        </p:nvSpPr>
        <p:spPr>
          <a:xfrm>
            <a:off x="1587080" y="6218311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79" name="78 CuadroTexto"/>
          <p:cNvSpPr txBox="1"/>
          <p:nvPr/>
        </p:nvSpPr>
        <p:spPr>
          <a:xfrm>
            <a:off x="1556290" y="6330560"/>
            <a:ext cx="5004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800" b="1" dirty="0" smtClean="0">
                <a:solidFill>
                  <a:srgbClr val="92D050"/>
                </a:solidFill>
              </a:rPr>
              <a:t>R n+1.1</a:t>
            </a:r>
            <a:endParaRPr lang="ca-ES" sz="800" b="1" dirty="0">
              <a:solidFill>
                <a:srgbClr val="92D050"/>
              </a:solidFill>
            </a:endParaRPr>
          </a:p>
        </p:txBody>
      </p:sp>
      <p:sp>
        <p:nvSpPr>
          <p:cNvPr id="80" name="79 Elipse"/>
          <p:cNvSpPr/>
          <p:nvPr/>
        </p:nvSpPr>
        <p:spPr>
          <a:xfrm>
            <a:off x="1594034" y="6674731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82" name="81 Conector angular"/>
          <p:cNvCxnSpPr>
            <a:stCxn id="75" idx="4"/>
            <a:endCxn id="80" idx="2"/>
          </p:cNvCxnSpPr>
          <p:nvPr/>
        </p:nvCxnSpPr>
        <p:spPr>
          <a:xfrm rot="16200000" flipH="1">
            <a:off x="1002609" y="6299330"/>
            <a:ext cx="672444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83 Elipse"/>
          <p:cNvSpPr/>
          <p:nvPr/>
        </p:nvSpPr>
        <p:spPr>
          <a:xfrm>
            <a:off x="1602580" y="7101408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86" name="85 Conector angular"/>
          <p:cNvCxnSpPr>
            <a:stCxn id="75" idx="4"/>
          </p:cNvCxnSpPr>
          <p:nvPr/>
        </p:nvCxnSpPr>
        <p:spPr>
          <a:xfrm rot="16200000" flipH="1">
            <a:off x="770272" y="6531667"/>
            <a:ext cx="1137119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86 CuadroTexto"/>
          <p:cNvSpPr txBox="1"/>
          <p:nvPr/>
        </p:nvSpPr>
        <p:spPr>
          <a:xfrm>
            <a:off x="1101761" y="6188114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112" name="111 CuadroTexto"/>
          <p:cNvSpPr txBox="1"/>
          <p:nvPr/>
        </p:nvSpPr>
        <p:spPr>
          <a:xfrm>
            <a:off x="1057256" y="6620162"/>
            <a:ext cx="3898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URL</a:t>
            </a:r>
            <a:endParaRPr lang="ca-ES" sz="1000" dirty="0"/>
          </a:p>
        </p:txBody>
      </p:sp>
      <p:sp>
        <p:nvSpPr>
          <p:cNvPr id="113" name="112 CuadroTexto"/>
          <p:cNvSpPr txBox="1"/>
          <p:nvPr/>
        </p:nvSpPr>
        <p:spPr>
          <a:xfrm>
            <a:off x="1043608" y="7124218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CODE</a:t>
            </a:r>
            <a:endParaRPr lang="ca-ES" sz="1000" dirty="0"/>
          </a:p>
        </p:txBody>
      </p:sp>
      <p:sp>
        <p:nvSpPr>
          <p:cNvPr id="27" name="26 Elipse"/>
          <p:cNvSpPr/>
          <p:nvPr/>
        </p:nvSpPr>
        <p:spPr>
          <a:xfrm>
            <a:off x="1749331" y="135818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29" name="28 Elipse"/>
          <p:cNvSpPr/>
          <p:nvPr/>
        </p:nvSpPr>
        <p:spPr>
          <a:xfrm>
            <a:off x="1749331" y="181460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31" name="30 Elipse"/>
          <p:cNvSpPr/>
          <p:nvPr/>
        </p:nvSpPr>
        <p:spPr>
          <a:xfrm>
            <a:off x="1749331" y="2272290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1057256" y="1354416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AMOUNT</a:t>
            </a:r>
            <a:endParaRPr lang="ca-ES" sz="1000" dirty="0"/>
          </a:p>
        </p:txBody>
      </p:sp>
      <p:cxnSp>
        <p:nvCxnSpPr>
          <p:cNvPr id="34" name="33 Conector angular"/>
          <p:cNvCxnSpPr>
            <a:stCxn id="70" idx="4"/>
            <a:endCxn id="27" idx="2"/>
          </p:cNvCxnSpPr>
          <p:nvPr/>
        </p:nvCxnSpPr>
        <p:spPr>
          <a:xfrm rot="16200000" flipH="1">
            <a:off x="1080761" y="905637"/>
            <a:ext cx="677787" cy="65935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angular"/>
          <p:cNvCxnSpPr>
            <a:stCxn id="70" idx="4"/>
            <a:endCxn id="29" idx="2"/>
          </p:cNvCxnSpPr>
          <p:nvPr/>
        </p:nvCxnSpPr>
        <p:spPr>
          <a:xfrm rot="16200000" flipH="1">
            <a:off x="852551" y="1133847"/>
            <a:ext cx="1134207" cy="65935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angular"/>
          <p:cNvCxnSpPr>
            <a:stCxn id="70" idx="4"/>
            <a:endCxn id="31" idx="2"/>
          </p:cNvCxnSpPr>
          <p:nvPr/>
        </p:nvCxnSpPr>
        <p:spPr>
          <a:xfrm rot="16200000" flipH="1">
            <a:off x="623708" y="1362690"/>
            <a:ext cx="1591893" cy="65935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47 CuadroTexto"/>
          <p:cNvSpPr txBox="1"/>
          <p:nvPr/>
        </p:nvSpPr>
        <p:spPr>
          <a:xfrm>
            <a:off x="1070904" y="1814627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DATE</a:t>
            </a:r>
            <a:endParaRPr lang="ca-ES" sz="1000" dirty="0"/>
          </a:p>
        </p:txBody>
      </p:sp>
      <p:sp>
        <p:nvSpPr>
          <p:cNvPr id="49" name="48 CuadroTexto"/>
          <p:cNvSpPr txBox="1"/>
          <p:nvPr/>
        </p:nvSpPr>
        <p:spPr>
          <a:xfrm>
            <a:off x="1072030" y="2246675"/>
            <a:ext cx="782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RECIPIENTS</a:t>
            </a:r>
            <a:endParaRPr lang="ca-ES" sz="1000" dirty="0"/>
          </a:p>
        </p:txBody>
      </p:sp>
      <p:sp>
        <p:nvSpPr>
          <p:cNvPr id="50" name="49 CuadroTexto"/>
          <p:cNvSpPr txBox="1"/>
          <p:nvPr/>
        </p:nvSpPr>
        <p:spPr>
          <a:xfrm>
            <a:off x="165864" y="5877272"/>
            <a:ext cx="7072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EVIDENCE</a:t>
            </a:r>
            <a:endParaRPr lang="ca-ES" sz="1000" dirty="0"/>
          </a:p>
        </p:txBody>
      </p:sp>
      <p:sp>
        <p:nvSpPr>
          <p:cNvPr id="51" name="50 CuadroTexto"/>
          <p:cNvSpPr txBox="1"/>
          <p:nvPr/>
        </p:nvSpPr>
        <p:spPr>
          <a:xfrm>
            <a:off x="1741528" y="980728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52" name="51 CuadroTexto"/>
          <p:cNvSpPr txBox="1"/>
          <p:nvPr/>
        </p:nvSpPr>
        <p:spPr>
          <a:xfrm>
            <a:off x="1750074" y="1437147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53" name="52 CuadroTexto"/>
          <p:cNvSpPr txBox="1"/>
          <p:nvPr/>
        </p:nvSpPr>
        <p:spPr>
          <a:xfrm>
            <a:off x="1758620" y="1886091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1.3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54" name="53 CuadroTexto"/>
          <p:cNvSpPr txBox="1"/>
          <p:nvPr/>
        </p:nvSpPr>
        <p:spPr>
          <a:xfrm>
            <a:off x="1751408" y="2365210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1.4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55" name="54 Conector recto"/>
          <p:cNvCxnSpPr>
            <a:stCxn id="70" idx="4"/>
            <a:endCxn id="56" idx="0"/>
          </p:cNvCxnSpPr>
          <p:nvPr/>
        </p:nvCxnSpPr>
        <p:spPr>
          <a:xfrm flipH="1">
            <a:off x="1078487" y="896421"/>
            <a:ext cx="11491" cy="18124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55 CuadroTexto"/>
          <p:cNvSpPr txBox="1"/>
          <p:nvPr/>
        </p:nvSpPr>
        <p:spPr>
          <a:xfrm>
            <a:off x="899592" y="2708920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dirty="0" smtClean="0"/>
              <a:t>...</a:t>
            </a:r>
            <a:endParaRPr lang="ca-ES" dirty="0"/>
          </a:p>
        </p:txBody>
      </p:sp>
      <p:cxnSp>
        <p:nvCxnSpPr>
          <p:cNvPr id="57" name="56 Conector recto"/>
          <p:cNvCxnSpPr>
            <a:endCxn id="61" idx="0"/>
          </p:cNvCxnSpPr>
          <p:nvPr/>
        </p:nvCxnSpPr>
        <p:spPr>
          <a:xfrm flipH="1">
            <a:off x="1075002" y="3078252"/>
            <a:ext cx="3485" cy="309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59 CuadroTexto"/>
          <p:cNvSpPr txBox="1"/>
          <p:nvPr/>
        </p:nvSpPr>
        <p:spPr>
          <a:xfrm>
            <a:off x="1099684" y="3801636"/>
            <a:ext cx="4860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DESC.</a:t>
            </a:r>
            <a:endParaRPr lang="ca-ES" sz="1000" dirty="0"/>
          </a:p>
        </p:txBody>
      </p:sp>
      <p:sp>
        <p:nvSpPr>
          <p:cNvPr id="61" name="60 Elipse"/>
          <p:cNvSpPr/>
          <p:nvPr/>
        </p:nvSpPr>
        <p:spPr>
          <a:xfrm>
            <a:off x="858978" y="3387486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2" name="61 CuadroTexto"/>
          <p:cNvSpPr txBox="1"/>
          <p:nvPr/>
        </p:nvSpPr>
        <p:spPr>
          <a:xfrm>
            <a:off x="870689" y="3538171"/>
            <a:ext cx="3609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n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3" name="62 Conector angular"/>
          <p:cNvCxnSpPr>
            <a:stCxn id="61" idx="4"/>
            <a:endCxn id="64" idx="2"/>
          </p:cNvCxnSpPr>
          <p:nvPr/>
        </p:nvCxnSpPr>
        <p:spPr>
          <a:xfrm rot="16200000" flipH="1">
            <a:off x="1291150" y="3603385"/>
            <a:ext cx="227057" cy="65935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63 Elipse"/>
          <p:cNvSpPr/>
          <p:nvPr/>
        </p:nvSpPr>
        <p:spPr>
          <a:xfrm>
            <a:off x="1734355" y="3830567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65" name="64 Elipse"/>
          <p:cNvSpPr/>
          <p:nvPr/>
        </p:nvSpPr>
        <p:spPr>
          <a:xfrm>
            <a:off x="1734355" y="4281297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88" name="87 Elipse"/>
          <p:cNvSpPr/>
          <p:nvPr/>
        </p:nvSpPr>
        <p:spPr>
          <a:xfrm>
            <a:off x="1734355" y="4737717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89" name="88 Elipse"/>
          <p:cNvSpPr/>
          <p:nvPr/>
        </p:nvSpPr>
        <p:spPr>
          <a:xfrm>
            <a:off x="1734355" y="5195403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90" name="89 CuadroTexto"/>
          <p:cNvSpPr txBox="1"/>
          <p:nvPr/>
        </p:nvSpPr>
        <p:spPr>
          <a:xfrm>
            <a:off x="1042280" y="4277529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AMOUNT</a:t>
            </a:r>
            <a:endParaRPr lang="ca-ES" sz="1000" dirty="0"/>
          </a:p>
        </p:txBody>
      </p:sp>
      <p:cxnSp>
        <p:nvCxnSpPr>
          <p:cNvPr id="91" name="90 Conector angular"/>
          <p:cNvCxnSpPr>
            <a:stCxn id="61" idx="4"/>
            <a:endCxn id="65" idx="2"/>
          </p:cNvCxnSpPr>
          <p:nvPr/>
        </p:nvCxnSpPr>
        <p:spPr>
          <a:xfrm rot="16200000" flipH="1">
            <a:off x="1065785" y="3828750"/>
            <a:ext cx="677787" cy="65935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91 Conector angular"/>
          <p:cNvCxnSpPr>
            <a:stCxn id="61" idx="4"/>
            <a:endCxn id="88" idx="2"/>
          </p:cNvCxnSpPr>
          <p:nvPr/>
        </p:nvCxnSpPr>
        <p:spPr>
          <a:xfrm rot="16200000" flipH="1">
            <a:off x="837575" y="4056960"/>
            <a:ext cx="1134207" cy="65935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92 Conector angular"/>
          <p:cNvCxnSpPr>
            <a:stCxn id="61" idx="4"/>
            <a:endCxn id="89" idx="2"/>
          </p:cNvCxnSpPr>
          <p:nvPr/>
        </p:nvCxnSpPr>
        <p:spPr>
          <a:xfrm rot="16200000" flipH="1">
            <a:off x="608732" y="4285803"/>
            <a:ext cx="1591893" cy="65935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93 CuadroTexto"/>
          <p:cNvSpPr txBox="1"/>
          <p:nvPr/>
        </p:nvSpPr>
        <p:spPr>
          <a:xfrm>
            <a:off x="1055928" y="4737740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DATE</a:t>
            </a:r>
            <a:endParaRPr lang="ca-ES" sz="1000" dirty="0"/>
          </a:p>
        </p:txBody>
      </p:sp>
      <p:sp>
        <p:nvSpPr>
          <p:cNvPr id="95" name="94 CuadroTexto"/>
          <p:cNvSpPr txBox="1"/>
          <p:nvPr/>
        </p:nvSpPr>
        <p:spPr>
          <a:xfrm>
            <a:off x="1057054" y="5169788"/>
            <a:ext cx="782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RECIPIENTS</a:t>
            </a:r>
            <a:endParaRPr lang="ca-ES" sz="1000" dirty="0"/>
          </a:p>
        </p:txBody>
      </p:sp>
      <p:sp>
        <p:nvSpPr>
          <p:cNvPr id="96" name="95 CuadroTexto"/>
          <p:cNvSpPr txBox="1"/>
          <p:nvPr/>
        </p:nvSpPr>
        <p:spPr>
          <a:xfrm>
            <a:off x="1726552" y="3903841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</a:t>
            </a:r>
            <a:r>
              <a:rPr lang="ca-ES" sz="1000" b="1" dirty="0">
                <a:solidFill>
                  <a:srgbClr val="92D050"/>
                </a:solidFill>
              </a:rPr>
              <a:t>n</a:t>
            </a:r>
            <a:r>
              <a:rPr lang="ca-ES" sz="1000" b="1" dirty="0" smtClean="0">
                <a:solidFill>
                  <a:srgbClr val="92D050"/>
                </a:solidFill>
              </a:rPr>
              <a:t>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97" name="96 CuadroTexto"/>
          <p:cNvSpPr txBox="1"/>
          <p:nvPr/>
        </p:nvSpPr>
        <p:spPr>
          <a:xfrm>
            <a:off x="1735098" y="4360260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n.2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98" name="97 CuadroTexto"/>
          <p:cNvSpPr txBox="1"/>
          <p:nvPr/>
        </p:nvSpPr>
        <p:spPr>
          <a:xfrm>
            <a:off x="1743644" y="4809204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n.3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99" name="98 CuadroTexto"/>
          <p:cNvSpPr txBox="1"/>
          <p:nvPr/>
        </p:nvSpPr>
        <p:spPr>
          <a:xfrm>
            <a:off x="1736432" y="5288323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n.4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100" name="99 CuadroTexto"/>
          <p:cNvSpPr txBox="1"/>
          <p:nvPr/>
        </p:nvSpPr>
        <p:spPr>
          <a:xfrm>
            <a:off x="1549084" y="6786870"/>
            <a:ext cx="5004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800" b="1" dirty="0" smtClean="0">
                <a:solidFill>
                  <a:srgbClr val="92D050"/>
                </a:solidFill>
              </a:rPr>
              <a:t>R n+1.2</a:t>
            </a:r>
            <a:endParaRPr lang="ca-ES" sz="800" b="1" dirty="0">
              <a:solidFill>
                <a:srgbClr val="92D050"/>
              </a:solidFill>
            </a:endParaRPr>
          </a:p>
        </p:txBody>
      </p:sp>
      <p:sp>
        <p:nvSpPr>
          <p:cNvPr id="101" name="100 CuadroTexto"/>
          <p:cNvSpPr txBox="1"/>
          <p:nvPr/>
        </p:nvSpPr>
        <p:spPr>
          <a:xfrm>
            <a:off x="1577088" y="7209710"/>
            <a:ext cx="5004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800" b="1" dirty="0" smtClean="0">
                <a:solidFill>
                  <a:srgbClr val="92D050"/>
                </a:solidFill>
              </a:rPr>
              <a:t>R n+1.3</a:t>
            </a:r>
            <a:endParaRPr lang="ca-ES" sz="800" b="1" dirty="0">
              <a:solidFill>
                <a:srgbClr val="92D050"/>
              </a:solidFill>
            </a:endParaRPr>
          </a:p>
        </p:txBody>
      </p:sp>
      <p:cxnSp>
        <p:nvCxnSpPr>
          <p:cNvPr id="17" name="16 Conector recto de flecha"/>
          <p:cNvCxnSpPr>
            <a:stCxn id="61" idx="4"/>
            <a:endCxn id="75" idx="0"/>
          </p:cNvCxnSpPr>
          <p:nvPr/>
        </p:nvCxnSpPr>
        <p:spPr>
          <a:xfrm>
            <a:off x="1075002" y="3819534"/>
            <a:ext cx="8626" cy="19667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643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45 CuadroTexto"/>
          <p:cNvSpPr txBox="1"/>
          <p:nvPr/>
        </p:nvSpPr>
        <p:spPr>
          <a:xfrm>
            <a:off x="1612618" y="26040"/>
            <a:ext cx="40889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dirty="0"/>
              <a:t>TECHNICAL_PROFESSIONAL_ABILITY.MANAGEMENT</a:t>
            </a:r>
            <a:r>
              <a:rPr lang="ca-ES" sz="1400" dirty="0" smtClean="0"/>
              <a:t>.*</a:t>
            </a:r>
          </a:p>
          <a:p>
            <a:r>
              <a:rPr lang="ca-ES" sz="1400" dirty="0" smtClean="0"/>
              <a:t>- {ARTEFACTS.*}</a:t>
            </a:r>
          </a:p>
        </p:txBody>
      </p:sp>
      <p:sp>
        <p:nvSpPr>
          <p:cNvPr id="70" name="69 Elipse"/>
          <p:cNvSpPr/>
          <p:nvPr/>
        </p:nvSpPr>
        <p:spPr>
          <a:xfrm>
            <a:off x="9858" y="10440"/>
            <a:ext cx="432048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rgbClr val="C00000"/>
              </a:solidFill>
            </a:endParaRPr>
          </a:p>
        </p:txBody>
      </p:sp>
      <p:cxnSp>
        <p:nvCxnSpPr>
          <p:cNvPr id="71" name="70 Conector angular"/>
          <p:cNvCxnSpPr>
            <a:stCxn id="70" idx="4"/>
            <a:endCxn id="74" idx="2"/>
          </p:cNvCxnSpPr>
          <p:nvPr/>
        </p:nvCxnSpPr>
        <p:spPr>
          <a:xfrm rot="16200000" flipH="1">
            <a:off x="430964" y="237406"/>
            <a:ext cx="237909" cy="64807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72 CuadroTexto"/>
          <p:cNvSpPr txBox="1"/>
          <p:nvPr/>
        </p:nvSpPr>
        <p:spPr>
          <a:xfrm>
            <a:off x="23310" y="98621"/>
            <a:ext cx="470000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rgbClr val="C00000"/>
                </a:solidFill>
              </a:rPr>
              <a:t>SCT </a:t>
            </a:r>
            <a:r>
              <a:rPr lang="ca-ES" sz="1000" dirty="0">
                <a:solidFill>
                  <a:srgbClr val="C00000"/>
                </a:solidFill>
              </a:rPr>
              <a:t>7</a:t>
            </a:r>
          </a:p>
        </p:txBody>
      </p:sp>
      <p:sp>
        <p:nvSpPr>
          <p:cNvPr id="74" name="73 Elipse"/>
          <p:cNvSpPr/>
          <p:nvPr/>
        </p:nvSpPr>
        <p:spPr>
          <a:xfrm>
            <a:off x="873954" y="464373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5" name="74 CuadroTexto"/>
          <p:cNvSpPr txBox="1"/>
          <p:nvPr/>
        </p:nvSpPr>
        <p:spPr>
          <a:xfrm>
            <a:off x="910281" y="557286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94" name="93 Conector angular"/>
          <p:cNvCxnSpPr>
            <a:stCxn id="74" idx="4"/>
            <a:endCxn id="95" idx="2"/>
          </p:cNvCxnSpPr>
          <p:nvPr/>
        </p:nvCxnSpPr>
        <p:spPr>
          <a:xfrm rot="16200000" flipH="1">
            <a:off x="1228280" y="758119"/>
            <a:ext cx="317702" cy="5943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94 Elipse"/>
          <p:cNvSpPr/>
          <p:nvPr/>
        </p:nvSpPr>
        <p:spPr>
          <a:xfrm>
            <a:off x="1684284" y="998099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96" name="95 CuadroTexto"/>
          <p:cNvSpPr txBox="1"/>
          <p:nvPr/>
        </p:nvSpPr>
        <p:spPr>
          <a:xfrm>
            <a:off x="1634646" y="1093096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97" name="96 Elipse"/>
          <p:cNvSpPr/>
          <p:nvPr/>
        </p:nvSpPr>
        <p:spPr>
          <a:xfrm>
            <a:off x="1691238" y="1454519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98" name="97 Conector angular"/>
          <p:cNvCxnSpPr>
            <a:stCxn id="74" idx="4"/>
            <a:endCxn id="97" idx="2"/>
          </p:cNvCxnSpPr>
          <p:nvPr/>
        </p:nvCxnSpPr>
        <p:spPr>
          <a:xfrm rot="16200000" flipH="1">
            <a:off x="1003547" y="982852"/>
            <a:ext cx="774122" cy="60126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98 CuadroTexto"/>
          <p:cNvSpPr txBox="1"/>
          <p:nvPr/>
        </p:nvSpPr>
        <p:spPr>
          <a:xfrm>
            <a:off x="1643467" y="1545118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100" name="99 CuadroTexto"/>
          <p:cNvSpPr txBox="1"/>
          <p:nvPr/>
        </p:nvSpPr>
        <p:spPr>
          <a:xfrm>
            <a:off x="1043608" y="964962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smtClean="0"/>
              <a:t>YEAR</a:t>
            </a:r>
            <a:endParaRPr lang="ca-ES" sz="1000" dirty="0"/>
          </a:p>
        </p:txBody>
      </p:sp>
      <p:sp>
        <p:nvSpPr>
          <p:cNvPr id="102" name="101 CuadroTexto"/>
          <p:cNvSpPr txBox="1"/>
          <p:nvPr/>
        </p:nvSpPr>
        <p:spPr>
          <a:xfrm>
            <a:off x="1043608" y="1424322"/>
            <a:ext cx="6607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NUMBER</a:t>
            </a:r>
            <a:endParaRPr lang="ca-ES" sz="1000" dirty="0"/>
          </a:p>
        </p:txBody>
      </p:sp>
      <p:sp>
        <p:nvSpPr>
          <p:cNvPr id="103" name="102 Elipse"/>
          <p:cNvSpPr/>
          <p:nvPr/>
        </p:nvSpPr>
        <p:spPr>
          <a:xfrm>
            <a:off x="883750" y="2348880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4" name="103 CuadroTexto"/>
          <p:cNvSpPr txBox="1"/>
          <p:nvPr/>
        </p:nvSpPr>
        <p:spPr>
          <a:xfrm>
            <a:off x="869583" y="2441620"/>
            <a:ext cx="3642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n</a:t>
            </a:r>
            <a:endParaRPr lang="ca-ES" sz="1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5" name="104 Conector angular"/>
          <p:cNvCxnSpPr>
            <a:stCxn id="103" idx="4"/>
            <a:endCxn id="106" idx="2"/>
          </p:cNvCxnSpPr>
          <p:nvPr/>
        </p:nvCxnSpPr>
        <p:spPr>
          <a:xfrm rot="16200000" flipH="1">
            <a:off x="1292296" y="2588406"/>
            <a:ext cx="233116" cy="61816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105 Elipse"/>
          <p:cNvSpPr/>
          <p:nvPr/>
        </p:nvSpPr>
        <p:spPr>
          <a:xfrm>
            <a:off x="1717934" y="2798020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107" name="106 CuadroTexto"/>
          <p:cNvSpPr txBox="1"/>
          <p:nvPr/>
        </p:nvSpPr>
        <p:spPr>
          <a:xfrm>
            <a:off x="1668296" y="2893017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n.1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108" name="107 Elipse"/>
          <p:cNvSpPr/>
          <p:nvPr/>
        </p:nvSpPr>
        <p:spPr>
          <a:xfrm>
            <a:off x="1724888" y="3254440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109" name="108 Conector angular"/>
          <p:cNvCxnSpPr>
            <a:stCxn id="103" idx="4"/>
            <a:endCxn id="108" idx="2"/>
          </p:cNvCxnSpPr>
          <p:nvPr/>
        </p:nvCxnSpPr>
        <p:spPr>
          <a:xfrm rot="16200000" flipH="1">
            <a:off x="1067563" y="2813139"/>
            <a:ext cx="689536" cy="62511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109 CuadroTexto"/>
          <p:cNvSpPr txBox="1"/>
          <p:nvPr/>
        </p:nvSpPr>
        <p:spPr>
          <a:xfrm>
            <a:off x="1709016" y="3345039"/>
            <a:ext cx="4539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n.2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114" name="113 CuadroTexto"/>
          <p:cNvSpPr txBox="1"/>
          <p:nvPr/>
        </p:nvSpPr>
        <p:spPr>
          <a:xfrm>
            <a:off x="920879" y="1628800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dirty="0" smtClean="0"/>
              <a:t>...</a:t>
            </a:r>
            <a:endParaRPr lang="ca-ES" dirty="0"/>
          </a:p>
        </p:txBody>
      </p:sp>
      <p:cxnSp>
        <p:nvCxnSpPr>
          <p:cNvPr id="115" name="114 Conector recto"/>
          <p:cNvCxnSpPr>
            <a:stCxn id="114" idx="2"/>
            <a:endCxn id="103" idx="0"/>
          </p:cNvCxnSpPr>
          <p:nvPr/>
        </p:nvCxnSpPr>
        <p:spPr>
          <a:xfrm>
            <a:off x="1099774" y="1998132"/>
            <a:ext cx="0" cy="3507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55 CuadroTexto"/>
          <p:cNvSpPr txBox="1"/>
          <p:nvPr/>
        </p:nvSpPr>
        <p:spPr>
          <a:xfrm>
            <a:off x="1075140" y="2750434"/>
            <a:ext cx="4523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YEAR</a:t>
            </a:r>
            <a:endParaRPr lang="ca-ES" sz="1000" dirty="0"/>
          </a:p>
        </p:txBody>
      </p:sp>
      <p:sp>
        <p:nvSpPr>
          <p:cNvPr id="57" name="56 CuadroTexto"/>
          <p:cNvSpPr txBox="1"/>
          <p:nvPr/>
        </p:nvSpPr>
        <p:spPr>
          <a:xfrm>
            <a:off x="1075140" y="3209794"/>
            <a:ext cx="6607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NUMBER</a:t>
            </a:r>
            <a:endParaRPr lang="ca-ES" sz="1000" dirty="0"/>
          </a:p>
        </p:txBody>
      </p:sp>
      <p:sp>
        <p:nvSpPr>
          <p:cNvPr id="58" name="57 Elipse"/>
          <p:cNvSpPr/>
          <p:nvPr/>
        </p:nvSpPr>
        <p:spPr>
          <a:xfrm>
            <a:off x="883370" y="3702304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9" name="58 CuadroTexto"/>
          <p:cNvSpPr txBox="1"/>
          <p:nvPr/>
        </p:nvSpPr>
        <p:spPr>
          <a:xfrm>
            <a:off x="860602" y="3784184"/>
            <a:ext cx="4908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n+1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0" name="59 Conector angular"/>
          <p:cNvCxnSpPr>
            <a:stCxn id="58" idx="4"/>
            <a:endCxn id="61" idx="2"/>
          </p:cNvCxnSpPr>
          <p:nvPr/>
        </p:nvCxnSpPr>
        <p:spPr>
          <a:xfrm rot="16200000" flipH="1">
            <a:off x="1243108" y="3990638"/>
            <a:ext cx="216024" cy="50345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60 Elipse"/>
          <p:cNvSpPr/>
          <p:nvPr/>
        </p:nvSpPr>
        <p:spPr>
          <a:xfrm>
            <a:off x="1602846" y="4134352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62" name="61 CuadroTexto"/>
          <p:cNvSpPr txBox="1"/>
          <p:nvPr/>
        </p:nvSpPr>
        <p:spPr>
          <a:xfrm>
            <a:off x="1572056" y="4246601"/>
            <a:ext cx="5004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800" b="1" dirty="0" smtClean="0">
                <a:solidFill>
                  <a:srgbClr val="92D050"/>
                </a:solidFill>
              </a:rPr>
              <a:t>R n+1.1</a:t>
            </a:r>
            <a:endParaRPr lang="ca-ES" sz="800" b="1" dirty="0">
              <a:solidFill>
                <a:srgbClr val="92D050"/>
              </a:solidFill>
            </a:endParaRPr>
          </a:p>
        </p:txBody>
      </p:sp>
      <p:sp>
        <p:nvSpPr>
          <p:cNvPr id="63" name="62 Elipse"/>
          <p:cNvSpPr/>
          <p:nvPr/>
        </p:nvSpPr>
        <p:spPr>
          <a:xfrm>
            <a:off x="1609800" y="4590772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64" name="63 Conector angular"/>
          <p:cNvCxnSpPr>
            <a:stCxn id="58" idx="4"/>
            <a:endCxn id="63" idx="2"/>
          </p:cNvCxnSpPr>
          <p:nvPr/>
        </p:nvCxnSpPr>
        <p:spPr>
          <a:xfrm rot="16200000" flipH="1">
            <a:off x="1018375" y="4215371"/>
            <a:ext cx="672444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64 Elipse"/>
          <p:cNvSpPr/>
          <p:nvPr/>
        </p:nvSpPr>
        <p:spPr>
          <a:xfrm>
            <a:off x="1618346" y="5017449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66" name="65 Conector angular"/>
          <p:cNvCxnSpPr>
            <a:stCxn id="58" idx="4"/>
          </p:cNvCxnSpPr>
          <p:nvPr/>
        </p:nvCxnSpPr>
        <p:spPr>
          <a:xfrm rot="16200000" flipH="1">
            <a:off x="786038" y="4447708"/>
            <a:ext cx="1137119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66 CuadroTexto"/>
          <p:cNvSpPr txBox="1"/>
          <p:nvPr/>
        </p:nvSpPr>
        <p:spPr>
          <a:xfrm>
            <a:off x="1117527" y="4104155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68" name="67 CuadroTexto"/>
          <p:cNvSpPr txBox="1"/>
          <p:nvPr/>
        </p:nvSpPr>
        <p:spPr>
          <a:xfrm>
            <a:off x="1073022" y="4536203"/>
            <a:ext cx="3898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URL</a:t>
            </a:r>
            <a:endParaRPr lang="ca-ES" sz="1000" dirty="0"/>
          </a:p>
        </p:txBody>
      </p:sp>
      <p:sp>
        <p:nvSpPr>
          <p:cNvPr id="69" name="68 CuadroTexto"/>
          <p:cNvSpPr txBox="1"/>
          <p:nvPr/>
        </p:nvSpPr>
        <p:spPr>
          <a:xfrm>
            <a:off x="1059374" y="5040259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CODE</a:t>
            </a:r>
            <a:endParaRPr lang="ca-ES" sz="1000" dirty="0"/>
          </a:p>
        </p:txBody>
      </p:sp>
      <p:sp>
        <p:nvSpPr>
          <p:cNvPr id="91" name="90 CuadroTexto"/>
          <p:cNvSpPr txBox="1"/>
          <p:nvPr/>
        </p:nvSpPr>
        <p:spPr>
          <a:xfrm>
            <a:off x="181630" y="3793313"/>
            <a:ext cx="7072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EVIDENCE</a:t>
            </a:r>
            <a:endParaRPr lang="ca-ES" sz="1000" dirty="0"/>
          </a:p>
        </p:txBody>
      </p:sp>
      <p:sp>
        <p:nvSpPr>
          <p:cNvPr id="111" name="110 CuadroTexto"/>
          <p:cNvSpPr txBox="1"/>
          <p:nvPr/>
        </p:nvSpPr>
        <p:spPr>
          <a:xfrm>
            <a:off x="1564850" y="4702911"/>
            <a:ext cx="5004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800" b="1" dirty="0" smtClean="0">
                <a:solidFill>
                  <a:srgbClr val="92D050"/>
                </a:solidFill>
              </a:rPr>
              <a:t>R n+1.2</a:t>
            </a:r>
            <a:endParaRPr lang="ca-ES" sz="800" b="1" dirty="0">
              <a:solidFill>
                <a:srgbClr val="92D050"/>
              </a:solidFill>
            </a:endParaRPr>
          </a:p>
        </p:txBody>
      </p:sp>
      <p:sp>
        <p:nvSpPr>
          <p:cNvPr id="112" name="111 CuadroTexto"/>
          <p:cNvSpPr txBox="1"/>
          <p:nvPr/>
        </p:nvSpPr>
        <p:spPr>
          <a:xfrm>
            <a:off x="1592854" y="5125751"/>
            <a:ext cx="5004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800" b="1" dirty="0" smtClean="0">
                <a:solidFill>
                  <a:srgbClr val="92D050"/>
                </a:solidFill>
              </a:rPr>
              <a:t>R n+1.3</a:t>
            </a:r>
            <a:endParaRPr lang="ca-ES" sz="800" b="1" dirty="0">
              <a:solidFill>
                <a:srgbClr val="92D050"/>
              </a:solidFill>
            </a:endParaRPr>
          </a:p>
        </p:txBody>
      </p:sp>
      <p:cxnSp>
        <p:nvCxnSpPr>
          <p:cNvPr id="7" name="6 Conector recto de flecha"/>
          <p:cNvCxnSpPr>
            <a:stCxn id="103" idx="4"/>
            <a:endCxn id="58" idx="0"/>
          </p:cNvCxnSpPr>
          <p:nvPr/>
        </p:nvCxnSpPr>
        <p:spPr>
          <a:xfrm flipH="1">
            <a:off x="1099394" y="2780928"/>
            <a:ext cx="380" cy="9213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83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45 CuadroTexto"/>
          <p:cNvSpPr txBox="1"/>
          <p:nvPr/>
        </p:nvSpPr>
        <p:spPr>
          <a:xfrm>
            <a:off x="827584" y="26040"/>
            <a:ext cx="39622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dirty="0" smtClean="0"/>
              <a:t>TECHNICAL_PROFESSIONAL_ABILITY.CERTIFICATES.*</a:t>
            </a:r>
          </a:p>
        </p:txBody>
      </p:sp>
      <p:sp>
        <p:nvSpPr>
          <p:cNvPr id="70" name="69 Elipse"/>
          <p:cNvSpPr/>
          <p:nvPr/>
        </p:nvSpPr>
        <p:spPr>
          <a:xfrm>
            <a:off x="9858" y="10440"/>
            <a:ext cx="432048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rgbClr val="C00000"/>
              </a:solidFill>
            </a:endParaRPr>
          </a:p>
        </p:txBody>
      </p:sp>
      <p:cxnSp>
        <p:nvCxnSpPr>
          <p:cNvPr id="71" name="70 Conector angular"/>
          <p:cNvCxnSpPr>
            <a:stCxn id="70" idx="4"/>
            <a:endCxn id="74" idx="2"/>
          </p:cNvCxnSpPr>
          <p:nvPr/>
        </p:nvCxnSpPr>
        <p:spPr>
          <a:xfrm rot="16200000" flipH="1">
            <a:off x="430964" y="237406"/>
            <a:ext cx="237909" cy="64807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72 CuadroTexto"/>
          <p:cNvSpPr txBox="1"/>
          <p:nvPr/>
        </p:nvSpPr>
        <p:spPr>
          <a:xfrm>
            <a:off x="23310" y="98621"/>
            <a:ext cx="470000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rgbClr val="C00000"/>
                </a:solidFill>
              </a:rPr>
              <a:t>SCT </a:t>
            </a:r>
            <a:r>
              <a:rPr lang="ca-ES" sz="1000" dirty="0">
                <a:solidFill>
                  <a:srgbClr val="C00000"/>
                </a:solidFill>
              </a:rPr>
              <a:t>8</a:t>
            </a:r>
          </a:p>
        </p:txBody>
      </p:sp>
      <p:sp>
        <p:nvSpPr>
          <p:cNvPr id="74" name="73 Elipse"/>
          <p:cNvSpPr/>
          <p:nvPr/>
        </p:nvSpPr>
        <p:spPr>
          <a:xfrm>
            <a:off x="873954" y="464373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5" name="74 CuadroTexto"/>
          <p:cNvSpPr txBox="1"/>
          <p:nvPr/>
        </p:nvSpPr>
        <p:spPr>
          <a:xfrm>
            <a:off x="910281" y="557286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94" name="93 Conector angular"/>
          <p:cNvCxnSpPr>
            <a:stCxn id="74" idx="4"/>
            <a:endCxn id="95" idx="2"/>
          </p:cNvCxnSpPr>
          <p:nvPr/>
        </p:nvCxnSpPr>
        <p:spPr>
          <a:xfrm rot="16200000" flipH="1">
            <a:off x="1228280" y="758119"/>
            <a:ext cx="317702" cy="5943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94 Elipse"/>
          <p:cNvSpPr/>
          <p:nvPr/>
        </p:nvSpPr>
        <p:spPr>
          <a:xfrm>
            <a:off x="1684284" y="998099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96" name="95 CuadroTexto"/>
          <p:cNvSpPr txBox="1"/>
          <p:nvPr/>
        </p:nvSpPr>
        <p:spPr>
          <a:xfrm>
            <a:off x="1634646" y="1093096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97" name="96 Elipse"/>
          <p:cNvSpPr/>
          <p:nvPr/>
        </p:nvSpPr>
        <p:spPr>
          <a:xfrm>
            <a:off x="1691238" y="1454519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98" name="97 Conector angular"/>
          <p:cNvCxnSpPr>
            <a:stCxn id="74" idx="4"/>
            <a:endCxn id="97" idx="2"/>
          </p:cNvCxnSpPr>
          <p:nvPr/>
        </p:nvCxnSpPr>
        <p:spPr>
          <a:xfrm rot="16200000" flipH="1">
            <a:off x="1003547" y="982852"/>
            <a:ext cx="774122" cy="60126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98 CuadroTexto"/>
          <p:cNvSpPr txBox="1"/>
          <p:nvPr/>
        </p:nvSpPr>
        <p:spPr>
          <a:xfrm>
            <a:off x="1643467" y="1545118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100" name="99 CuadroTexto"/>
          <p:cNvSpPr txBox="1"/>
          <p:nvPr/>
        </p:nvSpPr>
        <p:spPr>
          <a:xfrm>
            <a:off x="1043608" y="964962"/>
            <a:ext cx="5870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YES/NO</a:t>
            </a:r>
            <a:endParaRPr lang="ca-ES" sz="1000" dirty="0"/>
          </a:p>
        </p:txBody>
      </p:sp>
      <p:sp>
        <p:nvSpPr>
          <p:cNvPr id="102" name="101 CuadroTexto"/>
          <p:cNvSpPr txBox="1"/>
          <p:nvPr/>
        </p:nvSpPr>
        <p:spPr>
          <a:xfrm>
            <a:off x="1043608" y="1424322"/>
            <a:ext cx="4860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DESC.</a:t>
            </a:r>
            <a:endParaRPr lang="ca-ES" sz="1000" dirty="0"/>
          </a:p>
        </p:txBody>
      </p:sp>
      <p:sp>
        <p:nvSpPr>
          <p:cNvPr id="58" name="57 Elipse"/>
          <p:cNvSpPr/>
          <p:nvPr/>
        </p:nvSpPr>
        <p:spPr>
          <a:xfrm>
            <a:off x="883370" y="1988840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9" name="58 CuadroTexto"/>
          <p:cNvSpPr txBox="1"/>
          <p:nvPr/>
        </p:nvSpPr>
        <p:spPr>
          <a:xfrm>
            <a:off x="860602" y="2070720"/>
            <a:ext cx="4908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n+1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0" name="59 Conector angular"/>
          <p:cNvCxnSpPr>
            <a:stCxn id="58" idx="4"/>
            <a:endCxn id="61" idx="2"/>
          </p:cNvCxnSpPr>
          <p:nvPr/>
        </p:nvCxnSpPr>
        <p:spPr>
          <a:xfrm rot="16200000" flipH="1">
            <a:off x="1243108" y="2277174"/>
            <a:ext cx="216024" cy="50345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60 Elipse"/>
          <p:cNvSpPr/>
          <p:nvPr/>
        </p:nvSpPr>
        <p:spPr>
          <a:xfrm>
            <a:off x="1602846" y="2420888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62" name="61 CuadroTexto"/>
          <p:cNvSpPr txBox="1"/>
          <p:nvPr/>
        </p:nvSpPr>
        <p:spPr>
          <a:xfrm>
            <a:off x="1572056" y="2533137"/>
            <a:ext cx="5004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800" b="1" dirty="0" smtClean="0">
                <a:solidFill>
                  <a:srgbClr val="92D050"/>
                </a:solidFill>
              </a:rPr>
              <a:t>R n+1.1</a:t>
            </a:r>
            <a:endParaRPr lang="ca-ES" sz="800" b="1" dirty="0">
              <a:solidFill>
                <a:srgbClr val="92D050"/>
              </a:solidFill>
            </a:endParaRPr>
          </a:p>
        </p:txBody>
      </p:sp>
      <p:sp>
        <p:nvSpPr>
          <p:cNvPr id="63" name="62 Elipse"/>
          <p:cNvSpPr/>
          <p:nvPr/>
        </p:nvSpPr>
        <p:spPr>
          <a:xfrm>
            <a:off x="1609800" y="2877308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64" name="63 Conector angular"/>
          <p:cNvCxnSpPr>
            <a:stCxn id="58" idx="4"/>
            <a:endCxn id="63" idx="2"/>
          </p:cNvCxnSpPr>
          <p:nvPr/>
        </p:nvCxnSpPr>
        <p:spPr>
          <a:xfrm rot="16200000" flipH="1">
            <a:off x="1018375" y="2501907"/>
            <a:ext cx="672444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64 Elipse"/>
          <p:cNvSpPr/>
          <p:nvPr/>
        </p:nvSpPr>
        <p:spPr>
          <a:xfrm>
            <a:off x="1618346" y="3303985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66" name="65 Conector angular"/>
          <p:cNvCxnSpPr>
            <a:stCxn id="58" idx="4"/>
          </p:cNvCxnSpPr>
          <p:nvPr/>
        </p:nvCxnSpPr>
        <p:spPr>
          <a:xfrm rot="16200000" flipH="1">
            <a:off x="786038" y="2734244"/>
            <a:ext cx="1137119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66 CuadroTexto"/>
          <p:cNvSpPr txBox="1"/>
          <p:nvPr/>
        </p:nvSpPr>
        <p:spPr>
          <a:xfrm>
            <a:off x="1117527" y="2390691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68" name="67 CuadroTexto"/>
          <p:cNvSpPr txBox="1"/>
          <p:nvPr/>
        </p:nvSpPr>
        <p:spPr>
          <a:xfrm>
            <a:off x="1073022" y="2822739"/>
            <a:ext cx="3898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URL</a:t>
            </a:r>
            <a:endParaRPr lang="ca-ES" sz="1000" dirty="0"/>
          </a:p>
        </p:txBody>
      </p:sp>
      <p:sp>
        <p:nvSpPr>
          <p:cNvPr id="69" name="68 CuadroTexto"/>
          <p:cNvSpPr txBox="1"/>
          <p:nvPr/>
        </p:nvSpPr>
        <p:spPr>
          <a:xfrm>
            <a:off x="1059374" y="3326795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CODE</a:t>
            </a:r>
            <a:endParaRPr lang="ca-ES" sz="1000" dirty="0"/>
          </a:p>
        </p:txBody>
      </p:sp>
      <p:sp>
        <p:nvSpPr>
          <p:cNvPr id="91" name="90 CuadroTexto"/>
          <p:cNvSpPr txBox="1"/>
          <p:nvPr/>
        </p:nvSpPr>
        <p:spPr>
          <a:xfrm>
            <a:off x="181630" y="2079849"/>
            <a:ext cx="7072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EVIDENCE</a:t>
            </a:r>
            <a:endParaRPr lang="ca-ES" sz="1000" dirty="0"/>
          </a:p>
        </p:txBody>
      </p:sp>
      <p:sp>
        <p:nvSpPr>
          <p:cNvPr id="111" name="110 CuadroTexto"/>
          <p:cNvSpPr txBox="1"/>
          <p:nvPr/>
        </p:nvSpPr>
        <p:spPr>
          <a:xfrm>
            <a:off x="1564850" y="2989447"/>
            <a:ext cx="5004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800" b="1" dirty="0" smtClean="0">
                <a:solidFill>
                  <a:srgbClr val="92D050"/>
                </a:solidFill>
              </a:rPr>
              <a:t>R n+1.2</a:t>
            </a:r>
            <a:endParaRPr lang="ca-ES" sz="800" b="1" dirty="0">
              <a:solidFill>
                <a:srgbClr val="92D050"/>
              </a:solidFill>
            </a:endParaRPr>
          </a:p>
        </p:txBody>
      </p:sp>
      <p:sp>
        <p:nvSpPr>
          <p:cNvPr id="112" name="111 CuadroTexto"/>
          <p:cNvSpPr txBox="1"/>
          <p:nvPr/>
        </p:nvSpPr>
        <p:spPr>
          <a:xfrm>
            <a:off x="1592854" y="3412287"/>
            <a:ext cx="5004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800" b="1" dirty="0" smtClean="0">
                <a:solidFill>
                  <a:srgbClr val="92D050"/>
                </a:solidFill>
              </a:rPr>
              <a:t>R n+1.3</a:t>
            </a:r>
            <a:endParaRPr lang="ca-ES" sz="800" b="1" dirty="0">
              <a:solidFill>
                <a:srgbClr val="92D050"/>
              </a:solidFill>
            </a:endParaRPr>
          </a:p>
        </p:txBody>
      </p:sp>
      <p:cxnSp>
        <p:nvCxnSpPr>
          <p:cNvPr id="7" name="6 Conector recto de flecha"/>
          <p:cNvCxnSpPr>
            <a:stCxn id="74" idx="4"/>
            <a:endCxn id="58" idx="0"/>
          </p:cNvCxnSpPr>
          <p:nvPr/>
        </p:nvCxnSpPr>
        <p:spPr>
          <a:xfrm>
            <a:off x="1089978" y="896421"/>
            <a:ext cx="9416" cy="10924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1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9858" y="10440"/>
            <a:ext cx="432048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rgbClr val="C00000"/>
              </a:solidFill>
            </a:endParaRPr>
          </a:p>
        </p:txBody>
      </p:sp>
      <p:cxnSp>
        <p:nvCxnSpPr>
          <p:cNvPr id="5" name="4 Conector angular"/>
          <p:cNvCxnSpPr>
            <a:stCxn id="4" idx="4"/>
            <a:endCxn id="8" idx="2"/>
          </p:cNvCxnSpPr>
          <p:nvPr/>
        </p:nvCxnSpPr>
        <p:spPr>
          <a:xfrm rot="16200000" flipH="1">
            <a:off x="430964" y="237406"/>
            <a:ext cx="237909" cy="64807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1114660" y="878523"/>
            <a:ext cx="4171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err="1" smtClean="0"/>
              <a:t>Year</a:t>
            </a:r>
            <a:endParaRPr lang="ca-ES" sz="1000" dirty="0"/>
          </a:p>
        </p:txBody>
      </p:sp>
      <p:sp>
        <p:nvSpPr>
          <p:cNvPr id="7" name="6 CuadroTexto"/>
          <p:cNvSpPr txBox="1"/>
          <p:nvPr/>
        </p:nvSpPr>
        <p:spPr>
          <a:xfrm>
            <a:off x="23310" y="98621"/>
            <a:ext cx="470000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a-ES" sz="1000">
                <a:solidFill>
                  <a:srgbClr val="C00000"/>
                </a:solidFill>
              </a:rPr>
              <a:t>S</a:t>
            </a:r>
            <a:r>
              <a:rPr lang="ca-ES" sz="1000" smtClean="0">
                <a:solidFill>
                  <a:srgbClr val="C00000"/>
                </a:solidFill>
              </a:rPr>
              <a:t>CT 9</a:t>
            </a:r>
            <a:endParaRPr lang="ca-ES" sz="1000" dirty="0">
              <a:solidFill>
                <a:srgbClr val="C00000"/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873954" y="464373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910281" y="557286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9 Conector angular"/>
          <p:cNvCxnSpPr>
            <a:stCxn id="8" idx="4"/>
            <a:endCxn id="11" idx="2"/>
          </p:cNvCxnSpPr>
          <p:nvPr/>
        </p:nvCxnSpPr>
        <p:spPr>
          <a:xfrm rot="16200000" flipH="1">
            <a:off x="1225001" y="761398"/>
            <a:ext cx="227057" cy="49710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Elipse"/>
          <p:cNvSpPr/>
          <p:nvPr/>
        </p:nvSpPr>
        <p:spPr>
          <a:xfrm>
            <a:off x="1587080" y="90745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893582" y="-1260"/>
            <a:ext cx="43791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dirty="0" smtClean="0"/>
              <a:t>SELECTION.ECONOMIC_FINANCIAL_STANDING.EO_SETUP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1551063" y="988596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14" name="13 Elipse"/>
          <p:cNvSpPr/>
          <p:nvPr/>
        </p:nvSpPr>
        <p:spPr>
          <a:xfrm>
            <a:off x="26557" y="2144556"/>
            <a:ext cx="432048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rgbClr val="C00000"/>
              </a:solidFill>
            </a:endParaRPr>
          </a:p>
        </p:txBody>
      </p:sp>
      <p:cxnSp>
        <p:nvCxnSpPr>
          <p:cNvPr id="15" name="14 Conector angular"/>
          <p:cNvCxnSpPr>
            <a:stCxn id="14" idx="4"/>
            <a:endCxn id="18" idx="2"/>
          </p:cNvCxnSpPr>
          <p:nvPr/>
        </p:nvCxnSpPr>
        <p:spPr>
          <a:xfrm rot="16200000" flipH="1">
            <a:off x="447663" y="2371522"/>
            <a:ext cx="237909" cy="64807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CuadroTexto"/>
          <p:cNvSpPr txBox="1"/>
          <p:nvPr/>
        </p:nvSpPr>
        <p:spPr>
          <a:xfrm>
            <a:off x="-10874" y="2232737"/>
            <a:ext cx="535724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rgbClr val="C00000"/>
                </a:solidFill>
              </a:rPr>
              <a:t>SCT 10</a:t>
            </a:r>
            <a:endParaRPr lang="ca-ES" sz="1000" dirty="0">
              <a:solidFill>
                <a:srgbClr val="C00000"/>
              </a:solidFill>
            </a:endParaRPr>
          </a:p>
        </p:txBody>
      </p:sp>
      <p:sp>
        <p:nvSpPr>
          <p:cNvPr id="18" name="17 Elipse"/>
          <p:cNvSpPr/>
          <p:nvPr/>
        </p:nvSpPr>
        <p:spPr>
          <a:xfrm>
            <a:off x="890653" y="2598489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926980" y="2691402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0" name="19 Conector angular"/>
          <p:cNvCxnSpPr>
            <a:stCxn id="18" idx="4"/>
            <a:endCxn id="21" idx="2"/>
          </p:cNvCxnSpPr>
          <p:nvPr/>
        </p:nvCxnSpPr>
        <p:spPr>
          <a:xfrm rot="16200000" flipH="1">
            <a:off x="1241700" y="2895514"/>
            <a:ext cx="227057" cy="49710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Elipse"/>
          <p:cNvSpPr/>
          <p:nvPr/>
        </p:nvSpPr>
        <p:spPr>
          <a:xfrm>
            <a:off x="1603779" y="3041570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910281" y="2132856"/>
            <a:ext cx="53830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dirty="0" smtClean="0"/>
              <a:t>SELECTION.ECONOMIC_FINANCIAL_STANDING.OTHER_REQUIREMENTS</a:t>
            </a:r>
          </a:p>
        </p:txBody>
      </p:sp>
      <p:sp>
        <p:nvSpPr>
          <p:cNvPr id="23" name="22 CuadroTexto"/>
          <p:cNvSpPr txBox="1"/>
          <p:nvPr/>
        </p:nvSpPr>
        <p:spPr>
          <a:xfrm>
            <a:off x="1567762" y="3122712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</a:t>
            </a:r>
            <a:endParaRPr lang="ca-ES" sz="1000" b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52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9858" y="10440"/>
            <a:ext cx="432048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rgbClr val="C00000"/>
              </a:solidFill>
            </a:endParaRPr>
          </a:p>
        </p:txBody>
      </p:sp>
      <p:cxnSp>
        <p:nvCxnSpPr>
          <p:cNvPr id="10" name="9 Conector angular"/>
          <p:cNvCxnSpPr>
            <a:stCxn id="4" idx="4"/>
            <a:endCxn id="13" idx="2"/>
          </p:cNvCxnSpPr>
          <p:nvPr/>
        </p:nvCxnSpPr>
        <p:spPr>
          <a:xfrm rot="16200000" flipH="1">
            <a:off x="430964" y="237406"/>
            <a:ext cx="237909" cy="64807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1114660" y="878523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23310" y="98621"/>
            <a:ext cx="410690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rgbClr val="C00000"/>
                </a:solidFill>
              </a:rPr>
              <a:t>CT 1</a:t>
            </a:r>
            <a:endParaRPr lang="ca-ES" sz="1000" dirty="0">
              <a:solidFill>
                <a:srgbClr val="C00000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873954" y="464373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910281" y="557286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8" name="17 Conector angular"/>
          <p:cNvCxnSpPr>
            <a:stCxn id="13" idx="4"/>
            <a:endCxn id="21" idx="2"/>
          </p:cNvCxnSpPr>
          <p:nvPr/>
        </p:nvCxnSpPr>
        <p:spPr>
          <a:xfrm rot="16200000" flipH="1">
            <a:off x="1225001" y="761398"/>
            <a:ext cx="227057" cy="49710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Elipse"/>
          <p:cNvSpPr/>
          <p:nvPr/>
        </p:nvSpPr>
        <p:spPr>
          <a:xfrm>
            <a:off x="1587080" y="90745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25" name="24 Elipse"/>
          <p:cNvSpPr/>
          <p:nvPr/>
        </p:nvSpPr>
        <p:spPr>
          <a:xfrm>
            <a:off x="1594034" y="136387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27" name="26 Elipse"/>
          <p:cNvSpPr/>
          <p:nvPr/>
        </p:nvSpPr>
        <p:spPr>
          <a:xfrm>
            <a:off x="1594034" y="1821560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29" name="28 Elipse"/>
          <p:cNvSpPr/>
          <p:nvPr/>
        </p:nvSpPr>
        <p:spPr>
          <a:xfrm>
            <a:off x="1594034" y="2282886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31" name="30 Elipse"/>
          <p:cNvSpPr/>
          <p:nvPr/>
        </p:nvSpPr>
        <p:spPr>
          <a:xfrm>
            <a:off x="1602580" y="2744212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33" name="32 Conector angular"/>
          <p:cNvCxnSpPr>
            <a:stCxn id="13" idx="4"/>
            <a:endCxn id="25" idx="2"/>
          </p:cNvCxnSpPr>
          <p:nvPr/>
        </p:nvCxnSpPr>
        <p:spPr>
          <a:xfrm rot="16200000" flipH="1">
            <a:off x="1000268" y="986131"/>
            <a:ext cx="683477" cy="5040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angular"/>
          <p:cNvCxnSpPr>
            <a:stCxn id="13" idx="4"/>
            <a:endCxn id="27" idx="2"/>
          </p:cNvCxnSpPr>
          <p:nvPr/>
        </p:nvCxnSpPr>
        <p:spPr>
          <a:xfrm rot="16200000" flipH="1">
            <a:off x="771425" y="1214974"/>
            <a:ext cx="1141163" cy="5040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angular"/>
          <p:cNvCxnSpPr>
            <a:stCxn id="13" idx="4"/>
            <a:endCxn id="29" idx="2"/>
          </p:cNvCxnSpPr>
          <p:nvPr/>
        </p:nvCxnSpPr>
        <p:spPr>
          <a:xfrm rot="16200000" flipH="1">
            <a:off x="540762" y="1445637"/>
            <a:ext cx="1602489" cy="5040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angular"/>
          <p:cNvCxnSpPr>
            <a:stCxn id="13" idx="4"/>
            <a:endCxn id="31" idx="2"/>
          </p:cNvCxnSpPr>
          <p:nvPr/>
        </p:nvCxnSpPr>
        <p:spPr>
          <a:xfrm rot="16200000" flipH="1">
            <a:off x="314372" y="1672027"/>
            <a:ext cx="2063815" cy="51260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46 Elipse"/>
          <p:cNvSpPr/>
          <p:nvPr/>
        </p:nvSpPr>
        <p:spPr>
          <a:xfrm>
            <a:off x="2098090" y="3167714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8" name="47 Conector angular"/>
          <p:cNvCxnSpPr>
            <a:stCxn id="31" idx="4"/>
            <a:endCxn id="47" idx="2"/>
          </p:cNvCxnSpPr>
          <p:nvPr/>
        </p:nvCxnSpPr>
        <p:spPr>
          <a:xfrm rot="16200000" flipH="1">
            <a:off x="1854608" y="3140256"/>
            <a:ext cx="207478" cy="27948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51 CuadroTexto"/>
          <p:cNvSpPr txBox="1"/>
          <p:nvPr/>
        </p:nvSpPr>
        <p:spPr>
          <a:xfrm>
            <a:off x="2077358" y="3260454"/>
            <a:ext cx="4603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1.1</a:t>
            </a:r>
            <a:endParaRPr lang="ca-ES" sz="1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55" name="54 Conector angular"/>
          <p:cNvCxnSpPr>
            <a:stCxn id="47" idx="4"/>
            <a:endCxn id="56" idx="2"/>
          </p:cNvCxnSpPr>
          <p:nvPr/>
        </p:nvCxnSpPr>
        <p:spPr>
          <a:xfrm rot="16200000" flipH="1">
            <a:off x="2431191" y="3482685"/>
            <a:ext cx="264624" cy="49877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55 Elipse"/>
          <p:cNvSpPr/>
          <p:nvPr/>
        </p:nvSpPr>
        <p:spPr>
          <a:xfrm>
            <a:off x="2812892" y="3648362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57" name="56 CuadroTexto"/>
          <p:cNvSpPr txBox="1"/>
          <p:nvPr/>
        </p:nvSpPr>
        <p:spPr>
          <a:xfrm>
            <a:off x="2763254" y="3743359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58" name="57 Elipse"/>
          <p:cNvSpPr/>
          <p:nvPr/>
        </p:nvSpPr>
        <p:spPr>
          <a:xfrm>
            <a:off x="2819846" y="4104782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60" name="59 Conector angular"/>
          <p:cNvCxnSpPr>
            <a:stCxn id="47" idx="4"/>
            <a:endCxn id="58" idx="2"/>
          </p:cNvCxnSpPr>
          <p:nvPr/>
        </p:nvCxnSpPr>
        <p:spPr>
          <a:xfrm rot="16200000" flipH="1">
            <a:off x="2206458" y="3707418"/>
            <a:ext cx="721044" cy="50573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61 CuadroTexto"/>
          <p:cNvSpPr txBox="1"/>
          <p:nvPr/>
        </p:nvSpPr>
        <p:spPr>
          <a:xfrm>
            <a:off x="2772075" y="4195381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smtClean="0">
                <a:solidFill>
                  <a:srgbClr val="92D050"/>
                </a:solidFill>
              </a:rPr>
              <a:t>R 1.1.2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64" name="63 Elipse"/>
          <p:cNvSpPr/>
          <p:nvPr/>
        </p:nvSpPr>
        <p:spPr>
          <a:xfrm>
            <a:off x="867604" y="4402928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5" name="64 CuadroTexto"/>
          <p:cNvSpPr txBox="1"/>
          <p:nvPr/>
        </p:nvSpPr>
        <p:spPr>
          <a:xfrm>
            <a:off x="910281" y="4484808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2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6" name="65 Conector angular"/>
          <p:cNvCxnSpPr>
            <a:stCxn id="64" idx="4"/>
            <a:endCxn id="67" idx="2"/>
          </p:cNvCxnSpPr>
          <p:nvPr/>
        </p:nvCxnSpPr>
        <p:spPr>
          <a:xfrm rot="16200000" flipH="1">
            <a:off x="1227342" y="4691262"/>
            <a:ext cx="216024" cy="50345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66 Elipse"/>
          <p:cNvSpPr/>
          <p:nvPr/>
        </p:nvSpPr>
        <p:spPr>
          <a:xfrm>
            <a:off x="1587080" y="4834976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68" name="67 CuadroTexto"/>
          <p:cNvSpPr txBox="1"/>
          <p:nvPr/>
        </p:nvSpPr>
        <p:spPr>
          <a:xfrm>
            <a:off x="1576942" y="4929973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2.1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69" name="68 Elipse"/>
          <p:cNvSpPr/>
          <p:nvPr/>
        </p:nvSpPr>
        <p:spPr>
          <a:xfrm>
            <a:off x="1594034" y="5291396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70" name="69 CuadroTexto"/>
          <p:cNvSpPr txBox="1"/>
          <p:nvPr/>
        </p:nvSpPr>
        <p:spPr>
          <a:xfrm>
            <a:off x="1585488" y="5386392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2.2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71" name="70 Conector angular"/>
          <p:cNvCxnSpPr>
            <a:stCxn id="64" idx="4"/>
            <a:endCxn id="69" idx="2"/>
          </p:cNvCxnSpPr>
          <p:nvPr/>
        </p:nvCxnSpPr>
        <p:spPr>
          <a:xfrm rot="16200000" flipH="1">
            <a:off x="1002609" y="4915995"/>
            <a:ext cx="672444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78 Conector recto de flecha"/>
          <p:cNvCxnSpPr>
            <a:stCxn id="13" idx="4"/>
            <a:endCxn id="64" idx="0"/>
          </p:cNvCxnSpPr>
          <p:nvPr/>
        </p:nvCxnSpPr>
        <p:spPr>
          <a:xfrm flipH="1">
            <a:off x="1083628" y="896421"/>
            <a:ext cx="6350" cy="3506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80 Elipse"/>
          <p:cNvSpPr/>
          <p:nvPr/>
        </p:nvSpPr>
        <p:spPr>
          <a:xfrm>
            <a:off x="1602580" y="5753988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82" name="81 CuadroTexto"/>
          <p:cNvSpPr txBox="1"/>
          <p:nvPr/>
        </p:nvSpPr>
        <p:spPr>
          <a:xfrm>
            <a:off x="1594034" y="5848984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smtClean="0">
                <a:solidFill>
                  <a:srgbClr val="92D050"/>
                </a:solidFill>
              </a:rPr>
              <a:t>R 2.3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83" name="82 Conector angular"/>
          <p:cNvCxnSpPr>
            <a:stCxn id="64" idx="4"/>
            <a:endCxn id="82" idx="1"/>
          </p:cNvCxnSpPr>
          <p:nvPr/>
        </p:nvCxnSpPr>
        <p:spPr>
          <a:xfrm rot="16200000" flipH="1">
            <a:off x="770272" y="5148332"/>
            <a:ext cx="1137119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85 CuadroTexto"/>
          <p:cNvSpPr txBox="1"/>
          <p:nvPr/>
        </p:nvSpPr>
        <p:spPr>
          <a:xfrm>
            <a:off x="888660" y="66136"/>
            <a:ext cx="1341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dirty="0" smtClean="0"/>
              <a:t>CONVICTIONS.*</a:t>
            </a:r>
            <a:endParaRPr lang="ca-ES" sz="1400" dirty="0"/>
          </a:p>
        </p:txBody>
      </p:sp>
      <p:sp>
        <p:nvSpPr>
          <p:cNvPr id="45" name="44 CuadroTexto"/>
          <p:cNvSpPr txBox="1"/>
          <p:nvPr/>
        </p:nvSpPr>
        <p:spPr>
          <a:xfrm>
            <a:off x="2281599" y="3628682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49" name="48 CuadroTexto"/>
          <p:cNvSpPr txBox="1"/>
          <p:nvPr/>
        </p:nvSpPr>
        <p:spPr>
          <a:xfrm>
            <a:off x="1592376" y="995462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50" name="49 CuadroTexto"/>
          <p:cNvSpPr txBox="1"/>
          <p:nvPr/>
        </p:nvSpPr>
        <p:spPr>
          <a:xfrm>
            <a:off x="1600922" y="1451881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51" name="50 CuadroTexto"/>
          <p:cNvSpPr txBox="1"/>
          <p:nvPr/>
        </p:nvSpPr>
        <p:spPr>
          <a:xfrm>
            <a:off x="1609468" y="1914473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1.3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53" name="52 CuadroTexto"/>
          <p:cNvSpPr txBox="1"/>
          <p:nvPr/>
        </p:nvSpPr>
        <p:spPr>
          <a:xfrm>
            <a:off x="1602256" y="2393592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1.4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54" name="53 CuadroTexto"/>
          <p:cNvSpPr txBox="1"/>
          <p:nvPr/>
        </p:nvSpPr>
        <p:spPr>
          <a:xfrm>
            <a:off x="1610802" y="2850011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1.5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61" name="60 CuadroTexto"/>
          <p:cNvSpPr txBox="1"/>
          <p:nvPr/>
        </p:nvSpPr>
        <p:spPr>
          <a:xfrm>
            <a:off x="1099028" y="1310571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DATE</a:t>
            </a:r>
            <a:endParaRPr lang="ca-ES" sz="1000" dirty="0"/>
          </a:p>
        </p:txBody>
      </p:sp>
      <p:sp>
        <p:nvSpPr>
          <p:cNvPr id="63" name="62 CuadroTexto"/>
          <p:cNvSpPr txBox="1"/>
          <p:nvPr/>
        </p:nvSpPr>
        <p:spPr>
          <a:xfrm>
            <a:off x="1043608" y="1814627"/>
            <a:ext cx="6174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REASON</a:t>
            </a:r>
            <a:endParaRPr lang="ca-ES" sz="1000" dirty="0"/>
          </a:p>
        </p:txBody>
      </p:sp>
      <p:sp>
        <p:nvSpPr>
          <p:cNvPr id="72" name="71 CuadroTexto"/>
          <p:cNvSpPr txBox="1"/>
          <p:nvPr/>
        </p:nvSpPr>
        <p:spPr>
          <a:xfrm>
            <a:off x="1071318" y="2246675"/>
            <a:ext cx="4635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WHO</a:t>
            </a:r>
            <a:endParaRPr lang="ca-ES" sz="1000" dirty="0"/>
          </a:p>
        </p:txBody>
      </p:sp>
      <p:sp>
        <p:nvSpPr>
          <p:cNvPr id="73" name="72 CuadroTexto"/>
          <p:cNvSpPr txBox="1"/>
          <p:nvPr/>
        </p:nvSpPr>
        <p:spPr>
          <a:xfrm>
            <a:off x="1057463" y="2736876"/>
            <a:ext cx="5774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smtClean="0"/>
              <a:t>PERIOD</a:t>
            </a:r>
            <a:endParaRPr lang="ca-ES" sz="1000" dirty="0"/>
          </a:p>
        </p:txBody>
      </p:sp>
      <p:sp>
        <p:nvSpPr>
          <p:cNvPr id="74" name="73 CuadroTexto"/>
          <p:cNvSpPr txBox="1"/>
          <p:nvPr/>
        </p:nvSpPr>
        <p:spPr>
          <a:xfrm>
            <a:off x="2628304" y="3254787"/>
            <a:ext cx="10567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smtClean="0"/>
              <a:t>SELF-CLEANING?</a:t>
            </a:r>
            <a:endParaRPr lang="ca-ES" sz="1000" dirty="0"/>
          </a:p>
        </p:txBody>
      </p:sp>
      <p:sp>
        <p:nvSpPr>
          <p:cNvPr id="75" name="74 CuadroTexto"/>
          <p:cNvSpPr txBox="1"/>
          <p:nvPr/>
        </p:nvSpPr>
        <p:spPr>
          <a:xfrm>
            <a:off x="2295454" y="4091173"/>
            <a:ext cx="4860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smtClean="0"/>
              <a:t>DESC.</a:t>
            </a:r>
            <a:endParaRPr lang="ca-ES" sz="1000" dirty="0"/>
          </a:p>
        </p:txBody>
      </p:sp>
      <p:sp>
        <p:nvSpPr>
          <p:cNvPr id="76" name="75 CuadroTexto"/>
          <p:cNvSpPr txBox="1"/>
          <p:nvPr/>
        </p:nvSpPr>
        <p:spPr>
          <a:xfrm>
            <a:off x="1101761" y="4794665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77" name="76 CuadroTexto"/>
          <p:cNvSpPr txBox="1"/>
          <p:nvPr/>
        </p:nvSpPr>
        <p:spPr>
          <a:xfrm>
            <a:off x="1057256" y="5226713"/>
            <a:ext cx="3898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URL</a:t>
            </a:r>
            <a:endParaRPr lang="ca-ES" sz="1000" dirty="0"/>
          </a:p>
        </p:txBody>
      </p:sp>
      <p:sp>
        <p:nvSpPr>
          <p:cNvPr id="78" name="77 CuadroTexto"/>
          <p:cNvSpPr txBox="1"/>
          <p:nvPr/>
        </p:nvSpPr>
        <p:spPr>
          <a:xfrm>
            <a:off x="1043608" y="5730769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CODE</a:t>
            </a:r>
            <a:endParaRPr lang="ca-ES" sz="1000" dirty="0"/>
          </a:p>
        </p:txBody>
      </p:sp>
      <p:sp>
        <p:nvSpPr>
          <p:cNvPr id="80" name="79 CuadroTexto"/>
          <p:cNvSpPr txBox="1"/>
          <p:nvPr/>
        </p:nvSpPr>
        <p:spPr>
          <a:xfrm>
            <a:off x="165864" y="4483823"/>
            <a:ext cx="7072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EVIDENCE</a:t>
            </a:r>
            <a:endParaRPr lang="ca-ES" sz="1000" dirty="0"/>
          </a:p>
        </p:txBody>
      </p:sp>
    </p:spTree>
    <p:extLst>
      <p:ext uri="{BB962C8B-B14F-4D97-AF65-F5344CB8AC3E}">
        <p14:creationId xmlns:p14="http://schemas.microsoft.com/office/powerpoint/2010/main" val="111534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108 Elipse"/>
          <p:cNvSpPr/>
          <p:nvPr/>
        </p:nvSpPr>
        <p:spPr>
          <a:xfrm>
            <a:off x="9858" y="10440"/>
            <a:ext cx="432048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rgbClr val="C00000"/>
              </a:solidFill>
            </a:endParaRPr>
          </a:p>
        </p:txBody>
      </p:sp>
      <p:cxnSp>
        <p:nvCxnSpPr>
          <p:cNvPr id="110" name="109 Conector angular"/>
          <p:cNvCxnSpPr>
            <a:stCxn id="109" idx="4"/>
            <a:endCxn id="113" idx="2"/>
          </p:cNvCxnSpPr>
          <p:nvPr/>
        </p:nvCxnSpPr>
        <p:spPr>
          <a:xfrm rot="16200000" flipH="1">
            <a:off x="430964" y="237406"/>
            <a:ext cx="237909" cy="64807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111 CuadroTexto"/>
          <p:cNvSpPr txBox="1"/>
          <p:nvPr/>
        </p:nvSpPr>
        <p:spPr>
          <a:xfrm>
            <a:off x="23310" y="98621"/>
            <a:ext cx="410690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a-ES" sz="1000" smtClean="0">
                <a:solidFill>
                  <a:srgbClr val="C00000"/>
                </a:solidFill>
              </a:rPr>
              <a:t>CT 2</a:t>
            </a:r>
            <a:endParaRPr lang="ca-ES" sz="1000" dirty="0">
              <a:solidFill>
                <a:srgbClr val="C00000"/>
              </a:solidFill>
            </a:endParaRPr>
          </a:p>
        </p:txBody>
      </p:sp>
      <p:sp>
        <p:nvSpPr>
          <p:cNvPr id="113" name="112 Elipse"/>
          <p:cNvSpPr/>
          <p:nvPr/>
        </p:nvSpPr>
        <p:spPr>
          <a:xfrm>
            <a:off x="873954" y="464373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4" name="113 CuadroTexto"/>
          <p:cNvSpPr txBox="1"/>
          <p:nvPr/>
        </p:nvSpPr>
        <p:spPr>
          <a:xfrm>
            <a:off x="910281" y="557286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15" name="114 Conector angular"/>
          <p:cNvCxnSpPr>
            <a:stCxn id="113" idx="4"/>
            <a:endCxn id="116" idx="2"/>
          </p:cNvCxnSpPr>
          <p:nvPr/>
        </p:nvCxnSpPr>
        <p:spPr>
          <a:xfrm rot="16200000" flipH="1">
            <a:off x="1256749" y="729650"/>
            <a:ext cx="227057" cy="56059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115 Elipse"/>
          <p:cNvSpPr/>
          <p:nvPr/>
        </p:nvSpPr>
        <p:spPr>
          <a:xfrm>
            <a:off x="1650576" y="90745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117" name="116 Elipse"/>
          <p:cNvSpPr/>
          <p:nvPr/>
        </p:nvSpPr>
        <p:spPr>
          <a:xfrm>
            <a:off x="1657530" y="136387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118" name="117 Elipse"/>
          <p:cNvSpPr/>
          <p:nvPr/>
        </p:nvSpPr>
        <p:spPr>
          <a:xfrm>
            <a:off x="1657530" y="1821560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119" name="118 Conector angular"/>
          <p:cNvCxnSpPr>
            <a:stCxn id="113" idx="4"/>
            <a:endCxn id="117" idx="2"/>
          </p:cNvCxnSpPr>
          <p:nvPr/>
        </p:nvCxnSpPr>
        <p:spPr>
          <a:xfrm rot="16200000" flipH="1">
            <a:off x="1032016" y="954383"/>
            <a:ext cx="683477" cy="56755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119 Conector angular"/>
          <p:cNvCxnSpPr>
            <a:stCxn id="113" idx="4"/>
            <a:endCxn id="118" idx="2"/>
          </p:cNvCxnSpPr>
          <p:nvPr/>
        </p:nvCxnSpPr>
        <p:spPr>
          <a:xfrm rot="16200000" flipH="1">
            <a:off x="803173" y="1183226"/>
            <a:ext cx="1141163" cy="56755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120 Elipse"/>
          <p:cNvSpPr/>
          <p:nvPr/>
        </p:nvSpPr>
        <p:spPr>
          <a:xfrm>
            <a:off x="2098090" y="2259780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2" name="121 Conector angular"/>
          <p:cNvCxnSpPr>
            <a:stCxn id="118" idx="4"/>
            <a:endCxn id="121" idx="2"/>
          </p:cNvCxnSpPr>
          <p:nvPr/>
        </p:nvCxnSpPr>
        <p:spPr>
          <a:xfrm rot="16200000" flipH="1">
            <a:off x="1874724" y="2252438"/>
            <a:ext cx="222196" cy="22453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122 CuadroTexto"/>
          <p:cNvSpPr txBox="1"/>
          <p:nvPr/>
        </p:nvSpPr>
        <p:spPr>
          <a:xfrm>
            <a:off x="2077358" y="2352520"/>
            <a:ext cx="4603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1.1</a:t>
            </a:r>
            <a:endParaRPr lang="ca-ES" sz="1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4" name="123 Conector angular"/>
          <p:cNvCxnSpPr>
            <a:stCxn id="121" idx="4"/>
            <a:endCxn id="125" idx="2"/>
          </p:cNvCxnSpPr>
          <p:nvPr/>
        </p:nvCxnSpPr>
        <p:spPr>
          <a:xfrm rot="16200000" flipH="1">
            <a:off x="2446945" y="2558997"/>
            <a:ext cx="233116" cy="49877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124 Elipse"/>
          <p:cNvSpPr/>
          <p:nvPr/>
        </p:nvSpPr>
        <p:spPr>
          <a:xfrm>
            <a:off x="2812892" y="2708920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126" name="125 CuadroTexto"/>
          <p:cNvSpPr txBox="1"/>
          <p:nvPr/>
        </p:nvSpPr>
        <p:spPr>
          <a:xfrm>
            <a:off x="2763254" y="2803917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127" name="126 Elipse"/>
          <p:cNvSpPr/>
          <p:nvPr/>
        </p:nvSpPr>
        <p:spPr>
          <a:xfrm>
            <a:off x="2819846" y="3165340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128" name="127 Conector angular"/>
          <p:cNvCxnSpPr>
            <a:stCxn id="121" idx="4"/>
            <a:endCxn id="127" idx="2"/>
          </p:cNvCxnSpPr>
          <p:nvPr/>
        </p:nvCxnSpPr>
        <p:spPr>
          <a:xfrm rot="16200000" flipH="1">
            <a:off x="2222212" y="2783730"/>
            <a:ext cx="689536" cy="50573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128 CuadroTexto"/>
          <p:cNvSpPr txBox="1"/>
          <p:nvPr/>
        </p:nvSpPr>
        <p:spPr>
          <a:xfrm>
            <a:off x="2772075" y="3255939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130" name="129 Elipse"/>
          <p:cNvSpPr/>
          <p:nvPr/>
        </p:nvSpPr>
        <p:spPr>
          <a:xfrm>
            <a:off x="867604" y="5949280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1" name="130 CuadroTexto"/>
          <p:cNvSpPr txBox="1"/>
          <p:nvPr/>
        </p:nvSpPr>
        <p:spPr>
          <a:xfrm>
            <a:off x="910281" y="6031160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2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32" name="131 Conector angular"/>
          <p:cNvCxnSpPr>
            <a:stCxn id="130" idx="4"/>
            <a:endCxn id="133" idx="2"/>
          </p:cNvCxnSpPr>
          <p:nvPr/>
        </p:nvCxnSpPr>
        <p:spPr>
          <a:xfrm rot="16200000" flipH="1">
            <a:off x="1227342" y="6237614"/>
            <a:ext cx="216024" cy="50345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132 Elipse"/>
          <p:cNvSpPr/>
          <p:nvPr/>
        </p:nvSpPr>
        <p:spPr>
          <a:xfrm>
            <a:off x="1587080" y="6381328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134" name="133 CuadroTexto"/>
          <p:cNvSpPr txBox="1"/>
          <p:nvPr/>
        </p:nvSpPr>
        <p:spPr>
          <a:xfrm>
            <a:off x="1576942" y="6476325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2.1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135" name="134 Elipse"/>
          <p:cNvSpPr/>
          <p:nvPr/>
        </p:nvSpPr>
        <p:spPr>
          <a:xfrm>
            <a:off x="1594034" y="6837748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136" name="135 CuadroTexto"/>
          <p:cNvSpPr txBox="1"/>
          <p:nvPr/>
        </p:nvSpPr>
        <p:spPr>
          <a:xfrm>
            <a:off x="1585488" y="6932744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2.2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137" name="136 Conector angular"/>
          <p:cNvCxnSpPr>
            <a:stCxn id="130" idx="4"/>
            <a:endCxn id="135" idx="2"/>
          </p:cNvCxnSpPr>
          <p:nvPr/>
        </p:nvCxnSpPr>
        <p:spPr>
          <a:xfrm rot="16200000" flipH="1">
            <a:off x="1002609" y="6462347"/>
            <a:ext cx="672444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137 Conector recto de flecha"/>
          <p:cNvCxnSpPr>
            <a:stCxn id="113" idx="4"/>
            <a:endCxn id="130" idx="0"/>
          </p:cNvCxnSpPr>
          <p:nvPr/>
        </p:nvCxnSpPr>
        <p:spPr>
          <a:xfrm flipH="1">
            <a:off x="1083628" y="896421"/>
            <a:ext cx="6350" cy="50528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138 Elipse"/>
          <p:cNvSpPr/>
          <p:nvPr/>
        </p:nvSpPr>
        <p:spPr>
          <a:xfrm>
            <a:off x="1602580" y="7300340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140" name="139 CuadroTexto"/>
          <p:cNvSpPr txBox="1"/>
          <p:nvPr/>
        </p:nvSpPr>
        <p:spPr>
          <a:xfrm>
            <a:off x="1594034" y="7395336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smtClean="0">
                <a:solidFill>
                  <a:srgbClr val="92D050"/>
                </a:solidFill>
              </a:rPr>
              <a:t>R 2.3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141" name="140 Conector angular"/>
          <p:cNvCxnSpPr>
            <a:stCxn id="130" idx="4"/>
            <a:endCxn id="140" idx="1"/>
          </p:cNvCxnSpPr>
          <p:nvPr/>
        </p:nvCxnSpPr>
        <p:spPr>
          <a:xfrm rot="16200000" flipH="1">
            <a:off x="770272" y="6694684"/>
            <a:ext cx="1137119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141 CuadroTexto"/>
          <p:cNvSpPr txBox="1"/>
          <p:nvPr/>
        </p:nvSpPr>
        <p:spPr>
          <a:xfrm>
            <a:off x="942962" y="35332"/>
            <a:ext cx="1540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dirty="0" smtClean="0"/>
              <a:t>CONTRIBUTIONS.*</a:t>
            </a:r>
            <a:endParaRPr lang="ca-ES" sz="1400" dirty="0"/>
          </a:p>
        </p:txBody>
      </p:sp>
      <p:sp>
        <p:nvSpPr>
          <p:cNvPr id="143" name="142 Elipse"/>
          <p:cNvSpPr/>
          <p:nvPr/>
        </p:nvSpPr>
        <p:spPr>
          <a:xfrm>
            <a:off x="2097271" y="3548644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4" name="143 CuadroTexto"/>
          <p:cNvSpPr txBox="1"/>
          <p:nvPr/>
        </p:nvSpPr>
        <p:spPr>
          <a:xfrm>
            <a:off x="2051720" y="3641384"/>
            <a:ext cx="4603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1.2</a:t>
            </a:r>
            <a:endParaRPr lang="ca-ES" sz="1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45" name="144 Conector angular"/>
          <p:cNvCxnSpPr>
            <a:stCxn id="143" idx="4"/>
            <a:endCxn id="146" idx="2"/>
          </p:cNvCxnSpPr>
          <p:nvPr/>
        </p:nvCxnSpPr>
        <p:spPr>
          <a:xfrm rot="16200000" flipH="1">
            <a:off x="2447745" y="3846242"/>
            <a:ext cx="229879" cy="49877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145 Elipse"/>
          <p:cNvSpPr/>
          <p:nvPr/>
        </p:nvSpPr>
        <p:spPr>
          <a:xfrm>
            <a:off x="2812073" y="3994547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147" name="146 CuadroTexto"/>
          <p:cNvSpPr txBox="1"/>
          <p:nvPr/>
        </p:nvSpPr>
        <p:spPr>
          <a:xfrm>
            <a:off x="2762435" y="4089544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1.2.1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148" name="147 Elipse"/>
          <p:cNvSpPr/>
          <p:nvPr/>
        </p:nvSpPr>
        <p:spPr>
          <a:xfrm>
            <a:off x="2819027" y="4450967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149" name="148 Conector angular"/>
          <p:cNvCxnSpPr>
            <a:stCxn id="143" idx="4"/>
            <a:endCxn id="148" idx="2"/>
          </p:cNvCxnSpPr>
          <p:nvPr/>
        </p:nvCxnSpPr>
        <p:spPr>
          <a:xfrm rot="16200000" flipH="1">
            <a:off x="2223012" y="4070975"/>
            <a:ext cx="686299" cy="50573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149 CuadroTexto"/>
          <p:cNvSpPr txBox="1"/>
          <p:nvPr/>
        </p:nvSpPr>
        <p:spPr>
          <a:xfrm>
            <a:off x="2762710" y="4541566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1.2.2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151" name="150 Conector recto de flecha"/>
          <p:cNvCxnSpPr>
            <a:stCxn id="121" idx="4"/>
            <a:endCxn id="143" idx="0"/>
          </p:cNvCxnSpPr>
          <p:nvPr/>
        </p:nvCxnSpPr>
        <p:spPr>
          <a:xfrm flipH="1">
            <a:off x="2313295" y="2691828"/>
            <a:ext cx="819" cy="8568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151 Elipse"/>
          <p:cNvSpPr/>
          <p:nvPr/>
        </p:nvSpPr>
        <p:spPr>
          <a:xfrm>
            <a:off x="2098090" y="4844788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3" name="152 CuadroTexto"/>
          <p:cNvSpPr txBox="1"/>
          <p:nvPr/>
        </p:nvSpPr>
        <p:spPr>
          <a:xfrm>
            <a:off x="2077358" y="4937528"/>
            <a:ext cx="4603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1.3</a:t>
            </a:r>
            <a:endParaRPr lang="ca-ES" sz="1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54" name="153 Conector angular"/>
          <p:cNvCxnSpPr>
            <a:stCxn id="152" idx="4"/>
            <a:endCxn id="155" idx="2"/>
          </p:cNvCxnSpPr>
          <p:nvPr/>
        </p:nvCxnSpPr>
        <p:spPr>
          <a:xfrm rot="16200000" flipH="1">
            <a:off x="2455491" y="5135459"/>
            <a:ext cx="216024" cy="49877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154 Elipse"/>
          <p:cNvSpPr/>
          <p:nvPr/>
        </p:nvSpPr>
        <p:spPr>
          <a:xfrm>
            <a:off x="2812892" y="5276836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156" name="155 CuadroTexto"/>
          <p:cNvSpPr txBox="1"/>
          <p:nvPr/>
        </p:nvSpPr>
        <p:spPr>
          <a:xfrm>
            <a:off x="2763254" y="5371833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smtClean="0">
                <a:solidFill>
                  <a:srgbClr val="92D050"/>
                </a:solidFill>
              </a:rPr>
              <a:t>R 1.3.1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157" name="156 Elipse"/>
          <p:cNvSpPr/>
          <p:nvPr/>
        </p:nvSpPr>
        <p:spPr>
          <a:xfrm>
            <a:off x="2819846" y="5733256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158" name="157 Conector angular"/>
          <p:cNvCxnSpPr>
            <a:stCxn id="152" idx="4"/>
            <a:endCxn id="157" idx="2"/>
          </p:cNvCxnSpPr>
          <p:nvPr/>
        </p:nvCxnSpPr>
        <p:spPr>
          <a:xfrm rot="16200000" flipH="1">
            <a:off x="2230758" y="5360192"/>
            <a:ext cx="672444" cy="50573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9" name="158 CuadroTexto"/>
          <p:cNvSpPr txBox="1"/>
          <p:nvPr/>
        </p:nvSpPr>
        <p:spPr>
          <a:xfrm>
            <a:off x="2772075" y="5823855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1.3.2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160" name="159 Conector recto de flecha"/>
          <p:cNvCxnSpPr>
            <a:stCxn id="143" idx="4"/>
            <a:endCxn id="152" idx="0"/>
          </p:cNvCxnSpPr>
          <p:nvPr/>
        </p:nvCxnSpPr>
        <p:spPr>
          <a:xfrm>
            <a:off x="2313295" y="3980692"/>
            <a:ext cx="819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164 CuadroTexto"/>
          <p:cNvSpPr txBox="1"/>
          <p:nvPr/>
        </p:nvSpPr>
        <p:spPr>
          <a:xfrm>
            <a:off x="1655872" y="995462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166" name="165 CuadroTexto"/>
          <p:cNvSpPr txBox="1"/>
          <p:nvPr/>
        </p:nvSpPr>
        <p:spPr>
          <a:xfrm>
            <a:off x="1664418" y="1451881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167" name="166 CuadroTexto"/>
          <p:cNvSpPr txBox="1"/>
          <p:nvPr/>
        </p:nvSpPr>
        <p:spPr>
          <a:xfrm>
            <a:off x="1672964" y="1914473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1.3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168" name="167 CuadroTexto"/>
          <p:cNvSpPr txBox="1"/>
          <p:nvPr/>
        </p:nvSpPr>
        <p:spPr>
          <a:xfrm>
            <a:off x="1057463" y="878523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169" name="168 CuadroTexto"/>
          <p:cNvSpPr txBox="1"/>
          <p:nvPr/>
        </p:nvSpPr>
        <p:spPr>
          <a:xfrm>
            <a:off x="1029753" y="1310571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COUNTRY</a:t>
            </a:r>
            <a:endParaRPr lang="ca-ES" sz="1000" dirty="0"/>
          </a:p>
        </p:txBody>
      </p:sp>
      <p:sp>
        <p:nvSpPr>
          <p:cNvPr id="170" name="169 CuadroTexto"/>
          <p:cNvSpPr txBox="1"/>
          <p:nvPr/>
        </p:nvSpPr>
        <p:spPr>
          <a:xfrm>
            <a:off x="1043608" y="1786671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AMOUNT</a:t>
            </a:r>
            <a:endParaRPr lang="ca-ES" sz="1000" dirty="0"/>
          </a:p>
        </p:txBody>
      </p:sp>
      <p:sp>
        <p:nvSpPr>
          <p:cNvPr id="171" name="170 CuadroTexto"/>
          <p:cNvSpPr txBox="1"/>
          <p:nvPr/>
        </p:nvSpPr>
        <p:spPr>
          <a:xfrm>
            <a:off x="2308212" y="2678723"/>
            <a:ext cx="5870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YES/NO</a:t>
            </a:r>
            <a:endParaRPr lang="ca-ES" sz="1000" dirty="0"/>
          </a:p>
        </p:txBody>
      </p:sp>
      <p:sp>
        <p:nvSpPr>
          <p:cNvPr id="172" name="171 CuadroTexto"/>
          <p:cNvSpPr txBox="1"/>
          <p:nvPr/>
        </p:nvSpPr>
        <p:spPr>
          <a:xfrm>
            <a:off x="2309309" y="3140968"/>
            <a:ext cx="4860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DESC.</a:t>
            </a:r>
            <a:endParaRPr lang="ca-ES" sz="1000" dirty="0"/>
          </a:p>
        </p:txBody>
      </p:sp>
      <p:sp>
        <p:nvSpPr>
          <p:cNvPr id="173" name="172 CuadroTexto"/>
          <p:cNvSpPr txBox="1"/>
          <p:nvPr/>
        </p:nvSpPr>
        <p:spPr>
          <a:xfrm>
            <a:off x="2328796" y="3946911"/>
            <a:ext cx="5870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YES/NO</a:t>
            </a:r>
            <a:endParaRPr lang="ca-ES" sz="1000" dirty="0"/>
          </a:p>
        </p:txBody>
      </p:sp>
      <p:sp>
        <p:nvSpPr>
          <p:cNvPr id="174" name="173 CuadroTexto"/>
          <p:cNvSpPr txBox="1"/>
          <p:nvPr/>
        </p:nvSpPr>
        <p:spPr>
          <a:xfrm>
            <a:off x="2329893" y="4409156"/>
            <a:ext cx="4860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DESC.</a:t>
            </a:r>
            <a:endParaRPr lang="ca-ES" sz="1000" dirty="0"/>
          </a:p>
        </p:txBody>
      </p:sp>
      <p:sp>
        <p:nvSpPr>
          <p:cNvPr id="175" name="174 CuadroTexto"/>
          <p:cNvSpPr txBox="1"/>
          <p:nvPr/>
        </p:nvSpPr>
        <p:spPr>
          <a:xfrm>
            <a:off x="2309309" y="5240814"/>
            <a:ext cx="5870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YES/NO</a:t>
            </a:r>
            <a:endParaRPr lang="ca-ES" sz="1000" dirty="0"/>
          </a:p>
        </p:txBody>
      </p:sp>
      <p:sp>
        <p:nvSpPr>
          <p:cNvPr id="176" name="175 CuadroTexto"/>
          <p:cNvSpPr txBox="1"/>
          <p:nvPr/>
        </p:nvSpPr>
        <p:spPr>
          <a:xfrm>
            <a:off x="2310406" y="5703059"/>
            <a:ext cx="4860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DESC.</a:t>
            </a:r>
            <a:endParaRPr lang="ca-ES" sz="1000" dirty="0"/>
          </a:p>
        </p:txBody>
      </p:sp>
      <p:sp>
        <p:nvSpPr>
          <p:cNvPr id="177" name="176 CuadroTexto"/>
          <p:cNvSpPr txBox="1"/>
          <p:nvPr/>
        </p:nvSpPr>
        <p:spPr>
          <a:xfrm>
            <a:off x="1101761" y="6351131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178" name="177 CuadroTexto"/>
          <p:cNvSpPr txBox="1"/>
          <p:nvPr/>
        </p:nvSpPr>
        <p:spPr>
          <a:xfrm>
            <a:off x="1057256" y="6783179"/>
            <a:ext cx="3898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URL</a:t>
            </a:r>
            <a:endParaRPr lang="ca-ES" sz="1000" dirty="0"/>
          </a:p>
        </p:txBody>
      </p:sp>
      <p:sp>
        <p:nvSpPr>
          <p:cNvPr id="179" name="178 CuadroTexto"/>
          <p:cNvSpPr txBox="1"/>
          <p:nvPr/>
        </p:nvSpPr>
        <p:spPr>
          <a:xfrm>
            <a:off x="1043608" y="7287235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CODE</a:t>
            </a:r>
            <a:endParaRPr lang="ca-ES" sz="1000" dirty="0"/>
          </a:p>
        </p:txBody>
      </p:sp>
      <p:sp>
        <p:nvSpPr>
          <p:cNvPr id="180" name="179 CuadroTexto"/>
          <p:cNvSpPr txBox="1"/>
          <p:nvPr/>
        </p:nvSpPr>
        <p:spPr>
          <a:xfrm>
            <a:off x="165864" y="6040289"/>
            <a:ext cx="7072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EVIDENCE</a:t>
            </a:r>
            <a:endParaRPr lang="ca-ES" sz="1000" dirty="0"/>
          </a:p>
        </p:txBody>
      </p:sp>
    </p:spTree>
    <p:extLst>
      <p:ext uri="{BB962C8B-B14F-4D97-AF65-F5344CB8AC3E}">
        <p14:creationId xmlns:p14="http://schemas.microsoft.com/office/powerpoint/2010/main" val="250255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9858" y="10440"/>
            <a:ext cx="432048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rgbClr val="C00000"/>
              </a:solidFill>
            </a:endParaRPr>
          </a:p>
        </p:txBody>
      </p:sp>
      <p:cxnSp>
        <p:nvCxnSpPr>
          <p:cNvPr id="5" name="4 Conector angular"/>
          <p:cNvCxnSpPr>
            <a:stCxn id="4" idx="4"/>
            <a:endCxn id="8" idx="2"/>
          </p:cNvCxnSpPr>
          <p:nvPr/>
        </p:nvCxnSpPr>
        <p:spPr>
          <a:xfrm rot="16200000" flipH="1">
            <a:off x="276045" y="392325"/>
            <a:ext cx="547747" cy="64807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23310" y="98621"/>
            <a:ext cx="410690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a-ES" sz="1000" smtClean="0">
                <a:solidFill>
                  <a:srgbClr val="C00000"/>
                </a:solidFill>
              </a:rPr>
              <a:t>CT 3</a:t>
            </a:r>
            <a:endParaRPr lang="ca-ES" sz="1000" dirty="0">
              <a:solidFill>
                <a:srgbClr val="C00000"/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873954" y="774211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910281" y="867124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9 Conector angular"/>
          <p:cNvCxnSpPr>
            <a:stCxn id="8" idx="4"/>
            <a:endCxn id="11" idx="2"/>
          </p:cNvCxnSpPr>
          <p:nvPr/>
        </p:nvCxnSpPr>
        <p:spPr>
          <a:xfrm rot="16200000" flipH="1">
            <a:off x="1225001" y="1071236"/>
            <a:ext cx="227057" cy="49710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Elipse"/>
          <p:cNvSpPr/>
          <p:nvPr/>
        </p:nvSpPr>
        <p:spPr>
          <a:xfrm>
            <a:off x="1587080" y="1217292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1594034" y="1673712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15" name="14 Conector angular"/>
          <p:cNvCxnSpPr>
            <a:stCxn id="8" idx="4"/>
            <a:endCxn id="13" idx="2"/>
          </p:cNvCxnSpPr>
          <p:nvPr/>
        </p:nvCxnSpPr>
        <p:spPr>
          <a:xfrm rot="16200000" flipH="1">
            <a:off x="1000268" y="1295969"/>
            <a:ext cx="683477" cy="5040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1283419" y="-9947"/>
            <a:ext cx="356943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dirty="0" smtClean="0"/>
              <a:t>CONFLICT_OF_INTEREST.EARLY_TERMINATION</a:t>
            </a:r>
          </a:p>
          <a:p>
            <a:r>
              <a:rPr lang="ca-ES" sz="1400" dirty="0" smtClean="0"/>
              <a:t>MISCONDUCT.*</a:t>
            </a:r>
          </a:p>
          <a:p>
            <a:r>
              <a:rPr lang="ca-ES" sz="1400" dirty="0" smtClean="0"/>
              <a:t>SOCIAL.*</a:t>
            </a:r>
          </a:p>
        </p:txBody>
      </p:sp>
      <p:sp>
        <p:nvSpPr>
          <p:cNvPr id="17" name="16 Elipse"/>
          <p:cNvSpPr/>
          <p:nvPr/>
        </p:nvSpPr>
        <p:spPr>
          <a:xfrm>
            <a:off x="2086156" y="2108484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8" name="17 Conector angular"/>
          <p:cNvCxnSpPr>
            <a:stCxn id="13" idx="4"/>
            <a:endCxn id="17" idx="2"/>
          </p:cNvCxnSpPr>
          <p:nvPr/>
        </p:nvCxnSpPr>
        <p:spPr>
          <a:xfrm rot="16200000" flipH="1">
            <a:off x="1838733" y="2077085"/>
            <a:ext cx="218748" cy="27609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CuadroTexto"/>
          <p:cNvSpPr txBox="1"/>
          <p:nvPr/>
        </p:nvSpPr>
        <p:spPr>
          <a:xfrm>
            <a:off x="2065424" y="2201224"/>
            <a:ext cx="4603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1.1</a:t>
            </a:r>
            <a:endParaRPr lang="ca-ES" sz="1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0" name="19 Conector angular"/>
          <p:cNvCxnSpPr>
            <a:stCxn id="17" idx="4"/>
            <a:endCxn id="21" idx="2"/>
          </p:cNvCxnSpPr>
          <p:nvPr/>
        </p:nvCxnSpPr>
        <p:spPr>
          <a:xfrm rot="16200000" flipH="1">
            <a:off x="2371549" y="2471163"/>
            <a:ext cx="360040" cy="49877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Elipse"/>
          <p:cNvSpPr/>
          <p:nvPr/>
        </p:nvSpPr>
        <p:spPr>
          <a:xfrm>
            <a:off x="2800958" y="2684548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2751320" y="2779545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23" name="22 Elipse"/>
          <p:cNvSpPr/>
          <p:nvPr/>
        </p:nvSpPr>
        <p:spPr>
          <a:xfrm>
            <a:off x="2807912" y="3140968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24" name="23 Conector angular"/>
          <p:cNvCxnSpPr>
            <a:stCxn id="17" idx="4"/>
            <a:endCxn id="23" idx="2"/>
          </p:cNvCxnSpPr>
          <p:nvPr/>
        </p:nvCxnSpPr>
        <p:spPr>
          <a:xfrm rot="16200000" flipH="1">
            <a:off x="2146816" y="2695896"/>
            <a:ext cx="816460" cy="50573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CuadroTexto"/>
          <p:cNvSpPr txBox="1"/>
          <p:nvPr/>
        </p:nvSpPr>
        <p:spPr>
          <a:xfrm>
            <a:off x="2760141" y="3231567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smtClean="0">
                <a:solidFill>
                  <a:srgbClr val="92D050"/>
                </a:solidFill>
              </a:rPr>
              <a:t>R 1.1.2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1576942" y="1313472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smtClean="0">
                <a:solidFill>
                  <a:srgbClr val="92D050"/>
                </a:solidFill>
              </a:rPr>
              <a:t>R 1.1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1585488" y="1769891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1106644" y="1180410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1101761" y="1628800"/>
            <a:ext cx="4860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DESC.</a:t>
            </a:r>
            <a:endParaRPr lang="ca-ES" sz="1000" dirty="0"/>
          </a:p>
        </p:txBody>
      </p:sp>
      <p:sp>
        <p:nvSpPr>
          <p:cNvPr id="32" name="31 CuadroTexto"/>
          <p:cNvSpPr txBox="1"/>
          <p:nvPr/>
        </p:nvSpPr>
        <p:spPr>
          <a:xfrm>
            <a:off x="2276798" y="2708920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33" name="32 CuadroTexto"/>
          <p:cNvSpPr txBox="1"/>
          <p:nvPr/>
        </p:nvSpPr>
        <p:spPr>
          <a:xfrm>
            <a:off x="2271915" y="3157310"/>
            <a:ext cx="4860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DESC.</a:t>
            </a:r>
            <a:endParaRPr lang="ca-ES" sz="1000" dirty="0"/>
          </a:p>
        </p:txBody>
      </p:sp>
      <p:sp>
        <p:nvSpPr>
          <p:cNvPr id="29" name="28 CuadroTexto"/>
          <p:cNvSpPr txBox="1"/>
          <p:nvPr/>
        </p:nvSpPr>
        <p:spPr>
          <a:xfrm>
            <a:off x="2628304" y="2204864"/>
            <a:ext cx="10567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SELF-CLEANING?</a:t>
            </a:r>
            <a:endParaRPr lang="ca-ES" sz="1000" dirty="0"/>
          </a:p>
        </p:txBody>
      </p:sp>
    </p:spTree>
    <p:extLst>
      <p:ext uri="{BB962C8B-B14F-4D97-AF65-F5344CB8AC3E}">
        <p14:creationId xmlns:p14="http://schemas.microsoft.com/office/powerpoint/2010/main" val="408292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9858" y="10440"/>
            <a:ext cx="432048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rgbClr val="C00000"/>
              </a:solidFill>
            </a:endParaRPr>
          </a:p>
        </p:txBody>
      </p:sp>
      <p:cxnSp>
        <p:nvCxnSpPr>
          <p:cNvPr id="5" name="4 Conector angular"/>
          <p:cNvCxnSpPr>
            <a:stCxn id="4" idx="4"/>
            <a:endCxn id="8" idx="2"/>
          </p:cNvCxnSpPr>
          <p:nvPr/>
        </p:nvCxnSpPr>
        <p:spPr>
          <a:xfrm rot="16200000" flipH="1">
            <a:off x="276045" y="392325"/>
            <a:ext cx="547747" cy="64807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23310" y="98621"/>
            <a:ext cx="410690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a-ES" sz="1000" smtClean="0">
                <a:solidFill>
                  <a:srgbClr val="C00000"/>
                </a:solidFill>
              </a:rPr>
              <a:t>CT 3</a:t>
            </a:r>
            <a:endParaRPr lang="ca-ES" sz="1000" dirty="0">
              <a:solidFill>
                <a:srgbClr val="C00000"/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873954" y="774211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910281" y="867124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9 Conector angular"/>
          <p:cNvCxnSpPr>
            <a:stCxn id="8" idx="4"/>
            <a:endCxn id="11" idx="2"/>
          </p:cNvCxnSpPr>
          <p:nvPr/>
        </p:nvCxnSpPr>
        <p:spPr>
          <a:xfrm rot="16200000" flipH="1">
            <a:off x="1225001" y="1071236"/>
            <a:ext cx="227057" cy="49710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Elipse"/>
          <p:cNvSpPr/>
          <p:nvPr/>
        </p:nvSpPr>
        <p:spPr>
          <a:xfrm>
            <a:off x="1587080" y="1217292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1594034" y="1673712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15" name="14 Conector angular"/>
          <p:cNvCxnSpPr>
            <a:stCxn id="8" idx="4"/>
            <a:endCxn id="13" idx="2"/>
          </p:cNvCxnSpPr>
          <p:nvPr/>
        </p:nvCxnSpPr>
        <p:spPr>
          <a:xfrm rot="16200000" flipH="1">
            <a:off x="1000268" y="1295969"/>
            <a:ext cx="683477" cy="5040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1283419" y="-9947"/>
            <a:ext cx="4008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dirty="0" smtClean="0"/>
              <a:t>CONFLICT_OF_INTEREST.PROCEDURE_PREPARATION</a:t>
            </a:r>
            <a:endParaRPr lang="ca-ES" sz="1400" dirty="0"/>
          </a:p>
        </p:txBody>
      </p:sp>
      <p:sp>
        <p:nvSpPr>
          <p:cNvPr id="27" name="26 CuadroTexto"/>
          <p:cNvSpPr txBox="1"/>
          <p:nvPr/>
        </p:nvSpPr>
        <p:spPr>
          <a:xfrm>
            <a:off x="1576942" y="1313472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smtClean="0">
                <a:solidFill>
                  <a:srgbClr val="92D050"/>
                </a:solidFill>
              </a:rPr>
              <a:t>R 1.1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1585488" y="1769891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1106644" y="1180410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1101761" y="1628800"/>
            <a:ext cx="4860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DESC.</a:t>
            </a:r>
            <a:endParaRPr lang="ca-ES" sz="1000" dirty="0"/>
          </a:p>
        </p:txBody>
      </p:sp>
    </p:spTree>
    <p:extLst>
      <p:ext uri="{BB962C8B-B14F-4D97-AF65-F5344CB8AC3E}">
        <p14:creationId xmlns:p14="http://schemas.microsoft.com/office/powerpoint/2010/main" val="348013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9858" y="10440"/>
            <a:ext cx="432048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rgbClr val="C00000"/>
              </a:solidFill>
            </a:endParaRPr>
          </a:p>
        </p:txBody>
      </p:sp>
      <p:cxnSp>
        <p:nvCxnSpPr>
          <p:cNvPr id="5" name="4 Conector angular"/>
          <p:cNvCxnSpPr>
            <a:stCxn id="4" idx="4"/>
            <a:endCxn id="8" idx="2"/>
          </p:cNvCxnSpPr>
          <p:nvPr/>
        </p:nvCxnSpPr>
        <p:spPr>
          <a:xfrm rot="16200000" flipH="1">
            <a:off x="430964" y="237406"/>
            <a:ext cx="237909" cy="64807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23310" y="98621"/>
            <a:ext cx="410690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rgbClr val="C00000"/>
                </a:solidFill>
              </a:rPr>
              <a:t>CT 4</a:t>
            </a:r>
            <a:endParaRPr lang="ca-ES" sz="1000" dirty="0">
              <a:solidFill>
                <a:srgbClr val="C00000"/>
              </a:solidFill>
            </a:endParaRPr>
          </a:p>
        </p:txBody>
      </p:sp>
      <p:sp>
        <p:nvSpPr>
          <p:cNvPr id="8" name="7 Elipse"/>
          <p:cNvSpPr/>
          <p:nvPr/>
        </p:nvSpPr>
        <p:spPr>
          <a:xfrm>
            <a:off x="873954" y="464373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910281" y="557286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0" name="9 Conector angular"/>
          <p:cNvCxnSpPr>
            <a:stCxn id="8" idx="4"/>
            <a:endCxn id="11" idx="2"/>
          </p:cNvCxnSpPr>
          <p:nvPr/>
        </p:nvCxnSpPr>
        <p:spPr>
          <a:xfrm rot="16200000" flipH="1">
            <a:off x="1225001" y="761398"/>
            <a:ext cx="227057" cy="49710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10 Elipse"/>
          <p:cNvSpPr/>
          <p:nvPr/>
        </p:nvSpPr>
        <p:spPr>
          <a:xfrm>
            <a:off x="1587080" y="90745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13" name="12 Elipse"/>
          <p:cNvSpPr/>
          <p:nvPr/>
        </p:nvSpPr>
        <p:spPr>
          <a:xfrm>
            <a:off x="1594034" y="136387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15" name="14 Elipse"/>
          <p:cNvSpPr/>
          <p:nvPr/>
        </p:nvSpPr>
        <p:spPr>
          <a:xfrm>
            <a:off x="1594034" y="1821560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21" name="20 Conector angular"/>
          <p:cNvCxnSpPr>
            <a:stCxn id="8" idx="4"/>
            <a:endCxn id="13" idx="2"/>
          </p:cNvCxnSpPr>
          <p:nvPr/>
        </p:nvCxnSpPr>
        <p:spPr>
          <a:xfrm rot="16200000" flipH="1">
            <a:off x="1000268" y="986131"/>
            <a:ext cx="683477" cy="5040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angular"/>
          <p:cNvCxnSpPr>
            <a:stCxn id="8" idx="4"/>
            <a:endCxn id="15" idx="2"/>
          </p:cNvCxnSpPr>
          <p:nvPr/>
        </p:nvCxnSpPr>
        <p:spPr>
          <a:xfrm rot="16200000" flipH="1">
            <a:off x="771425" y="1214974"/>
            <a:ext cx="1141163" cy="5040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33 Elipse"/>
          <p:cNvSpPr/>
          <p:nvPr/>
        </p:nvSpPr>
        <p:spPr>
          <a:xfrm>
            <a:off x="867604" y="2348880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910281" y="2430760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2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6" name="35 Conector angular"/>
          <p:cNvCxnSpPr>
            <a:stCxn id="34" idx="4"/>
            <a:endCxn id="37" idx="2"/>
          </p:cNvCxnSpPr>
          <p:nvPr/>
        </p:nvCxnSpPr>
        <p:spPr>
          <a:xfrm rot="16200000" flipH="1">
            <a:off x="1227342" y="2637214"/>
            <a:ext cx="216024" cy="50345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Elipse"/>
          <p:cNvSpPr/>
          <p:nvPr/>
        </p:nvSpPr>
        <p:spPr>
          <a:xfrm>
            <a:off x="1587080" y="2780928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38" name="37 CuadroTexto"/>
          <p:cNvSpPr txBox="1"/>
          <p:nvPr/>
        </p:nvSpPr>
        <p:spPr>
          <a:xfrm>
            <a:off x="1576942" y="2875925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2.1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39" name="38 Elipse"/>
          <p:cNvSpPr/>
          <p:nvPr/>
        </p:nvSpPr>
        <p:spPr>
          <a:xfrm>
            <a:off x="1594034" y="3237348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1585488" y="3332344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2.2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41" name="40 Conector angular"/>
          <p:cNvCxnSpPr>
            <a:stCxn id="34" idx="4"/>
            <a:endCxn id="39" idx="2"/>
          </p:cNvCxnSpPr>
          <p:nvPr/>
        </p:nvCxnSpPr>
        <p:spPr>
          <a:xfrm rot="16200000" flipH="1">
            <a:off x="1002609" y="2861947"/>
            <a:ext cx="672444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>
            <a:stCxn id="8" idx="4"/>
            <a:endCxn id="34" idx="0"/>
          </p:cNvCxnSpPr>
          <p:nvPr/>
        </p:nvCxnSpPr>
        <p:spPr>
          <a:xfrm flipH="1">
            <a:off x="1083628" y="896421"/>
            <a:ext cx="6350" cy="14524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42 Elipse"/>
          <p:cNvSpPr/>
          <p:nvPr/>
        </p:nvSpPr>
        <p:spPr>
          <a:xfrm>
            <a:off x="1602580" y="3699940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44" name="43 CuadroTexto"/>
          <p:cNvSpPr txBox="1"/>
          <p:nvPr/>
        </p:nvSpPr>
        <p:spPr>
          <a:xfrm>
            <a:off x="1594034" y="3794936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smtClean="0">
                <a:solidFill>
                  <a:srgbClr val="92D050"/>
                </a:solidFill>
              </a:rPr>
              <a:t>R 2.3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45" name="44 Conector angular"/>
          <p:cNvCxnSpPr>
            <a:stCxn id="34" idx="4"/>
            <a:endCxn id="44" idx="1"/>
          </p:cNvCxnSpPr>
          <p:nvPr/>
        </p:nvCxnSpPr>
        <p:spPr>
          <a:xfrm rot="16200000" flipH="1">
            <a:off x="770272" y="3094284"/>
            <a:ext cx="1137119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45 CuadroTexto"/>
          <p:cNvSpPr txBox="1"/>
          <p:nvPr/>
        </p:nvSpPr>
        <p:spPr>
          <a:xfrm>
            <a:off x="902431" y="10440"/>
            <a:ext cx="1149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600" smtClean="0"/>
              <a:t>BUSINESS.*</a:t>
            </a:r>
            <a:endParaRPr lang="ca-ES" sz="16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1592376" y="980728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1600922" y="1437147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1609468" y="1899739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1.3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47" name="46 CuadroTexto"/>
          <p:cNvSpPr txBox="1"/>
          <p:nvPr/>
        </p:nvSpPr>
        <p:spPr>
          <a:xfrm>
            <a:off x="1062346" y="894865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48" name="47 CuadroTexto"/>
          <p:cNvSpPr txBox="1"/>
          <p:nvPr/>
        </p:nvSpPr>
        <p:spPr>
          <a:xfrm>
            <a:off x="1057463" y="1343255"/>
            <a:ext cx="4860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DESC.</a:t>
            </a:r>
            <a:endParaRPr lang="ca-ES" sz="1000" dirty="0"/>
          </a:p>
        </p:txBody>
      </p:sp>
      <p:sp>
        <p:nvSpPr>
          <p:cNvPr id="49" name="48 CuadroTexto"/>
          <p:cNvSpPr txBox="1"/>
          <p:nvPr/>
        </p:nvSpPr>
        <p:spPr>
          <a:xfrm>
            <a:off x="1087906" y="1800772"/>
            <a:ext cx="4860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DESC.</a:t>
            </a:r>
            <a:endParaRPr lang="ca-ES" sz="1000" dirty="0"/>
          </a:p>
        </p:txBody>
      </p:sp>
      <p:sp>
        <p:nvSpPr>
          <p:cNvPr id="50" name="49 CuadroTexto"/>
          <p:cNvSpPr txBox="1"/>
          <p:nvPr/>
        </p:nvSpPr>
        <p:spPr>
          <a:xfrm>
            <a:off x="1101761" y="2750731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51" name="50 CuadroTexto"/>
          <p:cNvSpPr txBox="1"/>
          <p:nvPr/>
        </p:nvSpPr>
        <p:spPr>
          <a:xfrm>
            <a:off x="1057256" y="3182779"/>
            <a:ext cx="3898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URL</a:t>
            </a:r>
            <a:endParaRPr lang="ca-ES" sz="1000" dirty="0"/>
          </a:p>
        </p:txBody>
      </p:sp>
      <p:sp>
        <p:nvSpPr>
          <p:cNvPr id="52" name="51 CuadroTexto"/>
          <p:cNvSpPr txBox="1"/>
          <p:nvPr/>
        </p:nvSpPr>
        <p:spPr>
          <a:xfrm>
            <a:off x="1043608" y="3686835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CODE</a:t>
            </a:r>
            <a:endParaRPr lang="ca-ES" sz="1000" dirty="0"/>
          </a:p>
        </p:txBody>
      </p:sp>
      <p:sp>
        <p:nvSpPr>
          <p:cNvPr id="53" name="52 CuadroTexto"/>
          <p:cNvSpPr txBox="1"/>
          <p:nvPr/>
        </p:nvSpPr>
        <p:spPr>
          <a:xfrm>
            <a:off x="165864" y="2439889"/>
            <a:ext cx="7072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EVIDENCE</a:t>
            </a:r>
            <a:endParaRPr lang="ca-ES" sz="1000" dirty="0"/>
          </a:p>
        </p:txBody>
      </p:sp>
    </p:spTree>
    <p:extLst>
      <p:ext uri="{BB962C8B-B14F-4D97-AF65-F5344CB8AC3E}">
        <p14:creationId xmlns:p14="http://schemas.microsoft.com/office/powerpoint/2010/main" val="398316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3 Elipse"/>
          <p:cNvSpPr/>
          <p:nvPr/>
        </p:nvSpPr>
        <p:spPr>
          <a:xfrm>
            <a:off x="9858" y="10440"/>
            <a:ext cx="432048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rgbClr val="C00000"/>
              </a:solidFill>
            </a:endParaRPr>
          </a:p>
        </p:txBody>
      </p:sp>
      <p:cxnSp>
        <p:nvCxnSpPr>
          <p:cNvPr id="25" name="24 Conector angular"/>
          <p:cNvCxnSpPr>
            <a:stCxn id="24" idx="4"/>
            <a:endCxn id="28" idx="2"/>
          </p:cNvCxnSpPr>
          <p:nvPr/>
        </p:nvCxnSpPr>
        <p:spPr>
          <a:xfrm rot="16200000" flipH="1">
            <a:off x="430964" y="237406"/>
            <a:ext cx="237909" cy="64807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CuadroTexto"/>
          <p:cNvSpPr txBox="1"/>
          <p:nvPr/>
        </p:nvSpPr>
        <p:spPr>
          <a:xfrm>
            <a:off x="23310" y="98621"/>
            <a:ext cx="410690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a-ES" sz="1000" smtClean="0">
                <a:solidFill>
                  <a:srgbClr val="C00000"/>
                </a:solidFill>
              </a:rPr>
              <a:t>CT 5</a:t>
            </a:r>
            <a:endParaRPr lang="ca-ES" sz="1000" dirty="0">
              <a:solidFill>
                <a:srgbClr val="C00000"/>
              </a:solidFill>
            </a:endParaRPr>
          </a:p>
        </p:txBody>
      </p:sp>
      <p:sp>
        <p:nvSpPr>
          <p:cNvPr id="28" name="27 Elipse"/>
          <p:cNvSpPr/>
          <p:nvPr/>
        </p:nvSpPr>
        <p:spPr>
          <a:xfrm>
            <a:off x="873954" y="464373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910281" y="557286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34" name="33 Conector angular"/>
          <p:cNvCxnSpPr>
            <a:stCxn id="28" idx="4"/>
            <a:endCxn id="35" idx="2"/>
          </p:cNvCxnSpPr>
          <p:nvPr/>
        </p:nvCxnSpPr>
        <p:spPr>
          <a:xfrm rot="16200000" flipH="1">
            <a:off x="1225001" y="761398"/>
            <a:ext cx="227057" cy="49710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34 Elipse"/>
          <p:cNvSpPr/>
          <p:nvPr/>
        </p:nvSpPr>
        <p:spPr>
          <a:xfrm>
            <a:off x="1587080" y="90745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37" name="36 Elipse"/>
          <p:cNvSpPr/>
          <p:nvPr/>
        </p:nvSpPr>
        <p:spPr>
          <a:xfrm>
            <a:off x="1594034" y="136387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41" name="40 Conector angular"/>
          <p:cNvCxnSpPr>
            <a:stCxn id="28" idx="4"/>
            <a:endCxn id="37" idx="2"/>
          </p:cNvCxnSpPr>
          <p:nvPr/>
        </p:nvCxnSpPr>
        <p:spPr>
          <a:xfrm rot="16200000" flipH="1">
            <a:off x="1000268" y="986131"/>
            <a:ext cx="683477" cy="5040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42 Elipse"/>
          <p:cNvSpPr/>
          <p:nvPr/>
        </p:nvSpPr>
        <p:spPr>
          <a:xfrm>
            <a:off x="2098090" y="1827732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4" name="43 Conector angular"/>
          <p:cNvCxnSpPr>
            <a:stCxn id="37" idx="4"/>
            <a:endCxn id="43" idx="2"/>
          </p:cNvCxnSpPr>
          <p:nvPr/>
        </p:nvCxnSpPr>
        <p:spPr>
          <a:xfrm rot="16200000" flipH="1">
            <a:off x="1830157" y="1775823"/>
            <a:ext cx="247834" cy="28803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44 CuadroTexto"/>
          <p:cNvSpPr txBox="1"/>
          <p:nvPr/>
        </p:nvSpPr>
        <p:spPr>
          <a:xfrm>
            <a:off x="2077358" y="1920472"/>
            <a:ext cx="4603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1.1</a:t>
            </a:r>
            <a:endParaRPr lang="ca-ES" sz="1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52" name="51 Conector angular"/>
          <p:cNvCxnSpPr>
            <a:stCxn id="43" idx="4"/>
            <a:endCxn id="53" idx="2"/>
          </p:cNvCxnSpPr>
          <p:nvPr/>
        </p:nvCxnSpPr>
        <p:spPr>
          <a:xfrm rot="16200000" flipH="1">
            <a:off x="2446945" y="2126949"/>
            <a:ext cx="233116" cy="49877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52 Elipse"/>
          <p:cNvSpPr/>
          <p:nvPr/>
        </p:nvSpPr>
        <p:spPr>
          <a:xfrm>
            <a:off x="2812892" y="2276872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54" name="53 CuadroTexto"/>
          <p:cNvSpPr txBox="1"/>
          <p:nvPr/>
        </p:nvSpPr>
        <p:spPr>
          <a:xfrm>
            <a:off x="2763254" y="2371869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55" name="54 Elipse"/>
          <p:cNvSpPr/>
          <p:nvPr/>
        </p:nvSpPr>
        <p:spPr>
          <a:xfrm>
            <a:off x="2819846" y="2733292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56" name="55 Conector angular"/>
          <p:cNvCxnSpPr>
            <a:stCxn id="43" idx="4"/>
            <a:endCxn id="55" idx="2"/>
          </p:cNvCxnSpPr>
          <p:nvPr/>
        </p:nvCxnSpPr>
        <p:spPr>
          <a:xfrm rot="16200000" flipH="1">
            <a:off x="2222212" y="2351682"/>
            <a:ext cx="689536" cy="50573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56 CuadroTexto"/>
          <p:cNvSpPr txBox="1"/>
          <p:nvPr/>
        </p:nvSpPr>
        <p:spPr>
          <a:xfrm>
            <a:off x="2772075" y="2823891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58" name="57 Elipse"/>
          <p:cNvSpPr/>
          <p:nvPr/>
        </p:nvSpPr>
        <p:spPr>
          <a:xfrm>
            <a:off x="867604" y="3086052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9" name="58 CuadroTexto"/>
          <p:cNvSpPr txBox="1"/>
          <p:nvPr/>
        </p:nvSpPr>
        <p:spPr>
          <a:xfrm>
            <a:off x="910281" y="3167932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2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0" name="59 Conector angular"/>
          <p:cNvCxnSpPr>
            <a:stCxn id="58" idx="4"/>
            <a:endCxn id="61" idx="2"/>
          </p:cNvCxnSpPr>
          <p:nvPr/>
        </p:nvCxnSpPr>
        <p:spPr>
          <a:xfrm rot="16200000" flipH="1">
            <a:off x="1227342" y="3374386"/>
            <a:ext cx="216024" cy="50345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60 Elipse"/>
          <p:cNvSpPr/>
          <p:nvPr/>
        </p:nvSpPr>
        <p:spPr>
          <a:xfrm>
            <a:off x="1587080" y="3518100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62" name="61 CuadroTexto"/>
          <p:cNvSpPr txBox="1"/>
          <p:nvPr/>
        </p:nvSpPr>
        <p:spPr>
          <a:xfrm>
            <a:off x="1576942" y="3613097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2.1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63" name="62 Elipse"/>
          <p:cNvSpPr/>
          <p:nvPr/>
        </p:nvSpPr>
        <p:spPr>
          <a:xfrm>
            <a:off x="1594034" y="3974520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64" name="63 CuadroTexto"/>
          <p:cNvSpPr txBox="1"/>
          <p:nvPr/>
        </p:nvSpPr>
        <p:spPr>
          <a:xfrm>
            <a:off x="1585488" y="4069516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2.2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65" name="64 Conector angular"/>
          <p:cNvCxnSpPr>
            <a:stCxn id="58" idx="4"/>
            <a:endCxn id="63" idx="2"/>
          </p:cNvCxnSpPr>
          <p:nvPr/>
        </p:nvCxnSpPr>
        <p:spPr>
          <a:xfrm rot="16200000" flipH="1">
            <a:off x="1002609" y="3599119"/>
            <a:ext cx="672444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recto de flecha"/>
          <p:cNvCxnSpPr>
            <a:stCxn id="28" idx="4"/>
            <a:endCxn id="58" idx="0"/>
          </p:cNvCxnSpPr>
          <p:nvPr/>
        </p:nvCxnSpPr>
        <p:spPr>
          <a:xfrm flipH="1">
            <a:off x="1083628" y="896421"/>
            <a:ext cx="6350" cy="21896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66 Elipse"/>
          <p:cNvSpPr/>
          <p:nvPr/>
        </p:nvSpPr>
        <p:spPr>
          <a:xfrm>
            <a:off x="1602580" y="4437112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68" name="67 CuadroTexto"/>
          <p:cNvSpPr txBox="1"/>
          <p:nvPr/>
        </p:nvSpPr>
        <p:spPr>
          <a:xfrm>
            <a:off x="1594034" y="4532108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smtClean="0">
                <a:solidFill>
                  <a:srgbClr val="92D050"/>
                </a:solidFill>
              </a:rPr>
              <a:t>R 2.3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69" name="68 Conector angular"/>
          <p:cNvCxnSpPr>
            <a:stCxn id="58" idx="4"/>
            <a:endCxn id="68" idx="1"/>
          </p:cNvCxnSpPr>
          <p:nvPr/>
        </p:nvCxnSpPr>
        <p:spPr>
          <a:xfrm rot="16200000" flipH="1">
            <a:off x="770272" y="3831456"/>
            <a:ext cx="1137119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69 CuadroTexto"/>
          <p:cNvSpPr txBox="1"/>
          <p:nvPr/>
        </p:nvSpPr>
        <p:spPr>
          <a:xfrm>
            <a:off x="850153" y="96887"/>
            <a:ext cx="4081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dirty="0" smtClean="0"/>
              <a:t>CONFLICT_OF_INTEREST.PROCEDURE_PARTICIPATION</a:t>
            </a:r>
          </a:p>
        </p:txBody>
      </p:sp>
      <p:sp>
        <p:nvSpPr>
          <p:cNvPr id="42" name="41 CuadroTexto"/>
          <p:cNvSpPr txBox="1"/>
          <p:nvPr/>
        </p:nvSpPr>
        <p:spPr>
          <a:xfrm>
            <a:off x="1551063" y="988596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46" name="45 CuadroTexto"/>
          <p:cNvSpPr txBox="1"/>
          <p:nvPr/>
        </p:nvSpPr>
        <p:spPr>
          <a:xfrm>
            <a:off x="1574960" y="1454587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47" name="46 CuadroTexto"/>
          <p:cNvSpPr txBox="1"/>
          <p:nvPr/>
        </p:nvSpPr>
        <p:spPr>
          <a:xfrm>
            <a:off x="1062346" y="894865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48" name="47 CuadroTexto"/>
          <p:cNvSpPr txBox="1"/>
          <p:nvPr/>
        </p:nvSpPr>
        <p:spPr>
          <a:xfrm>
            <a:off x="1057463" y="1343255"/>
            <a:ext cx="4860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DESC.</a:t>
            </a:r>
            <a:endParaRPr lang="ca-ES" sz="1000" dirty="0"/>
          </a:p>
        </p:txBody>
      </p:sp>
      <p:sp>
        <p:nvSpPr>
          <p:cNvPr id="49" name="48 CuadroTexto"/>
          <p:cNvSpPr txBox="1"/>
          <p:nvPr/>
        </p:nvSpPr>
        <p:spPr>
          <a:xfrm>
            <a:off x="2328796" y="2246675"/>
            <a:ext cx="5870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YES/NO</a:t>
            </a:r>
            <a:endParaRPr lang="ca-ES" sz="1000" dirty="0"/>
          </a:p>
        </p:txBody>
      </p:sp>
      <p:sp>
        <p:nvSpPr>
          <p:cNvPr id="50" name="49 CuadroTexto"/>
          <p:cNvSpPr txBox="1"/>
          <p:nvPr/>
        </p:nvSpPr>
        <p:spPr>
          <a:xfrm>
            <a:off x="2285770" y="2678723"/>
            <a:ext cx="4860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DESC.</a:t>
            </a:r>
            <a:endParaRPr lang="ca-ES" sz="1000" dirty="0"/>
          </a:p>
        </p:txBody>
      </p:sp>
      <p:sp>
        <p:nvSpPr>
          <p:cNvPr id="51" name="50 CuadroTexto"/>
          <p:cNvSpPr txBox="1"/>
          <p:nvPr/>
        </p:nvSpPr>
        <p:spPr>
          <a:xfrm>
            <a:off x="1101761" y="3451810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71" name="70 CuadroTexto"/>
          <p:cNvSpPr txBox="1"/>
          <p:nvPr/>
        </p:nvSpPr>
        <p:spPr>
          <a:xfrm>
            <a:off x="1057256" y="3883858"/>
            <a:ext cx="3898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URL</a:t>
            </a:r>
            <a:endParaRPr lang="ca-ES" sz="1000" dirty="0"/>
          </a:p>
        </p:txBody>
      </p:sp>
      <p:sp>
        <p:nvSpPr>
          <p:cNvPr id="72" name="71 CuadroTexto"/>
          <p:cNvSpPr txBox="1"/>
          <p:nvPr/>
        </p:nvSpPr>
        <p:spPr>
          <a:xfrm>
            <a:off x="1043608" y="4387914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CODE</a:t>
            </a:r>
            <a:endParaRPr lang="ca-ES" sz="1000" dirty="0"/>
          </a:p>
        </p:txBody>
      </p:sp>
      <p:sp>
        <p:nvSpPr>
          <p:cNvPr id="73" name="72 CuadroTexto"/>
          <p:cNvSpPr txBox="1"/>
          <p:nvPr/>
        </p:nvSpPr>
        <p:spPr>
          <a:xfrm>
            <a:off x="165864" y="3140968"/>
            <a:ext cx="7072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EVIDENCE</a:t>
            </a:r>
            <a:endParaRPr lang="ca-ES" sz="1000" dirty="0"/>
          </a:p>
        </p:txBody>
      </p:sp>
      <p:sp>
        <p:nvSpPr>
          <p:cNvPr id="104" name="103 CuadroTexto"/>
          <p:cNvSpPr txBox="1"/>
          <p:nvPr/>
        </p:nvSpPr>
        <p:spPr>
          <a:xfrm>
            <a:off x="2628304" y="1916832"/>
            <a:ext cx="10567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SELF-CLEANING?</a:t>
            </a:r>
            <a:endParaRPr lang="ca-ES" sz="1000" dirty="0"/>
          </a:p>
        </p:txBody>
      </p:sp>
    </p:spTree>
    <p:extLst>
      <p:ext uri="{BB962C8B-B14F-4D97-AF65-F5344CB8AC3E}">
        <p14:creationId xmlns:p14="http://schemas.microsoft.com/office/powerpoint/2010/main" val="190239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9858" y="10440"/>
            <a:ext cx="432048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rgbClr val="C00000"/>
              </a:solidFill>
            </a:endParaRPr>
          </a:p>
        </p:txBody>
      </p:sp>
      <p:cxnSp>
        <p:nvCxnSpPr>
          <p:cNvPr id="5" name="4 Conector angular"/>
          <p:cNvCxnSpPr>
            <a:stCxn id="4" idx="4"/>
            <a:endCxn id="7" idx="2"/>
          </p:cNvCxnSpPr>
          <p:nvPr/>
        </p:nvCxnSpPr>
        <p:spPr>
          <a:xfrm rot="16200000" flipH="1">
            <a:off x="430964" y="237406"/>
            <a:ext cx="237909" cy="64807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23310" y="98621"/>
            <a:ext cx="410690" cy="24622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rgbClr val="C00000"/>
                </a:solidFill>
              </a:rPr>
              <a:t>CT 6</a:t>
            </a:r>
            <a:endParaRPr lang="ca-ES" sz="1000" dirty="0">
              <a:solidFill>
                <a:srgbClr val="C00000"/>
              </a:solidFill>
            </a:endParaRPr>
          </a:p>
        </p:txBody>
      </p:sp>
      <p:sp>
        <p:nvSpPr>
          <p:cNvPr id="7" name="6 Elipse"/>
          <p:cNvSpPr/>
          <p:nvPr/>
        </p:nvSpPr>
        <p:spPr>
          <a:xfrm>
            <a:off x="873954" y="464373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910281" y="557286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1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9" name="8 Conector angular"/>
          <p:cNvCxnSpPr>
            <a:stCxn id="7" idx="4"/>
            <a:endCxn id="10" idx="2"/>
          </p:cNvCxnSpPr>
          <p:nvPr/>
        </p:nvCxnSpPr>
        <p:spPr>
          <a:xfrm rot="16200000" flipH="1">
            <a:off x="1225001" y="761398"/>
            <a:ext cx="227057" cy="49710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9 Elipse"/>
          <p:cNvSpPr/>
          <p:nvPr/>
        </p:nvSpPr>
        <p:spPr>
          <a:xfrm>
            <a:off x="1587080" y="90745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11" name="10 Elipse"/>
          <p:cNvSpPr/>
          <p:nvPr/>
        </p:nvSpPr>
        <p:spPr>
          <a:xfrm>
            <a:off x="1594034" y="1363874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cxnSp>
        <p:nvCxnSpPr>
          <p:cNvPr id="12" name="11 Conector angular"/>
          <p:cNvCxnSpPr>
            <a:stCxn id="7" idx="4"/>
            <a:endCxn id="11" idx="2"/>
          </p:cNvCxnSpPr>
          <p:nvPr/>
        </p:nvCxnSpPr>
        <p:spPr>
          <a:xfrm rot="16200000" flipH="1">
            <a:off x="1000268" y="986131"/>
            <a:ext cx="683477" cy="50405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Elipse"/>
          <p:cNvSpPr/>
          <p:nvPr/>
        </p:nvSpPr>
        <p:spPr>
          <a:xfrm>
            <a:off x="867604" y="1916832"/>
            <a:ext cx="432048" cy="432048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910281" y="1998712"/>
            <a:ext cx="359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 2</a:t>
            </a:r>
            <a:endParaRPr lang="ca-E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4" name="23 Conector angular"/>
          <p:cNvCxnSpPr>
            <a:stCxn id="22" idx="4"/>
            <a:endCxn id="25" idx="2"/>
          </p:cNvCxnSpPr>
          <p:nvPr/>
        </p:nvCxnSpPr>
        <p:spPr>
          <a:xfrm rot="16200000" flipH="1">
            <a:off x="1227342" y="2205166"/>
            <a:ext cx="216024" cy="50345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Elipse"/>
          <p:cNvSpPr/>
          <p:nvPr/>
        </p:nvSpPr>
        <p:spPr>
          <a:xfrm>
            <a:off x="1587080" y="2348880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1576942" y="2443877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2.1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27" name="26 Elipse"/>
          <p:cNvSpPr/>
          <p:nvPr/>
        </p:nvSpPr>
        <p:spPr>
          <a:xfrm>
            <a:off x="1594034" y="2805300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1585488" y="2900296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2.2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29" name="28 Conector angular"/>
          <p:cNvCxnSpPr>
            <a:stCxn id="22" idx="4"/>
            <a:endCxn id="27" idx="2"/>
          </p:cNvCxnSpPr>
          <p:nvPr/>
        </p:nvCxnSpPr>
        <p:spPr>
          <a:xfrm rot="16200000" flipH="1">
            <a:off x="1002609" y="2429899"/>
            <a:ext cx="672444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>
            <a:stCxn id="7" idx="4"/>
            <a:endCxn id="22" idx="0"/>
          </p:cNvCxnSpPr>
          <p:nvPr/>
        </p:nvCxnSpPr>
        <p:spPr>
          <a:xfrm flipH="1">
            <a:off x="1083628" y="896421"/>
            <a:ext cx="6350" cy="10204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0 Elipse"/>
          <p:cNvSpPr/>
          <p:nvPr/>
        </p:nvSpPr>
        <p:spPr>
          <a:xfrm>
            <a:off x="1602580" y="3267892"/>
            <a:ext cx="432048" cy="432048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 sz="1000" b="1" dirty="0">
              <a:solidFill>
                <a:schemeClr val="tx1"/>
              </a:solidFill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1594034" y="3362888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smtClean="0">
                <a:solidFill>
                  <a:srgbClr val="92D050"/>
                </a:solidFill>
              </a:rPr>
              <a:t>R 2.3</a:t>
            </a:r>
            <a:endParaRPr lang="ca-ES" sz="1000" b="1" dirty="0">
              <a:solidFill>
                <a:srgbClr val="92D050"/>
              </a:solidFill>
            </a:endParaRPr>
          </a:p>
        </p:txBody>
      </p:sp>
      <p:cxnSp>
        <p:nvCxnSpPr>
          <p:cNvPr id="33" name="32 Conector angular"/>
          <p:cNvCxnSpPr>
            <a:stCxn id="22" idx="4"/>
            <a:endCxn id="32" idx="1"/>
          </p:cNvCxnSpPr>
          <p:nvPr/>
        </p:nvCxnSpPr>
        <p:spPr>
          <a:xfrm rot="16200000" flipH="1">
            <a:off x="770272" y="2662236"/>
            <a:ext cx="1137119" cy="51040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33 CuadroTexto"/>
          <p:cNvSpPr txBox="1"/>
          <p:nvPr/>
        </p:nvSpPr>
        <p:spPr>
          <a:xfrm>
            <a:off x="1409794" y="44624"/>
            <a:ext cx="35222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400" dirty="0" smtClean="0"/>
              <a:t>CONFLICT_OF_INTEREST.MISINTERPRETATION</a:t>
            </a:r>
          </a:p>
          <a:p>
            <a:r>
              <a:rPr lang="ca-ES" sz="1400" dirty="0" smtClean="0"/>
              <a:t>NATIONAL_OTHER</a:t>
            </a:r>
          </a:p>
        </p:txBody>
      </p:sp>
      <p:sp>
        <p:nvSpPr>
          <p:cNvPr id="35" name="34 CuadroTexto"/>
          <p:cNvSpPr txBox="1"/>
          <p:nvPr/>
        </p:nvSpPr>
        <p:spPr>
          <a:xfrm>
            <a:off x="1551063" y="988596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1.1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1574960" y="1454587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b="1" dirty="0" smtClean="0">
                <a:solidFill>
                  <a:srgbClr val="92D050"/>
                </a:solidFill>
              </a:rPr>
              <a:t>R 1.2</a:t>
            </a:r>
            <a:endParaRPr lang="ca-ES" sz="1000" b="1" dirty="0">
              <a:solidFill>
                <a:srgbClr val="92D050"/>
              </a:solidFill>
            </a:endParaRPr>
          </a:p>
        </p:txBody>
      </p:sp>
      <p:sp>
        <p:nvSpPr>
          <p:cNvPr id="37" name="36 CuadroTexto"/>
          <p:cNvSpPr txBox="1"/>
          <p:nvPr/>
        </p:nvSpPr>
        <p:spPr>
          <a:xfrm>
            <a:off x="1062346" y="894865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38" name="37 CuadroTexto"/>
          <p:cNvSpPr txBox="1"/>
          <p:nvPr/>
        </p:nvSpPr>
        <p:spPr>
          <a:xfrm>
            <a:off x="1057463" y="1343255"/>
            <a:ext cx="4860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DESC.</a:t>
            </a:r>
            <a:endParaRPr lang="ca-ES" sz="1000" dirty="0"/>
          </a:p>
        </p:txBody>
      </p:sp>
      <p:sp>
        <p:nvSpPr>
          <p:cNvPr id="41" name="40 CuadroTexto"/>
          <p:cNvSpPr txBox="1"/>
          <p:nvPr/>
        </p:nvSpPr>
        <p:spPr>
          <a:xfrm>
            <a:off x="1087906" y="2324155"/>
            <a:ext cx="3690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YES</a:t>
            </a:r>
            <a:endParaRPr lang="ca-ES" sz="1000" dirty="0"/>
          </a:p>
        </p:txBody>
      </p:sp>
      <p:sp>
        <p:nvSpPr>
          <p:cNvPr id="42" name="41 CuadroTexto"/>
          <p:cNvSpPr txBox="1"/>
          <p:nvPr/>
        </p:nvSpPr>
        <p:spPr>
          <a:xfrm>
            <a:off x="1057256" y="2778441"/>
            <a:ext cx="3898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URL</a:t>
            </a:r>
            <a:endParaRPr lang="ca-ES" sz="1000" dirty="0"/>
          </a:p>
        </p:txBody>
      </p:sp>
      <p:sp>
        <p:nvSpPr>
          <p:cNvPr id="43" name="42 CuadroTexto"/>
          <p:cNvSpPr txBox="1"/>
          <p:nvPr/>
        </p:nvSpPr>
        <p:spPr>
          <a:xfrm>
            <a:off x="1043608" y="3282497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CODE</a:t>
            </a:r>
            <a:endParaRPr lang="ca-ES" sz="1000" dirty="0"/>
          </a:p>
        </p:txBody>
      </p:sp>
      <p:sp>
        <p:nvSpPr>
          <p:cNvPr id="44" name="43 CuadroTexto"/>
          <p:cNvSpPr txBox="1"/>
          <p:nvPr/>
        </p:nvSpPr>
        <p:spPr>
          <a:xfrm>
            <a:off x="165864" y="2002941"/>
            <a:ext cx="7072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1000" dirty="0" smtClean="0"/>
              <a:t>EVIDENCE</a:t>
            </a:r>
            <a:endParaRPr lang="ca-ES" sz="1000" dirty="0"/>
          </a:p>
        </p:txBody>
      </p:sp>
    </p:spTree>
    <p:extLst>
      <p:ext uri="{BB962C8B-B14F-4D97-AF65-F5344CB8AC3E}">
        <p14:creationId xmlns:p14="http://schemas.microsoft.com/office/powerpoint/2010/main" val="191313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7554</TotalTime>
  <Words>674</Words>
  <Application>Microsoft Office PowerPoint</Application>
  <PresentationFormat>Presentación en pantalla (4:3)</PresentationFormat>
  <Paragraphs>369</Paragraphs>
  <Slides>23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4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everis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Enric Staromiejski Torregrosa</dc:creator>
  <cp:lastModifiedBy>Enric Staromiejski Torregrosa</cp:lastModifiedBy>
  <cp:revision>75</cp:revision>
  <dcterms:created xsi:type="dcterms:W3CDTF">2016-01-22T17:05:52Z</dcterms:created>
  <dcterms:modified xsi:type="dcterms:W3CDTF">2016-04-21T10:22:29Z</dcterms:modified>
</cp:coreProperties>
</file>