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74" r:id="rId2"/>
    <p:sldId id="329" r:id="rId3"/>
    <p:sldId id="289" r:id="rId4"/>
    <p:sldId id="333" r:id="rId5"/>
    <p:sldId id="328" r:id="rId6"/>
    <p:sldId id="332" r:id="rId7"/>
    <p:sldId id="335" r:id="rId8"/>
    <p:sldId id="336" r:id="rId9"/>
    <p:sldId id="337" r:id="rId10"/>
    <p:sldId id="305" r:id="rId11"/>
    <p:sldId id="338" r:id="rId12"/>
    <p:sldId id="342" r:id="rId13"/>
    <p:sldId id="339" r:id="rId14"/>
    <p:sldId id="340" r:id="rId15"/>
    <p:sldId id="330" r:id="rId16"/>
    <p:sldId id="341" r:id="rId17"/>
  </p:sldIdLst>
  <p:sldSz cx="9144000" cy="6858000" type="screen4x3"/>
  <p:notesSz cx="6805613" cy="99441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ESMET Philippe (DIGIT-EXT)" initials="PhD" lastIdx="11" clrIdx="0"/>
  <p:cmAuthor id="1" name="TALABAN Magdalena (MARKT)" initials="TM(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F5494"/>
    <a:srgbClr val="9AAE04"/>
    <a:srgbClr val="FFFEFB"/>
    <a:srgbClr val="FFD624"/>
    <a:srgbClr val="3166CF"/>
    <a:srgbClr val="3E6FD2"/>
    <a:srgbClr val="2D5EC1"/>
    <a:srgbClr val="BDDE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016" autoAdjust="0"/>
    <p:restoredTop sz="88800" autoAdjust="0"/>
  </p:normalViewPr>
  <p:slideViewPr>
    <p:cSldViewPr>
      <p:cViewPr>
        <p:scale>
          <a:sx n="75" d="100"/>
          <a:sy n="75" d="100"/>
        </p:scale>
        <p:origin x="-3120" y="-10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841" cy="4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183" y="0"/>
            <a:ext cx="2949841" cy="4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749"/>
            <a:ext cx="2949841" cy="497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183" y="9444749"/>
            <a:ext cx="2949841" cy="497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6EEFA67C-09BB-46AC-B595-DAF35ECC628A}" type="slidenum">
              <a:rPr lang="en-GB" altLang="en-US"/>
              <a:pPr/>
              <a:t>‹Nº›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562646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841" cy="4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183" y="0"/>
            <a:ext cx="2949841" cy="4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6125"/>
            <a:ext cx="497205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244" y="4723170"/>
            <a:ext cx="5445126" cy="4475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smtClean="0"/>
              <a:t>Click to edit Master text styles</a:t>
            </a:r>
          </a:p>
          <a:p>
            <a:pPr lvl="1"/>
            <a:r>
              <a:rPr lang="en-GB" altLang="en-US" noProof="0" smtClean="0"/>
              <a:t>Second level</a:t>
            </a:r>
          </a:p>
          <a:p>
            <a:pPr lvl="2"/>
            <a:r>
              <a:rPr lang="en-GB" altLang="en-US" noProof="0" smtClean="0"/>
              <a:t>Third level</a:t>
            </a:r>
          </a:p>
          <a:p>
            <a:pPr lvl="3"/>
            <a:r>
              <a:rPr lang="en-GB" altLang="en-US" noProof="0" smtClean="0"/>
              <a:t>Fourth level</a:t>
            </a:r>
          </a:p>
          <a:p>
            <a:pPr lvl="4"/>
            <a:r>
              <a:rPr lang="en-GB" altLang="en-US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4749"/>
            <a:ext cx="2949841" cy="497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183" y="9444749"/>
            <a:ext cx="2949841" cy="497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2719BD0D-3EDD-4468-82C7-14BFADC56CE1}" type="slidenum">
              <a:rPr lang="en-GB" altLang="en-US"/>
              <a:pPr/>
              <a:t>‹Nº›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371992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/>
            <a:endParaRPr lang="en-US" altLang="en-US" sz="1800">
              <a:solidFill>
                <a:srgbClr val="FFFFFF"/>
              </a:solidFill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endParaRPr lang="en-GB" alt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endParaRPr lang="en-GB" alt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fld id="{4E6A9B57-385C-4AD6-9926-C2155550775B}" type="slidenum">
              <a:rPr lang="en-GB" altLang="en-US"/>
              <a:pPr/>
              <a:t>‹Nº›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09107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6EB6C1-26D1-45AA-8E10-13708CB28399}" type="slidenum">
              <a:rPr lang="en-GB" altLang="en-US"/>
              <a:pPr/>
              <a:t>‹Nº›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4113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2838A7-5527-4EB6-A29D-DC68781C14CA}" type="slidenum">
              <a:rPr lang="en-GB" altLang="en-US"/>
              <a:pPr/>
              <a:t>‹Nº›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946747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0" y="971550"/>
            <a:ext cx="9180513" cy="5886450"/>
          </a:xfrm>
          <a:prstGeom prst="rect">
            <a:avLst/>
          </a:prstGeom>
          <a:solidFill>
            <a:srgbClr val="0F5494"/>
          </a:solidFill>
          <a:ln>
            <a:noFill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25400" algn="ctr">
                <a:solidFill>
                  <a:srgbClr val="0F5494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457200"/>
            <a:endParaRPr lang="en-US" altLang="en-US" sz="1800" b="0">
              <a:solidFill>
                <a:srgbClr val="FFFFFF"/>
              </a:solidFill>
            </a:endParaRPr>
          </a:p>
        </p:txBody>
      </p:sp>
      <p:pic>
        <p:nvPicPr>
          <p:cNvPr id="8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263" y="6437313"/>
            <a:ext cx="633412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26"/>
          <p:cNvSpPr>
            <a:spLocks noChangeArrowheads="1"/>
          </p:cNvSpPr>
          <p:nvPr/>
        </p:nvSpPr>
        <p:spPr bwMode="auto">
          <a:xfrm>
            <a:off x="457200" y="6435725"/>
            <a:ext cx="2133600" cy="268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sz="900" b="0">
              <a:solidFill>
                <a:schemeClr val="bg1"/>
              </a:solidFill>
            </a:endParaRPr>
          </a:p>
        </p:txBody>
      </p:sp>
      <p:pic>
        <p:nvPicPr>
          <p:cNvPr id="13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6988" y="258763"/>
            <a:ext cx="1457325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1410108"/>
            <a:ext cx="8532812" cy="3258996"/>
          </a:xfrm>
        </p:spPr>
        <p:txBody>
          <a:bodyPr lIns="91440" tIns="45720" rIns="91440" bIns="45720"/>
          <a:lstStyle>
            <a:lvl1pPr marL="0" indent="0">
              <a:buFontTx/>
              <a:buNone/>
              <a:defRPr sz="28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dirty="0" smtClean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 lIns="91440" tIns="45720" rIns="91440" bIns="45720"/>
          <a:lstStyle>
            <a:lvl1pPr marL="3175">
              <a:defRPr sz="60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dirty="0" smtClean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4123637" y="4971880"/>
            <a:ext cx="4106476" cy="686121"/>
          </a:xfrm>
        </p:spPr>
        <p:txBody>
          <a:bodyPr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000" b="1" i="0">
                <a:solidFill>
                  <a:srgbClr val="FFD624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5"/>
          </p:nvPr>
        </p:nvSpPr>
        <p:spPr>
          <a:xfrm>
            <a:off x="4136080" y="5489045"/>
            <a:ext cx="4106476" cy="686121"/>
          </a:xfrm>
        </p:spPr>
        <p:txBody>
          <a:bodyPr anchor="ctr">
            <a:no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28"/>
          <p:cNvSpPr>
            <a:spLocks noGrp="1"/>
          </p:cNvSpPr>
          <p:nvPr>
            <p:ph type="body" sz="quarter" idx="16"/>
          </p:nvPr>
        </p:nvSpPr>
        <p:spPr>
          <a:xfrm>
            <a:off x="4123637" y="3914775"/>
            <a:ext cx="4106476" cy="890415"/>
          </a:xfrm>
        </p:spPr>
        <p:txBody>
          <a:bodyPr anchor="ctr"/>
          <a:lstStyle>
            <a:lvl1pPr marL="0" indent="0">
              <a:buFontTx/>
              <a:buNone/>
              <a:defRPr sz="2400" i="1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 i="1">
                <a:solidFill>
                  <a:schemeClr val="bg1"/>
                </a:solidFill>
              </a:defRPr>
            </a:lvl2pPr>
            <a:lvl3pPr>
              <a:defRPr sz="2400" i="1">
                <a:solidFill>
                  <a:schemeClr val="bg1"/>
                </a:solidFill>
              </a:defRPr>
            </a:lvl3pPr>
            <a:lvl4pPr>
              <a:defRPr sz="2400" i="1">
                <a:solidFill>
                  <a:schemeClr val="bg1"/>
                </a:solidFill>
              </a:defRPr>
            </a:lvl4pPr>
            <a:lvl5pPr>
              <a:defRPr sz="24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4"/>
          <p:cNvSpPr>
            <a:spLocks noGrp="1" noChangeArrowheads="1"/>
          </p:cNvSpPr>
          <p:nvPr>
            <p:ph type="dt" sz="half" idx="17"/>
          </p:nvPr>
        </p:nvSpPr>
        <p:spPr>
          <a:xfrm>
            <a:off x="6553200" y="6435725"/>
            <a:ext cx="2133600" cy="268288"/>
          </a:xfrm>
        </p:spPr>
        <p:txBody>
          <a:bodyPr/>
          <a:lstStyle>
            <a:lvl1pPr algn="r">
              <a:defRPr b="1">
                <a:solidFill>
                  <a:schemeClr val="bg1"/>
                </a:solidFill>
              </a:defRPr>
            </a:lvl1pPr>
          </a:lstStyle>
          <a:p>
            <a:fld id="{85BFE062-6902-4D44-9CD6-0256EB3C7F40}" type="datetime1">
              <a:rPr lang="en-GB" altLang="en-US"/>
              <a:pPr/>
              <a:t>22/04/2016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471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4EC3AC-2FE4-4329-9FF5-1EB340F37B29}" type="slidenum">
              <a:rPr lang="en-GB" altLang="en-US"/>
              <a:pPr/>
              <a:t>‹Nº›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44570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7080A8-5D84-48DA-AB93-16017E93915A}" type="slidenum">
              <a:rPr lang="en-GB" altLang="en-US"/>
              <a:pPr/>
              <a:t>‹Nº›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47559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890485-6B5D-4800-8556-4788D44A7F2D}" type="slidenum">
              <a:rPr lang="en-GB" altLang="en-US"/>
              <a:pPr/>
              <a:t>‹Nº›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99073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3133E7-DA86-423F-A5EE-D1536C5B2363}" type="slidenum">
              <a:rPr lang="en-GB" altLang="en-US"/>
              <a:pPr/>
              <a:t>‹Nº›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43440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465ED4-5DB2-4549-95FC-98711A8C0FC0}" type="slidenum">
              <a:rPr lang="en-GB" altLang="en-US"/>
              <a:pPr/>
              <a:t>‹Nº›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32888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B830EF-8734-4EB9-8DC3-D99DFE3496FA}" type="slidenum">
              <a:rPr lang="en-GB" altLang="en-US"/>
              <a:pPr/>
              <a:t>‹Nº›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16622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1BA20C-3FF2-4E28-8934-7A92D70A9086}" type="slidenum">
              <a:rPr lang="en-GB" altLang="en-US"/>
              <a:pPr/>
              <a:t>‹Nº›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55370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B6FA45-4EFC-4F39-92B2-04E291B0EC33}" type="slidenum">
              <a:rPr lang="en-GB" altLang="en-US"/>
              <a:pPr/>
              <a:t>‹Nº›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59516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F4813078-67DB-4565-A706-A248A88A2EC9}" type="slidenum">
              <a:rPr lang="en-GB" altLang="en-US"/>
              <a:pPr/>
              <a:t>‹Nº›</a:t>
            </a:fld>
            <a:endParaRPr lang="en-GB" altLang="en-US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 altLang="en-US" sz="1800">
              <a:solidFill>
                <a:srgbClr val="FFFFFF"/>
              </a:solidFill>
            </a:endParaRPr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6" r:id="rId12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ebgate.ec.europa.eu/fpfis/wikis/display/EPROC/ESPD+Criteria:+Exclusion+Criteria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ebgate.ec.europa.eu/fpfis/wikis/display/EPROC/ESPD+-+European+Single+Procurement+Document" TargetMode="External"/><Relationship Id="rId2" Type="http://schemas.openxmlformats.org/officeDocument/2006/relationships/hyperlink" Target="https://webgate.ec.europa.eu/fpfis/wikis/display/EPROC/Presentation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ranesoftwrights.com/resources/ubl/index.htm" TargetMode="External"/><Relationship Id="rId5" Type="http://schemas.openxmlformats.org/officeDocument/2006/relationships/hyperlink" Target="https://www.oasis-open.org/committees/tc_home.php?wg_abbrev=codelist" TargetMode="External"/><Relationship Id="rId4" Type="http://schemas.openxmlformats.org/officeDocument/2006/relationships/hyperlink" Target="http://docs.oasis-open.org/ubl/UBL-2.1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Content Placeholder 2"/>
          <p:cNvSpPr txBox="1">
            <a:spLocks/>
          </p:cNvSpPr>
          <p:nvPr/>
        </p:nvSpPr>
        <p:spPr bwMode="auto">
          <a:xfrm>
            <a:off x="3617912" y="5858504"/>
            <a:ext cx="5562600" cy="1010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r" eaLnBrk="1" hangingPunct="1">
              <a:spcBef>
                <a:spcPct val="20000"/>
              </a:spcBef>
              <a:buClr>
                <a:schemeClr val="bg1"/>
              </a:buClr>
              <a:defRPr/>
            </a:pPr>
            <a:r>
              <a:rPr lang="en-GB" sz="1800" dirty="0" smtClean="0">
                <a:solidFill>
                  <a:schemeClr val="bg1"/>
                </a:solidFill>
                <a:latin typeface="+mj-lt"/>
                <a:cs typeface="Calibri" pitchFamily="34" charset="0"/>
              </a:rPr>
              <a:t>DG GROW</a:t>
            </a:r>
          </a:p>
          <a:p>
            <a:pPr algn="r" eaLnBrk="1" hangingPunct="1">
              <a:spcBef>
                <a:spcPct val="20000"/>
              </a:spcBef>
              <a:buClr>
                <a:schemeClr val="bg1"/>
              </a:buClr>
              <a:defRPr/>
            </a:pPr>
            <a:r>
              <a:rPr lang="en-GB" sz="1800" dirty="0" smtClean="0">
                <a:solidFill>
                  <a:schemeClr val="bg1"/>
                </a:solidFill>
                <a:latin typeface="+mj-lt"/>
                <a:cs typeface="Calibri" pitchFamily="34" charset="0"/>
              </a:rPr>
              <a:t>Unit R3</a:t>
            </a:r>
          </a:p>
          <a:p>
            <a:pPr algn="r" eaLnBrk="1" hangingPunct="1">
              <a:spcBef>
                <a:spcPct val="20000"/>
              </a:spcBef>
              <a:buClr>
                <a:schemeClr val="bg1"/>
              </a:buClr>
              <a:defRPr/>
            </a:pPr>
            <a:r>
              <a:rPr lang="en-GB" sz="1800" dirty="0" smtClean="0">
                <a:solidFill>
                  <a:schemeClr val="bg1"/>
                </a:solidFill>
                <a:latin typeface="+mj-lt"/>
                <a:cs typeface="Calibri" pitchFamily="34" charset="0"/>
              </a:rPr>
              <a:t>Brussels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179512" y="2538710"/>
            <a:ext cx="8535987" cy="233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31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6000" b="1">
                <a:solidFill>
                  <a:srgbClr val="FFD62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  <a:spcAft>
                <a:spcPts val="1200"/>
              </a:spcAft>
              <a:defRPr/>
            </a:pPr>
            <a:r>
              <a:rPr lang="en-GB" sz="3600" kern="0" dirty="0" smtClean="0"/>
              <a:t>DG GROW ESPD</a:t>
            </a:r>
          </a:p>
          <a:p>
            <a:pPr algn="ctr" eaLnBrk="1" hangingPunct="1">
              <a:lnSpc>
                <a:spcPct val="150000"/>
              </a:lnSpc>
              <a:spcAft>
                <a:spcPts val="1200"/>
              </a:spcAft>
              <a:defRPr/>
            </a:pPr>
            <a:r>
              <a:rPr lang="en-GB" sz="3600" kern="0" dirty="0" smtClean="0"/>
              <a:t> Exchange Data Model</a:t>
            </a:r>
          </a:p>
          <a:p>
            <a:pPr algn="ctr" eaLnBrk="1" hangingPunct="1">
              <a:lnSpc>
                <a:spcPct val="150000"/>
              </a:lnSpc>
              <a:spcAft>
                <a:spcPts val="1200"/>
              </a:spcAft>
              <a:defRPr/>
            </a:pPr>
            <a:r>
              <a:rPr lang="en-GB" sz="3600" kern="0" dirty="0" smtClean="0"/>
              <a:t>&amp; </a:t>
            </a:r>
          </a:p>
          <a:p>
            <a:pPr algn="ctr" eaLnBrk="1" hangingPunct="1">
              <a:lnSpc>
                <a:spcPct val="150000"/>
              </a:lnSpc>
              <a:spcAft>
                <a:spcPts val="1200"/>
              </a:spcAft>
              <a:defRPr/>
            </a:pPr>
            <a:r>
              <a:rPr lang="en-GB" sz="3600" kern="0" dirty="0" smtClean="0"/>
              <a:t>XML Implementation</a:t>
            </a:r>
          </a:p>
          <a:p>
            <a:pPr algn="ctr" eaLnBrk="1" hangingPunct="1">
              <a:lnSpc>
                <a:spcPct val="150000"/>
              </a:lnSpc>
              <a:spcAft>
                <a:spcPts val="1200"/>
              </a:spcAft>
              <a:defRPr/>
            </a:pPr>
            <a:r>
              <a:rPr lang="en-GB" sz="3600" kern="0" dirty="0" smtClean="0"/>
              <a:t>v1.0</a:t>
            </a:r>
          </a:p>
        </p:txBody>
      </p:sp>
    </p:spTree>
    <p:extLst>
      <p:ext uri="{BB962C8B-B14F-4D97-AF65-F5344CB8AC3E}">
        <p14:creationId xmlns:p14="http://schemas.microsoft.com/office/powerpoint/2010/main" val="112884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t d'imatges de database icon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4" descr="Resultat d'imatges de database icon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7" descr="Resultat d'imatges de database icons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4A5F64B6-3D7F-498E-A41C-02C573EC34E7}" type="slidenum">
              <a:rPr lang="en-GB" altLang="en-US" sz="1400">
                <a:solidFill>
                  <a:schemeClr val="tx1"/>
                </a:solidFill>
                <a:latin typeface="Arial" charset="0"/>
              </a:rPr>
              <a:pPr eaLnBrk="1" hangingPunct="1"/>
              <a:t>10</a:t>
            </a:fld>
            <a:endParaRPr lang="en-GB" altLang="en-US" sz="14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588" y="16282"/>
            <a:ext cx="37228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sz="1800" dirty="0" smtClean="0">
                <a:solidFill>
                  <a:schemeClr val="bg1"/>
                </a:solidFill>
              </a:rPr>
              <a:t>4- </a:t>
            </a:r>
            <a:r>
              <a:rPr lang="en-GB" sz="1800" dirty="0">
                <a:solidFill>
                  <a:schemeClr val="bg1"/>
                </a:solidFill>
              </a:rPr>
              <a:t>from the XSD schemas to the XML implementation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398999" y="1405225"/>
            <a:ext cx="813690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charset="0"/>
              <a:buChar char="•"/>
            </a:pPr>
            <a:r>
              <a:rPr lang="en-GB" dirty="0" smtClean="0"/>
              <a:t>For the creation of XML documents based on the ESPD XSD Schemas a set of rules need to be followed:</a:t>
            </a:r>
          </a:p>
          <a:p>
            <a:pPr marL="171450" indent="-171450">
              <a:buFont typeface="Arial" charset="0"/>
              <a:buChar char="•"/>
            </a:pPr>
            <a:endParaRPr lang="en-GB" dirty="0"/>
          </a:p>
          <a:p>
            <a:pPr marL="628650" lvl="1" indent="-171450">
              <a:buFont typeface="Arial" charset="0"/>
              <a:buChar char="•"/>
            </a:pPr>
            <a:r>
              <a:rPr lang="en-GB" dirty="0" smtClean="0"/>
              <a:t>Exclusion criteria are structured/expressed in a very regular specific way</a:t>
            </a:r>
          </a:p>
          <a:p>
            <a:pPr marL="628650" lvl="1" indent="-171450">
              <a:buFont typeface="Arial" charset="0"/>
              <a:buChar char="•"/>
            </a:pPr>
            <a:r>
              <a:rPr lang="en-GB" dirty="0" smtClean="0"/>
              <a:t>Selection criteria are structured differently depending of its type</a:t>
            </a:r>
          </a:p>
          <a:p>
            <a:pPr marL="171450" indent="-171450">
              <a:buFont typeface="Arial" charset="0"/>
              <a:buChar char="•"/>
            </a:pPr>
            <a:endParaRPr lang="en-GB" dirty="0"/>
          </a:p>
          <a:p>
            <a:pPr marL="171450" indent="-171450">
              <a:buFont typeface="Arial" charset="0"/>
              <a:buChar char="•"/>
            </a:pPr>
            <a:r>
              <a:rPr lang="en-GB" dirty="0" smtClean="0"/>
              <a:t>These structures are described in a detail manner in tables and diagrams (artefacts  ID#9)</a:t>
            </a:r>
          </a:p>
          <a:p>
            <a:pPr marL="171450" indent="-171450">
              <a:buFont typeface="Arial" charset="0"/>
              <a:buChar char="•"/>
            </a:pPr>
            <a:endParaRPr lang="en-GB" dirty="0"/>
          </a:p>
          <a:p>
            <a:pPr marL="171450" indent="-171450">
              <a:buFont typeface="Arial" charset="0"/>
              <a:buChar char="•"/>
            </a:pPr>
            <a:r>
              <a:rPr lang="en-GB" dirty="0" smtClean="0"/>
              <a:t>The Universal Unique Identifiers (UUID) as appear in the XML are specified in these tables</a:t>
            </a:r>
          </a:p>
          <a:p>
            <a:pPr marL="171450" indent="-171450">
              <a:buFont typeface="Arial" charset="0"/>
              <a:buChar char="•"/>
            </a:pPr>
            <a:endParaRPr lang="en-GB" dirty="0"/>
          </a:p>
          <a:p>
            <a:pPr marL="171450" indent="-171450">
              <a:buFont typeface="Arial" charset="0"/>
              <a:buChar char="•"/>
            </a:pPr>
            <a:r>
              <a:rPr lang="en-GB" dirty="0" smtClean="0"/>
              <a:t>The XML instances MUST be implemented according to these structures and use the UUIDs specified in the tables</a:t>
            </a:r>
          </a:p>
          <a:p>
            <a:pPr marL="171450" indent="-171450">
              <a:buFont typeface="Arial" charset="0"/>
              <a:buChar char="•"/>
            </a:pPr>
            <a:endParaRPr lang="en-GB" dirty="0"/>
          </a:p>
          <a:p>
            <a:pPr marL="171450" indent="-171450">
              <a:buFont typeface="Arial" charset="0"/>
              <a:buChar char="•"/>
            </a:pPr>
            <a:r>
              <a:rPr lang="en-GB" dirty="0" smtClean="0"/>
              <a:t>The XML instances MUST use the codes specified in the distributed Code Lists (artefact ID #6. See also the XML instances produced by the ESPD Service)</a:t>
            </a:r>
          </a:p>
          <a:p>
            <a:pPr marL="171450" indent="-171450">
              <a:buFont typeface="Arial" charset="0"/>
              <a:buChar char="•"/>
            </a:pPr>
            <a:endParaRPr lang="en-GB" dirty="0"/>
          </a:p>
          <a:p>
            <a:pPr marL="171450" indent="-171450">
              <a:buFont typeface="Arial" charset="0"/>
              <a:buChar char="•"/>
            </a:pPr>
            <a:r>
              <a:rPr lang="en-GB" dirty="0" smtClean="0"/>
              <a:t>Specification documentation (guidelines) is under construction where</a:t>
            </a:r>
            <a:r>
              <a:rPr lang="en-GB" dirty="0"/>
              <a:t> </a:t>
            </a:r>
            <a:r>
              <a:rPr lang="en-GB" dirty="0" smtClean="0"/>
              <a:t>the following aspects are detailed:</a:t>
            </a:r>
          </a:p>
          <a:p>
            <a:pPr marL="171450" indent="-171450">
              <a:buFont typeface="Arial" charset="0"/>
              <a:buChar char="•"/>
            </a:pPr>
            <a:endParaRPr lang="en-GB" dirty="0"/>
          </a:p>
          <a:p>
            <a:pPr marL="628650" lvl="1" indent="-171450">
              <a:buFont typeface="Arial" charset="0"/>
              <a:buChar char="•"/>
            </a:pPr>
            <a:r>
              <a:rPr lang="en-GB" dirty="0" smtClean="0"/>
              <a:t>Detailed description of the model</a:t>
            </a:r>
          </a:p>
          <a:p>
            <a:pPr marL="628650" lvl="1" indent="-171450">
              <a:buFont typeface="Arial" charset="0"/>
              <a:buChar char="•"/>
            </a:pPr>
            <a:r>
              <a:rPr lang="en-GB" dirty="0" smtClean="0"/>
              <a:t>General Rules for the XML implementation</a:t>
            </a:r>
          </a:p>
          <a:p>
            <a:pPr marL="628650" lvl="1" indent="-171450">
              <a:buFont typeface="Arial" charset="0"/>
              <a:buChar char="•"/>
            </a:pPr>
            <a:r>
              <a:rPr lang="en-GB" dirty="0" smtClean="0"/>
              <a:t>Specific Business Rules for the XML implementation</a:t>
            </a:r>
          </a:p>
          <a:p>
            <a:pPr marL="628650" lvl="1" indent="-171450">
              <a:buFont typeface="Arial" charset="0"/>
              <a:buChar char="•"/>
            </a:pPr>
            <a:r>
              <a:rPr lang="en-GB" dirty="0" smtClean="0"/>
              <a:t>Compulsory attributes, elements and reference to Code Lists</a:t>
            </a:r>
          </a:p>
          <a:p>
            <a:pPr marL="628650" lvl="1" indent="-171450">
              <a:buFont typeface="Arial" charset="0"/>
              <a:buChar char="•"/>
            </a:pPr>
            <a:r>
              <a:rPr lang="en-GB" dirty="0" smtClean="0"/>
              <a:t>Data Flows</a:t>
            </a:r>
          </a:p>
          <a:p>
            <a:pPr marL="628650" lvl="1" indent="-171450">
              <a:buFont typeface="Arial" charset="0"/>
              <a:buChar char="•"/>
            </a:pPr>
            <a:r>
              <a:rPr lang="en-GB" dirty="0" smtClean="0"/>
              <a:t>Examples</a:t>
            </a:r>
          </a:p>
          <a:p>
            <a:pPr marL="628650" lvl="1" indent="-171450">
              <a:buFont typeface="Arial" charset="0"/>
              <a:buChar char="•"/>
            </a:pPr>
            <a:r>
              <a:rPr lang="en-GB" dirty="0" smtClean="0"/>
              <a:t>Recommendations</a:t>
            </a:r>
          </a:p>
          <a:p>
            <a:pPr marL="628650" lvl="1" indent="-171450">
              <a:buFont typeface="Arial" charset="0"/>
              <a:buChar char="•"/>
            </a:pPr>
            <a:endParaRPr lang="en-GB" dirty="0" smtClean="0"/>
          </a:p>
          <a:p>
            <a:pPr marL="171450" indent="-171450">
              <a:buFont typeface="Arial" charset="0"/>
              <a:buChar char="•"/>
            </a:pPr>
            <a:endParaRPr lang="en-GB" dirty="0" smtClean="0"/>
          </a:p>
        </p:txBody>
      </p:sp>
      <p:sp>
        <p:nvSpPr>
          <p:cNvPr id="11" name="10 CuadroTexto"/>
          <p:cNvSpPr txBox="1"/>
          <p:nvPr/>
        </p:nvSpPr>
        <p:spPr>
          <a:xfrm>
            <a:off x="5724128" y="17066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altLang="en-US" sz="1800" dirty="0" smtClean="0">
                <a:solidFill>
                  <a:schemeClr val="bg1"/>
                </a:solidFill>
              </a:rPr>
              <a:t>Support for the XML implementation</a:t>
            </a:r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7253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t d'imatges de database icon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4" descr="Resultat d'imatges de database icon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7" descr="Resultat d'imatges de database icons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4A5F64B6-3D7F-498E-A41C-02C573EC34E7}" type="slidenum">
              <a:rPr lang="en-GB" altLang="en-US" sz="1400">
                <a:solidFill>
                  <a:schemeClr val="tx1"/>
                </a:solidFill>
                <a:latin typeface="Arial" charset="0"/>
              </a:rPr>
              <a:pPr eaLnBrk="1" hangingPunct="1"/>
              <a:t>11</a:t>
            </a:fld>
            <a:endParaRPr lang="en-GB" altLang="en-US" sz="14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588" y="16282"/>
            <a:ext cx="37228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sz="1800" dirty="0" smtClean="0">
                <a:solidFill>
                  <a:schemeClr val="bg1"/>
                </a:solidFill>
              </a:rPr>
              <a:t>4- </a:t>
            </a:r>
            <a:r>
              <a:rPr lang="en-GB" sz="1800" dirty="0">
                <a:solidFill>
                  <a:schemeClr val="bg1"/>
                </a:solidFill>
              </a:rPr>
              <a:t>from the XSD schemas to the XML implementation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5724128" y="17066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altLang="en-US" sz="1800" dirty="0" smtClean="0">
                <a:solidFill>
                  <a:schemeClr val="bg1"/>
                </a:solidFill>
              </a:rPr>
              <a:t>Data structure tables</a:t>
            </a:r>
            <a:endParaRPr lang="en-US" sz="1800" dirty="0">
              <a:solidFill>
                <a:schemeClr val="bg1"/>
              </a:solidFill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75" b="8889"/>
          <a:stretch/>
        </p:blipFill>
        <p:spPr bwMode="auto">
          <a:xfrm>
            <a:off x="-36512" y="1834335"/>
            <a:ext cx="9208674" cy="4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765175" y="1340768"/>
            <a:ext cx="76599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linkClick r:id="rId3"/>
              </a:rPr>
              <a:t>https://</a:t>
            </a:r>
            <a:r>
              <a:rPr lang="en-GB" dirty="0" smtClean="0">
                <a:hlinkClick r:id="rId3"/>
              </a:rPr>
              <a:t>webgate.ec.europa.eu/fpfis/wikis/display/EPROC/ESPD+Criteria%3A+Exclusion+Criteria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9790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t d'imatges de database icon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4" descr="Resultat d'imatges de database icon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7" descr="Resultat d'imatges de database icons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4A5F64B6-3D7F-498E-A41C-02C573EC34E7}" type="slidenum">
              <a:rPr lang="en-GB" altLang="en-US" sz="1400">
                <a:solidFill>
                  <a:schemeClr val="tx1"/>
                </a:solidFill>
                <a:latin typeface="Arial" charset="0"/>
              </a:rPr>
              <a:pPr eaLnBrk="1" hangingPunct="1"/>
              <a:t>12</a:t>
            </a:fld>
            <a:endParaRPr lang="en-GB" altLang="en-US" sz="14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588" y="16282"/>
            <a:ext cx="37228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sz="1800" dirty="0" smtClean="0">
                <a:solidFill>
                  <a:schemeClr val="bg1"/>
                </a:solidFill>
              </a:rPr>
              <a:t>4- </a:t>
            </a:r>
            <a:r>
              <a:rPr lang="en-GB" sz="1800" dirty="0">
                <a:solidFill>
                  <a:schemeClr val="bg1"/>
                </a:solidFill>
              </a:rPr>
              <a:t>from the XSD schemas to the XML implementation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5724128" y="17066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altLang="en-US" sz="1800" dirty="0" smtClean="0">
                <a:solidFill>
                  <a:schemeClr val="bg1"/>
                </a:solidFill>
              </a:rPr>
              <a:t>Data </a:t>
            </a:r>
            <a:r>
              <a:rPr lang="en-GB" altLang="en-US" sz="1800" dirty="0" smtClean="0">
                <a:solidFill>
                  <a:schemeClr val="bg1"/>
                </a:solidFill>
              </a:rPr>
              <a:t>Flow charts</a:t>
            </a:r>
          </a:p>
          <a:p>
            <a:pPr algn="r"/>
            <a:r>
              <a:rPr lang="en-GB" sz="1800" dirty="0" smtClean="0">
                <a:solidFill>
                  <a:schemeClr val="bg1"/>
                </a:solidFill>
              </a:rPr>
              <a:t>(example)</a:t>
            </a:r>
            <a:endParaRPr lang="en-US" sz="1800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5649" y="1146354"/>
            <a:ext cx="4531114" cy="5595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329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t d'imatges de database icon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4" descr="Resultat d'imatges de database icon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7" descr="Resultat d'imatges de database icons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4A5F64B6-3D7F-498E-A41C-02C573EC34E7}" type="slidenum">
              <a:rPr lang="en-GB" altLang="en-US" sz="1400">
                <a:solidFill>
                  <a:schemeClr val="tx1"/>
                </a:solidFill>
                <a:latin typeface="Arial" charset="0"/>
              </a:rPr>
              <a:pPr eaLnBrk="1" hangingPunct="1"/>
              <a:t>13</a:t>
            </a:fld>
            <a:endParaRPr lang="en-GB" altLang="en-US" sz="14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588" y="16282"/>
            <a:ext cx="37228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sz="1800" dirty="0" smtClean="0">
                <a:solidFill>
                  <a:schemeClr val="bg1"/>
                </a:solidFill>
              </a:rPr>
              <a:t>4- </a:t>
            </a:r>
            <a:r>
              <a:rPr lang="en-GB" sz="1800" dirty="0">
                <a:solidFill>
                  <a:schemeClr val="bg1"/>
                </a:solidFill>
              </a:rPr>
              <a:t>from the XSD schemas to the XML implementation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5724128" y="17066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altLang="en-US" sz="1800" smtClean="0">
                <a:solidFill>
                  <a:schemeClr val="bg1"/>
                </a:solidFill>
              </a:rPr>
              <a:t>Code Lists</a:t>
            </a:r>
            <a:endParaRPr lang="en-US" sz="1800" dirty="0">
              <a:solidFill>
                <a:schemeClr val="bg1"/>
              </a:solidFill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750" b="20247"/>
          <a:stretch/>
        </p:blipFill>
        <p:spPr bwMode="auto">
          <a:xfrm>
            <a:off x="-154608" y="1844824"/>
            <a:ext cx="9419828" cy="4631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14 CuadroTexto"/>
          <p:cNvSpPr txBox="1"/>
          <p:nvPr/>
        </p:nvSpPr>
        <p:spPr>
          <a:xfrm>
            <a:off x="765175" y="1340768"/>
            <a:ext cx="55038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https://webgate.ec.europa.eu/fpfis/wikis/display/EPROC/Code+Lists</a:t>
            </a:r>
          </a:p>
        </p:txBody>
      </p:sp>
    </p:spTree>
    <p:extLst>
      <p:ext uri="{BB962C8B-B14F-4D97-AF65-F5344CB8AC3E}">
        <p14:creationId xmlns:p14="http://schemas.microsoft.com/office/powerpoint/2010/main" val="4017408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t d'imatges de database icon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4" descr="Resultat d'imatges de database icon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7" descr="Resultat d'imatges de database icons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4A5F64B6-3D7F-498E-A41C-02C573EC34E7}" type="slidenum">
              <a:rPr lang="en-GB" altLang="en-US" sz="1400">
                <a:solidFill>
                  <a:schemeClr val="tx1"/>
                </a:solidFill>
                <a:latin typeface="Arial" charset="0"/>
              </a:rPr>
              <a:pPr eaLnBrk="1" hangingPunct="1"/>
              <a:t>14</a:t>
            </a:fld>
            <a:endParaRPr lang="en-GB" altLang="en-US" sz="14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588" y="16282"/>
            <a:ext cx="37228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sz="1800" dirty="0" smtClean="0">
                <a:solidFill>
                  <a:schemeClr val="bg1"/>
                </a:solidFill>
              </a:rPr>
              <a:t>4- </a:t>
            </a:r>
            <a:r>
              <a:rPr lang="en-GB" sz="1800" dirty="0">
                <a:solidFill>
                  <a:schemeClr val="bg1"/>
                </a:solidFill>
              </a:rPr>
              <a:t>from the XSD schemas to the XML implementation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5724128" y="17066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altLang="en-US" sz="1800" dirty="0" smtClean="0">
                <a:solidFill>
                  <a:schemeClr val="bg1"/>
                </a:solidFill>
              </a:rPr>
              <a:t>One Code List view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765175" y="1340768"/>
            <a:ext cx="59552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https://webgate.ec.europa.eu/fpfis/wikis/display/EPROC/CriteriaTypeCode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80" b="6258"/>
          <a:stretch/>
        </p:blipFill>
        <p:spPr bwMode="auto">
          <a:xfrm>
            <a:off x="4039" y="1700808"/>
            <a:ext cx="9142565" cy="4948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2551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t d'imatges de database icon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4" descr="Resultat d'imatges de database icon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7" descr="Resultat d'imatges de database icons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4A5F64B6-3D7F-498E-A41C-02C573EC34E7}" type="slidenum">
              <a:rPr lang="en-GB" altLang="en-US" sz="1400">
                <a:solidFill>
                  <a:schemeClr val="tx1"/>
                </a:solidFill>
                <a:latin typeface="Arial" charset="0"/>
              </a:rPr>
              <a:pPr eaLnBrk="1" hangingPunct="1"/>
              <a:t>15</a:t>
            </a:fld>
            <a:endParaRPr lang="en-GB" altLang="en-US" sz="14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588" y="16282"/>
            <a:ext cx="3722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sz="1800" dirty="0" smtClean="0">
                <a:solidFill>
                  <a:schemeClr val="bg1"/>
                </a:solidFill>
              </a:rPr>
              <a:t>5- </a:t>
            </a:r>
            <a:r>
              <a:rPr lang="en-GB" sz="1800" dirty="0">
                <a:solidFill>
                  <a:schemeClr val="bg1"/>
                </a:solidFill>
              </a:rPr>
              <a:t>on-going </a:t>
            </a:r>
            <a:r>
              <a:rPr lang="en-GB" sz="1800" dirty="0" smtClean="0">
                <a:solidFill>
                  <a:schemeClr val="bg1"/>
                </a:solidFill>
              </a:rPr>
              <a:t>works</a:t>
            </a:r>
            <a:endParaRPr lang="en-GB" sz="1800" dirty="0">
              <a:solidFill>
                <a:schemeClr val="bg1"/>
              </a:solidFill>
            </a:endParaRPr>
          </a:p>
        </p:txBody>
      </p:sp>
      <p:graphicFrame>
        <p:nvGraphicFramePr>
          <p:cNvPr id="11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2211041"/>
              </p:ext>
            </p:extLst>
          </p:nvPr>
        </p:nvGraphicFramePr>
        <p:xfrm>
          <a:off x="107505" y="2224856"/>
          <a:ext cx="8928993" cy="24444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3"/>
                <a:gridCol w="2016224"/>
                <a:gridCol w="4608512"/>
                <a:gridCol w="172819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>
                          <a:solidFill>
                            <a:srgbClr val="0000FF"/>
                          </a:solidFill>
                        </a:rPr>
                        <a:t>#ID</a:t>
                      </a:r>
                      <a:endParaRPr lang="en-GB" sz="11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>
                          <a:solidFill>
                            <a:srgbClr val="0000FF"/>
                          </a:solidFill>
                        </a:rPr>
                        <a:t>Work</a:t>
                      </a:r>
                      <a:endParaRPr lang="en-GB" sz="11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>
                          <a:solidFill>
                            <a:srgbClr val="0000FF"/>
                          </a:solidFill>
                        </a:rPr>
                        <a:t>Description</a:t>
                      </a:r>
                      <a:endParaRPr lang="en-GB" sz="11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>
                          <a:solidFill>
                            <a:srgbClr val="0000FF"/>
                          </a:solidFill>
                        </a:rPr>
                        <a:t>Due</a:t>
                      </a:r>
                      <a:endParaRPr lang="en-GB" sz="11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rgbClr val="0000FF"/>
                          </a:solidFill>
                        </a:rPr>
                        <a:t>1</a:t>
                      </a:r>
                      <a:endParaRPr lang="en-GB" sz="11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rgbClr val="0000FF"/>
                          </a:solidFill>
                        </a:rPr>
                        <a:t>ESPD-EDM Specification</a:t>
                      </a:r>
                      <a:endParaRPr lang="en-GB" sz="11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rgbClr val="0000FF"/>
                          </a:solidFill>
                        </a:rPr>
                        <a:t>Guidelines</a:t>
                      </a:r>
                      <a:r>
                        <a:rPr lang="en-GB" sz="1100" baseline="0" dirty="0" smtClean="0">
                          <a:solidFill>
                            <a:srgbClr val="0000FF"/>
                          </a:solidFill>
                        </a:rPr>
                        <a:t> for the implementation of the XML e-documents</a:t>
                      </a:r>
                      <a:endParaRPr lang="en-GB" sz="11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rgbClr val="0000FF"/>
                          </a:solidFill>
                        </a:rPr>
                        <a:t>May 2016</a:t>
                      </a:r>
                      <a:endParaRPr lang="en-GB" sz="11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rgbClr val="0000FF"/>
                          </a:solidFill>
                        </a:rPr>
                        <a:t>2</a:t>
                      </a:r>
                      <a:endParaRPr lang="en-GB" sz="11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rgbClr val="0000FF"/>
                          </a:solidFill>
                        </a:rPr>
                        <a:t>Business Rules</a:t>
                      </a:r>
                      <a:endParaRPr lang="en-GB" sz="11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rgbClr val="0000FF"/>
                          </a:solidFill>
                        </a:rPr>
                        <a:t>Exhaustive list of the Business</a:t>
                      </a:r>
                      <a:r>
                        <a:rPr lang="en-GB" sz="1100" baseline="0" dirty="0" smtClean="0">
                          <a:solidFill>
                            <a:srgbClr val="0000FF"/>
                          </a:solidFill>
                        </a:rPr>
                        <a:t> rules for ESPD Service conformance (included in the above Guidelines)</a:t>
                      </a:r>
                      <a:endParaRPr lang="en-GB" sz="11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rgbClr val="0000FF"/>
                          </a:solidFill>
                        </a:rPr>
                        <a:t>May 2016</a:t>
                      </a:r>
                      <a:endParaRPr lang="en-GB" sz="11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681648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rgbClr val="0000FF"/>
                          </a:solidFill>
                        </a:rPr>
                        <a:t>3</a:t>
                      </a:r>
                      <a:endParaRPr lang="en-GB" sz="11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rgbClr val="0000FF"/>
                          </a:solidFill>
                        </a:rPr>
                        <a:t>Semantic Validation artefacts</a:t>
                      </a:r>
                      <a:endParaRPr lang="en-GB" sz="11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rgbClr val="0000FF"/>
                          </a:solidFill>
                        </a:rPr>
                        <a:t>Exhaustive</a:t>
                      </a:r>
                      <a:r>
                        <a:rPr lang="en-GB" sz="1100" baseline="0" dirty="0" smtClean="0">
                          <a:solidFill>
                            <a:srgbClr val="0000FF"/>
                          </a:solidFill>
                        </a:rPr>
                        <a:t> </a:t>
                      </a:r>
                      <a:r>
                        <a:rPr lang="en-GB" sz="1100" dirty="0" err="1" smtClean="0">
                          <a:solidFill>
                            <a:srgbClr val="0000FF"/>
                          </a:solidFill>
                        </a:rPr>
                        <a:t>Schematron</a:t>
                      </a:r>
                      <a:r>
                        <a:rPr lang="en-GB" sz="1100" dirty="0" smtClean="0">
                          <a:solidFill>
                            <a:srgbClr val="0000FF"/>
                          </a:solidFill>
                        </a:rPr>
                        <a:t>-based artefact</a:t>
                      </a:r>
                      <a:r>
                        <a:rPr lang="en-GB" sz="1100" baseline="0" dirty="0" smtClean="0">
                          <a:solidFill>
                            <a:srgbClr val="0000FF"/>
                          </a:solidFill>
                        </a:rPr>
                        <a:t>s to validate the Business Rules and constraints specified in the Guidelines</a:t>
                      </a:r>
                      <a:endParaRPr lang="en-GB" sz="11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solidFill>
                            <a:srgbClr val="0000FF"/>
                          </a:solidFill>
                        </a:rPr>
                        <a:t>May 2016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rgbClr val="0000FF"/>
                          </a:solidFill>
                        </a:rPr>
                        <a:t>4</a:t>
                      </a:r>
                      <a:endParaRPr lang="en-GB" sz="11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rgbClr val="0000FF"/>
                          </a:solidFill>
                        </a:rPr>
                        <a:t>Executive Summary</a:t>
                      </a:r>
                      <a:endParaRPr lang="en-GB" sz="11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rgbClr val="0000FF"/>
                          </a:solidFill>
                        </a:rPr>
                        <a:t>A presentation similar to this one about the ESPD-Service and ESPD EDM</a:t>
                      </a:r>
                      <a:r>
                        <a:rPr lang="en-GB" sz="1100" baseline="0" dirty="0" smtClean="0">
                          <a:solidFill>
                            <a:srgbClr val="0000FF"/>
                          </a:solidFill>
                        </a:rPr>
                        <a:t> summarising the works developed in this first release</a:t>
                      </a:r>
                      <a:endParaRPr lang="en-GB" sz="11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rgbClr val="0000FF"/>
                          </a:solidFill>
                        </a:rPr>
                        <a:t>May-June</a:t>
                      </a:r>
                      <a:r>
                        <a:rPr lang="en-GB" sz="1100" baseline="0" dirty="0" smtClean="0">
                          <a:solidFill>
                            <a:srgbClr val="0000FF"/>
                          </a:solidFill>
                        </a:rPr>
                        <a:t> 2016</a:t>
                      </a:r>
                      <a:endParaRPr lang="en-GB" sz="1100" dirty="0" smtClean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093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t d'imatges de database icon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4" descr="Resultat d'imatges de database icon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7" descr="Resultat d'imatges de database icons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4A5F64B6-3D7F-498E-A41C-02C573EC34E7}" type="slidenum">
              <a:rPr lang="en-GB" altLang="en-US" sz="1400">
                <a:solidFill>
                  <a:schemeClr val="tx1"/>
                </a:solidFill>
                <a:latin typeface="Arial" charset="0"/>
              </a:rPr>
              <a:pPr eaLnBrk="1" hangingPunct="1"/>
              <a:t>16</a:t>
            </a:fld>
            <a:endParaRPr lang="en-GB" altLang="en-US" sz="14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588" y="16282"/>
            <a:ext cx="3722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sz="1800" dirty="0" smtClean="0">
                <a:solidFill>
                  <a:schemeClr val="bg1"/>
                </a:solidFill>
              </a:rPr>
              <a:t>6- some </a:t>
            </a:r>
            <a:r>
              <a:rPr lang="en-GB" altLang="en-US" sz="1800" b="1" dirty="0" smtClean="0">
                <a:solidFill>
                  <a:schemeClr val="bg1"/>
                </a:solidFill>
              </a:rPr>
              <a:t>references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539552" y="1844824"/>
            <a:ext cx="799288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charset="0"/>
              <a:buChar char="•"/>
            </a:pPr>
            <a:r>
              <a:rPr lang="en-GB" dirty="0" smtClean="0"/>
              <a:t>This presentation</a:t>
            </a:r>
            <a:r>
              <a:rPr lang="en-GB" dirty="0"/>
              <a:t>: </a:t>
            </a:r>
            <a:r>
              <a:rPr lang="en-GB" dirty="0">
                <a:hlinkClick r:id="rId2"/>
              </a:rPr>
              <a:t>https://</a:t>
            </a:r>
            <a:r>
              <a:rPr lang="en-GB" dirty="0" smtClean="0">
                <a:hlinkClick r:id="rId2"/>
              </a:rPr>
              <a:t>webgate.ec.europa.eu/fpfis/wikis/display/EPROC/Presentations</a:t>
            </a:r>
            <a:endParaRPr lang="en-GB" dirty="0" smtClean="0"/>
          </a:p>
          <a:p>
            <a:endParaRPr lang="en-GB" dirty="0" smtClean="0"/>
          </a:p>
          <a:p>
            <a:pPr marL="171450" indent="-171450">
              <a:buFont typeface="Arial" charset="0"/>
              <a:buChar char="•"/>
            </a:pPr>
            <a:endParaRPr lang="en-GB" dirty="0" smtClean="0"/>
          </a:p>
          <a:p>
            <a:pPr marL="171450" indent="-171450">
              <a:buFont typeface="Arial" charset="0"/>
              <a:buChar char="•"/>
            </a:pPr>
            <a:r>
              <a:rPr lang="en-GB" dirty="0" smtClean="0"/>
              <a:t>ESPD-EDM </a:t>
            </a:r>
            <a:r>
              <a:rPr lang="en-GB" dirty="0"/>
              <a:t>resources: </a:t>
            </a:r>
            <a:r>
              <a:rPr lang="en-GB" dirty="0">
                <a:hlinkClick r:id="rId3"/>
              </a:rPr>
              <a:t>https://webgate.ec.europa.eu/fpfis/wikis/display/EPROC/ESPD+-+</a:t>
            </a:r>
            <a:r>
              <a:rPr lang="en-GB" dirty="0" smtClean="0">
                <a:hlinkClick r:id="rId3"/>
              </a:rPr>
              <a:t>European+Single+Procurement+Document</a:t>
            </a:r>
            <a:endParaRPr lang="en-GB" dirty="0" smtClean="0"/>
          </a:p>
          <a:p>
            <a:pPr marL="171450" indent="-171450">
              <a:buFont typeface="Arial" charset="0"/>
              <a:buChar char="•"/>
            </a:pPr>
            <a:endParaRPr lang="en-GB" dirty="0"/>
          </a:p>
          <a:p>
            <a:pPr marL="171450" indent="-171450">
              <a:buFont typeface="Arial" charset="0"/>
              <a:buChar char="•"/>
            </a:pPr>
            <a:endParaRPr lang="en-GB" dirty="0" smtClean="0"/>
          </a:p>
          <a:p>
            <a:pPr marL="171450" indent="-171450">
              <a:buFont typeface="Arial" charset="0"/>
              <a:buChar char="•"/>
            </a:pPr>
            <a:r>
              <a:rPr lang="en-GB" dirty="0" smtClean="0"/>
              <a:t>OASIS UBL </a:t>
            </a:r>
            <a:r>
              <a:rPr lang="en-GB" dirty="0"/>
              <a:t>TC: </a:t>
            </a:r>
            <a:r>
              <a:rPr lang="en-GB" dirty="0">
                <a:hlinkClick r:id="rId4"/>
              </a:rPr>
              <a:t>http://</a:t>
            </a:r>
            <a:r>
              <a:rPr lang="en-GB" dirty="0" smtClean="0">
                <a:hlinkClick r:id="rId4"/>
              </a:rPr>
              <a:t>docs.oasis-open.org/ubl/UBL-2.1.html</a:t>
            </a:r>
            <a:endParaRPr lang="en-GB" dirty="0" smtClean="0"/>
          </a:p>
          <a:p>
            <a:pPr marL="171450" indent="-171450">
              <a:buFont typeface="Arial" charset="0"/>
              <a:buChar char="•"/>
            </a:pPr>
            <a:endParaRPr lang="en-GB" dirty="0" smtClean="0"/>
          </a:p>
          <a:p>
            <a:pPr marL="171450" indent="-171450">
              <a:buFont typeface="Arial" charset="0"/>
              <a:buChar char="•"/>
            </a:pPr>
            <a:endParaRPr lang="en-GB" dirty="0"/>
          </a:p>
          <a:p>
            <a:pPr marL="171450" indent="-171450">
              <a:buFont typeface="Arial" charset="0"/>
              <a:buChar char="•"/>
            </a:pPr>
            <a:r>
              <a:rPr lang="en-GB" dirty="0" err="1" smtClean="0"/>
              <a:t>Genericode</a:t>
            </a:r>
            <a:r>
              <a:rPr lang="en-GB" dirty="0" smtClean="0"/>
              <a:t> </a:t>
            </a:r>
            <a:r>
              <a:rPr lang="en-GB" dirty="0"/>
              <a:t>TC: </a:t>
            </a:r>
            <a:r>
              <a:rPr lang="en-GB" dirty="0">
                <a:hlinkClick r:id="rId5"/>
              </a:rPr>
              <a:t>https://</a:t>
            </a:r>
            <a:r>
              <a:rPr lang="en-GB" dirty="0" smtClean="0">
                <a:hlinkClick r:id="rId5"/>
              </a:rPr>
              <a:t>www.oasis-open.org/committees/tc_home.php?wg_abbrev=codelist</a:t>
            </a:r>
            <a:endParaRPr lang="en-GB" dirty="0" smtClean="0"/>
          </a:p>
          <a:p>
            <a:pPr marL="171450" indent="-171450">
              <a:buFont typeface="Arial" charset="0"/>
              <a:buChar char="•"/>
            </a:pPr>
            <a:endParaRPr lang="en-GB" dirty="0"/>
          </a:p>
          <a:p>
            <a:pPr marL="171450" indent="-171450">
              <a:buFont typeface="Arial" charset="0"/>
              <a:buChar char="•"/>
            </a:pPr>
            <a:endParaRPr lang="en-GB" dirty="0" smtClean="0"/>
          </a:p>
          <a:p>
            <a:pPr marL="171450" indent="-171450">
              <a:buFont typeface="Arial" charset="0"/>
              <a:buChar char="•"/>
            </a:pPr>
            <a:r>
              <a:rPr lang="en-GB" dirty="0" smtClean="0"/>
              <a:t>Semantic </a:t>
            </a:r>
            <a:r>
              <a:rPr lang="en-GB" dirty="0"/>
              <a:t>validation resources: </a:t>
            </a:r>
            <a:r>
              <a:rPr lang="en-GB" dirty="0">
                <a:hlinkClick r:id="rId6"/>
              </a:rPr>
              <a:t>http://</a:t>
            </a:r>
            <a:r>
              <a:rPr lang="en-GB" dirty="0" smtClean="0">
                <a:hlinkClick r:id="rId6"/>
              </a:rPr>
              <a:t>www.cranesoftwrights.com/resources/ubl/index.htm</a:t>
            </a:r>
            <a:endParaRPr lang="en-GB" dirty="0" smtClean="0"/>
          </a:p>
          <a:p>
            <a:pPr marL="171450" indent="-171450">
              <a:buFont typeface="Arial" charset="0"/>
              <a:buChar char="•"/>
            </a:pPr>
            <a:endParaRPr lang="en-GB" dirty="0" smtClean="0"/>
          </a:p>
          <a:p>
            <a:pPr marL="171450" indent="-171450">
              <a:buFont typeface="Arial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10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t d'imatges de database icon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4" descr="Resultat d'imatges de database icon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7" descr="Resultat d'imatges de database icons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24 CuadroTexto"/>
          <p:cNvSpPr txBox="1"/>
          <p:nvPr/>
        </p:nvSpPr>
        <p:spPr>
          <a:xfrm>
            <a:off x="19998" y="19004"/>
            <a:ext cx="2082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chemeClr val="bg1"/>
                </a:solidFill>
              </a:rPr>
              <a:t>Table of Content</a:t>
            </a:r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26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4A5F64B6-3D7F-498E-A41C-02C573EC34E7}" type="slidenum">
              <a:rPr lang="en-GB" altLang="en-US" sz="1400">
                <a:solidFill>
                  <a:schemeClr val="tx1"/>
                </a:solidFill>
                <a:latin typeface="Arial" charset="0"/>
              </a:rPr>
              <a:pPr eaLnBrk="1" hangingPunct="1"/>
              <a:t>2</a:t>
            </a:fld>
            <a:endParaRPr lang="en-GB" altLang="en-US" sz="1400" dirty="0">
              <a:solidFill>
                <a:schemeClr val="tx1"/>
              </a:solidFill>
              <a:latin typeface="Arial" charset="0"/>
            </a:endParaRPr>
          </a:p>
        </p:txBody>
      </p:sp>
      <p:grpSp>
        <p:nvGrpSpPr>
          <p:cNvPr id="14" name="13 Grupo"/>
          <p:cNvGrpSpPr/>
          <p:nvPr/>
        </p:nvGrpSpPr>
        <p:grpSpPr>
          <a:xfrm>
            <a:off x="539552" y="1704735"/>
            <a:ext cx="8800513" cy="4378908"/>
            <a:chOff x="539552" y="1704735"/>
            <a:chExt cx="8800513" cy="4378908"/>
          </a:xfrm>
        </p:grpSpPr>
        <p:sp>
          <p:nvSpPr>
            <p:cNvPr id="44" name="Text Box 30"/>
            <p:cNvSpPr txBox="1">
              <a:spLocks noChangeArrowheads="1"/>
            </p:cNvSpPr>
            <p:nvPr/>
          </p:nvSpPr>
          <p:spPr bwMode="auto">
            <a:xfrm>
              <a:off x="5426571" y="5723731"/>
              <a:ext cx="1622227" cy="30777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>
              <a:defPPr>
                <a:defRPr lang="en-US"/>
              </a:defPPr>
              <a:lvl1pPr>
                <a:lnSpc>
                  <a:spcPts val="2399"/>
                </a:lnSpc>
                <a:spcBef>
                  <a:spcPct val="100000"/>
                </a:spcBef>
                <a:spcAft>
                  <a:spcPts val="100"/>
                </a:spcAft>
                <a:tabLst>
                  <a:tab pos="5379175" algn="l"/>
                </a:tabLst>
                <a:defRPr sz="1600" b="1">
                  <a:solidFill>
                    <a:srgbClr val="0075A4"/>
                  </a:solidFill>
                  <a:latin typeface="+mn-lt"/>
                </a:defRPr>
              </a:lvl1pPr>
            </a:lstStyle>
            <a:p>
              <a:r>
                <a:rPr lang="en-GB" sz="1200" b="0" dirty="0">
                  <a:solidFill>
                    <a:srgbClr val="0F5494"/>
                  </a:solidFill>
                </a:rPr>
                <a:t>s</a:t>
              </a:r>
              <a:r>
                <a:rPr lang="en-GB" sz="1200" b="0" dirty="0" smtClean="0">
                  <a:solidFill>
                    <a:srgbClr val="0F5494"/>
                  </a:solidFill>
                </a:rPr>
                <a:t>ome </a:t>
              </a:r>
              <a:r>
                <a:rPr lang="en-GB" sz="1200" dirty="0" smtClean="0">
                  <a:solidFill>
                    <a:srgbClr val="0F5494"/>
                  </a:solidFill>
                </a:rPr>
                <a:t>references</a:t>
              </a:r>
              <a:endParaRPr lang="en-GB" sz="1200" dirty="0">
                <a:solidFill>
                  <a:srgbClr val="0F5494"/>
                </a:solidFill>
              </a:endParaRPr>
            </a:p>
          </p:txBody>
        </p:sp>
        <p:grpSp>
          <p:nvGrpSpPr>
            <p:cNvPr id="13" name="12 Grupo"/>
            <p:cNvGrpSpPr/>
            <p:nvPr/>
          </p:nvGrpSpPr>
          <p:grpSpPr>
            <a:xfrm>
              <a:off x="539552" y="1704735"/>
              <a:ext cx="8800513" cy="4378908"/>
              <a:chOff x="1181612" y="1704735"/>
              <a:chExt cx="8800513" cy="4378908"/>
            </a:xfrm>
          </p:grpSpPr>
          <p:cxnSp>
            <p:nvCxnSpPr>
              <p:cNvPr id="22" name="AutoShape 26"/>
              <p:cNvCxnSpPr>
                <a:cxnSpLocks noChangeShapeType="1"/>
                <a:stCxn id="34" idx="5"/>
                <a:endCxn id="32" idx="1"/>
              </p:cNvCxnSpPr>
              <p:nvPr/>
            </p:nvCxnSpPr>
            <p:spPr bwMode="auto">
              <a:xfrm>
                <a:off x="1544201" y="2067231"/>
                <a:ext cx="474989" cy="460727"/>
              </a:xfrm>
              <a:prstGeom prst="straightConnector1">
                <a:avLst/>
              </a:prstGeom>
              <a:solidFill>
                <a:srgbClr val="FFFFFF"/>
              </a:solidFill>
              <a:ln w="38100" algn="ctr">
                <a:solidFill>
                  <a:srgbClr val="0F5494"/>
                </a:solidFill>
                <a:round/>
                <a:headEnd/>
                <a:tailEnd type="triangle"/>
              </a:ln>
            </p:spPr>
          </p:cxnSp>
          <p:sp>
            <p:nvSpPr>
              <p:cNvPr id="24" name="Text Box 25"/>
              <p:cNvSpPr txBox="1">
                <a:spLocks noChangeArrowheads="1"/>
              </p:cNvSpPr>
              <p:nvPr/>
            </p:nvSpPr>
            <p:spPr bwMode="auto">
              <a:xfrm>
                <a:off x="1971574" y="1785698"/>
                <a:ext cx="4544642" cy="26276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>
                  <a:lnSpc>
                    <a:spcPts val="2399"/>
                  </a:lnSpc>
                  <a:spcBef>
                    <a:spcPct val="100000"/>
                  </a:spcBef>
                  <a:spcAft>
                    <a:spcPts val="100"/>
                  </a:spcAft>
                  <a:tabLst>
                    <a:tab pos="5379175" algn="l"/>
                  </a:tabLst>
                </a:pPr>
                <a:r>
                  <a:rPr lang="en-GB" sz="1200" dirty="0" smtClean="0">
                    <a:latin typeface="+mn-lt"/>
                  </a:rPr>
                  <a:t>ESPD Exchange Data Model (ESPD EDM) ruling </a:t>
                </a:r>
                <a:r>
                  <a:rPr lang="en-GB" sz="1200" b="1" dirty="0" smtClean="0">
                    <a:latin typeface="+mn-lt"/>
                  </a:rPr>
                  <a:t>principles</a:t>
                </a:r>
                <a:endParaRPr lang="en-GB" sz="1200" b="1" dirty="0">
                  <a:latin typeface="+mn-lt"/>
                </a:endParaRPr>
              </a:p>
            </p:txBody>
          </p:sp>
          <p:sp>
            <p:nvSpPr>
              <p:cNvPr id="32" name="AutoShape 26"/>
              <p:cNvSpPr>
                <a:spLocks noChangeArrowheads="1"/>
              </p:cNvSpPr>
              <p:nvPr/>
            </p:nvSpPr>
            <p:spPr bwMode="auto">
              <a:xfrm>
                <a:off x="1956979" y="2465764"/>
                <a:ext cx="424800" cy="424690"/>
              </a:xfrm>
              <a:prstGeom prst="ellipse">
                <a:avLst/>
              </a:prstGeom>
              <a:solidFill>
                <a:srgbClr val="FFFFFF"/>
              </a:solidFill>
              <a:ln w="38100" algn="ctr">
                <a:solidFill>
                  <a:srgbClr val="0F5494"/>
                </a:solidFill>
                <a:round/>
                <a:headEnd/>
                <a:tailEnd/>
              </a:ln>
            </p:spPr>
            <p:txBody>
              <a:bodyPr wrap="none" lIns="100296" tIns="52154" rIns="100296" bIns="52154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1600" b="1" kern="0" dirty="0" smtClean="0">
                    <a:latin typeface="Calibri"/>
                  </a:rPr>
                  <a:t>2</a:t>
                </a:r>
              </a:p>
            </p:txBody>
          </p:sp>
          <p:sp>
            <p:nvSpPr>
              <p:cNvPr id="33" name="Text Box 30"/>
              <p:cNvSpPr txBox="1">
                <a:spLocks noChangeArrowheads="1"/>
              </p:cNvSpPr>
              <p:nvPr/>
            </p:nvSpPr>
            <p:spPr bwMode="auto">
              <a:xfrm>
                <a:off x="2778506" y="2546727"/>
                <a:ext cx="5537910" cy="307777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square" lIns="0" tIns="0" rIns="0" bIns="0">
                <a:spAutoFit/>
              </a:bodyPr>
              <a:lstStyle>
                <a:defPPr>
                  <a:defRPr lang="en-US"/>
                </a:defPPr>
                <a:lvl1pPr>
                  <a:lnSpc>
                    <a:spcPts val="2399"/>
                  </a:lnSpc>
                  <a:spcBef>
                    <a:spcPct val="100000"/>
                  </a:spcBef>
                  <a:spcAft>
                    <a:spcPts val="100"/>
                  </a:spcAft>
                  <a:tabLst>
                    <a:tab pos="5379175" algn="l"/>
                  </a:tabLst>
                  <a:defRPr sz="1600" b="1">
                    <a:solidFill>
                      <a:srgbClr val="0075A4"/>
                    </a:solidFill>
                    <a:latin typeface="+mn-lt"/>
                  </a:defRPr>
                </a:lvl1pPr>
              </a:lstStyle>
              <a:p>
                <a:r>
                  <a:rPr lang="en-GB" sz="1200" b="0" dirty="0" smtClean="0">
                    <a:solidFill>
                      <a:srgbClr val="0F5494"/>
                    </a:solidFill>
                  </a:rPr>
                  <a:t>ESPD EDM </a:t>
                </a:r>
                <a:r>
                  <a:rPr lang="en-GB" sz="1200" dirty="0" smtClean="0">
                    <a:solidFill>
                      <a:srgbClr val="0F5494"/>
                    </a:solidFill>
                  </a:rPr>
                  <a:t>artefacts</a:t>
                </a:r>
                <a:r>
                  <a:rPr lang="en-GB" sz="1200" b="0" dirty="0" smtClean="0">
                    <a:solidFill>
                      <a:srgbClr val="0F5494"/>
                    </a:solidFill>
                  </a:rPr>
                  <a:t> currently available</a:t>
                </a:r>
                <a:endParaRPr lang="en-GB" sz="1200" b="0" dirty="0">
                  <a:solidFill>
                    <a:srgbClr val="0F5494"/>
                  </a:solidFill>
                </a:endParaRPr>
              </a:p>
            </p:txBody>
          </p:sp>
          <p:sp>
            <p:nvSpPr>
              <p:cNvPr id="34" name="AutoShape 27"/>
              <p:cNvSpPr>
                <a:spLocks noChangeArrowheads="1"/>
              </p:cNvSpPr>
              <p:nvPr/>
            </p:nvSpPr>
            <p:spPr bwMode="auto">
              <a:xfrm>
                <a:off x="1181612" y="1704735"/>
                <a:ext cx="424800" cy="424690"/>
              </a:xfrm>
              <a:prstGeom prst="ellipse">
                <a:avLst/>
              </a:prstGeom>
              <a:solidFill>
                <a:schemeClr val="bg1"/>
              </a:solidFill>
              <a:ln w="38100" algn="ctr">
                <a:solidFill>
                  <a:srgbClr val="0F5494"/>
                </a:solidFill>
                <a:round/>
                <a:headEnd/>
                <a:tailEnd/>
              </a:ln>
            </p:spPr>
            <p:txBody>
              <a:bodyPr wrap="none" lIns="100296" tIns="52154" rIns="100296" bIns="52154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1600" b="1" kern="0" dirty="0" smtClean="0">
                    <a:latin typeface="Calibri"/>
                  </a:rPr>
                  <a:t>1</a:t>
                </a:r>
              </a:p>
            </p:txBody>
          </p:sp>
          <p:sp>
            <p:nvSpPr>
              <p:cNvPr id="35" name="AutoShape 26"/>
              <p:cNvSpPr>
                <a:spLocks noChangeArrowheads="1"/>
              </p:cNvSpPr>
              <p:nvPr/>
            </p:nvSpPr>
            <p:spPr bwMode="auto">
              <a:xfrm>
                <a:off x="2782732" y="3266578"/>
                <a:ext cx="424800" cy="424690"/>
              </a:xfrm>
              <a:prstGeom prst="ellipse">
                <a:avLst/>
              </a:prstGeom>
              <a:solidFill>
                <a:srgbClr val="FFFFFF"/>
              </a:solidFill>
              <a:ln w="38100" algn="ctr">
                <a:solidFill>
                  <a:srgbClr val="0F5494"/>
                </a:solidFill>
                <a:round/>
                <a:headEnd/>
                <a:tailEnd/>
              </a:ln>
            </p:spPr>
            <p:txBody>
              <a:bodyPr wrap="none" lIns="100296" tIns="52154" rIns="100296" bIns="52154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1600" b="1" kern="0" dirty="0" smtClean="0">
                    <a:latin typeface="Calibri"/>
                  </a:rPr>
                  <a:t>3</a:t>
                </a:r>
              </a:p>
            </p:txBody>
          </p:sp>
          <p:sp>
            <p:nvSpPr>
              <p:cNvPr id="36" name="Text Box 30"/>
              <p:cNvSpPr txBox="1">
                <a:spLocks noChangeArrowheads="1"/>
              </p:cNvSpPr>
              <p:nvPr/>
            </p:nvSpPr>
            <p:spPr bwMode="auto">
              <a:xfrm>
                <a:off x="3589644" y="3347541"/>
                <a:ext cx="5537910" cy="26276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square" lIns="0" tIns="0" rIns="0" bIns="0">
                <a:spAutoFit/>
              </a:bodyPr>
              <a:lstStyle>
                <a:defPPr>
                  <a:defRPr lang="en-US"/>
                </a:defPPr>
                <a:lvl1pPr>
                  <a:lnSpc>
                    <a:spcPts val="2399"/>
                  </a:lnSpc>
                  <a:spcBef>
                    <a:spcPct val="100000"/>
                  </a:spcBef>
                  <a:spcAft>
                    <a:spcPts val="100"/>
                  </a:spcAft>
                  <a:tabLst>
                    <a:tab pos="5379175" algn="l"/>
                  </a:tabLst>
                  <a:defRPr sz="1600" b="1">
                    <a:solidFill>
                      <a:srgbClr val="0075A4"/>
                    </a:solidFill>
                    <a:latin typeface="+mn-lt"/>
                  </a:defRPr>
                </a:lvl1pPr>
              </a:lstStyle>
              <a:p>
                <a:r>
                  <a:rPr lang="en-GB" sz="1200" b="0" dirty="0">
                    <a:solidFill>
                      <a:srgbClr val="0F5494"/>
                    </a:solidFill>
                  </a:rPr>
                  <a:t>ESPD EDM conceptual </a:t>
                </a:r>
                <a:r>
                  <a:rPr lang="en-GB" sz="1200" dirty="0">
                    <a:solidFill>
                      <a:srgbClr val="0F5494"/>
                    </a:solidFill>
                  </a:rPr>
                  <a:t>representation</a:t>
                </a:r>
              </a:p>
            </p:txBody>
          </p:sp>
          <p:cxnSp>
            <p:nvCxnSpPr>
              <p:cNvPr id="37" name="AutoShape 26"/>
              <p:cNvCxnSpPr>
                <a:cxnSpLocks noChangeShapeType="1"/>
                <a:stCxn id="32" idx="5"/>
                <a:endCxn id="35" idx="1"/>
              </p:cNvCxnSpPr>
              <p:nvPr/>
            </p:nvCxnSpPr>
            <p:spPr bwMode="auto">
              <a:xfrm>
                <a:off x="2319568" y="2828260"/>
                <a:ext cx="525375" cy="500512"/>
              </a:xfrm>
              <a:prstGeom prst="straightConnector1">
                <a:avLst/>
              </a:prstGeom>
              <a:solidFill>
                <a:srgbClr val="FFFFFF"/>
              </a:solidFill>
              <a:ln w="38100" algn="ctr">
                <a:solidFill>
                  <a:srgbClr val="0F5494"/>
                </a:solidFill>
                <a:round/>
                <a:headEnd/>
                <a:tailEnd type="triangle"/>
              </a:ln>
            </p:spPr>
          </p:cxnSp>
          <p:sp>
            <p:nvSpPr>
              <p:cNvPr id="38" name="AutoShape 26"/>
              <p:cNvSpPr>
                <a:spLocks noChangeArrowheads="1"/>
              </p:cNvSpPr>
              <p:nvPr/>
            </p:nvSpPr>
            <p:spPr bwMode="auto">
              <a:xfrm>
                <a:off x="3575233" y="4017514"/>
                <a:ext cx="424800" cy="424690"/>
              </a:xfrm>
              <a:prstGeom prst="ellipse">
                <a:avLst/>
              </a:prstGeom>
              <a:solidFill>
                <a:srgbClr val="FFFFFF"/>
              </a:solidFill>
              <a:ln w="38100" algn="ctr">
                <a:solidFill>
                  <a:srgbClr val="0F5494"/>
                </a:solidFill>
                <a:round/>
                <a:headEnd/>
                <a:tailEnd/>
              </a:ln>
            </p:spPr>
            <p:txBody>
              <a:bodyPr wrap="none" lIns="100296" tIns="52154" rIns="100296" bIns="52154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1600" b="1" kern="0" dirty="0" smtClean="0">
                    <a:latin typeface="Calibri"/>
                  </a:rPr>
                  <a:t>4</a:t>
                </a:r>
              </a:p>
            </p:txBody>
          </p:sp>
          <p:cxnSp>
            <p:nvCxnSpPr>
              <p:cNvPr id="39" name="AutoShape 26"/>
              <p:cNvCxnSpPr>
                <a:cxnSpLocks noChangeShapeType="1"/>
                <a:stCxn id="35" idx="5"/>
                <a:endCxn id="38" idx="1"/>
              </p:cNvCxnSpPr>
              <p:nvPr/>
            </p:nvCxnSpPr>
            <p:spPr bwMode="auto">
              <a:xfrm>
                <a:off x="3145321" y="3629074"/>
                <a:ext cx="492123" cy="450634"/>
              </a:xfrm>
              <a:prstGeom prst="straightConnector1">
                <a:avLst/>
              </a:prstGeom>
              <a:solidFill>
                <a:srgbClr val="FFFFFF"/>
              </a:solidFill>
              <a:ln w="38100" algn="ctr">
                <a:solidFill>
                  <a:srgbClr val="0F5494"/>
                </a:solidFill>
                <a:round/>
                <a:headEnd/>
                <a:tailEnd type="triangle"/>
              </a:ln>
            </p:spPr>
          </p:cxnSp>
          <p:sp>
            <p:nvSpPr>
              <p:cNvPr id="40" name="AutoShape 26"/>
              <p:cNvSpPr>
                <a:spLocks noChangeArrowheads="1"/>
              </p:cNvSpPr>
              <p:nvPr/>
            </p:nvSpPr>
            <p:spPr bwMode="auto">
              <a:xfrm>
                <a:off x="4409540" y="4820753"/>
                <a:ext cx="424800" cy="424690"/>
              </a:xfrm>
              <a:prstGeom prst="ellipse">
                <a:avLst/>
              </a:prstGeom>
              <a:solidFill>
                <a:srgbClr val="FFFFFF"/>
              </a:solidFill>
              <a:ln w="38100" algn="ctr">
                <a:solidFill>
                  <a:srgbClr val="0F5494"/>
                </a:solidFill>
                <a:round/>
                <a:headEnd/>
                <a:tailEnd/>
              </a:ln>
            </p:spPr>
            <p:txBody>
              <a:bodyPr wrap="none" lIns="100296" tIns="52154" rIns="100296" bIns="52154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1600" b="1" kern="0" dirty="0" smtClean="0">
                    <a:latin typeface="Calibri"/>
                  </a:rPr>
                  <a:t>5</a:t>
                </a:r>
              </a:p>
            </p:txBody>
          </p:sp>
          <p:sp>
            <p:nvSpPr>
              <p:cNvPr id="41" name="Text Box 30"/>
              <p:cNvSpPr txBox="1">
                <a:spLocks noChangeArrowheads="1"/>
              </p:cNvSpPr>
              <p:nvPr/>
            </p:nvSpPr>
            <p:spPr bwMode="auto">
              <a:xfrm>
                <a:off x="5254029" y="4901716"/>
                <a:ext cx="3782467" cy="262764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square" lIns="0" tIns="0" rIns="0" bIns="0">
                <a:spAutoFit/>
              </a:bodyPr>
              <a:lstStyle>
                <a:defPPr>
                  <a:defRPr lang="en-US"/>
                </a:defPPr>
                <a:lvl1pPr>
                  <a:lnSpc>
                    <a:spcPts val="2399"/>
                  </a:lnSpc>
                  <a:spcBef>
                    <a:spcPct val="100000"/>
                  </a:spcBef>
                  <a:spcAft>
                    <a:spcPts val="100"/>
                  </a:spcAft>
                  <a:tabLst>
                    <a:tab pos="5379175" algn="l"/>
                  </a:tabLst>
                  <a:defRPr sz="1600" b="1">
                    <a:solidFill>
                      <a:srgbClr val="0075A4"/>
                    </a:solidFill>
                    <a:latin typeface="+mn-lt"/>
                  </a:defRPr>
                </a:lvl1pPr>
              </a:lstStyle>
              <a:p>
                <a:r>
                  <a:rPr lang="en-GB" sz="1200" dirty="0" smtClean="0">
                    <a:solidFill>
                      <a:srgbClr val="0F5494"/>
                    </a:solidFill>
                  </a:rPr>
                  <a:t>on-going</a:t>
                </a:r>
                <a:r>
                  <a:rPr lang="en-GB" sz="1200" b="0" dirty="0" smtClean="0">
                    <a:solidFill>
                      <a:srgbClr val="0F5494"/>
                    </a:solidFill>
                  </a:rPr>
                  <a:t> works</a:t>
                </a:r>
                <a:endParaRPr lang="en-GB" sz="1200" b="0" dirty="0">
                  <a:solidFill>
                    <a:srgbClr val="0F5494"/>
                  </a:solidFill>
                </a:endParaRPr>
              </a:p>
            </p:txBody>
          </p:sp>
          <p:cxnSp>
            <p:nvCxnSpPr>
              <p:cNvPr id="42" name="AutoShape 26"/>
              <p:cNvCxnSpPr>
                <a:cxnSpLocks noChangeShapeType="1"/>
                <a:stCxn id="38" idx="5"/>
                <a:endCxn id="40" idx="1"/>
              </p:cNvCxnSpPr>
              <p:nvPr/>
            </p:nvCxnSpPr>
            <p:spPr bwMode="auto">
              <a:xfrm>
                <a:off x="3937822" y="4380010"/>
                <a:ext cx="533929" cy="502937"/>
              </a:xfrm>
              <a:prstGeom prst="straightConnector1">
                <a:avLst/>
              </a:prstGeom>
              <a:solidFill>
                <a:srgbClr val="FFFFFF"/>
              </a:solidFill>
              <a:ln w="38100" algn="ctr">
                <a:solidFill>
                  <a:srgbClr val="0F5494"/>
                </a:solidFill>
                <a:round/>
                <a:headEnd/>
                <a:tailEnd type="triangle"/>
              </a:ln>
            </p:spPr>
          </p:cxnSp>
          <p:sp>
            <p:nvSpPr>
              <p:cNvPr id="43" name="AutoShape 26"/>
              <p:cNvSpPr>
                <a:spLocks noChangeArrowheads="1"/>
              </p:cNvSpPr>
              <p:nvPr/>
            </p:nvSpPr>
            <p:spPr bwMode="auto">
              <a:xfrm>
                <a:off x="5323940" y="5658953"/>
                <a:ext cx="424800" cy="424690"/>
              </a:xfrm>
              <a:prstGeom prst="ellipse">
                <a:avLst/>
              </a:prstGeom>
              <a:solidFill>
                <a:srgbClr val="FFFFFF"/>
              </a:solidFill>
              <a:ln w="38100" algn="ctr">
                <a:solidFill>
                  <a:srgbClr val="0F5494"/>
                </a:solidFill>
                <a:round/>
                <a:headEnd/>
                <a:tailEnd/>
              </a:ln>
            </p:spPr>
            <p:txBody>
              <a:bodyPr wrap="none" lIns="100296" tIns="52154" rIns="100296" bIns="52154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1600" b="1" kern="0" dirty="0" smtClean="0">
                    <a:latin typeface="Calibri"/>
                  </a:rPr>
                  <a:t>6</a:t>
                </a:r>
              </a:p>
            </p:txBody>
          </p:sp>
          <p:cxnSp>
            <p:nvCxnSpPr>
              <p:cNvPr id="45" name="AutoShape 26"/>
              <p:cNvCxnSpPr>
                <a:cxnSpLocks noChangeShapeType="1"/>
                <a:stCxn id="40" idx="5"/>
                <a:endCxn id="43" idx="1"/>
              </p:cNvCxnSpPr>
              <p:nvPr/>
            </p:nvCxnSpPr>
            <p:spPr bwMode="auto">
              <a:xfrm>
                <a:off x="4772129" y="5183249"/>
                <a:ext cx="614022" cy="537898"/>
              </a:xfrm>
              <a:prstGeom prst="straightConnector1">
                <a:avLst/>
              </a:prstGeom>
              <a:solidFill>
                <a:srgbClr val="FFFFFF"/>
              </a:solidFill>
              <a:ln w="38100" algn="ctr">
                <a:solidFill>
                  <a:srgbClr val="0F5494"/>
                </a:solidFill>
                <a:round/>
                <a:headEnd/>
                <a:tailEnd type="triangle"/>
              </a:ln>
            </p:spPr>
          </p:cxnSp>
          <p:sp>
            <p:nvSpPr>
              <p:cNvPr id="46" name="Text Box 30"/>
              <p:cNvSpPr txBox="1">
                <a:spLocks noChangeArrowheads="1"/>
              </p:cNvSpPr>
              <p:nvPr/>
            </p:nvSpPr>
            <p:spPr bwMode="auto">
              <a:xfrm>
                <a:off x="4444215" y="4075971"/>
                <a:ext cx="5537910" cy="307777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square" lIns="0" tIns="0" rIns="0" bIns="0">
                <a:spAutoFit/>
              </a:bodyPr>
              <a:lstStyle>
                <a:defPPr>
                  <a:defRPr lang="en-US"/>
                </a:defPPr>
                <a:lvl1pPr>
                  <a:lnSpc>
                    <a:spcPts val="2399"/>
                  </a:lnSpc>
                  <a:spcBef>
                    <a:spcPct val="100000"/>
                  </a:spcBef>
                  <a:spcAft>
                    <a:spcPts val="100"/>
                  </a:spcAft>
                  <a:tabLst>
                    <a:tab pos="5379175" algn="l"/>
                  </a:tabLst>
                  <a:defRPr sz="1600" b="1">
                    <a:solidFill>
                      <a:srgbClr val="0075A4"/>
                    </a:solidFill>
                    <a:latin typeface="+mn-lt"/>
                  </a:defRPr>
                </a:lvl1pPr>
              </a:lstStyle>
              <a:p>
                <a:r>
                  <a:rPr lang="en-GB" sz="1200" b="0" dirty="0" smtClean="0">
                    <a:solidFill>
                      <a:srgbClr val="0F5494"/>
                    </a:solidFill>
                  </a:rPr>
                  <a:t>from the XSD schemas to the </a:t>
                </a:r>
                <a:r>
                  <a:rPr lang="en-GB" sz="1200" dirty="0" smtClean="0">
                    <a:solidFill>
                      <a:srgbClr val="0F5494"/>
                    </a:solidFill>
                  </a:rPr>
                  <a:t>XML implementation</a:t>
                </a:r>
                <a:endParaRPr lang="en-GB" sz="1200" dirty="0">
                  <a:solidFill>
                    <a:srgbClr val="0F5494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78128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t d'imatges de database icon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4" descr="Resultat d'imatges de database icon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7" descr="Resultat d'imatges de database icons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" name="6 Grupo"/>
          <p:cNvGrpSpPr/>
          <p:nvPr/>
        </p:nvGrpSpPr>
        <p:grpSpPr>
          <a:xfrm>
            <a:off x="4974691" y="4086944"/>
            <a:ext cx="2232248" cy="2160240"/>
            <a:chOff x="2790869" y="2492896"/>
            <a:chExt cx="2232248" cy="2160240"/>
          </a:xfrm>
        </p:grpSpPr>
        <p:sp>
          <p:nvSpPr>
            <p:cNvPr id="3" name="2 Elipse"/>
            <p:cNvSpPr/>
            <p:nvPr/>
          </p:nvSpPr>
          <p:spPr bwMode="auto">
            <a:xfrm>
              <a:off x="2790869" y="2492896"/>
              <a:ext cx="2232248" cy="2160240"/>
            </a:xfrm>
            <a:prstGeom prst="ellipse">
              <a:avLst/>
            </a:prstGeom>
            <a:noFill/>
            <a:ln w="9525" cap="flat" cmpd="sng" algn="ctr">
              <a:solidFill>
                <a:srgbClr val="0F5494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6" name="5 CuadroTexto"/>
            <p:cNvSpPr txBox="1"/>
            <p:nvPr/>
          </p:nvSpPr>
          <p:spPr>
            <a:xfrm>
              <a:off x="2903117" y="3012450"/>
              <a:ext cx="96787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b="1" dirty="0" smtClean="0"/>
                <a:t>Core Criterion Data Model</a:t>
              </a:r>
              <a:endParaRPr lang="en-US" sz="700" b="1" dirty="0"/>
            </a:p>
          </p:txBody>
        </p:sp>
      </p:grpSp>
      <p:grpSp>
        <p:nvGrpSpPr>
          <p:cNvPr id="19" name="18 Grupo"/>
          <p:cNvGrpSpPr/>
          <p:nvPr/>
        </p:nvGrpSpPr>
        <p:grpSpPr>
          <a:xfrm>
            <a:off x="6990915" y="4591000"/>
            <a:ext cx="1283137" cy="1080120"/>
            <a:chOff x="3942997" y="3084458"/>
            <a:chExt cx="1283137" cy="1080120"/>
          </a:xfrm>
        </p:grpSpPr>
        <p:sp>
          <p:nvSpPr>
            <p:cNvPr id="20" name="19 Elipse"/>
            <p:cNvSpPr/>
            <p:nvPr/>
          </p:nvSpPr>
          <p:spPr bwMode="auto">
            <a:xfrm>
              <a:off x="4015613" y="3084458"/>
              <a:ext cx="1079512" cy="1080120"/>
            </a:xfrm>
            <a:prstGeom prst="ellipse">
              <a:avLst/>
            </a:prstGeom>
            <a:noFill/>
            <a:ln w="9525" cap="flat" cmpd="sng" algn="ctr">
              <a:solidFill>
                <a:srgbClr val="0F5494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21" name="20 CuadroTexto"/>
            <p:cNvSpPr txBox="1"/>
            <p:nvPr/>
          </p:nvSpPr>
          <p:spPr>
            <a:xfrm>
              <a:off x="3942997" y="3660522"/>
              <a:ext cx="128313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b="1" dirty="0" smtClean="0"/>
                <a:t>Core Evidence </a:t>
              </a:r>
            </a:p>
            <a:p>
              <a:pPr algn="ctr"/>
              <a:r>
                <a:rPr lang="en-US" sz="700" b="1" dirty="0" smtClean="0"/>
                <a:t>Data Model </a:t>
              </a:r>
            </a:p>
          </p:txBody>
        </p:sp>
      </p:grpSp>
      <p:grpSp>
        <p:nvGrpSpPr>
          <p:cNvPr id="28" name="27 Grupo"/>
          <p:cNvGrpSpPr/>
          <p:nvPr/>
        </p:nvGrpSpPr>
        <p:grpSpPr>
          <a:xfrm>
            <a:off x="5583574" y="4446984"/>
            <a:ext cx="2468392" cy="2160240"/>
            <a:chOff x="3347864" y="3300482"/>
            <a:chExt cx="2232248" cy="2160240"/>
          </a:xfrm>
        </p:grpSpPr>
        <p:sp>
          <p:nvSpPr>
            <p:cNvPr id="29" name="28 Elipse"/>
            <p:cNvSpPr/>
            <p:nvPr/>
          </p:nvSpPr>
          <p:spPr bwMode="auto">
            <a:xfrm>
              <a:off x="3347864" y="3300482"/>
              <a:ext cx="2232248" cy="2160240"/>
            </a:xfrm>
            <a:prstGeom prst="ellipse">
              <a:avLst/>
            </a:prstGeom>
            <a:noFill/>
            <a:ln w="9525" cap="flat" cmpd="sng" algn="ctr">
              <a:solidFill>
                <a:srgbClr val="0F5494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31" name="30 CuadroTexto"/>
            <p:cNvSpPr txBox="1"/>
            <p:nvPr/>
          </p:nvSpPr>
          <p:spPr>
            <a:xfrm>
              <a:off x="4047244" y="5080937"/>
              <a:ext cx="9640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b="1" dirty="0" smtClean="0"/>
                <a:t>ESPD Data Model</a:t>
              </a:r>
            </a:p>
          </p:txBody>
        </p:sp>
      </p:grpSp>
      <p:sp>
        <p:nvSpPr>
          <p:cNvPr id="27" name="26 CuadroTexto"/>
          <p:cNvSpPr txBox="1"/>
          <p:nvPr/>
        </p:nvSpPr>
        <p:spPr>
          <a:xfrm>
            <a:off x="6467790" y="5029904"/>
            <a:ext cx="2323325" cy="200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700" b="1" dirty="0" smtClean="0"/>
          </a:p>
        </p:txBody>
      </p:sp>
      <p:sp>
        <p:nvSpPr>
          <p:cNvPr id="26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4A5F64B6-3D7F-498E-A41C-02C573EC34E7}" type="slidenum">
              <a:rPr lang="en-GB" altLang="en-US" sz="1400">
                <a:solidFill>
                  <a:schemeClr val="tx1"/>
                </a:solidFill>
                <a:latin typeface="Arial" charset="0"/>
              </a:rPr>
              <a:pPr eaLnBrk="1" hangingPunct="1"/>
              <a:t>3</a:t>
            </a:fld>
            <a:endParaRPr lang="en-GB" altLang="en-US" sz="1400" dirty="0">
              <a:solidFill>
                <a:schemeClr val="tx1"/>
              </a:solidFill>
              <a:latin typeface="Arial" charset="0"/>
            </a:endParaRPr>
          </a:p>
        </p:txBody>
      </p:sp>
      <p:grpSp>
        <p:nvGrpSpPr>
          <p:cNvPr id="9" name="8 Grupo"/>
          <p:cNvGrpSpPr/>
          <p:nvPr/>
        </p:nvGrpSpPr>
        <p:grpSpPr>
          <a:xfrm>
            <a:off x="5706646" y="2790800"/>
            <a:ext cx="2868445" cy="2160240"/>
            <a:chOff x="5706646" y="2790800"/>
            <a:chExt cx="2868445" cy="2160240"/>
          </a:xfrm>
        </p:grpSpPr>
        <p:sp>
          <p:nvSpPr>
            <p:cNvPr id="23" name="22 Elipse"/>
            <p:cNvSpPr/>
            <p:nvPr/>
          </p:nvSpPr>
          <p:spPr bwMode="auto">
            <a:xfrm>
              <a:off x="5706646" y="2790800"/>
              <a:ext cx="2868445" cy="2160240"/>
            </a:xfrm>
            <a:prstGeom prst="ellipse">
              <a:avLst/>
            </a:prstGeom>
            <a:noFill/>
            <a:ln w="9525" cap="flat" cmpd="sng" algn="ctr">
              <a:solidFill>
                <a:srgbClr val="0F5494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30" name="29 CuadroTexto"/>
            <p:cNvSpPr txBox="1"/>
            <p:nvPr/>
          </p:nvSpPr>
          <p:spPr>
            <a:xfrm>
              <a:off x="6858242" y="3438872"/>
              <a:ext cx="967872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b="1" dirty="0" smtClean="0"/>
                <a:t>UBL-2.1</a:t>
              </a:r>
              <a:endParaRPr lang="en-US" sz="700" b="1" dirty="0"/>
            </a:p>
          </p:txBody>
        </p:sp>
      </p:grpSp>
      <p:sp>
        <p:nvSpPr>
          <p:cNvPr id="22" name="21 CuadroTexto"/>
          <p:cNvSpPr txBox="1"/>
          <p:nvPr/>
        </p:nvSpPr>
        <p:spPr>
          <a:xfrm>
            <a:off x="19998" y="19004"/>
            <a:ext cx="39340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chemeClr val="bg1"/>
                </a:solidFill>
              </a:rPr>
              <a:t>1- </a:t>
            </a:r>
            <a:r>
              <a:rPr lang="en-GB" sz="1800" dirty="0">
                <a:solidFill>
                  <a:schemeClr val="bg1"/>
                </a:solidFill>
              </a:rPr>
              <a:t>ESPD </a:t>
            </a:r>
            <a:r>
              <a:rPr lang="en-GB" sz="1800" dirty="0" smtClean="0">
                <a:solidFill>
                  <a:schemeClr val="bg1"/>
                </a:solidFill>
              </a:rPr>
              <a:t>EDM </a:t>
            </a:r>
            <a:r>
              <a:rPr lang="en-GB" sz="1800" dirty="0">
                <a:solidFill>
                  <a:schemeClr val="bg1"/>
                </a:solidFill>
              </a:rPr>
              <a:t>ruling </a:t>
            </a:r>
            <a:r>
              <a:rPr lang="en-GB" sz="1800" b="1" dirty="0">
                <a:solidFill>
                  <a:schemeClr val="bg1"/>
                </a:solidFill>
              </a:rPr>
              <a:t>principles</a:t>
            </a:r>
          </a:p>
          <a:p>
            <a:r>
              <a:rPr lang="en-GB" sz="1800" dirty="0" smtClean="0">
                <a:solidFill>
                  <a:schemeClr val="bg1"/>
                </a:solidFill>
              </a:rPr>
              <a:t> </a:t>
            </a:r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98999" y="1887215"/>
            <a:ext cx="8136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charset="0"/>
              <a:buChar char="•"/>
            </a:pPr>
            <a:r>
              <a:rPr lang="en-GB" dirty="0" smtClean="0"/>
              <a:t>Re-use, do not re-invent the wheel. </a:t>
            </a:r>
            <a:r>
              <a:rPr lang="en-GB" dirty="0"/>
              <a:t>Align to current key stakeholders developments </a:t>
            </a:r>
            <a:r>
              <a:rPr lang="en-GB" dirty="0" smtClean="0"/>
              <a:t>(UBL, e-</a:t>
            </a:r>
            <a:r>
              <a:rPr lang="en-GB" dirty="0" err="1" smtClean="0"/>
              <a:t>Sens</a:t>
            </a:r>
            <a:r>
              <a:rPr lang="en-GB" dirty="0" smtClean="0"/>
              <a:t>, e-Prior, CEN/BII)</a:t>
            </a:r>
          </a:p>
        </p:txBody>
      </p:sp>
      <p:sp>
        <p:nvSpPr>
          <p:cNvPr id="24" name="23 CuadroTexto"/>
          <p:cNvSpPr txBox="1"/>
          <p:nvPr/>
        </p:nvSpPr>
        <p:spPr>
          <a:xfrm>
            <a:off x="398999" y="3194392"/>
            <a:ext cx="47559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charset="0"/>
              <a:buChar char="•"/>
            </a:pPr>
            <a:r>
              <a:rPr lang="en-GB" dirty="0" smtClean="0"/>
              <a:t>If it doesn’t exist, develop cross-sector re-usable + interoperability-by-design deliverables (ISA, CCEV)</a:t>
            </a:r>
          </a:p>
        </p:txBody>
      </p:sp>
      <p:sp>
        <p:nvSpPr>
          <p:cNvPr id="32" name="31 CuadroTexto"/>
          <p:cNvSpPr txBox="1"/>
          <p:nvPr/>
        </p:nvSpPr>
        <p:spPr>
          <a:xfrm>
            <a:off x="395536" y="4725144"/>
            <a:ext cx="47559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charset="0"/>
              <a:buChar char="•"/>
            </a:pPr>
            <a:r>
              <a:rPr lang="en-GB" dirty="0" smtClean="0"/>
              <a:t>Ensure cross-border common unambiguous understanding  (Information Interoperability)</a:t>
            </a:r>
          </a:p>
        </p:txBody>
      </p:sp>
    </p:spTree>
    <p:extLst>
      <p:ext uri="{BB962C8B-B14F-4D97-AF65-F5344CB8AC3E}">
        <p14:creationId xmlns:p14="http://schemas.microsoft.com/office/powerpoint/2010/main" val="1864255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17 CuadroTexto"/>
          <p:cNvSpPr txBox="1"/>
          <p:nvPr/>
        </p:nvSpPr>
        <p:spPr>
          <a:xfrm>
            <a:off x="5605315" y="-8334"/>
            <a:ext cx="3384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altLang="en-US" sz="1800" dirty="0" smtClean="0">
                <a:solidFill>
                  <a:schemeClr val="bg1"/>
                </a:solidFill>
              </a:rPr>
              <a:t>(3/3) high-level </a:t>
            </a:r>
          </a:p>
          <a:p>
            <a:pPr algn="r"/>
            <a:r>
              <a:rPr lang="en-GB" altLang="en-US" sz="1800" dirty="0" smtClean="0">
                <a:solidFill>
                  <a:schemeClr val="bg1"/>
                </a:solidFill>
              </a:rPr>
              <a:t>Data Architecture</a:t>
            </a:r>
            <a:endParaRPr lang="en-GB" sz="1800" dirty="0">
              <a:solidFill>
                <a:schemeClr val="bg1"/>
              </a:solidFill>
            </a:endParaRPr>
          </a:p>
          <a:p>
            <a:pPr algn="r"/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588" y="8414"/>
            <a:ext cx="37228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sz="1800" dirty="0" smtClean="0">
                <a:solidFill>
                  <a:schemeClr val="bg1"/>
                </a:solidFill>
              </a:rPr>
              <a:t>3- </a:t>
            </a:r>
            <a:r>
              <a:rPr lang="en-GB" sz="1800" dirty="0">
                <a:solidFill>
                  <a:schemeClr val="bg1"/>
                </a:solidFill>
              </a:rPr>
              <a:t>ESPD EDM conceptual representation</a:t>
            </a:r>
          </a:p>
          <a:p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20" name="6 Rectángulo"/>
          <p:cNvSpPr/>
          <p:nvPr/>
        </p:nvSpPr>
        <p:spPr>
          <a:xfrm>
            <a:off x="334393" y="2789542"/>
            <a:ext cx="1334244" cy="1247809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ESPD</a:t>
            </a:r>
          </a:p>
          <a:p>
            <a:pPr algn="ctr"/>
            <a:r>
              <a:rPr lang="en-US" dirty="0">
                <a:solidFill>
                  <a:schemeClr val="tx2"/>
                </a:solidFill>
              </a:rPr>
              <a:t>Aggregate Components</a:t>
            </a:r>
          </a:p>
        </p:txBody>
      </p:sp>
      <p:sp>
        <p:nvSpPr>
          <p:cNvPr id="21" name="20 Rectángulo"/>
          <p:cNvSpPr/>
          <p:nvPr/>
        </p:nvSpPr>
        <p:spPr>
          <a:xfrm>
            <a:off x="323528" y="4635436"/>
            <a:ext cx="1345109" cy="1323196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ESPD</a:t>
            </a:r>
          </a:p>
          <a:p>
            <a:pPr algn="ctr"/>
            <a:r>
              <a:rPr lang="en-US" dirty="0">
                <a:solidFill>
                  <a:schemeClr val="tx2"/>
                </a:solidFill>
              </a:rPr>
              <a:t>Common Basic Components</a:t>
            </a:r>
          </a:p>
        </p:txBody>
      </p:sp>
      <p:sp>
        <p:nvSpPr>
          <p:cNvPr id="22" name="39 Rectángulo"/>
          <p:cNvSpPr/>
          <p:nvPr/>
        </p:nvSpPr>
        <p:spPr>
          <a:xfrm>
            <a:off x="5638684" y="2802503"/>
            <a:ext cx="1373498" cy="1236162"/>
          </a:xfrm>
          <a:prstGeom prst="rect">
            <a:avLst/>
          </a:prstGeom>
          <a:noFill/>
          <a:ln w="19050">
            <a:solidFill>
              <a:srgbClr val="9AAE0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9AAE04"/>
                </a:solidFill>
              </a:rPr>
              <a:t>UBL-2.1 CAC</a:t>
            </a:r>
          </a:p>
          <a:p>
            <a:pPr algn="ctr"/>
            <a:r>
              <a:rPr lang="en-US" dirty="0">
                <a:solidFill>
                  <a:srgbClr val="9AAE04"/>
                </a:solidFill>
              </a:rPr>
              <a:t>Common </a:t>
            </a:r>
            <a:r>
              <a:rPr lang="en-US" dirty="0" err="1">
                <a:solidFill>
                  <a:srgbClr val="9AAE04"/>
                </a:solidFill>
              </a:rPr>
              <a:t>Aggegate</a:t>
            </a:r>
            <a:r>
              <a:rPr lang="en-US" dirty="0">
                <a:solidFill>
                  <a:srgbClr val="9AAE04"/>
                </a:solidFill>
              </a:rPr>
              <a:t> Components</a:t>
            </a:r>
          </a:p>
        </p:txBody>
      </p:sp>
      <p:sp>
        <p:nvSpPr>
          <p:cNvPr id="23" name="40 Rectángulo"/>
          <p:cNvSpPr/>
          <p:nvPr/>
        </p:nvSpPr>
        <p:spPr>
          <a:xfrm>
            <a:off x="5638683" y="4667569"/>
            <a:ext cx="1373498" cy="1291063"/>
          </a:xfrm>
          <a:prstGeom prst="rect">
            <a:avLst/>
          </a:prstGeom>
          <a:noFill/>
          <a:ln w="19050">
            <a:solidFill>
              <a:srgbClr val="9AAE0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9AAE04"/>
                </a:solidFill>
              </a:rPr>
              <a:t>UBL-2.1 Common Basic Components</a:t>
            </a:r>
          </a:p>
        </p:txBody>
      </p:sp>
      <p:sp>
        <p:nvSpPr>
          <p:cNvPr id="24" name="41 Rectángulo"/>
          <p:cNvSpPr/>
          <p:nvPr/>
        </p:nvSpPr>
        <p:spPr>
          <a:xfrm>
            <a:off x="7431005" y="5077107"/>
            <a:ext cx="1533483" cy="471373"/>
          </a:xfrm>
          <a:prstGeom prst="rect">
            <a:avLst/>
          </a:prstGeom>
          <a:noFill/>
          <a:ln w="19050">
            <a:solidFill>
              <a:srgbClr val="9AAE0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9AAE04"/>
                </a:solidFill>
              </a:rPr>
              <a:t>UN/CEFACT CCTS</a:t>
            </a:r>
          </a:p>
        </p:txBody>
      </p:sp>
      <p:cxnSp>
        <p:nvCxnSpPr>
          <p:cNvPr id="25" name="77 Conector recto"/>
          <p:cNvCxnSpPr>
            <a:stCxn id="24" idx="1"/>
            <a:endCxn id="23" idx="3"/>
          </p:cNvCxnSpPr>
          <p:nvPr/>
        </p:nvCxnSpPr>
        <p:spPr>
          <a:xfrm flipH="1">
            <a:off x="7012181" y="5312794"/>
            <a:ext cx="418824" cy="307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" name="83 CuadroTexto"/>
          <p:cNvSpPr txBox="1"/>
          <p:nvPr/>
        </p:nvSpPr>
        <p:spPr>
          <a:xfrm>
            <a:off x="7271974" y="3854958"/>
            <a:ext cx="62709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 smtClean="0">
                <a:solidFill>
                  <a:schemeClr val="tx2"/>
                </a:solidFill>
              </a:rPr>
              <a:t>imports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27" name="27 Rectángulo"/>
          <p:cNvSpPr/>
          <p:nvPr/>
        </p:nvSpPr>
        <p:spPr>
          <a:xfrm>
            <a:off x="2087985" y="2802503"/>
            <a:ext cx="1282986" cy="1234848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CCV</a:t>
            </a:r>
          </a:p>
          <a:p>
            <a:pPr algn="ctr"/>
            <a:r>
              <a:rPr lang="en-US" dirty="0">
                <a:solidFill>
                  <a:schemeClr val="tx2"/>
                </a:solidFill>
              </a:rPr>
              <a:t>Core Criterion Vocabulary Aggregate Components</a:t>
            </a:r>
          </a:p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8" name="42 Rectángulo"/>
          <p:cNvSpPr/>
          <p:nvPr/>
        </p:nvSpPr>
        <p:spPr>
          <a:xfrm>
            <a:off x="3989799" y="2789542"/>
            <a:ext cx="1302281" cy="1247809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Core Evidence Vocabulary</a:t>
            </a:r>
          </a:p>
          <a:p>
            <a:pPr algn="ctr"/>
            <a:r>
              <a:rPr lang="en-US" dirty="0">
                <a:solidFill>
                  <a:schemeClr val="tx2"/>
                </a:solidFill>
              </a:rPr>
              <a:t>Aggregate Components</a:t>
            </a:r>
          </a:p>
        </p:txBody>
      </p:sp>
      <p:sp>
        <p:nvSpPr>
          <p:cNvPr id="29" name="6 Rectángulo"/>
          <p:cNvSpPr/>
          <p:nvPr/>
        </p:nvSpPr>
        <p:spPr>
          <a:xfrm>
            <a:off x="2993689" y="1374165"/>
            <a:ext cx="1152128" cy="843417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chemeClr val="tx2"/>
                </a:solidFill>
              </a:rPr>
              <a:t>ESPD</a:t>
            </a:r>
          </a:p>
          <a:p>
            <a:pPr algn="ctr"/>
            <a:r>
              <a:rPr lang="en-US" sz="1200" dirty="0" smtClean="0">
                <a:solidFill>
                  <a:schemeClr val="tx2"/>
                </a:solidFill>
              </a:rPr>
              <a:t>Request &amp; Response</a:t>
            </a:r>
          </a:p>
        </p:txBody>
      </p:sp>
      <p:sp>
        <p:nvSpPr>
          <p:cNvPr id="30" name="27 Rectángulo"/>
          <p:cNvSpPr/>
          <p:nvPr/>
        </p:nvSpPr>
        <p:spPr>
          <a:xfrm>
            <a:off x="2109974" y="4635436"/>
            <a:ext cx="1260997" cy="132319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200" dirty="0" smtClean="0">
              <a:solidFill>
                <a:schemeClr val="tx2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2"/>
                </a:solidFill>
              </a:rPr>
              <a:t>CCV-CBC</a:t>
            </a:r>
          </a:p>
          <a:p>
            <a:pPr algn="ctr"/>
            <a:r>
              <a:rPr lang="en-US" sz="1200" dirty="0" smtClean="0">
                <a:solidFill>
                  <a:schemeClr val="tx2"/>
                </a:solidFill>
              </a:rPr>
              <a:t>Core Criterion Vocabulary Common Basic Components</a:t>
            </a:r>
            <a:endParaRPr lang="en-US" sz="1200" dirty="0">
              <a:solidFill>
                <a:schemeClr val="tx2"/>
              </a:solidFill>
            </a:endParaRPr>
          </a:p>
          <a:p>
            <a:pPr algn="ctr"/>
            <a:endParaRPr lang="en-US" sz="1200" dirty="0" smtClean="0">
              <a:solidFill>
                <a:schemeClr val="tx2"/>
              </a:solidFill>
            </a:endParaRPr>
          </a:p>
        </p:txBody>
      </p:sp>
      <p:sp>
        <p:nvSpPr>
          <p:cNvPr id="31" name="27 Rectángulo"/>
          <p:cNvSpPr/>
          <p:nvPr/>
        </p:nvSpPr>
        <p:spPr>
          <a:xfrm>
            <a:off x="3989799" y="4667569"/>
            <a:ext cx="1302281" cy="1291061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  <a:p>
            <a:pPr algn="ctr"/>
            <a:r>
              <a:rPr lang="en-US" dirty="0" smtClean="0">
                <a:solidFill>
                  <a:schemeClr val="tx2"/>
                </a:solidFill>
              </a:rPr>
              <a:t>CEV-CBC</a:t>
            </a:r>
            <a:endParaRPr lang="en-US" dirty="0">
              <a:solidFill>
                <a:schemeClr val="tx2"/>
              </a:solidFill>
            </a:endParaRPr>
          </a:p>
          <a:p>
            <a:pPr algn="ctr"/>
            <a:r>
              <a:rPr lang="en-US" dirty="0">
                <a:solidFill>
                  <a:schemeClr val="tx2"/>
                </a:solidFill>
              </a:rPr>
              <a:t>Core </a:t>
            </a:r>
            <a:r>
              <a:rPr lang="en-US" dirty="0" smtClean="0">
                <a:solidFill>
                  <a:schemeClr val="tx2"/>
                </a:solidFill>
              </a:rPr>
              <a:t>Evidence</a:t>
            </a:r>
          </a:p>
          <a:p>
            <a:pPr algn="ctr"/>
            <a:r>
              <a:rPr lang="en-US" dirty="0" smtClean="0">
                <a:solidFill>
                  <a:schemeClr val="tx2"/>
                </a:solidFill>
              </a:rPr>
              <a:t>Vocabulary </a:t>
            </a:r>
            <a:r>
              <a:rPr lang="en-US" dirty="0">
                <a:solidFill>
                  <a:schemeClr val="tx2"/>
                </a:solidFill>
              </a:rPr>
              <a:t>Common Basic Components</a:t>
            </a:r>
          </a:p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cxnSp>
        <p:nvCxnSpPr>
          <p:cNvPr id="32" name="31 Conector angular"/>
          <p:cNvCxnSpPr>
            <a:stCxn id="31" idx="2"/>
            <a:endCxn id="23" idx="2"/>
          </p:cNvCxnSpPr>
          <p:nvPr/>
        </p:nvCxnSpPr>
        <p:spPr bwMode="auto">
          <a:xfrm rot="16200000" flipH="1">
            <a:off x="5483185" y="5116385"/>
            <a:ext cx="2" cy="1684492"/>
          </a:xfrm>
          <a:prstGeom prst="bentConnector3">
            <a:avLst>
              <a:gd name="adj1" fmla="val 11430100000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32 Conector angular"/>
          <p:cNvCxnSpPr>
            <a:stCxn id="30" idx="2"/>
            <a:endCxn id="23" idx="2"/>
          </p:cNvCxnSpPr>
          <p:nvPr/>
        </p:nvCxnSpPr>
        <p:spPr bwMode="auto">
          <a:xfrm rot="16200000" flipH="1">
            <a:off x="4532952" y="4166151"/>
            <a:ext cx="1" cy="3584959"/>
          </a:xfrm>
          <a:prstGeom prst="bentConnector3">
            <a:avLst>
              <a:gd name="adj1" fmla="val 22860100000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" name="33 Conector angular"/>
          <p:cNvCxnSpPr>
            <a:stCxn id="21" idx="2"/>
            <a:endCxn id="23" idx="2"/>
          </p:cNvCxnSpPr>
          <p:nvPr/>
        </p:nvCxnSpPr>
        <p:spPr bwMode="auto">
          <a:xfrm rot="16200000" flipH="1">
            <a:off x="3660757" y="3293957"/>
            <a:ext cx="12700" cy="5329349"/>
          </a:xfrm>
          <a:prstGeom prst="bentConnector3">
            <a:avLst>
              <a:gd name="adj1" fmla="val 1800000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5" name="83 CuadroTexto"/>
          <p:cNvSpPr txBox="1"/>
          <p:nvPr/>
        </p:nvSpPr>
        <p:spPr>
          <a:xfrm>
            <a:off x="3181049" y="6222504"/>
            <a:ext cx="92845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 smtClean="0">
                <a:solidFill>
                  <a:schemeClr val="tx2"/>
                </a:solidFill>
              </a:rPr>
              <a:t>reuse “as-is”</a:t>
            </a:r>
            <a:endParaRPr lang="en-US" sz="900" dirty="0">
              <a:solidFill>
                <a:schemeClr val="tx2"/>
              </a:solidFill>
            </a:endParaRPr>
          </a:p>
        </p:txBody>
      </p:sp>
      <p:cxnSp>
        <p:nvCxnSpPr>
          <p:cNvPr id="36" name="35 Conector angular"/>
          <p:cNvCxnSpPr>
            <a:stCxn id="20" idx="0"/>
            <a:endCxn id="29" idx="2"/>
          </p:cNvCxnSpPr>
          <p:nvPr/>
        </p:nvCxnSpPr>
        <p:spPr bwMode="auto">
          <a:xfrm rot="5400000" flipH="1" flipV="1">
            <a:off x="1999654" y="1219443"/>
            <a:ext cx="571960" cy="2568238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36 Conector angular"/>
          <p:cNvCxnSpPr>
            <a:stCxn id="27" idx="0"/>
            <a:endCxn id="29" idx="2"/>
          </p:cNvCxnSpPr>
          <p:nvPr/>
        </p:nvCxnSpPr>
        <p:spPr bwMode="auto">
          <a:xfrm rot="5400000" flipH="1" flipV="1">
            <a:off x="2857155" y="2089906"/>
            <a:ext cx="584921" cy="840275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" name="37 Conector angular"/>
          <p:cNvCxnSpPr>
            <a:stCxn id="22" idx="0"/>
            <a:endCxn id="29" idx="2"/>
          </p:cNvCxnSpPr>
          <p:nvPr/>
        </p:nvCxnSpPr>
        <p:spPr bwMode="auto">
          <a:xfrm rot="16200000" flipV="1">
            <a:off x="4655133" y="1132203"/>
            <a:ext cx="584921" cy="2755680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9" name="83 CuadroTexto"/>
          <p:cNvSpPr txBox="1"/>
          <p:nvPr/>
        </p:nvSpPr>
        <p:spPr>
          <a:xfrm>
            <a:off x="1673578" y="2196813"/>
            <a:ext cx="56618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 smtClean="0">
                <a:solidFill>
                  <a:schemeClr val="tx2"/>
                </a:solidFill>
              </a:rPr>
              <a:t>import</a:t>
            </a:r>
            <a:endParaRPr lang="en-US" sz="900" dirty="0">
              <a:solidFill>
                <a:schemeClr val="tx2"/>
              </a:solidFill>
            </a:endParaRPr>
          </a:p>
        </p:txBody>
      </p:sp>
      <p:cxnSp>
        <p:nvCxnSpPr>
          <p:cNvPr id="40" name="39 Conector recto de flecha"/>
          <p:cNvCxnSpPr>
            <a:stCxn id="20" idx="2"/>
            <a:endCxn id="21" idx="0"/>
          </p:cNvCxnSpPr>
          <p:nvPr/>
        </p:nvCxnSpPr>
        <p:spPr bwMode="auto">
          <a:xfrm flipH="1">
            <a:off x="996083" y="4037351"/>
            <a:ext cx="5432" cy="598085"/>
          </a:xfrm>
          <a:prstGeom prst="straightConnector1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40 Conector angular"/>
          <p:cNvCxnSpPr>
            <a:stCxn id="20" idx="2"/>
            <a:endCxn id="23" idx="0"/>
          </p:cNvCxnSpPr>
          <p:nvPr/>
        </p:nvCxnSpPr>
        <p:spPr bwMode="auto">
          <a:xfrm rot="16200000" flipH="1">
            <a:off x="3348364" y="1690501"/>
            <a:ext cx="630218" cy="5323917"/>
          </a:xfrm>
          <a:prstGeom prst="bentConnector3">
            <a:avLst>
              <a:gd name="adj1" fmla="val 45053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" name="41 Conector angular"/>
          <p:cNvCxnSpPr>
            <a:stCxn id="22" idx="3"/>
          </p:cNvCxnSpPr>
          <p:nvPr/>
        </p:nvCxnSpPr>
        <p:spPr bwMode="auto">
          <a:xfrm flipH="1">
            <a:off x="6494901" y="3420584"/>
            <a:ext cx="517281" cy="1246985"/>
          </a:xfrm>
          <a:prstGeom prst="bentConnector4">
            <a:avLst>
              <a:gd name="adj1" fmla="val -44193"/>
              <a:gd name="adj2" fmla="val 74783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3" name="83 CuadroTexto"/>
          <p:cNvSpPr txBox="1"/>
          <p:nvPr/>
        </p:nvSpPr>
        <p:spPr>
          <a:xfrm>
            <a:off x="3357747" y="4077072"/>
            <a:ext cx="56618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 smtClean="0">
                <a:solidFill>
                  <a:schemeClr val="tx2"/>
                </a:solidFill>
              </a:rPr>
              <a:t>import</a:t>
            </a:r>
            <a:endParaRPr lang="en-US" sz="900" dirty="0">
              <a:solidFill>
                <a:schemeClr val="tx2"/>
              </a:solidFill>
            </a:endParaRPr>
          </a:p>
        </p:txBody>
      </p:sp>
      <p:cxnSp>
        <p:nvCxnSpPr>
          <p:cNvPr id="44" name="43 Conector recto de flecha"/>
          <p:cNvCxnSpPr/>
          <p:nvPr/>
        </p:nvCxnSpPr>
        <p:spPr bwMode="auto">
          <a:xfrm>
            <a:off x="4640940" y="4037351"/>
            <a:ext cx="0" cy="630218"/>
          </a:xfrm>
          <a:prstGeom prst="straightConnector1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44 Conector recto de flecha"/>
          <p:cNvCxnSpPr>
            <a:stCxn id="27" idx="2"/>
            <a:endCxn id="30" idx="0"/>
          </p:cNvCxnSpPr>
          <p:nvPr/>
        </p:nvCxnSpPr>
        <p:spPr bwMode="auto">
          <a:xfrm>
            <a:off x="2729478" y="4037351"/>
            <a:ext cx="10995" cy="598085"/>
          </a:xfrm>
          <a:prstGeom prst="straightConnector1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6" name="83 CuadroTexto"/>
          <p:cNvSpPr txBox="1"/>
          <p:nvPr/>
        </p:nvSpPr>
        <p:spPr>
          <a:xfrm>
            <a:off x="7070965" y="4782344"/>
            <a:ext cx="62709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 smtClean="0">
                <a:solidFill>
                  <a:schemeClr val="tx2"/>
                </a:solidFill>
              </a:rPr>
              <a:t>imports</a:t>
            </a:r>
            <a:endParaRPr lang="en-US" sz="900" dirty="0">
              <a:solidFill>
                <a:schemeClr val="tx2"/>
              </a:solidFill>
            </a:endParaRPr>
          </a:p>
        </p:txBody>
      </p:sp>
      <p:cxnSp>
        <p:nvCxnSpPr>
          <p:cNvPr id="47" name="77 Conector recto"/>
          <p:cNvCxnSpPr>
            <a:stCxn id="28" idx="1"/>
            <a:endCxn id="27" idx="3"/>
          </p:cNvCxnSpPr>
          <p:nvPr/>
        </p:nvCxnSpPr>
        <p:spPr>
          <a:xfrm flipH="1">
            <a:off x="3370971" y="3413447"/>
            <a:ext cx="618828" cy="648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8" name="83 CuadroTexto"/>
          <p:cNvSpPr txBox="1"/>
          <p:nvPr/>
        </p:nvSpPr>
        <p:spPr>
          <a:xfrm>
            <a:off x="3352144" y="3153847"/>
            <a:ext cx="62709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 smtClean="0">
                <a:solidFill>
                  <a:schemeClr val="tx2"/>
                </a:solidFill>
              </a:rPr>
              <a:t>imports</a:t>
            </a:r>
            <a:endParaRPr lang="en-US" sz="9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8004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33 CuadroTexto"/>
          <p:cNvSpPr txBox="1"/>
          <p:nvPr/>
        </p:nvSpPr>
        <p:spPr>
          <a:xfrm>
            <a:off x="588" y="16282"/>
            <a:ext cx="37228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sz="1800" smtClean="0">
                <a:solidFill>
                  <a:schemeClr val="bg1"/>
                </a:solidFill>
              </a:rPr>
              <a:t>2- </a:t>
            </a:r>
            <a:r>
              <a:rPr lang="en-GB" sz="1800" dirty="0">
                <a:solidFill>
                  <a:schemeClr val="bg1"/>
                </a:solidFill>
              </a:rPr>
              <a:t>ESPD EDM </a:t>
            </a:r>
            <a:r>
              <a:rPr lang="en-GB" sz="1800" dirty="0" smtClean="0">
                <a:solidFill>
                  <a:schemeClr val="bg1"/>
                </a:solidFill>
              </a:rPr>
              <a:t>artefacts currently available</a:t>
            </a:r>
            <a:endParaRPr lang="en-GB" sz="1800" dirty="0">
              <a:solidFill>
                <a:schemeClr val="bg1"/>
              </a:solidFill>
            </a:endParaRPr>
          </a:p>
          <a:p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26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4A5F64B6-3D7F-498E-A41C-02C573EC34E7}" type="slidenum">
              <a:rPr lang="en-GB" altLang="en-US" sz="1400">
                <a:solidFill>
                  <a:schemeClr val="tx1"/>
                </a:solidFill>
                <a:latin typeface="Arial" charset="0"/>
              </a:rPr>
              <a:pPr eaLnBrk="1" hangingPunct="1"/>
              <a:t>5</a:t>
            </a:fld>
            <a:endParaRPr lang="en-GB" altLang="en-US" sz="1400" dirty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4158484"/>
              </p:ext>
            </p:extLst>
          </p:nvPr>
        </p:nvGraphicFramePr>
        <p:xfrm>
          <a:off x="107505" y="1523072"/>
          <a:ext cx="8928993" cy="4119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3"/>
                <a:gridCol w="2016224"/>
                <a:gridCol w="3996241"/>
                <a:gridCol w="234046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>
                          <a:solidFill>
                            <a:srgbClr val="0000FF"/>
                          </a:solidFill>
                        </a:rPr>
                        <a:t>#ID</a:t>
                      </a:r>
                      <a:endParaRPr lang="en-GB" sz="11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>
                          <a:solidFill>
                            <a:srgbClr val="0000FF"/>
                          </a:solidFill>
                        </a:rPr>
                        <a:t>Artefact</a:t>
                      </a:r>
                      <a:endParaRPr lang="en-GB" sz="11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>
                          <a:solidFill>
                            <a:srgbClr val="0000FF"/>
                          </a:solidFill>
                        </a:rPr>
                        <a:t>Description</a:t>
                      </a:r>
                      <a:endParaRPr lang="en-GB" sz="11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>
                          <a:solidFill>
                            <a:srgbClr val="0000FF"/>
                          </a:solidFill>
                        </a:rPr>
                        <a:t>Location</a:t>
                      </a:r>
                      <a:endParaRPr lang="en-GB" sz="11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rgbClr val="0000FF"/>
                          </a:solidFill>
                        </a:rPr>
                        <a:t>1</a:t>
                      </a:r>
                      <a:endParaRPr lang="en-GB" sz="11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rgbClr val="0000FF"/>
                          </a:solidFill>
                        </a:rPr>
                        <a:t>Conceptual</a:t>
                      </a:r>
                      <a:r>
                        <a:rPr lang="en-GB" sz="1100" baseline="0" dirty="0" smtClean="0">
                          <a:solidFill>
                            <a:srgbClr val="0000FF"/>
                          </a:solidFill>
                        </a:rPr>
                        <a:t>  Representation</a:t>
                      </a:r>
                      <a:endParaRPr lang="en-GB" sz="11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rgbClr val="0000FF"/>
                          </a:solidFill>
                        </a:rPr>
                        <a:t>Diagrams about the ESPD and Core</a:t>
                      </a:r>
                      <a:r>
                        <a:rPr lang="en-GB" sz="1100" baseline="0" dirty="0" smtClean="0">
                          <a:solidFill>
                            <a:srgbClr val="0000FF"/>
                          </a:solidFill>
                        </a:rPr>
                        <a:t> Criterion and Evidence Data Models</a:t>
                      </a:r>
                      <a:endParaRPr lang="en-GB" sz="11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err="1" smtClean="0">
                          <a:solidFill>
                            <a:srgbClr val="0000FF"/>
                          </a:solidFill>
                        </a:rPr>
                        <a:t>dist</a:t>
                      </a:r>
                      <a:r>
                        <a:rPr lang="en-GB" sz="1100" dirty="0" smtClean="0">
                          <a:solidFill>
                            <a:srgbClr val="0000FF"/>
                          </a:solidFill>
                        </a:rPr>
                        <a:t>/presentations</a:t>
                      </a:r>
                      <a:endParaRPr lang="en-GB" sz="11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rgbClr val="0000FF"/>
                          </a:solidFill>
                        </a:rPr>
                        <a:t>2</a:t>
                      </a:r>
                      <a:endParaRPr lang="en-GB" sz="11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rgbClr val="0000FF"/>
                          </a:solidFill>
                        </a:rPr>
                        <a:t>UML Representation</a:t>
                      </a:r>
                      <a:endParaRPr lang="en-GB" sz="11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rgbClr val="0000FF"/>
                          </a:solidFill>
                        </a:rPr>
                        <a:t>UML static-class representations of the ESPD e-documents</a:t>
                      </a:r>
                      <a:endParaRPr lang="en-GB" sz="11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err="1" smtClean="0">
                          <a:solidFill>
                            <a:srgbClr val="0000FF"/>
                          </a:solidFill>
                        </a:rPr>
                        <a:t>dist</a:t>
                      </a:r>
                      <a:r>
                        <a:rPr lang="en-GB" sz="1100" dirty="0" smtClean="0">
                          <a:solidFill>
                            <a:srgbClr val="0000FF"/>
                          </a:solidFill>
                        </a:rPr>
                        <a:t>/ESPDRequest-1.0/doc</a:t>
                      </a:r>
                    </a:p>
                    <a:p>
                      <a:r>
                        <a:rPr lang="en-GB" sz="1100" dirty="0" err="1" smtClean="0">
                          <a:solidFill>
                            <a:srgbClr val="0000FF"/>
                          </a:solidFill>
                        </a:rPr>
                        <a:t>dist</a:t>
                      </a:r>
                      <a:r>
                        <a:rPr lang="en-GB" sz="1100" dirty="0" smtClean="0">
                          <a:solidFill>
                            <a:srgbClr val="0000FF"/>
                          </a:solidFill>
                        </a:rPr>
                        <a:t>/ESPDResponse-1.0/doc</a:t>
                      </a:r>
                      <a:endParaRPr lang="en-GB" sz="11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rgbClr val="0000FF"/>
                          </a:solidFill>
                        </a:rPr>
                        <a:t>3</a:t>
                      </a:r>
                      <a:endParaRPr lang="en-GB" sz="11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rgbClr val="0000FF"/>
                          </a:solidFill>
                        </a:rPr>
                        <a:t>Data Architecture</a:t>
                      </a:r>
                      <a:endParaRPr lang="en-GB" sz="11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rgbClr val="0000FF"/>
                          </a:solidFill>
                        </a:rPr>
                        <a:t>High-level</a:t>
                      </a:r>
                      <a:r>
                        <a:rPr lang="en-GB" sz="1100" baseline="0" dirty="0" smtClean="0">
                          <a:solidFill>
                            <a:srgbClr val="0000FF"/>
                          </a:solidFill>
                        </a:rPr>
                        <a:t> diagram the layered Schemas design</a:t>
                      </a:r>
                      <a:endParaRPr lang="en-GB" sz="11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err="1" smtClean="0">
                          <a:solidFill>
                            <a:srgbClr val="0000FF"/>
                          </a:solidFill>
                        </a:rPr>
                        <a:t>dist</a:t>
                      </a:r>
                      <a:r>
                        <a:rPr lang="en-GB" sz="1100" dirty="0" smtClean="0">
                          <a:solidFill>
                            <a:srgbClr val="0000FF"/>
                          </a:solidFill>
                        </a:rPr>
                        <a:t>/presentations</a:t>
                      </a:r>
                      <a:endParaRPr lang="en-GB" sz="1100" dirty="0" smtClean="0">
                        <a:solidFill>
                          <a:srgbClr val="0000FF"/>
                        </a:solidFill>
                      </a:endParaRPr>
                    </a:p>
                    <a:p>
                      <a:r>
                        <a:rPr lang="en-GB" sz="1100" dirty="0" smtClean="0">
                          <a:solidFill>
                            <a:srgbClr val="0000FF"/>
                          </a:solidFill>
                        </a:rPr>
                        <a:t>(this presentation)</a:t>
                      </a:r>
                      <a:endParaRPr lang="en-GB" sz="11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rgbClr val="0000FF"/>
                          </a:solidFill>
                        </a:rPr>
                        <a:t>4</a:t>
                      </a:r>
                      <a:endParaRPr lang="en-GB" sz="11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rgbClr val="0000FF"/>
                          </a:solidFill>
                        </a:rPr>
                        <a:t>XSD Schemas</a:t>
                      </a:r>
                      <a:endParaRPr lang="en-GB" sz="11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rgbClr val="0000FF"/>
                          </a:solidFill>
                        </a:rPr>
                        <a:t>W3C XSD Schemas defining</a:t>
                      </a:r>
                      <a:r>
                        <a:rPr lang="en-GB" sz="1100" baseline="0" dirty="0" smtClean="0">
                          <a:solidFill>
                            <a:srgbClr val="0000FF"/>
                          </a:solidFill>
                        </a:rPr>
                        <a:t> </a:t>
                      </a:r>
                      <a:r>
                        <a:rPr lang="en-GB" sz="1100" dirty="0" smtClean="0">
                          <a:solidFill>
                            <a:srgbClr val="0000FF"/>
                          </a:solidFill>
                        </a:rPr>
                        <a:t>the structure</a:t>
                      </a:r>
                      <a:r>
                        <a:rPr lang="en-GB" sz="1100" baseline="0" dirty="0" smtClean="0">
                          <a:solidFill>
                            <a:srgbClr val="0000FF"/>
                          </a:solidFill>
                        </a:rPr>
                        <a:t> and format of the </a:t>
                      </a:r>
                      <a:r>
                        <a:rPr lang="en-GB" sz="1100" dirty="0" smtClean="0">
                          <a:solidFill>
                            <a:srgbClr val="0000FF"/>
                          </a:solidFill>
                        </a:rPr>
                        <a:t>two ESPD</a:t>
                      </a:r>
                      <a:r>
                        <a:rPr lang="en-GB" sz="1100" baseline="0" dirty="0" smtClean="0">
                          <a:solidFill>
                            <a:srgbClr val="0000FF"/>
                          </a:solidFill>
                        </a:rPr>
                        <a:t> e-documents</a:t>
                      </a:r>
                      <a:endParaRPr lang="en-GB" sz="11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err="1" smtClean="0">
                          <a:solidFill>
                            <a:srgbClr val="0000FF"/>
                          </a:solidFill>
                        </a:rPr>
                        <a:t>dist</a:t>
                      </a:r>
                      <a:r>
                        <a:rPr lang="en-GB" sz="1100" dirty="0" smtClean="0">
                          <a:solidFill>
                            <a:srgbClr val="0000FF"/>
                          </a:solidFill>
                        </a:rPr>
                        <a:t>/ESPDRequest-1.0/</a:t>
                      </a:r>
                      <a:r>
                        <a:rPr lang="en-GB" sz="1100" dirty="0" err="1" smtClean="0">
                          <a:solidFill>
                            <a:srgbClr val="0000FF"/>
                          </a:solidFill>
                        </a:rPr>
                        <a:t>xsdrt</a:t>
                      </a:r>
                      <a:endParaRPr lang="en-GB" sz="1100" dirty="0" smtClean="0">
                        <a:solidFill>
                          <a:srgbClr val="0000FF"/>
                        </a:solidFill>
                      </a:endParaRPr>
                    </a:p>
                    <a:p>
                      <a:r>
                        <a:rPr lang="en-GB" sz="1100" dirty="0" err="1" smtClean="0">
                          <a:solidFill>
                            <a:srgbClr val="0000FF"/>
                          </a:solidFill>
                        </a:rPr>
                        <a:t>dist</a:t>
                      </a:r>
                      <a:r>
                        <a:rPr lang="en-GB" sz="1100" dirty="0" smtClean="0">
                          <a:solidFill>
                            <a:srgbClr val="0000FF"/>
                          </a:solidFill>
                        </a:rPr>
                        <a:t>/ESPDResponse-1.0/</a:t>
                      </a:r>
                      <a:r>
                        <a:rPr lang="en-GB" sz="1100" dirty="0" err="1" smtClean="0">
                          <a:solidFill>
                            <a:srgbClr val="0000FF"/>
                          </a:solidFill>
                        </a:rPr>
                        <a:t>xsdrt</a:t>
                      </a:r>
                      <a:endParaRPr lang="en-GB" sz="1100" dirty="0" smtClean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rgbClr val="0000FF"/>
                          </a:solidFill>
                        </a:rPr>
                        <a:t>5</a:t>
                      </a:r>
                      <a:endParaRPr lang="en-GB" sz="11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rgbClr val="0000FF"/>
                          </a:solidFill>
                        </a:rPr>
                        <a:t>XML examples</a:t>
                      </a:r>
                      <a:endParaRPr lang="en-GB" sz="11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rgbClr val="0000FF"/>
                          </a:solidFill>
                        </a:rPr>
                        <a:t>XML</a:t>
                      </a:r>
                      <a:r>
                        <a:rPr lang="en-GB" sz="1100" baseline="0" dirty="0" smtClean="0">
                          <a:solidFill>
                            <a:srgbClr val="0000FF"/>
                          </a:solidFill>
                        </a:rPr>
                        <a:t> instances based on the XSD Schemas</a:t>
                      </a:r>
                      <a:endParaRPr lang="en-GB" sz="11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rgbClr val="0000FF"/>
                          </a:solidFill>
                        </a:rPr>
                        <a:t>Please use the ESPD Service to produce and export your own examples</a:t>
                      </a:r>
                      <a:endParaRPr lang="en-GB" sz="11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rgbClr val="0000FF"/>
                          </a:solidFill>
                        </a:rPr>
                        <a:t>6</a:t>
                      </a:r>
                      <a:endParaRPr lang="en-GB" sz="11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rgbClr val="0000FF"/>
                          </a:solidFill>
                        </a:rPr>
                        <a:t>Code Lists</a:t>
                      </a:r>
                      <a:r>
                        <a:rPr lang="en-GB" sz="1100" baseline="0" dirty="0" smtClean="0">
                          <a:solidFill>
                            <a:srgbClr val="0000FF"/>
                          </a:solidFill>
                        </a:rPr>
                        <a:t> Spread-sheet</a:t>
                      </a:r>
                      <a:endParaRPr lang="en-GB" sz="11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rgbClr val="0000FF"/>
                          </a:solidFill>
                        </a:rPr>
                        <a:t>The</a:t>
                      </a:r>
                      <a:r>
                        <a:rPr lang="en-GB" sz="1100" baseline="0" dirty="0" smtClean="0">
                          <a:solidFill>
                            <a:srgbClr val="0000FF"/>
                          </a:solidFill>
                        </a:rPr>
                        <a:t> different Code Lists used in the ESPD e-documents as an MS Excel file</a:t>
                      </a:r>
                      <a:endParaRPr lang="en-GB" sz="11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err="1" smtClean="0">
                          <a:solidFill>
                            <a:srgbClr val="0000FF"/>
                          </a:solidFill>
                        </a:rPr>
                        <a:t>dist</a:t>
                      </a:r>
                      <a:r>
                        <a:rPr lang="en-GB" sz="1100" dirty="0" smtClean="0">
                          <a:solidFill>
                            <a:srgbClr val="0000FF"/>
                          </a:solidFill>
                        </a:rPr>
                        <a:t>/common</a:t>
                      </a:r>
                      <a:r>
                        <a:rPr lang="en-GB" sz="1100" baseline="0" dirty="0" smtClean="0">
                          <a:solidFill>
                            <a:srgbClr val="0000FF"/>
                          </a:solidFill>
                        </a:rPr>
                        <a:t> artefacts/</a:t>
                      </a:r>
                      <a:r>
                        <a:rPr lang="en-GB" sz="1100" dirty="0" smtClean="0">
                          <a:solidFill>
                            <a:srgbClr val="0000FF"/>
                          </a:solidFill>
                        </a:rPr>
                        <a:t>cl/</a:t>
                      </a:r>
                      <a:endParaRPr lang="en-GB" sz="1100" dirty="0" smtClean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rgbClr val="0000FF"/>
                          </a:solidFill>
                        </a:rPr>
                        <a:t>7</a:t>
                      </a:r>
                      <a:endParaRPr lang="en-GB" sz="11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rgbClr val="0000FF"/>
                          </a:solidFill>
                        </a:rPr>
                        <a:t>Code Lists as OASIS</a:t>
                      </a:r>
                      <a:r>
                        <a:rPr lang="en-GB" sz="1100" baseline="0" dirty="0" smtClean="0">
                          <a:solidFill>
                            <a:srgbClr val="0000FF"/>
                          </a:solidFill>
                        </a:rPr>
                        <a:t> </a:t>
                      </a:r>
                      <a:r>
                        <a:rPr lang="en-GB" sz="1100" baseline="0" dirty="0" err="1" smtClean="0">
                          <a:solidFill>
                            <a:srgbClr val="0000FF"/>
                          </a:solidFill>
                        </a:rPr>
                        <a:t>Genericode</a:t>
                      </a:r>
                      <a:endParaRPr lang="en-GB" sz="11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rgbClr val="0000FF"/>
                          </a:solidFill>
                        </a:rPr>
                        <a:t>The same Code</a:t>
                      </a:r>
                      <a:r>
                        <a:rPr lang="en-GB" sz="1100" baseline="0" dirty="0" smtClean="0">
                          <a:solidFill>
                            <a:srgbClr val="0000FF"/>
                          </a:solidFill>
                        </a:rPr>
                        <a:t> Lists as above in the preferred XML standard used in various COM projects</a:t>
                      </a:r>
                      <a:endParaRPr lang="en-GB" sz="11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err="1" smtClean="0">
                          <a:solidFill>
                            <a:srgbClr val="0000FF"/>
                          </a:solidFill>
                        </a:rPr>
                        <a:t>dist</a:t>
                      </a:r>
                      <a:r>
                        <a:rPr lang="en-GB" sz="1100" dirty="0" smtClean="0">
                          <a:solidFill>
                            <a:srgbClr val="0000FF"/>
                          </a:solidFill>
                        </a:rPr>
                        <a:t>/common</a:t>
                      </a:r>
                      <a:r>
                        <a:rPr lang="en-GB" sz="1100" baseline="0" dirty="0" smtClean="0">
                          <a:solidFill>
                            <a:srgbClr val="0000FF"/>
                          </a:solidFill>
                        </a:rPr>
                        <a:t> artefacts</a:t>
                      </a:r>
                      <a:r>
                        <a:rPr lang="en-GB" sz="1100" dirty="0" smtClean="0">
                          <a:solidFill>
                            <a:srgbClr val="0000FF"/>
                          </a:solidFill>
                        </a:rPr>
                        <a:t>/</a:t>
                      </a:r>
                      <a:r>
                        <a:rPr lang="en-GB" sz="1100" dirty="0" err="1" smtClean="0">
                          <a:solidFill>
                            <a:srgbClr val="0000FF"/>
                          </a:solidFill>
                        </a:rPr>
                        <a:t>gc</a:t>
                      </a:r>
                      <a:endParaRPr lang="en-GB" sz="1100" dirty="0" smtClean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rgbClr val="0000FF"/>
                          </a:solidFill>
                        </a:rPr>
                        <a:t>9</a:t>
                      </a:r>
                      <a:endParaRPr lang="en-GB" sz="11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rgbClr val="0000FF"/>
                          </a:solidFill>
                        </a:rPr>
                        <a:t>Data Flows tables and diagrams</a:t>
                      </a:r>
                      <a:endParaRPr lang="en-GB" sz="11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rgbClr val="0000FF"/>
                          </a:solidFill>
                        </a:rPr>
                        <a:t>Tables and diagrams</a:t>
                      </a:r>
                      <a:r>
                        <a:rPr lang="en-GB" sz="1100" baseline="0" dirty="0" smtClean="0">
                          <a:solidFill>
                            <a:srgbClr val="0000FF"/>
                          </a:solidFill>
                        </a:rPr>
                        <a:t> </a:t>
                      </a:r>
                      <a:r>
                        <a:rPr lang="en-GB" sz="1100" dirty="0" smtClean="0">
                          <a:solidFill>
                            <a:srgbClr val="0000FF"/>
                          </a:solidFill>
                        </a:rPr>
                        <a:t>representing and documenting</a:t>
                      </a:r>
                      <a:r>
                        <a:rPr lang="en-GB" sz="1100" baseline="0" dirty="0" smtClean="0">
                          <a:solidFill>
                            <a:srgbClr val="0000FF"/>
                          </a:solidFill>
                        </a:rPr>
                        <a:t> in detail the structure of each criterion used in the ESPD e-documents</a:t>
                      </a:r>
                      <a:endParaRPr lang="en-GB" sz="11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err="1" smtClean="0">
                          <a:solidFill>
                            <a:srgbClr val="0000FF"/>
                          </a:solidFill>
                        </a:rPr>
                        <a:t>dist</a:t>
                      </a:r>
                      <a:r>
                        <a:rPr lang="en-GB" sz="1100" dirty="0" smtClean="0">
                          <a:solidFill>
                            <a:srgbClr val="0000FF"/>
                          </a:solidFill>
                        </a:rPr>
                        <a:t>\common artefacts/</a:t>
                      </a:r>
                      <a:r>
                        <a:rPr lang="en-GB" sz="1100" dirty="0" err="1" smtClean="0">
                          <a:solidFill>
                            <a:srgbClr val="0000FF"/>
                          </a:solidFill>
                        </a:rPr>
                        <a:t>df</a:t>
                      </a:r>
                      <a:endParaRPr lang="en-GB" sz="11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8161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17 CuadroTexto"/>
          <p:cNvSpPr txBox="1"/>
          <p:nvPr/>
        </p:nvSpPr>
        <p:spPr>
          <a:xfrm>
            <a:off x="5724128" y="17066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altLang="en-US" sz="1800" smtClean="0">
                <a:solidFill>
                  <a:schemeClr val="bg1"/>
                </a:solidFill>
              </a:rPr>
              <a:t>ESPDRequest</a:t>
            </a:r>
            <a:r>
              <a:rPr lang="en-GB" altLang="en-US" sz="1800" dirty="0" smtClean="0">
                <a:solidFill>
                  <a:schemeClr val="bg1"/>
                </a:solidFill>
              </a:rPr>
              <a:t> UML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588" y="8414"/>
            <a:ext cx="37228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sz="1800" dirty="0" smtClean="0">
                <a:solidFill>
                  <a:schemeClr val="bg1"/>
                </a:solidFill>
              </a:rPr>
              <a:t>3- </a:t>
            </a:r>
            <a:r>
              <a:rPr lang="en-GB" sz="1800" dirty="0">
                <a:solidFill>
                  <a:schemeClr val="bg1"/>
                </a:solidFill>
              </a:rPr>
              <a:t>ESPD EDM conceptual representation</a:t>
            </a:r>
          </a:p>
          <a:p>
            <a:endParaRPr lang="en-US" sz="1800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946944"/>
            <a:ext cx="4112170" cy="597736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32189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17 CuadroTexto"/>
          <p:cNvSpPr txBox="1"/>
          <p:nvPr/>
        </p:nvSpPr>
        <p:spPr>
          <a:xfrm>
            <a:off x="5724128" y="17066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altLang="en-US" sz="1800" smtClean="0">
                <a:solidFill>
                  <a:schemeClr val="bg1"/>
                </a:solidFill>
              </a:rPr>
              <a:t>ESPDResponse</a:t>
            </a:r>
            <a:r>
              <a:rPr lang="en-GB" altLang="en-US" sz="1800" dirty="0" smtClean="0">
                <a:solidFill>
                  <a:schemeClr val="bg1"/>
                </a:solidFill>
              </a:rPr>
              <a:t> UML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588" y="8414"/>
            <a:ext cx="37228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sz="1800" dirty="0" smtClean="0">
                <a:solidFill>
                  <a:schemeClr val="bg1"/>
                </a:solidFill>
              </a:rPr>
              <a:t>3- </a:t>
            </a:r>
            <a:r>
              <a:rPr lang="en-GB" sz="1800" dirty="0">
                <a:solidFill>
                  <a:schemeClr val="bg1"/>
                </a:solidFill>
              </a:rPr>
              <a:t>ESPD EDM conceptual representation</a:t>
            </a:r>
          </a:p>
          <a:p>
            <a:endParaRPr lang="en-US" sz="1800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7" y="965715"/>
            <a:ext cx="4565703" cy="5919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517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517536"/>
            <a:ext cx="5573509" cy="493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33 CuadroTexto"/>
          <p:cNvSpPr txBox="1"/>
          <p:nvPr/>
        </p:nvSpPr>
        <p:spPr>
          <a:xfrm>
            <a:off x="588" y="8414"/>
            <a:ext cx="37228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sz="1800" dirty="0" smtClean="0">
                <a:solidFill>
                  <a:schemeClr val="bg1"/>
                </a:solidFill>
              </a:rPr>
              <a:t>3- </a:t>
            </a:r>
            <a:r>
              <a:rPr lang="en-GB" sz="1800" dirty="0">
                <a:solidFill>
                  <a:schemeClr val="bg1"/>
                </a:solidFill>
              </a:rPr>
              <a:t>ESPD EDM conceptual representation</a:t>
            </a:r>
          </a:p>
          <a:p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26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4A5F64B6-3D7F-498E-A41C-02C573EC34E7}" type="slidenum">
              <a:rPr lang="en-GB" altLang="en-US" sz="1400">
                <a:solidFill>
                  <a:schemeClr val="tx1"/>
                </a:solidFill>
                <a:latin typeface="Arial" charset="0"/>
              </a:rPr>
              <a:pPr eaLnBrk="1" hangingPunct="1"/>
              <a:t>8</a:t>
            </a:fld>
            <a:endParaRPr lang="en-GB" altLang="en-US" sz="14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8" name="47 CuadroTexto"/>
          <p:cNvSpPr txBox="1"/>
          <p:nvPr/>
        </p:nvSpPr>
        <p:spPr>
          <a:xfrm>
            <a:off x="5436096" y="-8334"/>
            <a:ext cx="37228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altLang="en-US" sz="1800" dirty="0" smtClean="0">
                <a:solidFill>
                  <a:schemeClr val="bg1"/>
                </a:solidFill>
              </a:rPr>
              <a:t>Criterion and Evidence</a:t>
            </a:r>
            <a:endParaRPr lang="en-GB" sz="1800" dirty="0">
              <a:solidFill>
                <a:schemeClr val="bg1"/>
              </a:solidFill>
            </a:endParaRPr>
          </a:p>
          <a:p>
            <a:pPr algn="r"/>
            <a:r>
              <a:rPr lang="en-US" sz="1800" dirty="0" smtClean="0">
                <a:solidFill>
                  <a:schemeClr val="bg1"/>
                </a:solidFill>
              </a:rPr>
              <a:t>Simplified conceptual view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49" name="48 CuadroTexto"/>
          <p:cNvSpPr txBox="1"/>
          <p:nvPr/>
        </p:nvSpPr>
        <p:spPr>
          <a:xfrm>
            <a:off x="5010100" y="1631206"/>
            <a:ext cx="37959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Two different e-documents in the ESPD Service based on this global model: </a:t>
            </a:r>
          </a:p>
          <a:p>
            <a:endParaRPr lang="en-GB" dirty="0"/>
          </a:p>
          <a:p>
            <a:pPr marL="171450" indent="-171450">
              <a:buFont typeface="Arial" charset="0"/>
              <a:buChar char="•"/>
            </a:pPr>
            <a:r>
              <a:rPr lang="en-GB" dirty="0" smtClean="0"/>
              <a:t>ESPD Request</a:t>
            </a:r>
          </a:p>
          <a:p>
            <a:pPr marL="171450" indent="-171450">
              <a:buFont typeface="Arial" charset="0"/>
              <a:buChar char="•"/>
            </a:pPr>
            <a:endParaRPr lang="en-GB" dirty="0" smtClean="0"/>
          </a:p>
          <a:p>
            <a:pPr marL="171450" indent="-171450">
              <a:buFont typeface="Arial" charset="0"/>
              <a:buChar char="•"/>
            </a:pPr>
            <a:r>
              <a:rPr lang="en-GB" dirty="0" smtClean="0"/>
              <a:t>ESPD Response (or simply the ESPD)</a:t>
            </a:r>
          </a:p>
        </p:txBody>
      </p:sp>
      <p:sp>
        <p:nvSpPr>
          <p:cNvPr id="50" name="49 Flecha derecha"/>
          <p:cNvSpPr/>
          <p:nvPr/>
        </p:nvSpPr>
        <p:spPr bwMode="auto">
          <a:xfrm>
            <a:off x="4200399" y="1638130"/>
            <a:ext cx="731641" cy="437536"/>
          </a:xfrm>
          <a:prstGeom prst="rightArrow">
            <a:avLst/>
          </a:prstGeom>
          <a:solidFill>
            <a:srgbClr val="0F5494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 dirty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1196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17 CuadroTexto"/>
          <p:cNvSpPr txBox="1"/>
          <p:nvPr/>
        </p:nvSpPr>
        <p:spPr>
          <a:xfrm>
            <a:off x="5724128" y="17066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altLang="en-US" sz="1800" dirty="0" err="1" smtClean="0">
                <a:solidFill>
                  <a:schemeClr val="bg1"/>
                </a:solidFill>
              </a:rPr>
              <a:t>ESPDResponse</a:t>
            </a:r>
            <a:r>
              <a:rPr lang="en-GB" altLang="en-US" sz="1800" dirty="0" smtClean="0">
                <a:solidFill>
                  <a:schemeClr val="bg1"/>
                </a:solidFill>
              </a:rPr>
              <a:t> Criterion and Evidence UML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588" y="8414"/>
            <a:ext cx="37228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sz="1800" dirty="0" smtClean="0">
                <a:solidFill>
                  <a:schemeClr val="bg1"/>
                </a:solidFill>
              </a:rPr>
              <a:t>3- </a:t>
            </a:r>
            <a:r>
              <a:rPr lang="en-GB" sz="1800" dirty="0">
                <a:solidFill>
                  <a:schemeClr val="bg1"/>
                </a:solidFill>
              </a:rPr>
              <a:t>ESPD EDM conceptual representation</a:t>
            </a:r>
          </a:p>
          <a:p>
            <a:endParaRPr lang="en-US" sz="1800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55328"/>
            <a:ext cx="8892886" cy="5922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5280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8458</TotalTime>
  <Words>787</Words>
  <Application>Microsoft Office PowerPoint</Application>
  <PresentationFormat>Presentación en pantalla (4:3)</PresentationFormat>
  <Paragraphs>197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7" baseType="lpstr">
      <vt:lpstr>Blank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BRIS</dc:title>
  <dc:creator>STAROMIEJSKI TORREGROSA Enric (MARKT-EXT)</dc:creator>
  <cp:lastModifiedBy>Enric Staromiejski Torregrosa</cp:lastModifiedBy>
  <cp:revision>392</cp:revision>
  <cp:lastPrinted>2014-04-07T15:31:32Z</cp:lastPrinted>
  <dcterms:created xsi:type="dcterms:W3CDTF">2013-12-03T10:34:18Z</dcterms:created>
  <dcterms:modified xsi:type="dcterms:W3CDTF">2016-04-22T07:40:08Z</dcterms:modified>
</cp:coreProperties>
</file>