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4" r:id="rId2"/>
    <p:sldId id="289" r:id="rId3"/>
    <p:sldId id="325" r:id="rId4"/>
    <p:sldId id="328" r:id="rId5"/>
    <p:sldId id="305" r:id="rId6"/>
    <p:sldId id="327" r:id="rId7"/>
    <p:sldId id="329" r:id="rId8"/>
    <p:sldId id="321" r:id="rId9"/>
    <p:sldId id="322" r:id="rId10"/>
    <p:sldId id="317" r:id="rId11"/>
    <p:sldId id="306" r:id="rId12"/>
    <p:sldId id="326" r:id="rId1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SMET Philippe (DIGIT-EXT)" initials="PhD" lastIdx="11" clrIdx="0"/>
  <p:cmAuthor id="1" name="TALABAN Magdalena (MARKT)" initials="TM(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AE04"/>
    <a:srgbClr val="0000FF"/>
    <a:srgbClr val="0F5494"/>
    <a:srgbClr val="FFFEFB"/>
    <a:srgbClr val="FFD624"/>
    <a:srgbClr val="3166CF"/>
    <a:srgbClr val="3E6FD2"/>
    <a:srgbClr val="2D5EC1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53" autoAdjust="0"/>
    <p:restoredTop sz="88800" autoAdjust="0"/>
  </p:normalViewPr>
  <p:slideViewPr>
    <p:cSldViewPr>
      <p:cViewPr varScale="1">
        <p:scale>
          <a:sx n="117" d="100"/>
          <a:sy n="117" d="100"/>
        </p:scale>
        <p:origin x="-19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EEFA67C-09BB-46AC-B595-DAF35ECC628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62646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183" y="0"/>
            <a:ext cx="2949841" cy="497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183" y="9444749"/>
            <a:ext cx="2949841" cy="497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719BD0D-3EDD-4468-82C7-14BFADC56CE1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37199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4E6A9B57-385C-4AD6-9926-C2155550775B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09107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6EB6C1-26D1-45AA-8E10-13708CB28399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411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2838A7-5527-4EB6-A29D-DC68781C14C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4674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971550"/>
            <a:ext cx="9180513" cy="5886450"/>
          </a:xfrm>
          <a:prstGeom prst="rect">
            <a:avLst/>
          </a:prstGeom>
          <a:solidFill>
            <a:srgbClr val="0F5494"/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25400" algn="ctr">
                <a:solidFill>
                  <a:srgbClr val="0F5494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/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63" y="6437313"/>
            <a:ext cx="63341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6"/>
          <p:cNvSpPr>
            <a:spLocks noChangeArrowheads="1"/>
          </p:cNvSpPr>
          <p:nvPr/>
        </p:nvSpPr>
        <p:spPr bwMode="auto">
          <a:xfrm>
            <a:off x="457200" y="6435725"/>
            <a:ext cx="2133600" cy="26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sz="900" b="0">
              <a:solidFill>
                <a:schemeClr val="bg1"/>
              </a:solidFill>
            </a:endParaRPr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988" y="258763"/>
            <a:ext cx="14573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410108"/>
            <a:ext cx="8532812" cy="3258996"/>
          </a:xfrm>
        </p:spPr>
        <p:txBody>
          <a:bodyPr lIns="91440" tIns="45720" rIns="91440" bIns="45720"/>
          <a:lstStyle>
            <a:lvl1pPr marL="0" indent="0">
              <a:buFontTx/>
              <a:buNone/>
              <a:defRPr sz="28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 lIns="91440" tIns="45720" rIns="91440" bIns="45720"/>
          <a:lstStyle>
            <a:lvl1pPr marL="3175">
              <a:defRPr sz="60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9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123637" y="4971880"/>
            <a:ext cx="4106476" cy="686121"/>
          </a:xfrm>
        </p:spPr>
        <p:txBody>
          <a:bodyPr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b="1" i="0">
                <a:solidFill>
                  <a:srgbClr val="FFD624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5"/>
          </p:nvPr>
        </p:nvSpPr>
        <p:spPr>
          <a:xfrm>
            <a:off x="4136080" y="5489045"/>
            <a:ext cx="4106476" cy="686121"/>
          </a:xfrm>
        </p:spPr>
        <p:txBody>
          <a:bodyPr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28"/>
          <p:cNvSpPr>
            <a:spLocks noGrp="1"/>
          </p:cNvSpPr>
          <p:nvPr>
            <p:ph type="body" sz="quarter" idx="16"/>
          </p:nvPr>
        </p:nvSpPr>
        <p:spPr>
          <a:xfrm>
            <a:off x="4123637" y="3914775"/>
            <a:ext cx="4106476" cy="890415"/>
          </a:xfrm>
        </p:spPr>
        <p:txBody>
          <a:bodyPr anchor="ctr"/>
          <a:lstStyle>
            <a:lvl1pPr marL="0" indent="0">
              <a:buFontTx/>
              <a:buNone/>
              <a:defRPr sz="2400" i="1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 i="1">
                <a:solidFill>
                  <a:schemeClr val="bg1"/>
                </a:solidFill>
              </a:defRPr>
            </a:lvl2pPr>
            <a:lvl3pPr>
              <a:defRPr sz="2400" i="1">
                <a:solidFill>
                  <a:schemeClr val="bg1"/>
                </a:solidFill>
              </a:defRPr>
            </a:lvl3pPr>
            <a:lvl4pPr>
              <a:defRPr sz="2400" i="1">
                <a:solidFill>
                  <a:schemeClr val="bg1"/>
                </a:solidFill>
              </a:defRPr>
            </a:lvl4pPr>
            <a:lvl5pPr>
              <a:defRPr sz="2400" i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7"/>
          </p:nvPr>
        </p:nvSpPr>
        <p:spPr>
          <a:xfrm>
            <a:off x="6553200" y="6435725"/>
            <a:ext cx="2133600" cy="268288"/>
          </a:xfrm>
        </p:spPr>
        <p:txBody>
          <a:bodyPr/>
          <a:lstStyle>
            <a:lvl1pPr algn="r">
              <a:defRPr b="1">
                <a:solidFill>
                  <a:schemeClr val="bg1"/>
                </a:solidFill>
              </a:defRPr>
            </a:lvl1pPr>
          </a:lstStyle>
          <a:p>
            <a:fld id="{85BFE062-6902-4D44-9CD6-0256EB3C7F40}" type="datetime1">
              <a:rPr lang="en-GB" altLang="en-US"/>
              <a:pPr/>
              <a:t>20/04/2016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471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4EC3AC-2FE4-4329-9FF5-1EB340F37B29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4457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080A8-5D84-48DA-AB93-16017E93915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4755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890485-6B5D-4800-8556-4788D44A7F2D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9073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3133E7-DA86-423F-A5EE-D1536C5B2363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3440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465ED4-5DB2-4549-95FC-98711A8C0FC0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3288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B830EF-8734-4EB9-8DC3-D99DFE3496FA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662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1BA20C-3FF2-4E28-8934-7A92D70A9086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537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B6FA45-4EFC-4F39-92B2-04E291B0EC33}" type="slidenum">
              <a:rPr lang="en-GB" altLang="en-US"/>
              <a:pPr/>
              <a:t>‹Nº›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951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4813078-67DB-4565-A706-A248A88A2EC9}" type="slidenum">
              <a:rPr lang="en-GB" altLang="en-US"/>
              <a:pPr/>
              <a:t>‹Nº›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6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3276600" y="4902200"/>
            <a:ext cx="5562600" cy="147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DG GROW</a:t>
            </a:r>
          </a:p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Unit R3</a:t>
            </a:r>
          </a:p>
          <a:p>
            <a:pPr algn="r" eaLnBrk="1" hangingPunct="1">
              <a:spcBef>
                <a:spcPct val="20000"/>
              </a:spcBef>
              <a:buClr>
                <a:schemeClr val="bg1"/>
              </a:buClr>
              <a:defRPr/>
            </a:pPr>
            <a:r>
              <a:rPr lang="en-GB" sz="180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Brussels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79512" y="1746622"/>
            <a:ext cx="8535987" cy="233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60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DG GROW ESPD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 Exchange Data Model</a:t>
            </a:r>
          </a:p>
          <a:p>
            <a:pPr algn="ctr" eaLnBrk="1" hangingPunct="1">
              <a:lnSpc>
                <a:spcPct val="150000"/>
              </a:lnSpc>
              <a:spcAft>
                <a:spcPts val="1200"/>
              </a:spcAft>
              <a:defRPr/>
            </a:pPr>
            <a:r>
              <a:rPr lang="en-GB" sz="3600" kern="0" dirty="0" smtClean="0"/>
              <a:t>v1.0</a:t>
            </a:r>
          </a:p>
        </p:txBody>
      </p:sp>
    </p:spTree>
    <p:extLst>
      <p:ext uri="{BB962C8B-B14F-4D97-AF65-F5344CB8AC3E}">
        <p14:creationId xmlns:p14="http://schemas.microsoft.com/office/powerpoint/2010/main" val="112884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-13" y="20132"/>
            <a:ext cx="423646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ESPD </a:t>
            </a:r>
          </a:p>
          <a:p>
            <a:r>
              <a:rPr lang="en-GB" sz="1600" i="1" dirty="0" smtClean="0">
                <a:solidFill>
                  <a:schemeClr val="bg1"/>
                </a:solidFill>
              </a:rPr>
              <a:t>Economic Operator</a:t>
            </a:r>
          </a:p>
          <a:p>
            <a:r>
              <a:rPr lang="en-GB" sz="1600" i="1" dirty="0" smtClean="0">
                <a:solidFill>
                  <a:schemeClr val="bg1"/>
                </a:solidFill>
              </a:rPr>
              <a:t>(details)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916765" y="28296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altLang="en-US" dirty="0" smtClean="0"/>
              <a:t>UBL-2.1 Syntax</a:t>
            </a:r>
            <a:endParaRPr lang="en-US" dirty="0"/>
          </a:p>
        </p:txBody>
      </p:sp>
      <p:sp>
        <p:nvSpPr>
          <p:cNvPr id="5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8" y="1583779"/>
            <a:ext cx="8162925" cy="458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04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588" y="30037"/>
            <a:ext cx="4211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Criterion and Evidence</a:t>
            </a:r>
          </a:p>
          <a:p>
            <a:r>
              <a:rPr lang="en-GB" sz="1800" i="1" dirty="0" smtClean="0">
                <a:solidFill>
                  <a:schemeClr val="bg1"/>
                </a:solidFill>
              </a:rPr>
              <a:t>(</a:t>
            </a:r>
            <a:r>
              <a:rPr lang="en-GB" sz="1800" i="1" dirty="0" err="1" smtClean="0">
                <a:solidFill>
                  <a:schemeClr val="bg1"/>
                </a:solidFill>
              </a:rPr>
              <a:t>ESPDResponse</a:t>
            </a:r>
            <a:r>
              <a:rPr lang="en-GB" sz="1800" i="1" dirty="0" smtClean="0">
                <a:solidFill>
                  <a:schemeClr val="bg1"/>
                </a:solidFill>
              </a:rPr>
              <a:t> Customisation)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16765" y="20132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8528805" cy="56886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950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6 Rectángulo"/>
          <p:cNvSpPr/>
          <p:nvPr/>
        </p:nvSpPr>
        <p:spPr>
          <a:xfrm>
            <a:off x="334393" y="2789542"/>
            <a:ext cx="1334244" cy="124780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Aggregate Components</a:t>
            </a:r>
          </a:p>
        </p:txBody>
      </p:sp>
      <p:sp>
        <p:nvSpPr>
          <p:cNvPr id="5" name="20 Rectángulo"/>
          <p:cNvSpPr/>
          <p:nvPr/>
        </p:nvSpPr>
        <p:spPr>
          <a:xfrm>
            <a:off x="323528" y="4635436"/>
            <a:ext cx="1345109" cy="1323196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Common Basic Components</a:t>
            </a:r>
          </a:p>
        </p:txBody>
      </p:sp>
      <p:sp>
        <p:nvSpPr>
          <p:cNvPr id="6" name="39 Rectángulo"/>
          <p:cNvSpPr/>
          <p:nvPr/>
        </p:nvSpPr>
        <p:spPr>
          <a:xfrm>
            <a:off x="5638684" y="2802503"/>
            <a:ext cx="1373498" cy="1236162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UBL-2.1 CAC</a:t>
            </a:r>
          </a:p>
          <a:p>
            <a:pPr algn="ctr"/>
            <a:r>
              <a:rPr lang="en-US" dirty="0">
                <a:solidFill>
                  <a:srgbClr val="9AAE04"/>
                </a:solidFill>
              </a:rPr>
              <a:t>Common </a:t>
            </a:r>
            <a:r>
              <a:rPr lang="en-US" dirty="0" err="1">
                <a:solidFill>
                  <a:srgbClr val="9AAE04"/>
                </a:solidFill>
              </a:rPr>
              <a:t>Aggegate</a:t>
            </a:r>
            <a:r>
              <a:rPr lang="en-US" dirty="0">
                <a:solidFill>
                  <a:srgbClr val="9AAE04"/>
                </a:solidFill>
              </a:rPr>
              <a:t> Components</a:t>
            </a:r>
          </a:p>
        </p:txBody>
      </p:sp>
      <p:sp>
        <p:nvSpPr>
          <p:cNvPr id="7" name="40 Rectángulo"/>
          <p:cNvSpPr/>
          <p:nvPr/>
        </p:nvSpPr>
        <p:spPr>
          <a:xfrm>
            <a:off x="5638683" y="4667569"/>
            <a:ext cx="1373498" cy="1291063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UBL-2.1 Common Basic Components</a:t>
            </a:r>
          </a:p>
        </p:txBody>
      </p:sp>
      <p:sp>
        <p:nvSpPr>
          <p:cNvPr id="8" name="41 Rectángulo"/>
          <p:cNvSpPr/>
          <p:nvPr/>
        </p:nvSpPr>
        <p:spPr>
          <a:xfrm>
            <a:off x="7431005" y="5077107"/>
            <a:ext cx="1533483" cy="471373"/>
          </a:xfrm>
          <a:prstGeom prst="rect">
            <a:avLst/>
          </a:prstGeom>
          <a:noFill/>
          <a:ln w="19050">
            <a:solidFill>
              <a:srgbClr val="9AAE0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9AAE04"/>
                </a:solidFill>
              </a:rPr>
              <a:t>UN/CEFACT CCTS</a:t>
            </a:r>
          </a:p>
        </p:txBody>
      </p:sp>
      <p:cxnSp>
        <p:nvCxnSpPr>
          <p:cNvPr id="10" name="77 Conector recto"/>
          <p:cNvCxnSpPr>
            <a:stCxn id="8" idx="1"/>
            <a:endCxn id="7" idx="3"/>
          </p:cNvCxnSpPr>
          <p:nvPr/>
        </p:nvCxnSpPr>
        <p:spPr>
          <a:xfrm flipH="1">
            <a:off x="7012181" y="5312794"/>
            <a:ext cx="418824" cy="307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83 CuadroTexto"/>
          <p:cNvSpPr txBox="1"/>
          <p:nvPr/>
        </p:nvSpPr>
        <p:spPr>
          <a:xfrm>
            <a:off x="7271974" y="3854958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  <p:sp>
        <p:nvSpPr>
          <p:cNvPr id="20" name="27 Rectángulo"/>
          <p:cNvSpPr/>
          <p:nvPr/>
        </p:nvSpPr>
        <p:spPr>
          <a:xfrm>
            <a:off x="2087985" y="2802503"/>
            <a:ext cx="1282986" cy="12348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CCV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Core Criterion Vocabulary Aggregate Components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7" name="42 Rectángulo"/>
          <p:cNvSpPr/>
          <p:nvPr/>
        </p:nvSpPr>
        <p:spPr>
          <a:xfrm>
            <a:off x="3989799" y="2789542"/>
            <a:ext cx="1302281" cy="1247809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Core Evidence Vocabulary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Aggregate Components</a:t>
            </a:r>
          </a:p>
        </p:txBody>
      </p:sp>
      <p:sp>
        <p:nvSpPr>
          <p:cNvPr id="39" name="6 Rectángulo"/>
          <p:cNvSpPr/>
          <p:nvPr/>
        </p:nvSpPr>
        <p:spPr>
          <a:xfrm>
            <a:off x="2993689" y="1374165"/>
            <a:ext cx="1152128" cy="84341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ESPD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Request &amp; Response</a:t>
            </a:r>
          </a:p>
        </p:txBody>
      </p:sp>
      <p:sp>
        <p:nvSpPr>
          <p:cNvPr id="46" name="27 Rectángulo"/>
          <p:cNvSpPr/>
          <p:nvPr/>
        </p:nvSpPr>
        <p:spPr>
          <a:xfrm>
            <a:off x="2109974" y="4635436"/>
            <a:ext cx="1260997" cy="1323195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 smtClean="0">
              <a:solidFill>
                <a:schemeClr val="tx2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CCV-CBC</a:t>
            </a:r>
          </a:p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Core Criterion Vocabulary Common Basic Components</a:t>
            </a:r>
            <a:endParaRPr lang="en-US" sz="1200" dirty="0">
              <a:solidFill>
                <a:schemeClr val="tx2"/>
              </a:solidFill>
            </a:endParaRPr>
          </a:p>
          <a:p>
            <a:pPr algn="ctr"/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47" name="27 Rectángulo"/>
          <p:cNvSpPr/>
          <p:nvPr/>
        </p:nvSpPr>
        <p:spPr>
          <a:xfrm>
            <a:off x="3989799" y="4667569"/>
            <a:ext cx="1302281" cy="1291061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CEV-CBC</a:t>
            </a:r>
            <a:endParaRPr lang="en-US" dirty="0">
              <a:solidFill>
                <a:schemeClr val="tx2"/>
              </a:solidFill>
            </a:endParaRPr>
          </a:p>
          <a:p>
            <a:pPr algn="ctr"/>
            <a:r>
              <a:rPr lang="en-US" dirty="0">
                <a:solidFill>
                  <a:schemeClr val="tx2"/>
                </a:solidFill>
              </a:rPr>
              <a:t>Core </a:t>
            </a:r>
            <a:r>
              <a:rPr lang="en-US" dirty="0" smtClean="0">
                <a:solidFill>
                  <a:schemeClr val="tx2"/>
                </a:solidFill>
              </a:rPr>
              <a:t>Evidence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Vocabulary </a:t>
            </a:r>
            <a:r>
              <a:rPr lang="en-US" dirty="0">
                <a:solidFill>
                  <a:schemeClr val="tx2"/>
                </a:solidFill>
              </a:rPr>
              <a:t>Common Basic Components</a:t>
            </a:r>
          </a:p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79" name="78 Conector angular"/>
          <p:cNvCxnSpPr>
            <a:stCxn id="47" idx="2"/>
            <a:endCxn id="7" idx="2"/>
          </p:cNvCxnSpPr>
          <p:nvPr/>
        </p:nvCxnSpPr>
        <p:spPr bwMode="auto">
          <a:xfrm rot="16200000" flipH="1">
            <a:off x="5483185" y="5116385"/>
            <a:ext cx="2" cy="1684492"/>
          </a:xfrm>
          <a:prstGeom prst="bentConnector3">
            <a:avLst>
              <a:gd name="adj1" fmla="val 114301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85 Conector angular"/>
          <p:cNvCxnSpPr>
            <a:stCxn id="46" idx="2"/>
            <a:endCxn id="7" idx="2"/>
          </p:cNvCxnSpPr>
          <p:nvPr/>
        </p:nvCxnSpPr>
        <p:spPr bwMode="auto">
          <a:xfrm rot="16200000" flipH="1">
            <a:off x="4532952" y="4166151"/>
            <a:ext cx="1" cy="3584959"/>
          </a:xfrm>
          <a:prstGeom prst="bentConnector3">
            <a:avLst>
              <a:gd name="adj1" fmla="val 228601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88 Conector angular"/>
          <p:cNvCxnSpPr>
            <a:stCxn id="5" idx="2"/>
            <a:endCxn id="7" idx="2"/>
          </p:cNvCxnSpPr>
          <p:nvPr/>
        </p:nvCxnSpPr>
        <p:spPr bwMode="auto">
          <a:xfrm rot="16200000" flipH="1">
            <a:off x="3660757" y="3293957"/>
            <a:ext cx="12700" cy="5329349"/>
          </a:xfrm>
          <a:prstGeom prst="bentConnector3">
            <a:avLst>
              <a:gd name="adj1" fmla="val 180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2" name="83 CuadroTexto"/>
          <p:cNvSpPr txBox="1"/>
          <p:nvPr/>
        </p:nvSpPr>
        <p:spPr>
          <a:xfrm>
            <a:off x="3181049" y="6222504"/>
            <a:ext cx="9284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reuse “as-is”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02" name="101 Conector angular"/>
          <p:cNvCxnSpPr>
            <a:stCxn id="4" idx="0"/>
            <a:endCxn id="39" idx="2"/>
          </p:cNvCxnSpPr>
          <p:nvPr/>
        </p:nvCxnSpPr>
        <p:spPr bwMode="auto">
          <a:xfrm rot="5400000" flipH="1" flipV="1">
            <a:off x="1999654" y="1219443"/>
            <a:ext cx="571960" cy="256823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9" name="108 Conector angular"/>
          <p:cNvCxnSpPr>
            <a:stCxn id="20" idx="0"/>
            <a:endCxn id="39" idx="2"/>
          </p:cNvCxnSpPr>
          <p:nvPr/>
        </p:nvCxnSpPr>
        <p:spPr bwMode="auto">
          <a:xfrm rot="5400000" flipH="1" flipV="1">
            <a:off x="2857155" y="2089906"/>
            <a:ext cx="584921" cy="840275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111 Conector angular"/>
          <p:cNvCxnSpPr>
            <a:stCxn id="6" idx="0"/>
            <a:endCxn id="39" idx="2"/>
          </p:cNvCxnSpPr>
          <p:nvPr/>
        </p:nvCxnSpPr>
        <p:spPr bwMode="auto">
          <a:xfrm rot="16200000" flipV="1">
            <a:off x="4655133" y="1132203"/>
            <a:ext cx="584921" cy="275568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83 CuadroTexto"/>
          <p:cNvSpPr txBox="1"/>
          <p:nvPr/>
        </p:nvSpPr>
        <p:spPr>
          <a:xfrm>
            <a:off x="1673578" y="2196813"/>
            <a:ext cx="5661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20" name="119 Conector recto de flecha"/>
          <p:cNvCxnSpPr>
            <a:stCxn id="4" idx="2"/>
            <a:endCxn id="5" idx="0"/>
          </p:cNvCxnSpPr>
          <p:nvPr/>
        </p:nvCxnSpPr>
        <p:spPr bwMode="auto">
          <a:xfrm flipH="1">
            <a:off x="996083" y="4037351"/>
            <a:ext cx="5432" cy="59808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7" name="126 Conector angular"/>
          <p:cNvCxnSpPr>
            <a:stCxn id="4" idx="2"/>
            <a:endCxn id="7" idx="0"/>
          </p:cNvCxnSpPr>
          <p:nvPr/>
        </p:nvCxnSpPr>
        <p:spPr bwMode="auto">
          <a:xfrm rot="16200000" flipH="1">
            <a:off x="3348364" y="1690501"/>
            <a:ext cx="630218" cy="5323917"/>
          </a:xfrm>
          <a:prstGeom prst="bentConnector3">
            <a:avLst>
              <a:gd name="adj1" fmla="val 45053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8" name="137 Conector angular"/>
          <p:cNvCxnSpPr>
            <a:stCxn id="6" idx="3"/>
          </p:cNvCxnSpPr>
          <p:nvPr/>
        </p:nvCxnSpPr>
        <p:spPr bwMode="auto">
          <a:xfrm flipH="1">
            <a:off x="6494901" y="3420584"/>
            <a:ext cx="517281" cy="1246985"/>
          </a:xfrm>
          <a:prstGeom prst="bentConnector4">
            <a:avLst>
              <a:gd name="adj1" fmla="val -44193"/>
              <a:gd name="adj2" fmla="val 74783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1" name="83 CuadroTexto"/>
          <p:cNvSpPr txBox="1"/>
          <p:nvPr/>
        </p:nvSpPr>
        <p:spPr>
          <a:xfrm>
            <a:off x="3357747" y="4077072"/>
            <a:ext cx="56618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142" name="141 Conector recto de flecha"/>
          <p:cNvCxnSpPr/>
          <p:nvPr/>
        </p:nvCxnSpPr>
        <p:spPr bwMode="auto">
          <a:xfrm>
            <a:off x="4640940" y="4037351"/>
            <a:ext cx="0" cy="630218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142 Conector recto de flecha"/>
          <p:cNvCxnSpPr>
            <a:stCxn id="20" idx="2"/>
            <a:endCxn id="46" idx="0"/>
          </p:cNvCxnSpPr>
          <p:nvPr/>
        </p:nvCxnSpPr>
        <p:spPr bwMode="auto">
          <a:xfrm>
            <a:off x="2729478" y="4037351"/>
            <a:ext cx="10995" cy="59808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8" name="147 CuadroTexto"/>
          <p:cNvSpPr txBox="1"/>
          <p:nvPr/>
        </p:nvSpPr>
        <p:spPr>
          <a:xfrm>
            <a:off x="0" y="0"/>
            <a:ext cx="2865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GB" altLang="en-US" dirty="0" smtClean="0"/>
              <a:t>Data Architecture</a:t>
            </a:r>
          </a:p>
          <a:p>
            <a:pPr algn="r"/>
            <a:r>
              <a:rPr lang="en-GB" altLang="en-US" dirty="0" smtClean="0"/>
              <a:t>(simplified overview)</a:t>
            </a:r>
          </a:p>
        </p:txBody>
      </p:sp>
      <p:sp>
        <p:nvSpPr>
          <p:cNvPr id="149" name="83 CuadroTexto"/>
          <p:cNvSpPr txBox="1"/>
          <p:nvPr/>
        </p:nvSpPr>
        <p:spPr>
          <a:xfrm>
            <a:off x="7070965" y="4782344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  <p:cxnSp>
        <p:nvCxnSpPr>
          <p:cNvPr id="33" name="77 Conector recto"/>
          <p:cNvCxnSpPr>
            <a:stCxn id="27" idx="1"/>
            <a:endCxn id="20" idx="3"/>
          </p:cNvCxnSpPr>
          <p:nvPr/>
        </p:nvCxnSpPr>
        <p:spPr>
          <a:xfrm flipH="1">
            <a:off x="3370971" y="3413447"/>
            <a:ext cx="618828" cy="648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83 CuadroTexto"/>
          <p:cNvSpPr txBox="1"/>
          <p:nvPr/>
        </p:nvSpPr>
        <p:spPr>
          <a:xfrm>
            <a:off x="3352144" y="3153847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solidFill>
                  <a:schemeClr val="tx2"/>
                </a:solidFill>
              </a:rPr>
              <a:t>imports</a:t>
            </a:r>
            <a:endParaRPr lang="en-US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1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692688" y="11968"/>
            <a:ext cx="2451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800" dirty="0" smtClean="0">
                <a:solidFill>
                  <a:schemeClr val="bg1"/>
                </a:solidFill>
              </a:rPr>
              <a:t>Modelling Approach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24 CuadroTexto"/>
          <p:cNvSpPr txBox="1"/>
          <p:nvPr/>
        </p:nvSpPr>
        <p:spPr>
          <a:xfrm>
            <a:off x="19998" y="19004"/>
            <a:ext cx="3183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</a:rPr>
              <a:t>ESPD Exchange Data </a:t>
            </a:r>
            <a:r>
              <a:rPr lang="en-GB" sz="1800" dirty="0" smtClean="0">
                <a:solidFill>
                  <a:schemeClr val="bg1"/>
                </a:solidFill>
              </a:rPr>
              <a:t>Model </a:t>
            </a:r>
            <a:r>
              <a:rPr lang="en-GB" sz="1800" dirty="0" smtClean="0">
                <a:solidFill>
                  <a:schemeClr val="bg1"/>
                </a:solidFill>
              </a:rPr>
              <a:t>principles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4974691" y="4086944"/>
            <a:ext cx="2232248" cy="2160240"/>
            <a:chOff x="2790869" y="2492896"/>
            <a:chExt cx="2232248" cy="2160240"/>
          </a:xfrm>
        </p:grpSpPr>
        <p:sp>
          <p:nvSpPr>
            <p:cNvPr id="24" name="23 Elipse"/>
            <p:cNvSpPr/>
            <p:nvPr/>
          </p:nvSpPr>
          <p:spPr bwMode="auto">
            <a:xfrm>
              <a:off x="2790869" y="2492896"/>
              <a:ext cx="2232248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2903117" y="3012450"/>
              <a:ext cx="9678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Core Criterion Data Model</a:t>
              </a:r>
              <a:endParaRPr lang="en-US" sz="700" b="1" dirty="0"/>
            </a:p>
          </p:txBody>
        </p:sp>
      </p:grpSp>
      <p:grpSp>
        <p:nvGrpSpPr>
          <p:cNvPr id="33" name="32 Grupo"/>
          <p:cNvGrpSpPr/>
          <p:nvPr/>
        </p:nvGrpSpPr>
        <p:grpSpPr>
          <a:xfrm>
            <a:off x="6990915" y="4591000"/>
            <a:ext cx="1283137" cy="1080120"/>
            <a:chOff x="3942997" y="3084458"/>
            <a:chExt cx="1283137" cy="1080120"/>
          </a:xfrm>
        </p:grpSpPr>
        <p:sp>
          <p:nvSpPr>
            <p:cNvPr id="34" name="33 Elipse"/>
            <p:cNvSpPr/>
            <p:nvPr/>
          </p:nvSpPr>
          <p:spPr bwMode="auto">
            <a:xfrm>
              <a:off x="4015613" y="3084458"/>
              <a:ext cx="1079512" cy="108012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34 CuadroTexto"/>
            <p:cNvSpPr txBox="1"/>
            <p:nvPr/>
          </p:nvSpPr>
          <p:spPr>
            <a:xfrm>
              <a:off x="3942997" y="3660522"/>
              <a:ext cx="12831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Core Evidence </a:t>
              </a:r>
            </a:p>
            <a:p>
              <a:pPr algn="ctr"/>
              <a:r>
                <a:rPr lang="en-US" sz="700" b="1" dirty="0" smtClean="0"/>
                <a:t>Data Model </a:t>
              </a:r>
            </a:p>
          </p:txBody>
        </p:sp>
      </p:grpSp>
      <p:grpSp>
        <p:nvGrpSpPr>
          <p:cNvPr id="36" name="35 Grupo"/>
          <p:cNvGrpSpPr/>
          <p:nvPr/>
        </p:nvGrpSpPr>
        <p:grpSpPr>
          <a:xfrm>
            <a:off x="5583574" y="4446984"/>
            <a:ext cx="2468392" cy="2160240"/>
            <a:chOff x="3347864" y="3300482"/>
            <a:chExt cx="2232248" cy="2160240"/>
          </a:xfrm>
        </p:grpSpPr>
        <p:sp>
          <p:nvSpPr>
            <p:cNvPr id="37" name="36 Elipse"/>
            <p:cNvSpPr/>
            <p:nvPr/>
          </p:nvSpPr>
          <p:spPr bwMode="auto">
            <a:xfrm>
              <a:off x="3347864" y="3300482"/>
              <a:ext cx="2232248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4047244" y="5080937"/>
              <a:ext cx="964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ESPD Data Model</a:t>
              </a:r>
            </a:p>
          </p:txBody>
        </p:sp>
      </p:grpSp>
      <p:sp>
        <p:nvSpPr>
          <p:cNvPr id="39" name="38 CuadroTexto"/>
          <p:cNvSpPr txBox="1"/>
          <p:nvPr/>
        </p:nvSpPr>
        <p:spPr>
          <a:xfrm>
            <a:off x="6467790" y="5029904"/>
            <a:ext cx="2323325" cy="200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700" b="1" dirty="0" smtClean="0"/>
          </a:p>
        </p:txBody>
      </p:sp>
      <p:grpSp>
        <p:nvGrpSpPr>
          <p:cNvPr id="40" name="39 Grupo"/>
          <p:cNvGrpSpPr/>
          <p:nvPr/>
        </p:nvGrpSpPr>
        <p:grpSpPr>
          <a:xfrm>
            <a:off x="5706646" y="2790800"/>
            <a:ext cx="2868445" cy="2160240"/>
            <a:chOff x="5706646" y="2790800"/>
            <a:chExt cx="2868445" cy="2160240"/>
          </a:xfrm>
        </p:grpSpPr>
        <p:sp>
          <p:nvSpPr>
            <p:cNvPr id="41" name="40 Elipse"/>
            <p:cNvSpPr/>
            <p:nvPr/>
          </p:nvSpPr>
          <p:spPr bwMode="auto">
            <a:xfrm>
              <a:off x="5706646" y="2790800"/>
              <a:ext cx="2868445" cy="2160240"/>
            </a:xfrm>
            <a:prstGeom prst="ellipse">
              <a:avLst/>
            </a:prstGeom>
            <a:noFill/>
            <a:ln w="9525" cap="flat" cmpd="sng" algn="ctr">
              <a:solidFill>
                <a:srgbClr val="0F5494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6858242" y="3438872"/>
              <a:ext cx="967872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b="1" dirty="0" smtClean="0"/>
                <a:t>UBL-2.1</a:t>
              </a:r>
              <a:endParaRPr lang="en-US" sz="700" b="1" dirty="0"/>
            </a:p>
          </p:txBody>
        </p:sp>
      </p:grpSp>
      <p:sp>
        <p:nvSpPr>
          <p:cNvPr id="43" name="42 CuadroTexto"/>
          <p:cNvSpPr txBox="1"/>
          <p:nvPr/>
        </p:nvSpPr>
        <p:spPr>
          <a:xfrm>
            <a:off x="398999" y="1887215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Re-use, do not re-invent the wheel. </a:t>
            </a:r>
            <a:r>
              <a:rPr lang="en-GB" dirty="0"/>
              <a:t>Align to current key stakeholders developments </a:t>
            </a:r>
            <a:r>
              <a:rPr lang="en-GB" dirty="0" smtClean="0"/>
              <a:t>(UBL, e-</a:t>
            </a:r>
            <a:r>
              <a:rPr lang="en-GB" dirty="0" err="1" smtClean="0"/>
              <a:t>Sens</a:t>
            </a:r>
            <a:r>
              <a:rPr lang="en-GB" dirty="0" smtClean="0"/>
              <a:t>, e-Prior, CEN/BII)</a:t>
            </a:r>
          </a:p>
        </p:txBody>
      </p:sp>
      <p:sp>
        <p:nvSpPr>
          <p:cNvPr id="44" name="43 CuadroTexto"/>
          <p:cNvSpPr txBox="1"/>
          <p:nvPr/>
        </p:nvSpPr>
        <p:spPr>
          <a:xfrm>
            <a:off x="398999" y="3194392"/>
            <a:ext cx="475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If it doesn’t exist, develop cross-sector re-usable + interoperability-by-design deliverables (ISA, CCEV)</a:t>
            </a:r>
          </a:p>
        </p:txBody>
      </p:sp>
      <p:sp>
        <p:nvSpPr>
          <p:cNvPr id="45" name="44 CuadroTexto"/>
          <p:cNvSpPr txBox="1"/>
          <p:nvPr/>
        </p:nvSpPr>
        <p:spPr>
          <a:xfrm>
            <a:off x="395536" y="4725144"/>
            <a:ext cx="4755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GB" dirty="0" smtClean="0"/>
              <a:t>Ensure cross-border common unambiguous understanding  (Information Interoperability)</a:t>
            </a:r>
          </a:p>
        </p:txBody>
      </p:sp>
    </p:spTree>
    <p:extLst>
      <p:ext uri="{BB962C8B-B14F-4D97-AF65-F5344CB8AC3E}">
        <p14:creationId xmlns:p14="http://schemas.microsoft.com/office/powerpoint/2010/main" val="1864255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916765" y="13709"/>
            <a:ext cx="221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Conceptual</a:t>
            </a:r>
          </a:p>
          <a:p>
            <a:pPr algn="r"/>
            <a:r>
              <a:rPr lang="en-US" dirty="0" smtClean="0"/>
              <a:t>(simplified)</a:t>
            </a:r>
            <a:endParaRPr lang="en-US" dirty="0"/>
          </a:p>
        </p:txBody>
      </p:sp>
      <p:sp>
        <p:nvSpPr>
          <p:cNvPr id="42" name="41 Rectángulo redondeado"/>
          <p:cNvSpPr/>
          <p:nvPr/>
        </p:nvSpPr>
        <p:spPr>
          <a:xfrm>
            <a:off x="1145619" y="2151435"/>
            <a:ext cx="1028359" cy="40240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Criterion</a:t>
            </a:r>
          </a:p>
        </p:txBody>
      </p:sp>
      <p:sp>
        <p:nvSpPr>
          <p:cNvPr id="43" name="42 Rectángulo redondeado"/>
          <p:cNvSpPr/>
          <p:nvPr/>
        </p:nvSpPr>
        <p:spPr>
          <a:xfrm>
            <a:off x="2868300" y="3031600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RequirementGroup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2915816" y="2126866"/>
            <a:ext cx="1131195" cy="451538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Legislation</a:t>
            </a:r>
          </a:p>
        </p:txBody>
      </p:sp>
      <p:cxnSp>
        <p:nvCxnSpPr>
          <p:cNvPr id="69" name="68 Conector angular"/>
          <p:cNvCxnSpPr>
            <a:stCxn id="42" idx="3"/>
            <a:endCxn id="67" idx="1"/>
          </p:cNvCxnSpPr>
          <p:nvPr/>
        </p:nvCxnSpPr>
        <p:spPr>
          <a:xfrm flipV="1">
            <a:off x="2173978" y="2352635"/>
            <a:ext cx="741838" cy="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4" name="33 CuadroTexto"/>
          <p:cNvSpPr txBox="1"/>
          <p:nvPr/>
        </p:nvSpPr>
        <p:spPr>
          <a:xfrm>
            <a:off x="588" y="21873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Criterion and Evidence</a:t>
            </a:r>
          </a:p>
          <a:p>
            <a:r>
              <a:rPr lang="en-GB" sz="1800" i="1" dirty="0" smtClean="0">
                <a:solidFill>
                  <a:schemeClr val="bg1"/>
                </a:solidFill>
              </a:rPr>
              <a:t>(ESPD Customisation)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29" name="28 Conector angular"/>
          <p:cNvCxnSpPr>
            <a:stCxn id="42" idx="1"/>
            <a:endCxn id="42" idx="2"/>
          </p:cNvCxnSpPr>
          <p:nvPr/>
        </p:nvCxnSpPr>
        <p:spPr>
          <a:xfrm rot="10800000" flipH="1" flipV="1">
            <a:off x="1145619" y="2352636"/>
            <a:ext cx="514180" cy="201200"/>
          </a:xfrm>
          <a:prstGeom prst="bentConnector4">
            <a:avLst>
              <a:gd name="adj1" fmla="val -44459"/>
              <a:gd name="adj2" fmla="val 213618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1" name="30 Conector angular"/>
          <p:cNvCxnSpPr>
            <a:endCxn id="43" idx="1"/>
          </p:cNvCxnSpPr>
          <p:nvPr/>
        </p:nvCxnSpPr>
        <p:spPr>
          <a:xfrm>
            <a:off x="1789987" y="2573956"/>
            <a:ext cx="1078313" cy="678965"/>
          </a:xfrm>
          <a:prstGeom prst="bentConnector3">
            <a:avLst>
              <a:gd name="adj1" fmla="val 29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7" name="36 Rectángulo redondeado"/>
          <p:cNvSpPr/>
          <p:nvPr/>
        </p:nvSpPr>
        <p:spPr>
          <a:xfrm>
            <a:off x="1308606" y="1199632"/>
            <a:ext cx="702384" cy="40240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ESPD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8" name="37 Conector angular"/>
          <p:cNvCxnSpPr>
            <a:stCxn id="37" idx="2"/>
            <a:endCxn id="42" idx="0"/>
          </p:cNvCxnSpPr>
          <p:nvPr/>
        </p:nvCxnSpPr>
        <p:spPr>
          <a:xfrm rot="16200000" flipH="1">
            <a:off x="1385097" y="1876733"/>
            <a:ext cx="549402" cy="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0" name="39 CuadroTexto"/>
          <p:cNvSpPr txBox="1"/>
          <p:nvPr/>
        </p:nvSpPr>
        <p:spPr>
          <a:xfrm>
            <a:off x="1679042" y="1682872"/>
            <a:ext cx="23246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specifies multiple exclusion and selection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179408" y="2106089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covered by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44 Conector angular"/>
          <p:cNvCxnSpPr>
            <a:stCxn id="43" idx="0"/>
            <a:endCxn id="43" idx="3"/>
          </p:cNvCxnSpPr>
          <p:nvPr/>
        </p:nvCxnSpPr>
        <p:spPr>
          <a:xfrm rot="16200000" flipH="1">
            <a:off x="4260625" y="2641265"/>
            <a:ext cx="221321" cy="1001991"/>
          </a:xfrm>
          <a:prstGeom prst="bentConnector4">
            <a:avLst>
              <a:gd name="adj1" fmla="val -103289"/>
              <a:gd name="adj2" fmla="val 122815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46 CuadroTexto"/>
          <p:cNvSpPr txBox="1"/>
          <p:nvPr/>
        </p:nvSpPr>
        <p:spPr>
          <a:xfrm>
            <a:off x="3883108" y="2800194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1795977" y="2981218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structured in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3923928" y="3531799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contains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2870910" y="3866357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51" name="50 Conector angular"/>
          <p:cNvCxnSpPr>
            <a:stCxn id="43" idx="2"/>
            <a:endCxn id="50" idx="0"/>
          </p:cNvCxnSpPr>
          <p:nvPr/>
        </p:nvCxnSpPr>
        <p:spPr>
          <a:xfrm rot="16200000" flipH="1">
            <a:off x="3675538" y="3668994"/>
            <a:ext cx="392116" cy="261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54" name="53 Rectángulo redondeado"/>
          <p:cNvSpPr/>
          <p:nvPr/>
        </p:nvSpPr>
        <p:spPr>
          <a:xfrm>
            <a:off x="3042198" y="4777796"/>
            <a:ext cx="1656184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Response</a:t>
            </a:r>
          </a:p>
        </p:txBody>
      </p:sp>
      <p:cxnSp>
        <p:nvCxnSpPr>
          <p:cNvPr id="55" name="54 Conector angular"/>
          <p:cNvCxnSpPr>
            <a:stCxn id="50" idx="2"/>
            <a:endCxn id="54" idx="0"/>
          </p:cNvCxnSpPr>
          <p:nvPr/>
        </p:nvCxnSpPr>
        <p:spPr>
          <a:xfrm rot="5400000">
            <a:off x="3637197" y="4542092"/>
            <a:ext cx="468798" cy="261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0" name="59 CuadroTexto"/>
          <p:cNvSpPr txBox="1"/>
          <p:nvPr/>
        </p:nvSpPr>
        <p:spPr>
          <a:xfrm>
            <a:off x="3862895" y="4410345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EO provides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1" name="60 Conector angular"/>
          <p:cNvCxnSpPr>
            <a:stCxn id="54" idx="2"/>
            <a:endCxn id="62" idx="1"/>
          </p:cNvCxnSpPr>
          <p:nvPr/>
        </p:nvCxnSpPr>
        <p:spPr>
          <a:xfrm rot="16200000" flipH="1">
            <a:off x="4294499" y="4796228"/>
            <a:ext cx="285341" cy="1133758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61 Rectángulo redondeado"/>
          <p:cNvSpPr/>
          <p:nvPr/>
        </p:nvSpPr>
        <p:spPr>
          <a:xfrm>
            <a:off x="5004048" y="5354613"/>
            <a:ext cx="1131195" cy="302330"/>
          </a:xfrm>
          <a:prstGeom prst="roundRect">
            <a:avLst/>
          </a:prstGeom>
          <a:noFill/>
          <a:ln w="9525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Evidence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3868248" y="5285474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EO provides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6336492" y="5706489"/>
            <a:ext cx="683780" cy="274846"/>
          </a:xfrm>
          <a:prstGeom prst="roundRect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Party</a:t>
            </a:r>
          </a:p>
        </p:txBody>
      </p:sp>
      <p:cxnSp>
        <p:nvCxnSpPr>
          <p:cNvPr id="72" name="71 Conector angular"/>
          <p:cNvCxnSpPr>
            <a:stCxn id="62" idx="2"/>
            <a:endCxn id="70" idx="1"/>
          </p:cNvCxnSpPr>
          <p:nvPr/>
        </p:nvCxnSpPr>
        <p:spPr>
          <a:xfrm rot="16200000" flipH="1">
            <a:off x="5859585" y="5367004"/>
            <a:ext cx="186969" cy="766846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73" name="72 CuadroTexto"/>
          <p:cNvSpPr txBox="1"/>
          <p:nvPr/>
        </p:nvSpPr>
        <p:spPr>
          <a:xfrm>
            <a:off x="5558267" y="5609989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issued by a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840207" y="2573956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4984161" y="6231533"/>
            <a:ext cx="1131195" cy="365819"/>
          </a:xfrm>
          <a:prstGeom prst="roundRect">
            <a:avLst/>
          </a:prstGeom>
          <a:noFill/>
          <a:ln w="9525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Document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79" name="78 Conector recto de flecha"/>
          <p:cNvCxnSpPr>
            <a:stCxn id="62" idx="2"/>
            <a:endCxn id="78" idx="0"/>
          </p:cNvCxnSpPr>
          <p:nvPr/>
        </p:nvCxnSpPr>
        <p:spPr>
          <a:xfrm flipH="1">
            <a:off x="5549759" y="5656943"/>
            <a:ext cx="19887" cy="57459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82" name="81 CuadroTexto"/>
          <p:cNvSpPr txBox="1"/>
          <p:nvPr/>
        </p:nvSpPr>
        <p:spPr>
          <a:xfrm>
            <a:off x="3546536" y="5845483"/>
            <a:ext cx="20217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refers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to an external authoritative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45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916765" y="11968"/>
            <a:ext cx="221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Conceptual</a:t>
            </a:r>
          </a:p>
          <a:p>
            <a:pPr algn="r"/>
            <a:r>
              <a:rPr lang="en-US" dirty="0" smtClean="0"/>
              <a:t>(simplified)</a:t>
            </a:r>
            <a:endParaRPr lang="en-U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588" y="13709"/>
            <a:ext cx="3722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Core Criterion Data Model in the </a:t>
            </a:r>
            <a:r>
              <a:rPr lang="en-GB" altLang="en-US" sz="1800" i="1" dirty="0" err="1" smtClean="0">
                <a:solidFill>
                  <a:schemeClr val="bg1"/>
                </a:solidFill>
              </a:rPr>
              <a:t>ESPDRequest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6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" name="32 Rectángulo redondeado"/>
          <p:cNvSpPr/>
          <p:nvPr/>
        </p:nvSpPr>
        <p:spPr>
          <a:xfrm>
            <a:off x="1505659" y="1791395"/>
            <a:ext cx="1028359" cy="40240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Criterion</a:t>
            </a:r>
          </a:p>
        </p:txBody>
      </p:sp>
      <p:sp>
        <p:nvSpPr>
          <p:cNvPr id="35" name="34 Rectángulo redondeado"/>
          <p:cNvSpPr/>
          <p:nvPr/>
        </p:nvSpPr>
        <p:spPr>
          <a:xfrm>
            <a:off x="3228340" y="2671560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RequirementGroup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3275856" y="1766826"/>
            <a:ext cx="1131195" cy="451538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Legislation</a:t>
            </a:r>
          </a:p>
        </p:txBody>
      </p:sp>
      <p:cxnSp>
        <p:nvCxnSpPr>
          <p:cNvPr id="37" name="36 Conector angular"/>
          <p:cNvCxnSpPr>
            <a:stCxn id="33" idx="3"/>
            <a:endCxn id="36" idx="1"/>
          </p:cNvCxnSpPr>
          <p:nvPr/>
        </p:nvCxnSpPr>
        <p:spPr>
          <a:xfrm flipV="1">
            <a:off x="2534018" y="1992595"/>
            <a:ext cx="741838" cy="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8" name="37 Conector angular"/>
          <p:cNvCxnSpPr>
            <a:stCxn id="33" idx="1"/>
            <a:endCxn id="33" idx="2"/>
          </p:cNvCxnSpPr>
          <p:nvPr/>
        </p:nvCxnSpPr>
        <p:spPr>
          <a:xfrm rot="10800000" flipH="1" flipV="1">
            <a:off x="1505659" y="1992596"/>
            <a:ext cx="514180" cy="201200"/>
          </a:xfrm>
          <a:prstGeom prst="bentConnector4">
            <a:avLst>
              <a:gd name="adj1" fmla="val -69864"/>
              <a:gd name="adj2" fmla="val 237965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9" name="38 Conector angular"/>
          <p:cNvCxnSpPr>
            <a:endCxn id="35" idx="1"/>
          </p:cNvCxnSpPr>
          <p:nvPr/>
        </p:nvCxnSpPr>
        <p:spPr>
          <a:xfrm>
            <a:off x="2150027" y="2213916"/>
            <a:ext cx="1078313" cy="678965"/>
          </a:xfrm>
          <a:prstGeom prst="bentConnector3">
            <a:avLst>
              <a:gd name="adj1" fmla="val 29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0" name="39 CuadroTexto"/>
          <p:cNvSpPr txBox="1"/>
          <p:nvPr/>
        </p:nvSpPr>
        <p:spPr>
          <a:xfrm>
            <a:off x="2539448" y="1746049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covered by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1" name="40 Conector angular"/>
          <p:cNvCxnSpPr>
            <a:stCxn id="35" idx="0"/>
            <a:endCxn id="35" idx="3"/>
          </p:cNvCxnSpPr>
          <p:nvPr/>
        </p:nvCxnSpPr>
        <p:spPr>
          <a:xfrm rot="16200000" flipH="1">
            <a:off x="4620665" y="2281225"/>
            <a:ext cx="221321" cy="1001991"/>
          </a:xfrm>
          <a:prstGeom prst="bentConnector4">
            <a:avLst>
              <a:gd name="adj1" fmla="val -103289"/>
              <a:gd name="adj2" fmla="val 122815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4" name="43 CuadroTexto"/>
          <p:cNvSpPr txBox="1"/>
          <p:nvPr/>
        </p:nvSpPr>
        <p:spPr>
          <a:xfrm>
            <a:off x="4243148" y="2440154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2156017" y="2621178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structured in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4283968" y="3171759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contains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46 Rectángulo redondeado"/>
          <p:cNvSpPr/>
          <p:nvPr/>
        </p:nvSpPr>
        <p:spPr>
          <a:xfrm>
            <a:off x="3230950" y="3506317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48" name="47 Conector angular"/>
          <p:cNvCxnSpPr>
            <a:stCxn id="35" idx="2"/>
            <a:endCxn id="47" idx="0"/>
          </p:cNvCxnSpPr>
          <p:nvPr/>
        </p:nvCxnSpPr>
        <p:spPr>
          <a:xfrm rot="16200000" flipH="1">
            <a:off x="4035578" y="3308954"/>
            <a:ext cx="392116" cy="261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58" name="57 CuadroTexto"/>
          <p:cNvSpPr txBox="1"/>
          <p:nvPr/>
        </p:nvSpPr>
        <p:spPr>
          <a:xfrm>
            <a:off x="1115616" y="2213916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816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588" y="18065"/>
            <a:ext cx="372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err="1" smtClean="0">
                <a:solidFill>
                  <a:schemeClr val="bg1"/>
                </a:solidFill>
              </a:rPr>
              <a:t>ESPDRequest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16765" y="27168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07181"/>
            <a:ext cx="4910683" cy="5262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25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588" y="30037"/>
            <a:ext cx="4211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Criterion</a:t>
            </a:r>
          </a:p>
          <a:p>
            <a:r>
              <a:rPr lang="en-GB" sz="1800" i="1" dirty="0" smtClean="0">
                <a:solidFill>
                  <a:schemeClr val="bg1"/>
                </a:solidFill>
              </a:rPr>
              <a:t>(</a:t>
            </a:r>
            <a:r>
              <a:rPr lang="en-GB" sz="1800" i="1" dirty="0" err="1" smtClean="0">
                <a:solidFill>
                  <a:schemeClr val="bg1"/>
                </a:solidFill>
              </a:rPr>
              <a:t>ESPDRequest</a:t>
            </a:r>
            <a:r>
              <a:rPr lang="en-GB" sz="1800" i="1" dirty="0" smtClean="0">
                <a:solidFill>
                  <a:schemeClr val="bg1"/>
                </a:solidFill>
              </a:rPr>
              <a:t> Customisation)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16765" y="19004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513" y="1916832"/>
            <a:ext cx="6014097" cy="3590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4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6916765" y="13709"/>
            <a:ext cx="2219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Conceptual</a:t>
            </a:r>
          </a:p>
          <a:p>
            <a:pPr algn="r"/>
            <a:r>
              <a:rPr lang="en-US" dirty="0" smtClean="0"/>
              <a:t>(simplified)</a:t>
            </a:r>
            <a:endParaRPr lang="en-US" dirty="0"/>
          </a:p>
        </p:txBody>
      </p:sp>
      <p:sp>
        <p:nvSpPr>
          <p:cNvPr id="42" name="41 Rectángulo redondeado"/>
          <p:cNvSpPr/>
          <p:nvPr/>
        </p:nvSpPr>
        <p:spPr>
          <a:xfrm>
            <a:off x="1505659" y="1791395"/>
            <a:ext cx="1028359" cy="40240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Criterion</a:t>
            </a:r>
          </a:p>
        </p:txBody>
      </p:sp>
      <p:sp>
        <p:nvSpPr>
          <p:cNvPr id="43" name="42 Rectángulo redondeado"/>
          <p:cNvSpPr/>
          <p:nvPr/>
        </p:nvSpPr>
        <p:spPr>
          <a:xfrm>
            <a:off x="3228340" y="2671560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RequirementGroup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7" name="66 Rectángulo redondeado"/>
          <p:cNvSpPr/>
          <p:nvPr/>
        </p:nvSpPr>
        <p:spPr>
          <a:xfrm>
            <a:off x="3275856" y="1766826"/>
            <a:ext cx="1131195" cy="451538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Legislation</a:t>
            </a:r>
          </a:p>
        </p:txBody>
      </p:sp>
      <p:cxnSp>
        <p:nvCxnSpPr>
          <p:cNvPr id="69" name="68 Conector angular"/>
          <p:cNvCxnSpPr>
            <a:stCxn id="42" idx="3"/>
            <a:endCxn id="67" idx="1"/>
          </p:cNvCxnSpPr>
          <p:nvPr/>
        </p:nvCxnSpPr>
        <p:spPr>
          <a:xfrm flipV="1">
            <a:off x="2534018" y="1992595"/>
            <a:ext cx="741838" cy="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29" name="28 Conector angular"/>
          <p:cNvCxnSpPr>
            <a:stCxn id="42" idx="1"/>
            <a:endCxn id="42" idx="2"/>
          </p:cNvCxnSpPr>
          <p:nvPr/>
        </p:nvCxnSpPr>
        <p:spPr>
          <a:xfrm rot="10800000" flipH="1" flipV="1">
            <a:off x="1505659" y="1992596"/>
            <a:ext cx="514180" cy="201200"/>
          </a:xfrm>
          <a:prstGeom prst="bentConnector4">
            <a:avLst>
              <a:gd name="adj1" fmla="val -69864"/>
              <a:gd name="adj2" fmla="val 237965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1" name="30 Conector angular"/>
          <p:cNvCxnSpPr>
            <a:endCxn id="43" idx="1"/>
          </p:cNvCxnSpPr>
          <p:nvPr/>
        </p:nvCxnSpPr>
        <p:spPr>
          <a:xfrm>
            <a:off x="2150027" y="2213916"/>
            <a:ext cx="1078313" cy="678965"/>
          </a:xfrm>
          <a:prstGeom prst="bentConnector3">
            <a:avLst>
              <a:gd name="adj1" fmla="val 29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1" name="40 CuadroTexto"/>
          <p:cNvSpPr txBox="1"/>
          <p:nvPr/>
        </p:nvSpPr>
        <p:spPr>
          <a:xfrm>
            <a:off x="2539448" y="1746049"/>
            <a:ext cx="7585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covered by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5" name="44 Conector angular"/>
          <p:cNvCxnSpPr>
            <a:stCxn id="43" idx="0"/>
            <a:endCxn id="43" idx="3"/>
          </p:cNvCxnSpPr>
          <p:nvPr/>
        </p:nvCxnSpPr>
        <p:spPr>
          <a:xfrm rot="16200000" flipH="1">
            <a:off x="4620665" y="2281225"/>
            <a:ext cx="221321" cy="1001991"/>
          </a:xfrm>
          <a:prstGeom prst="bentConnector4">
            <a:avLst>
              <a:gd name="adj1" fmla="val -103289"/>
              <a:gd name="adj2" fmla="val 122815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47" name="46 CuadroTexto"/>
          <p:cNvSpPr txBox="1"/>
          <p:nvPr/>
        </p:nvSpPr>
        <p:spPr>
          <a:xfrm>
            <a:off x="4243148" y="2440154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8" name="47 CuadroTexto"/>
          <p:cNvSpPr txBox="1"/>
          <p:nvPr/>
        </p:nvSpPr>
        <p:spPr>
          <a:xfrm>
            <a:off x="2156017" y="2621178"/>
            <a:ext cx="85632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structured in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48 CuadroTexto"/>
          <p:cNvSpPr txBox="1"/>
          <p:nvPr/>
        </p:nvSpPr>
        <p:spPr>
          <a:xfrm>
            <a:off x="4283968" y="3171759"/>
            <a:ext cx="6238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contains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0" name="49 Rectángulo redondeado"/>
          <p:cNvSpPr/>
          <p:nvPr/>
        </p:nvSpPr>
        <p:spPr>
          <a:xfrm>
            <a:off x="3230950" y="3506317"/>
            <a:ext cx="2003982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Requirement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51" name="50 Conector angular"/>
          <p:cNvCxnSpPr>
            <a:stCxn id="43" idx="2"/>
            <a:endCxn id="50" idx="0"/>
          </p:cNvCxnSpPr>
          <p:nvPr/>
        </p:nvCxnSpPr>
        <p:spPr>
          <a:xfrm rot="16200000" flipH="1">
            <a:off x="4035578" y="3308954"/>
            <a:ext cx="392116" cy="261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54" name="53 Rectángulo redondeado"/>
          <p:cNvSpPr/>
          <p:nvPr/>
        </p:nvSpPr>
        <p:spPr>
          <a:xfrm>
            <a:off x="3402238" y="4417756"/>
            <a:ext cx="1656184" cy="442641"/>
          </a:xfrm>
          <a:prstGeom prst="roundRect">
            <a:avLst/>
          </a:prstGeom>
          <a:noFill/>
          <a:ln w="3810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Response</a:t>
            </a:r>
          </a:p>
        </p:txBody>
      </p:sp>
      <p:cxnSp>
        <p:nvCxnSpPr>
          <p:cNvPr id="55" name="54 Conector angular"/>
          <p:cNvCxnSpPr>
            <a:stCxn id="50" idx="2"/>
            <a:endCxn id="54" idx="0"/>
          </p:cNvCxnSpPr>
          <p:nvPr/>
        </p:nvCxnSpPr>
        <p:spPr>
          <a:xfrm rot="5400000">
            <a:off x="3997237" y="4182052"/>
            <a:ext cx="468798" cy="261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0" name="59 CuadroTexto"/>
          <p:cNvSpPr txBox="1"/>
          <p:nvPr/>
        </p:nvSpPr>
        <p:spPr>
          <a:xfrm>
            <a:off x="4222935" y="4050305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EO provides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1" name="60 Conector angular"/>
          <p:cNvCxnSpPr>
            <a:stCxn id="54" idx="2"/>
            <a:endCxn id="62" idx="1"/>
          </p:cNvCxnSpPr>
          <p:nvPr/>
        </p:nvCxnSpPr>
        <p:spPr>
          <a:xfrm rot="16200000" flipH="1">
            <a:off x="4654539" y="4436188"/>
            <a:ext cx="285341" cy="1133758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62" name="61 Rectángulo redondeado"/>
          <p:cNvSpPr/>
          <p:nvPr/>
        </p:nvSpPr>
        <p:spPr>
          <a:xfrm>
            <a:off x="5364088" y="4994573"/>
            <a:ext cx="1131195" cy="302330"/>
          </a:xfrm>
          <a:prstGeom prst="roundRect">
            <a:avLst/>
          </a:prstGeom>
          <a:noFill/>
          <a:ln w="9525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Evidence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4228288" y="4925434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EO provides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69 Rectángulo redondeado"/>
          <p:cNvSpPr/>
          <p:nvPr/>
        </p:nvSpPr>
        <p:spPr>
          <a:xfrm>
            <a:off x="6696532" y="5346449"/>
            <a:ext cx="683780" cy="274846"/>
          </a:xfrm>
          <a:prstGeom prst="roundRect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Party</a:t>
            </a:r>
          </a:p>
        </p:txBody>
      </p:sp>
      <p:cxnSp>
        <p:nvCxnSpPr>
          <p:cNvPr id="72" name="71 Conector angular"/>
          <p:cNvCxnSpPr>
            <a:stCxn id="62" idx="2"/>
            <a:endCxn id="70" idx="1"/>
          </p:cNvCxnSpPr>
          <p:nvPr/>
        </p:nvCxnSpPr>
        <p:spPr>
          <a:xfrm rot="16200000" flipH="1">
            <a:off x="6219625" y="5006964"/>
            <a:ext cx="186969" cy="766846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73" name="72 CuadroTexto"/>
          <p:cNvSpPr txBox="1"/>
          <p:nvPr/>
        </p:nvSpPr>
        <p:spPr>
          <a:xfrm>
            <a:off x="5918307" y="5249949"/>
            <a:ext cx="7553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issued by a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7" name="76 CuadroTexto"/>
          <p:cNvSpPr txBox="1"/>
          <p:nvPr/>
        </p:nvSpPr>
        <p:spPr>
          <a:xfrm>
            <a:off x="1115616" y="2213916"/>
            <a:ext cx="8980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may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have sub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8" name="77 Rectángulo redondeado"/>
          <p:cNvSpPr/>
          <p:nvPr/>
        </p:nvSpPr>
        <p:spPr>
          <a:xfrm>
            <a:off x="5344201" y="5871493"/>
            <a:ext cx="1131195" cy="365819"/>
          </a:xfrm>
          <a:prstGeom prst="roundRect">
            <a:avLst/>
          </a:prstGeom>
          <a:noFill/>
          <a:ln w="9525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</a:rPr>
              <a:t>Document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79" name="78 Conector recto de flecha"/>
          <p:cNvCxnSpPr>
            <a:stCxn id="62" idx="2"/>
            <a:endCxn id="78" idx="0"/>
          </p:cNvCxnSpPr>
          <p:nvPr/>
        </p:nvCxnSpPr>
        <p:spPr>
          <a:xfrm flipH="1">
            <a:off x="5909799" y="5296903"/>
            <a:ext cx="19887" cy="57459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82" name="81 CuadroTexto"/>
          <p:cNvSpPr txBox="1"/>
          <p:nvPr/>
        </p:nvSpPr>
        <p:spPr>
          <a:xfrm>
            <a:off x="3906576" y="5485443"/>
            <a:ext cx="20217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smtClean="0">
                <a:solidFill>
                  <a:prstClr val="black"/>
                </a:solidFill>
                <a:latin typeface="Calibri"/>
              </a:rPr>
              <a:t>refers </a:t>
            </a:r>
            <a:r>
              <a:rPr lang="en-US" sz="1000" dirty="0" smtClean="0">
                <a:solidFill>
                  <a:prstClr val="black"/>
                </a:solidFill>
                <a:latin typeface="Calibri"/>
              </a:rPr>
              <a:t>to an external authoritative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588" y="13709"/>
            <a:ext cx="37228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smtClean="0">
                <a:solidFill>
                  <a:schemeClr val="bg1"/>
                </a:solidFill>
              </a:rPr>
              <a:t>Core Criterion </a:t>
            </a:r>
            <a:r>
              <a:rPr lang="en-GB" altLang="en-US" sz="1800" i="1" dirty="0" smtClean="0">
                <a:solidFill>
                  <a:schemeClr val="bg1"/>
                </a:solidFill>
              </a:rPr>
              <a:t>and Evidence Data </a:t>
            </a:r>
            <a:r>
              <a:rPr lang="en-GB" altLang="en-US" sz="1800" i="1" dirty="0" smtClean="0">
                <a:solidFill>
                  <a:schemeClr val="bg1"/>
                </a:solidFill>
              </a:rPr>
              <a:t>Model in the </a:t>
            </a:r>
            <a:r>
              <a:rPr lang="en-GB" altLang="en-US" sz="1800" i="1" dirty="0" err="1" smtClean="0">
                <a:solidFill>
                  <a:schemeClr val="bg1"/>
                </a:solidFill>
              </a:rPr>
              <a:t>ESPDResponse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74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588" y="26229"/>
            <a:ext cx="372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err="1" smtClean="0">
                <a:solidFill>
                  <a:schemeClr val="bg1"/>
                </a:solidFill>
              </a:rPr>
              <a:t>ESPDResponse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16765" y="35332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9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543" y="980728"/>
            <a:ext cx="5619360" cy="587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84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Resultat d'imatges de database ic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Resultat d'imatges de database ic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7" descr="Resultat d'imatges de database icon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588" y="11968"/>
            <a:ext cx="3722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1800" i="1" dirty="0" err="1" smtClean="0">
                <a:solidFill>
                  <a:schemeClr val="bg1"/>
                </a:solidFill>
              </a:rPr>
              <a:t>ESPDResponse</a:t>
            </a:r>
            <a:r>
              <a:rPr lang="en-GB" altLang="en-US" sz="1800" i="1" dirty="0" smtClean="0">
                <a:solidFill>
                  <a:schemeClr val="bg1"/>
                </a:solidFill>
              </a:rPr>
              <a:t> (root details)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916765" y="21071"/>
            <a:ext cx="2219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>
              <a:defRPr sz="1800" i="1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dirty="0" smtClean="0"/>
              <a:t>UML</a:t>
            </a:r>
            <a:endParaRPr lang="en-US" dirty="0"/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  <a:noFill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4A5F64B6-3D7F-498E-A41C-02C573EC34E7}" type="slidenum">
              <a:rPr lang="en-GB" altLang="en-US" sz="140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GB" altLang="en-US" sz="140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36" t="39753" r="25441" b="7778"/>
          <a:stretch/>
        </p:blipFill>
        <p:spPr bwMode="auto">
          <a:xfrm>
            <a:off x="1619672" y="1700808"/>
            <a:ext cx="658222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11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8155</TotalTime>
  <Words>300</Words>
  <Application>Microsoft Office PowerPoint</Application>
  <PresentationFormat>Presentación en pantalla (4:3)</PresentationFormat>
  <Paragraphs>124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Blank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BRIS</dc:title>
  <dc:creator>STAROMIEJSKI TORREGROSA Enric (MARKT-EXT)</dc:creator>
  <cp:lastModifiedBy>Enric Staromiejski Torregrosa</cp:lastModifiedBy>
  <cp:revision>370</cp:revision>
  <cp:lastPrinted>2014-04-07T15:31:32Z</cp:lastPrinted>
  <dcterms:created xsi:type="dcterms:W3CDTF">2013-12-03T10:34:18Z</dcterms:created>
  <dcterms:modified xsi:type="dcterms:W3CDTF">2016-04-20T14:44:10Z</dcterms:modified>
</cp:coreProperties>
</file>