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48"/>
  </p:notesMasterIdLst>
  <p:handoutMasterIdLst>
    <p:handoutMasterId r:id="rId49"/>
  </p:handoutMasterIdLst>
  <p:sldIdLst>
    <p:sldId id="445" r:id="rId2"/>
    <p:sldId id="489" r:id="rId3"/>
    <p:sldId id="448" r:id="rId4"/>
    <p:sldId id="496" r:id="rId5"/>
    <p:sldId id="504" r:id="rId6"/>
    <p:sldId id="505" r:id="rId7"/>
    <p:sldId id="506" r:id="rId8"/>
    <p:sldId id="507" r:id="rId9"/>
    <p:sldId id="457" r:id="rId10"/>
    <p:sldId id="450" r:id="rId11"/>
    <p:sldId id="503" r:id="rId12"/>
    <p:sldId id="492" r:id="rId13"/>
    <p:sldId id="452" r:id="rId14"/>
    <p:sldId id="458" r:id="rId15"/>
    <p:sldId id="456" r:id="rId16"/>
    <p:sldId id="459" r:id="rId17"/>
    <p:sldId id="455" r:id="rId18"/>
    <p:sldId id="460" r:id="rId19"/>
    <p:sldId id="461" r:id="rId20"/>
    <p:sldId id="462" r:id="rId21"/>
    <p:sldId id="463" r:id="rId22"/>
    <p:sldId id="464" r:id="rId23"/>
    <p:sldId id="466" r:id="rId24"/>
    <p:sldId id="470" r:id="rId25"/>
    <p:sldId id="472" r:id="rId26"/>
    <p:sldId id="473" r:id="rId27"/>
    <p:sldId id="474" r:id="rId28"/>
    <p:sldId id="476" r:id="rId29"/>
    <p:sldId id="478" r:id="rId30"/>
    <p:sldId id="477" r:id="rId31"/>
    <p:sldId id="467" r:id="rId32"/>
    <p:sldId id="498" r:id="rId33"/>
    <p:sldId id="499" r:id="rId34"/>
    <p:sldId id="500" r:id="rId35"/>
    <p:sldId id="480" r:id="rId36"/>
    <p:sldId id="481" r:id="rId37"/>
    <p:sldId id="482" r:id="rId38"/>
    <p:sldId id="508" r:id="rId39"/>
    <p:sldId id="493" r:id="rId40"/>
    <p:sldId id="490" r:id="rId41"/>
    <p:sldId id="497" r:id="rId42"/>
    <p:sldId id="501" r:id="rId43"/>
    <p:sldId id="453" r:id="rId44"/>
    <p:sldId id="454" r:id="rId45"/>
    <p:sldId id="487" r:id="rId46"/>
    <p:sldId id="502" r:id="rId4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mmerath, Fabian" initials="H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60" autoAdjust="0"/>
    <p:restoredTop sz="85755" autoAdjust="0"/>
  </p:normalViewPr>
  <p:slideViewPr>
    <p:cSldViewPr>
      <p:cViewPr varScale="1">
        <p:scale>
          <a:sx n="109" d="100"/>
          <a:sy n="109" d="100"/>
        </p:scale>
        <p:origin x="-1056" y="-84"/>
      </p:cViewPr>
      <p:guideLst>
        <p:guide orient="horz" pos="144"/>
        <p:guide orient="horz" pos="436"/>
        <p:guide orient="horz" pos="4179"/>
        <p:guide orient="horz" pos="3888"/>
        <p:guide orient="horz" pos="3984"/>
        <p:guide orient="horz" pos="1104"/>
        <p:guide orient="horz" pos="1008"/>
        <p:guide orient="horz" pos="2448"/>
        <p:guide pos="2832"/>
        <p:guide pos="336"/>
        <p:guide pos="5424"/>
        <p:guide pos="2928"/>
        <p:guide pos="1968"/>
        <p:guide pos="2070"/>
        <p:guide pos="3792"/>
        <p:guide pos="1104"/>
      </p:guideLst>
    </p:cSldViewPr>
  </p:slideViewPr>
  <p:outlineViewPr>
    <p:cViewPr>
      <p:scale>
        <a:sx n="33" d="100"/>
        <a:sy n="33" d="100"/>
      </p:scale>
      <p:origin x="18" y="8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BDED8-2651-43B1-9A0E-1B263A7304CE}" type="doc">
      <dgm:prSet loTypeId="urn:microsoft.com/office/officeart/2005/8/layout/equation1" loCatId="process" qsTypeId="urn:microsoft.com/office/officeart/2005/8/quickstyle/simple4" qsCatId="simple" csTypeId="urn:microsoft.com/office/officeart/2005/8/colors/accent4_4" csCatId="accent4" phldr="1"/>
      <dgm:spPr/>
    </dgm:pt>
    <dgm:pt modelId="{CC7B4CA4-F03C-4925-913B-94111BC9C802}">
      <dgm:prSet phldrT="[Text]" custT="1"/>
      <dgm:spPr/>
      <dgm:t>
        <a:bodyPr/>
        <a:lstStyle/>
        <a:p>
          <a:r>
            <a:rPr lang="de-DE" sz="1150" noProof="0" dirty="0" smtClean="0">
              <a:latin typeface="+mj-lt"/>
            </a:rPr>
            <a:t>Unterschiedliche Metadaten Vokabulare</a:t>
          </a:r>
          <a:endParaRPr lang="de-DE" sz="1150" noProof="0" dirty="0">
            <a:latin typeface="+mj-lt"/>
          </a:endParaRPr>
        </a:p>
      </dgm:t>
    </dgm:pt>
    <dgm:pt modelId="{110596B1-56EA-4E02-80C2-4F0187DE1CE8}" type="parTrans" cxnId="{E9BD3055-F587-4822-A880-B41E8F5849F4}">
      <dgm:prSet/>
      <dgm:spPr/>
      <dgm:t>
        <a:bodyPr/>
        <a:lstStyle/>
        <a:p>
          <a:endParaRPr lang="en-GB" sz="2800"/>
        </a:p>
      </dgm:t>
    </dgm:pt>
    <dgm:pt modelId="{3F87A67E-1362-4AAF-BF92-69F6D5997E4F}" type="sibTrans" cxnId="{E9BD3055-F587-4822-A880-B41E8F5849F4}">
      <dgm:prSet custT="1"/>
      <dgm:spPr/>
      <dgm:t>
        <a:bodyPr/>
        <a:lstStyle/>
        <a:p>
          <a:endParaRPr lang="en-GB" sz="1050"/>
        </a:p>
      </dgm:t>
    </dgm:pt>
    <dgm:pt modelId="{E3407E75-66D5-459D-9AFB-E7DAE28D5277}">
      <dgm:prSet phldrT="[Text]" custT="1"/>
      <dgm:spPr/>
      <dgm:t>
        <a:bodyPr/>
        <a:lstStyle/>
        <a:p>
          <a:r>
            <a:rPr lang="de-DE" sz="1200" noProof="0" dirty="0" smtClean="0">
              <a:latin typeface="+mj-lt"/>
            </a:rPr>
            <a:t>Eingeschränkte Zugänglichkeit und Mangel an Bewusstsein</a:t>
          </a:r>
          <a:endParaRPr lang="de-DE" sz="1200" noProof="0" dirty="0">
            <a:latin typeface="+mj-lt"/>
          </a:endParaRPr>
        </a:p>
      </dgm:t>
    </dgm:pt>
    <dgm:pt modelId="{42488A67-91A7-4CA3-9A87-62E1BDC87B0A}" type="parTrans" cxnId="{27D55E77-79CC-4BF6-A8F7-CB96F68BC3D8}">
      <dgm:prSet/>
      <dgm:spPr/>
      <dgm:t>
        <a:bodyPr/>
        <a:lstStyle/>
        <a:p>
          <a:endParaRPr lang="en-GB" sz="2800"/>
        </a:p>
      </dgm:t>
    </dgm:pt>
    <dgm:pt modelId="{6E859682-381D-4C90-B3A0-39314B0D154C}" type="sibTrans" cxnId="{27D55E77-79CC-4BF6-A8F7-CB96F68BC3D8}">
      <dgm:prSet custT="1"/>
      <dgm:spPr/>
      <dgm:t>
        <a:bodyPr/>
        <a:lstStyle/>
        <a:p>
          <a:endParaRPr lang="en-GB" sz="1050"/>
        </a:p>
      </dgm:t>
    </dgm:pt>
    <dgm:pt modelId="{E2218324-3619-4C98-BA75-59E930747F22}">
      <dgm:prSet phldrT="[Text]" custT="1"/>
      <dgm:spPr/>
      <dgm:t>
        <a:bodyPr/>
        <a:lstStyle/>
        <a:p>
          <a:r>
            <a:rPr lang="de-DE" sz="1200" noProof="0" dirty="0" smtClean="0">
              <a:latin typeface="+mj-lt"/>
            </a:rPr>
            <a:t>Geringe </a:t>
          </a:r>
          <a:r>
            <a:rPr lang="de-DE" sz="1200" noProof="0" dirty="0" err="1" smtClean="0">
              <a:latin typeface="+mj-lt"/>
            </a:rPr>
            <a:t>Wiederver</a:t>
          </a:r>
          <a:r>
            <a:rPr lang="de-DE" sz="1200" noProof="0" dirty="0" smtClean="0">
              <a:latin typeface="+mj-lt"/>
            </a:rPr>
            <a:t>-wendung von offenen Datensätzen</a:t>
          </a:r>
          <a:endParaRPr lang="de-DE" sz="1200" noProof="0" dirty="0">
            <a:latin typeface="+mj-lt"/>
          </a:endParaRPr>
        </a:p>
      </dgm:t>
    </dgm:pt>
    <dgm:pt modelId="{53F6B733-0D68-4726-AEBF-B3EC0DC261A0}" type="parTrans" cxnId="{764B78A5-49EB-4B3F-933D-88686D8EBAAE}">
      <dgm:prSet/>
      <dgm:spPr/>
      <dgm:t>
        <a:bodyPr/>
        <a:lstStyle/>
        <a:p>
          <a:endParaRPr lang="en-GB" sz="2800"/>
        </a:p>
      </dgm:t>
    </dgm:pt>
    <dgm:pt modelId="{A11A94CF-6D51-4929-809C-6114DDC0C3CF}" type="sibTrans" cxnId="{764B78A5-49EB-4B3F-933D-88686D8EBAAE}">
      <dgm:prSet/>
      <dgm:spPr/>
      <dgm:t>
        <a:bodyPr/>
        <a:lstStyle/>
        <a:p>
          <a:endParaRPr lang="en-GB" sz="2800"/>
        </a:p>
      </dgm:t>
    </dgm:pt>
    <dgm:pt modelId="{C4BDE1C3-4C1D-4B40-9565-E2C5FE03184C}" type="pres">
      <dgm:prSet presAssocID="{591BDED8-2651-43B1-9A0E-1B263A7304CE}" presName="linearFlow" presStyleCnt="0">
        <dgm:presLayoutVars>
          <dgm:dir/>
          <dgm:resizeHandles val="exact"/>
        </dgm:presLayoutVars>
      </dgm:prSet>
      <dgm:spPr/>
    </dgm:pt>
    <dgm:pt modelId="{9FCB5D39-C565-4139-85C7-F4375A9D0362}" type="pres">
      <dgm:prSet presAssocID="{CC7B4CA4-F03C-4925-913B-94111BC9C802}" presName="node" presStyleLbl="node1" presStyleIdx="0" presStyleCnt="3">
        <dgm:presLayoutVars>
          <dgm:bulletEnabled val="1"/>
        </dgm:presLayoutVars>
      </dgm:prSet>
      <dgm:spPr/>
      <dgm:t>
        <a:bodyPr/>
        <a:lstStyle/>
        <a:p>
          <a:endParaRPr lang="en-GB"/>
        </a:p>
      </dgm:t>
    </dgm:pt>
    <dgm:pt modelId="{A2964AB5-7360-4255-B025-93A1243B58EA}" type="pres">
      <dgm:prSet presAssocID="{3F87A67E-1362-4AAF-BF92-69F6D5997E4F}" presName="spacerL" presStyleCnt="0"/>
      <dgm:spPr/>
    </dgm:pt>
    <dgm:pt modelId="{859C790E-550D-4C8A-9496-6F9EC71C343D}" type="pres">
      <dgm:prSet presAssocID="{3F87A67E-1362-4AAF-BF92-69F6D5997E4F}" presName="sibTrans" presStyleLbl="sibTrans2D1" presStyleIdx="0" presStyleCnt="2"/>
      <dgm:spPr/>
      <dgm:t>
        <a:bodyPr/>
        <a:lstStyle/>
        <a:p>
          <a:endParaRPr lang="en-GB"/>
        </a:p>
      </dgm:t>
    </dgm:pt>
    <dgm:pt modelId="{B0757D26-F266-433B-AA1D-6FAE7487D228}" type="pres">
      <dgm:prSet presAssocID="{3F87A67E-1362-4AAF-BF92-69F6D5997E4F}" presName="spacerR" presStyleCnt="0"/>
      <dgm:spPr/>
    </dgm:pt>
    <dgm:pt modelId="{6ABC9947-DD65-44F4-A26C-5DCC3CEDA2A9}" type="pres">
      <dgm:prSet presAssocID="{E3407E75-66D5-459D-9AFB-E7DAE28D5277}" presName="node" presStyleLbl="node1" presStyleIdx="1" presStyleCnt="3">
        <dgm:presLayoutVars>
          <dgm:bulletEnabled val="1"/>
        </dgm:presLayoutVars>
      </dgm:prSet>
      <dgm:spPr/>
      <dgm:t>
        <a:bodyPr/>
        <a:lstStyle/>
        <a:p>
          <a:endParaRPr lang="en-GB"/>
        </a:p>
      </dgm:t>
    </dgm:pt>
    <dgm:pt modelId="{E41402AB-32B0-4298-AC15-C0DB4516EA68}" type="pres">
      <dgm:prSet presAssocID="{6E859682-381D-4C90-B3A0-39314B0D154C}" presName="spacerL" presStyleCnt="0"/>
      <dgm:spPr/>
    </dgm:pt>
    <dgm:pt modelId="{2613318D-AC72-4ADF-9D11-92B551473665}" type="pres">
      <dgm:prSet presAssocID="{6E859682-381D-4C90-B3A0-39314B0D154C}" presName="sibTrans" presStyleLbl="sibTrans2D1" presStyleIdx="1" presStyleCnt="2"/>
      <dgm:spPr/>
      <dgm:t>
        <a:bodyPr/>
        <a:lstStyle/>
        <a:p>
          <a:endParaRPr lang="en-GB"/>
        </a:p>
      </dgm:t>
    </dgm:pt>
    <dgm:pt modelId="{C985108A-8401-4BAA-9CFB-D61082CC7BA9}" type="pres">
      <dgm:prSet presAssocID="{6E859682-381D-4C90-B3A0-39314B0D154C}" presName="spacerR" presStyleCnt="0"/>
      <dgm:spPr/>
    </dgm:pt>
    <dgm:pt modelId="{F5A2F234-570D-4A0B-BCC2-1C7775002B08}" type="pres">
      <dgm:prSet presAssocID="{E2218324-3619-4C98-BA75-59E930747F22}" presName="node" presStyleLbl="node1" presStyleIdx="2" presStyleCnt="3">
        <dgm:presLayoutVars>
          <dgm:bulletEnabled val="1"/>
        </dgm:presLayoutVars>
      </dgm:prSet>
      <dgm:spPr/>
      <dgm:t>
        <a:bodyPr/>
        <a:lstStyle/>
        <a:p>
          <a:endParaRPr lang="en-GB"/>
        </a:p>
      </dgm:t>
    </dgm:pt>
  </dgm:ptLst>
  <dgm:cxnLst>
    <dgm:cxn modelId="{4CCB1309-D65F-4158-9BAF-76C8D48BF407}" type="presOf" srcId="{6E859682-381D-4C90-B3A0-39314B0D154C}" destId="{2613318D-AC72-4ADF-9D11-92B551473665}" srcOrd="0" destOrd="0" presId="urn:microsoft.com/office/officeart/2005/8/layout/equation1"/>
    <dgm:cxn modelId="{764B78A5-49EB-4B3F-933D-88686D8EBAAE}" srcId="{591BDED8-2651-43B1-9A0E-1B263A7304CE}" destId="{E2218324-3619-4C98-BA75-59E930747F22}" srcOrd="2" destOrd="0" parTransId="{53F6B733-0D68-4726-AEBF-B3EC0DC261A0}" sibTransId="{A11A94CF-6D51-4929-809C-6114DDC0C3CF}"/>
    <dgm:cxn modelId="{0160A5BC-A631-45AE-A499-A3826A7C8BDA}" type="presOf" srcId="{E2218324-3619-4C98-BA75-59E930747F22}" destId="{F5A2F234-570D-4A0B-BCC2-1C7775002B08}" srcOrd="0" destOrd="0" presId="urn:microsoft.com/office/officeart/2005/8/layout/equation1"/>
    <dgm:cxn modelId="{EB87CAAD-0715-43CC-82D6-D6AAEF8BE97A}" type="presOf" srcId="{591BDED8-2651-43B1-9A0E-1B263A7304CE}" destId="{C4BDE1C3-4C1D-4B40-9565-E2C5FE03184C}" srcOrd="0" destOrd="0" presId="urn:microsoft.com/office/officeart/2005/8/layout/equation1"/>
    <dgm:cxn modelId="{ADF859F8-4CBB-4436-AD25-688F1D9BEDBC}" type="presOf" srcId="{E3407E75-66D5-459D-9AFB-E7DAE28D5277}" destId="{6ABC9947-DD65-44F4-A26C-5DCC3CEDA2A9}" srcOrd="0" destOrd="0" presId="urn:microsoft.com/office/officeart/2005/8/layout/equation1"/>
    <dgm:cxn modelId="{86E6F29C-CF8C-47B9-AE49-A15ECEE39B6C}" type="presOf" srcId="{3F87A67E-1362-4AAF-BF92-69F6D5997E4F}" destId="{859C790E-550D-4C8A-9496-6F9EC71C343D}" srcOrd="0" destOrd="0" presId="urn:microsoft.com/office/officeart/2005/8/layout/equation1"/>
    <dgm:cxn modelId="{245DC52F-E93B-46B5-8FA6-6E3516193AE7}" type="presOf" srcId="{CC7B4CA4-F03C-4925-913B-94111BC9C802}" destId="{9FCB5D39-C565-4139-85C7-F4375A9D0362}" srcOrd="0" destOrd="0" presId="urn:microsoft.com/office/officeart/2005/8/layout/equation1"/>
    <dgm:cxn modelId="{27D55E77-79CC-4BF6-A8F7-CB96F68BC3D8}" srcId="{591BDED8-2651-43B1-9A0E-1B263A7304CE}" destId="{E3407E75-66D5-459D-9AFB-E7DAE28D5277}" srcOrd="1" destOrd="0" parTransId="{42488A67-91A7-4CA3-9A87-62E1BDC87B0A}" sibTransId="{6E859682-381D-4C90-B3A0-39314B0D154C}"/>
    <dgm:cxn modelId="{E9BD3055-F587-4822-A880-B41E8F5849F4}" srcId="{591BDED8-2651-43B1-9A0E-1B263A7304CE}" destId="{CC7B4CA4-F03C-4925-913B-94111BC9C802}" srcOrd="0" destOrd="0" parTransId="{110596B1-56EA-4E02-80C2-4F0187DE1CE8}" sibTransId="{3F87A67E-1362-4AAF-BF92-69F6D5997E4F}"/>
    <dgm:cxn modelId="{38A97DA8-9C14-4165-BAD3-5A92B3860ACD}" type="presParOf" srcId="{C4BDE1C3-4C1D-4B40-9565-E2C5FE03184C}" destId="{9FCB5D39-C565-4139-85C7-F4375A9D0362}" srcOrd="0" destOrd="0" presId="urn:microsoft.com/office/officeart/2005/8/layout/equation1"/>
    <dgm:cxn modelId="{A74C5189-9798-4E5A-950F-B17CE4521EFB}" type="presParOf" srcId="{C4BDE1C3-4C1D-4B40-9565-E2C5FE03184C}" destId="{A2964AB5-7360-4255-B025-93A1243B58EA}" srcOrd="1" destOrd="0" presId="urn:microsoft.com/office/officeart/2005/8/layout/equation1"/>
    <dgm:cxn modelId="{D86F7B53-0781-4557-A0EC-F4B2754A766F}" type="presParOf" srcId="{C4BDE1C3-4C1D-4B40-9565-E2C5FE03184C}" destId="{859C790E-550D-4C8A-9496-6F9EC71C343D}" srcOrd="2" destOrd="0" presId="urn:microsoft.com/office/officeart/2005/8/layout/equation1"/>
    <dgm:cxn modelId="{42392106-02F8-4774-A804-705C7EDE31C0}" type="presParOf" srcId="{C4BDE1C3-4C1D-4B40-9565-E2C5FE03184C}" destId="{B0757D26-F266-433B-AA1D-6FAE7487D228}" srcOrd="3" destOrd="0" presId="urn:microsoft.com/office/officeart/2005/8/layout/equation1"/>
    <dgm:cxn modelId="{10C42978-7CD3-48A2-B280-24D8634CFDE2}" type="presParOf" srcId="{C4BDE1C3-4C1D-4B40-9565-E2C5FE03184C}" destId="{6ABC9947-DD65-44F4-A26C-5DCC3CEDA2A9}" srcOrd="4" destOrd="0" presId="urn:microsoft.com/office/officeart/2005/8/layout/equation1"/>
    <dgm:cxn modelId="{0E686708-C43B-4E6C-B928-359363457E34}" type="presParOf" srcId="{C4BDE1C3-4C1D-4B40-9565-E2C5FE03184C}" destId="{E41402AB-32B0-4298-AC15-C0DB4516EA68}" srcOrd="5" destOrd="0" presId="urn:microsoft.com/office/officeart/2005/8/layout/equation1"/>
    <dgm:cxn modelId="{BAB63F57-069B-451B-A2A4-C6C7645564DB}" type="presParOf" srcId="{C4BDE1C3-4C1D-4B40-9565-E2C5FE03184C}" destId="{2613318D-AC72-4ADF-9D11-92B551473665}" srcOrd="6" destOrd="0" presId="urn:microsoft.com/office/officeart/2005/8/layout/equation1"/>
    <dgm:cxn modelId="{B28ADD73-2391-4095-946B-F3DC9E0633DE}" type="presParOf" srcId="{C4BDE1C3-4C1D-4B40-9565-E2C5FE03184C}" destId="{C985108A-8401-4BAA-9CFB-D61082CC7BA9}" srcOrd="7" destOrd="0" presId="urn:microsoft.com/office/officeart/2005/8/layout/equation1"/>
    <dgm:cxn modelId="{7350FE90-608C-4427-A690-B53FCE16740C}" type="presParOf" srcId="{C4BDE1C3-4C1D-4B40-9565-E2C5FE03184C}" destId="{F5A2F234-570D-4A0B-BCC2-1C7775002B08}" srcOrd="8"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B5D39-C565-4139-85C7-F4375A9D0362}">
      <dsp:nvSpPr>
        <dsp:cNvPr id="0" name=""/>
        <dsp:cNvSpPr/>
      </dsp:nvSpPr>
      <dsp:spPr>
        <a:xfrm>
          <a:off x="1230" y="581719"/>
          <a:ext cx="1630560" cy="1630560"/>
        </a:xfrm>
        <a:prstGeom prst="ellipse">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de-DE" sz="1150" kern="1200" noProof="0" dirty="0" smtClean="0">
              <a:latin typeface="+mj-lt"/>
            </a:rPr>
            <a:t>Unterschiedliche Metadaten Vokabulare</a:t>
          </a:r>
          <a:endParaRPr lang="de-DE" sz="1150" kern="1200" noProof="0" dirty="0">
            <a:latin typeface="+mj-lt"/>
          </a:endParaRPr>
        </a:p>
      </dsp:txBody>
      <dsp:txXfrm>
        <a:off x="240020" y="820509"/>
        <a:ext cx="1152980" cy="1152980"/>
      </dsp:txXfrm>
    </dsp:sp>
    <dsp:sp modelId="{859C790E-550D-4C8A-9496-6F9EC71C343D}">
      <dsp:nvSpPr>
        <dsp:cNvPr id="0" name=""/>
        <dsp:cNvSpPr/>
      </dsp:nvSpPr>
      <dsp:spPr>
        <a:xfrm>
          <a:off x="1764192" y="924137"/>
          <a:ext cx="945725" cy="945725"/>
        </a:xfrm>
        <a:prstGeom prst="mathPlus">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GB" sz="1050" kern="1200"/>
        </a:p>
      </dsp:txBody>
      <dsp:txXfrm>
        <a:off x="1889548" y="1285782"/>
        <a:ext cx="695013" cy="222435"/>
      </dsp:txXfrm>
    </dsp:sp>
    <dsp:sp modelId="{6ABC9947-DD65-44F4-A26C-5DCC3CEDA2A9}">
      <dsp:nvSpPr>
        <dsp:cNvPr id="0" name=""/>
        <dsp:cNvSpPr/>
      </dsp:nvSpPr>
      <dsp:spPr>
        <a:xfrm>
          <a:off x="2842319" y="581719"/>
          <a:ext cx="1630560" cy="1630560"/>
        </a:xfrm>
        <a:prstGeom prst="ellipse">
          <a:avLst/>
        </a:prstGeom>
        <a:gradFill rotWithShape="0">
          <a:gsLst>
            <a:gs pos="0">
              <a:schemeClr val="accent4">
                <a:shade val="50000"/>
                <a:hueOff val="100353"/>
                <a:satOff val="17567"/>
                <a:lumOff val="24188"/>
                <a:alphaOff val="0"/>
                <a:shade val="51000"/>
                <a:satMod val="130000"/>
              </a:schemeClr>
            </a:gs>
            <a:gs pos="80000">
              <a:schemeClr val="accent4">
                <a:shade val="50000"/>
                <a:hueOff val="100353"/>
                <a:satOff val="17567"/>
                <a:lumOff val="24188"/>
                <a:alphaOff val="0"/>
                <a:shade val="93000"/>
                <a:satMod val="130000"/>
              </a:schemeClr>
            </a:gs>
            <a:gs pos="100000">
              <a:schemeClr val="accent4">
                <a:shade val="50000"/>
                <a:hueOff val="100353"/>
                <a:satOff val="17567"/>
                <a:lumOff val="241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noProof="0" dirty="0" smtClean="0">
              <a:latin typeface="+mj-lt"/>
            </a:rPr>
            <a:t>Eingeschränkte Zugänglichkeit und Mangel an Bewusstsein</a:t>
          </a:r>
          <a:endParaRPr lang="de-DE" sz="1200" kern="1200" noProof="0" dirty="0">
            <a:latin typeface="+mj-lt"/>
          </a:endParaRPr>
        </a:p>
      </dsp:txBody>
      <dsp:txXfrm>
        <a:off x="3081109" y="820509"/>
        <a:ext cx="1152980" cy="1152980"/>
      </dsp:txXfrm>
    </dsp:sp>
    <dsp:sp modelId="{2613318D-AC72-4ADF-9D11-92B551473665}">
      <dsp:nvSpPr>
        <dsp:cNvPr id="0" name=""/>
        <dsp:cNvSpPr/>
      </dsp:nvSpPr>
      <dsp:spPr>
        <a:xfrm>
          <a:off x="4605282" y="924137"/>
          <a:ext cx="945725" cy="945725"/>
        </a:xfrm>
        <a:prstGeom prst="mathEqual">
          <a:avLst/>
        </a:prstGeom>
        <a:gradFill rotWithShape="0">
          <a:gsLst>
            <a:gs pos="0">
              <a:schemeClr val="accent4">
                <a:shade val="90000"/>
                <a:hueOff val="158196"/>
                <a:satOff val="1525"/>
                <a:lumOff val="22698"/>
                <a:alphaOff val="0"/>
                <a:shade val="51000"/>
                <a:satMod val="130000"/>
              </a:schemeClr>
            </a:gs>
            <a:gs pos="80000">
              <a:schemeClr val="accent4">
                <a:shade val="90000"/>
                <a:hueOff val="158196"/>
                <a:satOff val="1525"/>
                <a:lumOff val="22698"/>
                <a:alphaOff val="0"/>
                <a:shade val="93000"/>
                <a:satMod val="130000"/>
              </a:schemeClr>
            </a:gs>
            <a:gs pos="100000">
              <a:schemeClr val="accent4">
                <a:shade val="90000"/>
                <a:hueOff val="158196"/>
                <a:satOff val="1525"/>
                <a:lumOff val="226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GB" sz="1050" kern="1200"/>
        </a:p>
      </dsp:txBody>
      <dsp:txXfrm>
        <a:off x="4730638" y="1118956"/>
        <a:ext cx="695013" cy="556087"/>
      </dsp:txXfrm>
    </dsp:sp>
    <dsp:sp modelId="{F5A2F234-570D-4A0B-BCC2-1C7775002B08}">
      <dsp:nvSpPr>
        <dsp:cNvPr id="0" name=""/>
        <dsp:cNvSpPr/>
      </dsp:nvSpPr>
      <dsp:spPr>
        <a:xfrm>
          <a:off x="5683408" y="581719"/>
          <a:ext cx="1630560" cy="1630560"/>
        </a:xfrm>
        <a:prstGeom prst="ellipse">
          <a:avLst/>
        </a:prstGeom>
        <a:gradFill rotWithShape="0">
          <a:gsLst>
            <a:gs pos="0">
              <a:schemeClr val="accent4">
                <a:shade val="50000"/>
                <a:hueOff val="100353"/>
                <a:satOff val="17567"/>
                <a:lumOff val="24188"/>
                <a:alphaOff val="0"/>
                <a:shade val="51000"/>
                <a:satMod val="130000"/>
              </a:schemeClr>
            </a:gs>
            <a:gs pos="80000">
              <a:schemeClr val="accent4">
                <a:shade val="50000"/>
                <a:hueOff val="100353"/>
                <a:satOff val="17567"/>
                <a:lumOff val="24188"/>
                <a:alphaOff val="0"/>
                <a:shade val="93000"/>
                <a:satMod val="130000"/>
              </a:schemeClr>
            </a:gs>
            <a:gs pos="100000">
              <a:schemeClr val="accent4">
                <a:shade val="50000"/>
                <a:hueOff val="100353"/>
                <a:satOff val="17567"/>
                <a:lumOff val="241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noProof="0" dirty="0" smtClean="0">
              <a:latin typeface="+mj-lt"/>
            </a:rPr>
            <a:t>Geringe </a:t>
          </a:r>
          <a:r>
            <a:rPr lang="de-DE" sz="1200" kern="1200" noProof="0" dirty="0" err="1" smtClean="0">
              <a:latin typeface="+mj-lt"/>
            </a:rPr>
            <a:t>Wiederver</a:t>
          </a:r>
          <a:r>
            <a:rPr lang="de-DE" sz="1200" kern="1200" noProof="0" dirty="0" smtClean="0">
              <a:latin typeface="+mj-lt"/>
            </a:rPr>
            <a:t>-wendung von offenen Datensätzen</a:t>
          </a:r>
          <a:endParaRPr lang="de-DE" sz="1200" kern="1200" noProof="0" dirty="0">
            <a:latin typeface="+mj-lt"/>
          </a:endParaRPr>
        </a:p>
      </dsp:txBody>
      <dsp:txXfrm>
        <a:off x="5922198" y="820509"/>
        <a:ext cx="1152980" cy="115298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vl1pPr>
          </a:lstStyle>
          <a:p>
            <a:pPr>
              <a:defRPr/>
            </a:pPr>
            <a:fld id="{4D6925E3-0DEA-40BA-B3D1-FE9D2C93FBA6}" type="datetimeFigureOut">
              <a:rPr lang="en-GB"/>
              <a:pPr>
                <a:defRPr/>
              </a:pPr>
              <a:t>26/09/2014</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vl1pPr>
          </a:lstStyle>
          <a:p>
            <a:pPr>
              <a:defRPr/>
            </a:pPr>
            <a:fld id="{99A5235D-E932-4D3C-A305-234224DD79A0}" type="slidenum">
              <a:rPr lang="en-GB"/>
              <a:pPr>
                <a:defRPr/>
              </a:pPr>
              <a:t>‹Nr.›</a:t>
            </a:fld>
            <a:endParaRPr lang="en-GB" dirty="0"/>
          </a:p>
        </p:txBody>
      </p:sp>
    </p:spTree>
    <p:extLst>
      <p:ext uri="{BB962C8B-B14F-4D97-AF65-F5344CB8AC3E}">
        <p14:creationId xmlns:p14="http://schemas.microsoft.com/office/powerpoint/2010/main" val="695270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Arial" pitchFamily="34" charset="0"/>
                <a:cs typeface="Arial" pitchFamily="34" charset="0"/>
              </a:defRPr>
            </a:lvl1pPr>
          </a:lstStyle>
          <a:p>
            <a:pPr>
              <a:defRPr/>
            </a:pPr>
            <a:fld id="{1F214A7C-8A04-42B1-9504-69406236646B}" type="datetimeFigureOut">
              <a:rPr lang="en-GB"/>
              <a:pPr>
                <a:defRPr/>
              </a:pPr>
              <a:t>26/09/2014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Arial" pitchFamily="34" charset="0"/>
                <a:cs typeface="Arial" pitchFamily="34" charset="0"/>
              </a:defRPr>
            </a:lvl1pPr>
          </a:lstStyle>
          <a:p>
            <a:pPr>
              <a:defRPr/>
            </a:pPr>
            <a:fld id="{567839DE-41B7-45F8-A0E9-C81326203914}" type="slidenum">
              <a:rPr lang="en-GB"/>
              <a:pPr>
                <a:defRPr/>
              </a:pPr>
              <a:t>‹Nr.›</a:t>
            </a:fld>
            <a:endParaRPr lang="en-GB" dirty="0"/>
          </a:p>
        </p:txBody>
      </p:sp>
    </p:spTree>
    <p:extLst>
      <p:ext uri="{BB962C8B-B14F-4D97-AF65-F5344CB8AC3E}">
        <p14:creationId xmlns:p14="http://schemas.microsoft.com/office/powerpoint/2010/main" val="1478707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5632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5C42EE-95ED-4D91-AE46-08C7AA7CF1DF}" type="slidenum">
              <a:rPr lang="en-GB" smtClean="0"/>
              <a:pPr fontAlgn="base">
                <a:spcBef>
                  <a:spcPct val="0"/>
                </a:spcBef>
                <a:spcAft>
                  <a:spcPct val="0"/>
                </a:spcAft>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p:spPr>
      </p:sp>
      <p:sp>
        <p:nvSpPr>
          <p:cNvPr id="624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24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C51F6F-CCD8-433A-A354-7420A56016ED}" type="slidenum">
              <a:rPr lang="en-GB" smtClean="0"/>
              <a:pPr fontAlgn="base">
                <a:spcBef>
                  <a:spcPct val="0"/>
                </a:spcBef>
                <a:spcAft>
                  <a:spcPct val="0"/>
                </a:spcAft>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Added slide.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dirty="0"/>
          </a:p>
        </p:txBody>
      </p:sp>
    </p:spTree>
    <p:extLst>
      <p:ext uri="{BB962C8B-B14F-4D97-AF65-F5344CB8AC3E}">
        <p14:creationId xmlns:p14="http://schemas.microsoft.com/office/powerpoint/2010/main" val="126572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p:spPr>
      </p:sp>
      <p:sp>
        <p:nvSpPr>
          <p:cNvPr id="634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34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B9E66-DFC5-40C8-B986-6865AB536DCF}" type="slidenum">
              <a:rPr lang="en-GB" smtClean="0"/>
              <a:pPr fontAlgn="base">
                <a:spcBef>
                  <a:spcPct val="0"/>
                </a:spcBef>
                <a:spcAft>
                  <a:spcPct val="0"/>
                </a:spcAft>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45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E249A-7487-4A02-AD99-93CB5E9B1C47}" type="slidenum">
              <a:rPr lang="en-GB" smtClean="0"/>
              <a:pPr fontAlgn="base">
                <a:spcBef>
                  <a:spcPct val="0"/>
                </a:spcBef>
                <a:spcAft>
                  <a:spcPct val="0"/>
                </a:spcAft>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p:spPr>
      </p:sp>
      <p:sp>
        <p:nvSpPr>
          <p:cNvPr id="6656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656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33B774-27E9-4C7A-8FF5-820196A035D1}" type="slidenum">
              <a:rPr lang="en-GB" smtClean="0"/>
              <a:pPr fontAlgn="base">
                <a:spcBef>
                  <a:spcPct val="0"/>
                </a:spcBef>
                <a:spcAft>
                  <a:spcPct val="0"/>
                </a:spcAft>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p:spPr>
      </p:sp>
      <p:sp>
        <p:nvSpPr>
          <p:cNvPr id="675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75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E5E1DE-1941-44C7-8816-0FE7FB30D22F}" type="slidenum">
              <a:rPr lang="en-GB" smtClean="0"/>
              <a:pPr fontAlgn="base">
                <a:spcBef>
                  <a:spcPct val="0"/>
                </a:spcBef>
                <a:spcAft>
                  <a:spcPct val="0"/>
                </a:spcAft>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p:spPr>
      </p:sp>
      <p:sp>
        <p:nvSpPr>
          <p:cNvPr id="686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861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C65384-B760-4E11-8A6F-BD30D267BAF9}" type="slidenum">
              <a:rPr lang="en-GB" smtClean="0"/>
              <a:pPr fontAlgn="base">
                <a:spcBef>
                  <a:spcPct val="0"/>
                </a:spcBef>
                <a:spcAft>
                  <a:spcPct val="0"/>
                </a:spcAft>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p:spPr>
      </p:sp>
      <p:sp>
        <p:nvSpPr>
          <p:cNvPr id="655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554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326DA7-3486-43C7-A7AE-A3786EAC0E7A}" type="slidenum">
              <a:rPr lang="en-GB" smtClean="0"/>
              <a:pPr fontAlgn="base">
                <a:spcBef>
                  <a:spcPct val="0"/>
                </a:spcBef>
                <a:spcAft>
                  <a:spcPct val="0"/>
                </a:spcAft>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p:spPr>
      </p:sp>
      <p:sp>
        <p:nvSpPr>
          <p:cNvPr id="696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963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03B18-02C8-4CE2-B115-0562303046FE}" type="slidenum">
              <a:rPr lang="en-GB" smtClean="0"/>
              <a:pPr fontAlgn="base">
                <a:spcBef>
                  <a:spcPct val="0"/>
                </a:spcBef>
                <a:spcAft>
                  <a:spcPct val="0"/>
                </a:spcAft>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noFill/>
          <a:ln>
            <a:solidFill>
              <a:srgbClr val="000000"/>
            </a:solidFill>
            <a:miter lim="800000"/>
            <a:headEnd/>
            <a:tailEnd/>
          </a:ln>
        </p:spPr>
      </p:sp>
      <p:sp>
        <p:nvSpPr>
          <p:cNvPr id="706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06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C36603-9512-41E4-94E8-CCE49C357956}" type="slidenum">
              <a:rPr lang="en-GB" smtClean="0"/>
              <a:pPr fontAlgn="base">
                <a:spcBef>
                  <a:spcPct val="0"/>
                </a:spcBef>
                <a:spcAft>
                  <a:spcPct val="0"/>
                </a:spcAft>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5837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210656-E9E1-4F22-8CFA-60C9B0B09A2B}" type="slidenum">
              <a:rPr lang="en-GB" smtClean="0"/>
              <a:pPr fontAlgn="base">
                <a:spcBef>
                  <a:spcPct val="0"/>
                </a:spcBef>
                <a:spcAft>
                  <a:spcPct val="0"/>
                </a:spcAft>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bwMode="auto">
          <a:noFill/>
          <a:ln>
            <a:solidFill>
              <a:srgbClr val="000000"/>
            </a:solidFill>
            <a:miter lim="800000"/>
            <a:headEnd/>
            <a:tailEnd/>
          </a:ln>
        </p:spPr>
      </p:sp>
      <p:sp>
        <p:nvSpPr>
          <p:cNvPr id="7168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168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846A92-4F10-4C42-A810-A9C2CACC777E}" type="slidenum">
              <a:rPr lang="en-GB" smtClean="0"/>
              <a:pPr fontAlgn="base">
                <a:spcBef>
                  <a:spcPct val="0"/>
                </a:spcBef>
                <a:spcAft>
                  <a:spcPct val="0"/>
                </a:spcAft>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bwMode="auto">
          <a:noFill/>
          <a:ln>
            <a:solidFill>
              <a:srgbClr val="000000"/>
            </a:solidFill>
            <a:miter lim="800000"/>
            <a:headEnd/>
            <a:tailEnd/>
          </a:ln>
        </p:spPr>
      </p:sp>
      <p:sp>
        <p:nvSpPr>
          <p:cNvPr id="727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27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59E56C-F0A7-4459-BCC5-84BFCE8978BB}" type="slidenum">
              <a:rPr lang="en-GB" smtClean="0"/>
              <a:pPr fontAlgn="base">
                <a:spcBef>
                  <a:spcPct val="0"/>
                </a:spcBef>
                <a:spcAft>
                  <a:spcPct val="0"/>
                </a:spcAft>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373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4657AE-DBE5-47E7-85A9-7492DC88933B}" type="slidenum">
              <a:rPr lang="en-GB" smtClean="0"/>
              <a:pPr fontAlgn="base">
                <a:spcBef>
                  <a:spcPct val="0"/>
                </a:spcBef>
                <a:spcAft>
                  <a:spcPct val="0"/>
                </a:spcAft>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6D7B75-3067-493C-821E-336BEF5BF8BF}" type="slidenum">
              <a:rPr lang="en-GB" smtClean="0"/>
              <a:pPr fontAlgn="base">
                <a:spcBef>
                  <a:spcPct val="0"/>
                </a:spcBef>
                <a:spcAft>
                  <a:spcPct val="0"/>
                </a:spcAft>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p:spPr>
      </p:sp>
      <p:sp>
        <p:nvSpPr>
          <p:cNvPr id="757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57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89C779-6786-4BC2-9313-AA01885FF3D1}" type="slidenum">
              <a:rPr lang="en-GB" smtClean="0"/>
              <a:pPr fontAlgn="base">
                <a:spcBef>
                  <a:spcPct val="0"/>
                </a:spcBef>
                <a:spcAft>
                  <a:spcPct val="0"/>
                </a:spcAft>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68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B8D076-8968-477B-BBCA-B82799995D7F}" type="slidenum">
              <a:rPr lang="en-GB" smtClean="0"/>
              <a:pPr fontAlgn="base">
                <a:spcBef>
                  <a:spcPct val="0"/>
                </a:spcBef>
                <a:spcAft>
                  <a:spcPct val="0"/>
                </a:spcAft>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778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78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F1492B-899B-4AF4-9682-380B31013139}" type="slidenum">
              <a:rPr lang="en-GB" smtClean="0"/>
              <a:pPr fontAlgn="base">
                <a:spcBef>
                  <a:spcPct val="0"/>
                </a:spcBef>
                <a:spcAft>
                  <a:spcPct val="0"/>
                </a:spcAft>
              </a:pPr>
              <a:t>26</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p:spPr>
      </p:sp>
      <p:sp>
        <p:nvSpPr>
          <p:cNvPr id="788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88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CA8967-31C1-4A8B-AE37-049E96EF85B1}" type="slidenum">
              <a:rPr lang="en-GB" smtClean="0"/>
              <a:pPr fontAlgn="base">
                <a:spcBef>
                  <a:spcPct val="0"/>
                </a:spcBef>
                <a:spcAft>
                  <a:spcPct val="0"/>
                </a:spcAft>
              </a:pPr>
              <a:t>27</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p:spPr>
      </p:sp>
      <p:sp>
        <p:nvSpPr>
          <p:cNvPr id="7987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987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67CE28-C677-4920-B42C-3D4A7F7F60E4}" type="slidenum">
              <a:rPr lang="en-GB" smtClean="0"/>
              <a:pPr fontAlgn="base">
                <a:spcBef>
                  <a:spcPct val="0"/>
                </a:spcBef>
                <a:spcAft>
                  <a:spcPct val="0"/>
                </a:spcAft>
              </a:pPr>
              <a:t>28</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5DDD19-56AB-4941-B5C7-19F7B8745EEE}" type="slidenum">
              <a:rPr lang="en-GB" smtClean="0"/>
              <a:pPr fontAlgn="base">
                <a:spcBef>
                  <a:spcPct val="0"/>
                </a:spcBef>
                <a:spcAft>
                  <a:spcPct val="0"/>
                </a:spcAft>
              </a:pPr>
              <a:t>29</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2271D8-034F-4231-A43A-7EC6D50001F7}" type="slidenum">
              <a:rPr lang="en-GB" smtClean="0"/>
              <a:pPr fontAlgn="base">
                <a:spcBef>
                  <a:spcPct val="0"/>
                </a:spcBef>
                <a:spcAft>
                  <a:spcPct val="0"/>
                </a:spcAft>
              </a:pPr>
              <a:t>3</a:t>
            </a:fld>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bwMode="auto">
          <a:noFill/>
          <a:ln>
            <a:solidFill>
              <a:srgbClr val="000000"/>
            </a:solidFill>
            <a:miter lim="800000"/>
            <a:headEnd/>
            <a:tailEnd/>
          </a:ln>
        </p:spPr>
      </p:sp>
      <p:sp>
        <p:nvSpPr>
          <p:cNvPr id="8192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192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B85DA7-E085-4597-BAB1-FCB6C9ACEBB0}" type="slidenum">
              <a:rPr lang="en-GB" smtClean="0"/>
              <a:pPr fontAlgn="base">
                <a:spcBef>
                  <a:spcPct val="0"/>
                </a:spcBef>
                <a:spcAft>
                  <a:spcPct val="0"/>
                </a:spcAft>
              </a:pPr>
              <a:t>30</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p:spPr>
      </p:sp>
      <p:sp>
        <p:nvSpPr>
          <p:cNvPr id="829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294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DBBCCE-1ADC-404E-B8FF-998C15F7984D}" type="slidenum">
              <a:rPr lang="en-GB" smtClean="0"/>
              <a:pPr fontAlgn="base">
                <a:spcBef>
                  <a:spcPct val="0"/>
                </a:spcBef>
                <a:spcAft>
                  <a:spcPct val="0"/>
                </a:spcAft>
              </a:pPr>
              <a:t>31</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Examples need to be included here ...</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0B4179-00BE-43E6-A0E0-5C5C7298C8B5}" type="slidenum">
              <a:rPr lang="en-GB" smtClean="0"/>
              <a:pPr fontAlgn="base">
                <a:spcBef>
                  <a:spcPct val="0"/>
                </a:spcBef>
                <a:spcAft>
                  <a:spcPct val="0"/>
                </a:spcAft>
              </a:pPr>
              <a:t>32</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Examples need to be included here ...</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3EE0D6-CB1C-4026-AED1-7554AF34810B}" type="slidenum">
              <a:rPr lang="en-GB" smtClean="0"/>
              <a:pPr fontAlgn="base">
                <a:spcBef>
                  <a:spcPct val="0"/>
                </a:spcBef>
                <a:spcAft>
                  <a:spcPct val="0"/>
                </a:spcAft>
              </a:pPr>
              <a:t>33</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Examples need to be included here ...</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20A80-AC41-4EE0-9E66-ECA8B45DFD12}" type="slidenum">
              <a:rPr lang="en-GB" smtClean="0"/>
              <a:pPr fontAlgn="base">
                <a:spcBef>
                  <a:spcPct val="0"/>
                </a:spcBef>
                <a:spcAft>
                  <a:spcPct val="0"/>
                </a:spcAft>
              </a:pPr>
              <a:t>34</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p:spPr>
      </p:sp>
      <p:sp>
        <p:nvSpPr>
          <p:cNvPr id="870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70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A62532-C208-4AEA-8E98-600D5A102EC9}" type="slidenum">
              <a:rPr lang="en-GB" smtClean="0"/>
              <a:pPr fontAlgn="base">
                <a:spcBef>
                  <a:spcPct val="0"/>
                </a:spcBef>
                <a:spcAft>
                  <a:spcPct val="0"/>
                </a:spcAft>
              </a:pPr>
              <a:t>35</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p:spPr>
      </p:sp>
      <p:sp>
        <p:nvSpPr>
          <p:cNvPr id="880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80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F76732-2B43-4407-93B7-E63AA64A773D}" type="slidenum">
              <a:rPr lang="en-GB" smtClean="0"/>
              <a:pPr fontAlgn="base">
                <a:spcBef>
                  <a:spcPct val="0"/>
                </a:spcBef>
                <a:spcAft>
                  <a:spcPct val="0"/>
                </a:spcAft>
              </a:pPr>
              <a:t>36</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bwMode="auto">
          <a:noFill/>
          <a:ln>
            <a:solidFill>
              <a:srgbClr val="000000"/>
            </a:solidFill>
            <a:miter lim="800000"/>
            <a:headEnd/>
            <a:tailEnd/>
          </a:ln>
        </p:spPr>
      </p:sp>
      <p:sp>
        <p:nvSpPr>
          <p:cNvPr id="890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90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D79307-B697-4FD6-B1F2-1926CFC40A99}" type="slidenum">
              <a:rPr lang="en-GB" smtClean="0"/>
              <a:pPr fontAlgn="base">
                <a:spcBef>
                  <a:spcPct val="0"/>
                </a:spcBef>
                <a:spcAft>
                  <a:spcPct val="0"/>
                </a:spcAft>
              </a:pPr>
              <a:t>37</a:t>
            </a:fld>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bwMode="auto">
          <a:noFill/>
          <a:ln>
            <a:solidFill>
              <a:srgbClr val="000000"/>
            </a:solidFill>
            <a:miter lim="800000"/>
            <a:headEnd/>
            <a:tailEnd/>
          </a:ln>
        </p:spPr>
      </p:sp>
      <p:sp>
        <p:nvSpPr>
          <p:cNvPr id="901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01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31225B-BE53-4D0F-B991-9970172F5232}" type="slidenum">
              <a:rPr lang="en-GB" smtClean="0"/>
              <a:pPr fontAlgn="base">
                <a:spcBef>
                  <a:spcPct val="0"/>
                </a:spcBef>
                <a:spcAft>
                  <a:spcPct val="0"/>
                </a:spcAft>
              </a:pPr>
              <a:t>38</a:t>
            </a:fld>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bwMode="auto">
          <a:noFill/>
          <a:ln>
            <a:solidFill>
              <a:srgbClr val="000000"/>
            </a:solidFill>
            <a:miter lim="800000"/>
            <a:headEnd/>
            <a:tailEnd/>
          </a:ln>
        </p:spPr>
      </p:sp>
      <p:sp>
        <p:nvSpPr>
          <p:cNvPr id="911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114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FF6B01-39FF-434E-8172-3B2A2CDD53C6}" type="slidenum">
              <a:rPr lang="en-GB" smtClean="0"/>
              <a:pPr fontAlgn="base">
                <a:spcBef>
                  <a:spcPct val="0"/>
                </a:spcBef>
                <a:spcAft>
                  <a:spcPct val="0"/>
                </a:spcAft>
              </a:pPr>
              <a:t>39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042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11974F-EB65-420A-AFB1-3704891DDF6E}" type="slidenum">
              <a:rPr lang="en-GB" smtClean="0"/>
              <a:pPr fontAlgn="base">
                <a:spcBef>
                  <a:spcPct val="0"/>
                </a:spcBef>
                <a:spcAft>
                  <a:spcPct val="0"/>
                </a:spcAft>
              </a:pPr>
              <a:t>4</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This should be rather the take home messages. </a:t>
            </a:r>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9AB596-A4E8-4536-8868-2EDC5FE1BAFC}" type="slidenum">
              <a:rPr lang="en-GB" smtClean="0"/>
              <a:pPr fontAlgn="base">
                <a:spcBef>
                  <a:spcPct val="0"/>
                </a:spcBef>
                <a:spcAft>
                  <a:spcPct val="0"/>
                </a:spcAft>
              </a:pPr>
              <a:t>40</a:t>
            </a:fld>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bwMode="auto">
          <a:noFill/>
          <a:ln>
            <a:solidFill>
              <a:srgbClr val="000000"/>
            </a:solidFill>
            <a:miter lim="800000"/>
            <a:headEnd/>
            <a:tailEnd/>
          </a:ln>
        </p:spPr>
      </p:sp>
      <p:sp>
        <p:nvSpPr>
          <p:cNvPr id="931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31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0000E3-7D2F-4AB7-BC43-87D70A66BE44}" type="slidenum">
              <a:rPr lang="en-GB" smtClean="0"/>
              <a:pPr fontAlgn="base">
                <a:spcBef>
                  <a:spcPct val="0"/>
                </a:spcBef>
                <a:spcAft>
                  <a:spcPct val="0"/>
                </a:spcAft>
              </a:pPr>
              <a:t>41</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See also: </a:t>
            </a:r>
            <a:r>
              <a:rPr lang="en-GB" smtClean="0">
                <a:hlinkClick r:id="rId3"/>
              </a:rPr>
              <a:t>http://europa.eu/rapid/press-release_MEMO-11-891_en.htm</a:t>
            </a:r>
            <a:endParaRPr lang="en-GB"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CD2569-1C6C-4C16-9A5F-2B18900D9430}" type="slidenum">
              <a:rPr lang="en-GB" smtClean="0"/>
              <a:pPr fontAlgn="base">
                <a:spcBef>
                  <a:spcPct val="0"/>
                </a:spcBef>
                <a:spcAft>
                  <a:spcPct val="0"/>
                </a:spcAft>
              </a:pPr>
              <a:t>42</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To be updated.</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8945FF-7947-4D06-9C43-5F9583CA4B4F}" type="slidenum">
              <a:rPr lang="en-GB" smtClean="0"/>
              <a:pPr fontAlgn="base">
                <a:spcBef>
                  <a:spcPct val="0"/>
                </a:spcBef>
                <a:spcAft>
                  <a:spcPct val="0"/>
                </a:spcAft>
              </a:pPr>
              <a:t>43</a:t>
            </a:fld>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bwMode="auto">
          <a:noFill/>
          <a:ln>
            <a:solidFill>
              <a:srgbClr val="000000"/>
            </a:solidFill>
            <a:miter lim="800000"/>
            <a:headEnd/>
            <a:tailEnd/>
          </a:ln>
        </p:spPr>
      </p:sp>
      <p:sp>
        <p:nvSpPr>
          <p:cNvPr id="962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62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FD6DAF-C894-4F25-A487-A94EC898ED07}" type="slidenum">
              <a:rPr lang="en-GB" smtClean="0"/>
              <a:pPr fontAlgn="base">
                <a:spcBef>
                  <a:spcPct val="0"/>
                </a:spcBef>
                <a:spcAft>
                  <a:spcPct val="0"/>
                </a:spcAft>
              </a:pPr>
              <a:t>44</a:t>
            </a:fld>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bwMode="auto">
          <a:noFill/>
          <a:ln>
            <a:solidFill>
              <a:srgbClr val="000000"/>
            </a:solidFill>
            <a:miter lim="800000"/>
            <a:headEnd/>
            <a:tailEnd/>
          </a:ln>
        </p:spPr>
      </p:sp>
      <p:sp>
        <p:nvSpPr>
          <p:cNvPr id="9728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728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411276-B975-4962-9F27-47C757CC71AA}" type="slidenum">
              <a:rPr lang="en-GB" smtClean="0"/>
              <a:pPr fontAlgn="base">
                <a:spcBef>
                  <a:spcPct val="0"/>
                </a:spcBef>
                <a:spcAft>
                  <a:spcPct val="0"/>
                </a:spcAft>
              </a:pPr>
              <a:t>45</a:t>
            </a:fld>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bwMode="auto">
          <a:noFill/>
          <a:ln>
            <a:solidFill>
              <a:srgbClr val="000000"/>
            </a:solidFill>
            <a:miter lim="800000"/>
            <a:headEnd/>
            <a:tailEnd/>
          </a:ln>
        </p:spPr>
      </p:sp>
      <p:sp>
        <p:nvSpPr>
          <p:cNvPr id="983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83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CB5793-F5D0-4444-9AB4-4DAE9C9D3228}" type="slidenum">
              <a:rPr lang="en-GB" smtClean="0"/>
              <a:pPr fontAlgn="base">
                <a:spcBef>
                  <a:spcPct val="0"/>
                </a:spcBef>
                <a:spcAft>
                  <a:spcPct val="0"/>
                </a:spcAft>
              </a:pPr>
              <a:t>46</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6D5EE04-6622-4AD6-A6DC-40BC47304F9B}"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6D5EE04-6622-4AD6-A6DC-40BC47304F9B}"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p:spPr>
      </p:sp>
      <p:sp>
        <p:nvSpPr>
          <p:cNvPr id="614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14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448D43-5FCC-4D01-95D1-E40B27B63765}" type="slidenum">
              <a:rPr lang="en-GB" smtClean="0"/>
              <a:pPr fontAlgn="base">
                <a:spcBef>
                  <a:spcPct val="0"/>
                </a:spcBef>
                <a:spcAft>
                  <a:spcPct val="0"/>
                </a:spcAft>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4" name="Group 25"/>
          <p:cNvGrpSpPr>
            <a:grpSpLocks/>
          </p:cNvGrpSpPr>
          <p:nvPr userDrawn="1"/>
        </p:nvGrpSpPr>
        <p:grpSpPr bwMode="auto">
          <a:xfrm>
            <a:off x="1752600" y="0"/>
            <a:ext cx="7391400" cy="6175375"/>
            <a:chOff x="19140488" y="13674"/>
            <a:chExt cx="7443798" cy="6145827"/>
          </a:xfrm>
        </p:grpSpPr>
        <p:sp>
          <p:nvSpPr>
            <p:cNvPr id="5" name="Rectangle 17"/>
            <p:cNvSpPr>
              <a:spLocks noChangeArrowheads="1"/>
            </p:cNvSpPr>
            <p:nvPr/>
          </p:nvSpPr>
          <p:spPr bwMode="gray">
            <a:xfrm>
              <a:off x="19140488" y="4189361"/>
              <a:ext cx="2302206" cy="1970140"/>
            </a:xfrm>
            <a:prstGeom prst="rect">
              <a:avLst/>
            </a:prstGeom>
            <a:solidFill>
              <a:srgbClr val="9A1702"/>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6" name="Rectangle 7"/>
            <p:cNvSpPr>
              <a:spLocks noChangeArrowheads="1"/>
            </p:cNvSpPr>
            <p:nvPr/>
          </p:nvSpPr>
          <p:spPr bwMode="gray">
            <a:xfrm>
              <a:off x="25663404" y="4032950"/>
              <a:ext cx="920882" cy="2126551"/>
            </a:xfrm>
            <a:prstGeom prst="rect">
              <a:avLst/>
            </a:prstGeom>
            <a:solidFill>
              <a:srgbClr val="F3BE26"/>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7" name="Rectangle 8"/>
            <p:cNvSpPr>
              <a:spLocks noChangeArrowheads="1"/>
            </p:cNvSpPr>
            <p:nvPr/>
          </p:nvSpPr>
          <p:spPr bwMode="gray">
            <a:xfrm>
              <a:off x="25049482" y="2900159"/>
              <a:ext cx="735427" cy="1289202"/>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8" name="Rectangle 9"/>
            <p:cNvSpPr>
              <a:spLocks noChangeArrowheads="1"/>
            </p:cNvSpPr>
            <p:nvPr/>
          </p:nvSpPr>
          <p:spPr bwMode="gray">
            <a:xfrm>
              <a:off x="25049482" y="4032950"/>
              <a:ext cx="735427" cy="2126551"/>
            </a:xfrm>
            <a:prstGeom prst="rect">
              <a:avLst/>
            </a:prstGeom>
            <a:solidFill>
              <a:srgbClr val="E88C1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9" name="Rectangle 11"/>
            <p:cNvSpPr>
              <a:spLocks noChangeArrowheads="1"/>
            </p:cNvSpPr>
            <p:nvPr/>
          </p:nvSpPr>
          <p:spPr bwMode="gray">
            <a:xfrm>
              <a:off x="24665781" y="705672"/>
              <a:ext cx="476429" cy="2264003"/>
            </a:xfrm>
            <a:prstGeom prst="rect">
              <a:avLst/>
            </a:prstGeom>
            <a:solidFill>
              <a:srgbClr val="E669A2"/>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Rectangle 12"/>
            <p:cNvSpPr>
              <a:spLocks noChangeArrowheads="1"/>
            </p:cNvSpPr>
            <p:nvPr/>
          </p:nvSpPr>
          <p:spPr bwMode="gray">
            <a:xfrm>
              <a:off x="24665781" y="2900159"/>
              <a:ext cx="476429" cy="1289202"/>
            </a:xfrm>
            <a:prstGeom prst="rect">
              <a:avLst/>
            </a:prstGeom>
            <a:solidFill>
              <a:srgbClr val="DB4D56"/>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1" name="Rectangle 13"/>
            <p:cNvSpPr>
              <a:spLocks noChangeArrowheads="1"/>
            </p:cNvSpPr>
            <p:nvPr/>
          </p:nvSpPr>
          <p:spPr bwMode="gray">
            <a:xfrm>
              <a:off x="24665781" y="4032950"/>
              <a:ext cx="476429" cy="2126551"/>
            </a:xfrm>
            <a:prstGeom prst="rect">
              <a:avLst/>
            </a:prstGeom>
            <a:solidFill>
              <a:srgbClr val="D13A0D"/>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2" name="Rectangle 14"/>
            <p:cNvSpPr>
              <a:spLocks noChangeArrowheads="1"/>
            </p:cNvSpPr>
            <p:nvPr/>
          </p:nvSpPr>
          <p:spPr bwMode="gray">
            <a:xfrm>
              <a:off x="19140488" y="669335"/>
              <a:ext cx="5662786" cy="2300340"/>
            </a:xfrm>
            <a:prstGeom prst="rect">
              <a:avLst/>
            </a:prstGeom>
            <a:solidFill>
              <a:srgbClr val="D74021"/>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3" name="Rectangle 15"/>
            <p:cNvSpPr>
              <a:spLocks noChangeArrowheads="1"/>
            </p:cNvSpPr>
            <p:nvPr/>
          </p:nvSpPr>
          <p:spPr bwMode="gray">
            <a:xfrm>
              <a:off x="19140488" y="2900159"/>
              <a:ext cx="5662786" cy="1289202"/>
            </a:xfrm>
            <a:prstGeom prst="rect">
              <a:avLst/>
            </a:prstGeom>
            <a:solidFill>
              <a:srgbClr val="CD2F12"/>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4" name="Freeform 16"/>
            <p:cNvSpPr>
              <a:spLocks/>
            </p:cNvSpPr>
            <p:nvPr/>
          </p:nvSpPr>
          <p:spPr bwMode="gray">
            <a:xfrm>
              <a:off x="19140488" y="4032950"/>
              <a:ext cx="5662786" cy="212655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5" name="Rectangle 10"/>
            <p:cNvSpPr>
              <a:spLocks noChangeArrowheads="1"/>
            </p:cNvSpPr>
            <p:nvPr/>
          </p:nvSpPr>
          <p:spPr bwMode="gray">
            <a:xfrm>
              <a:off x="19140488" y="13674"/>
              <a:ext cx="5662786" cy="691998"/>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grpSp>
      <p:grpSp>
        <p:nvGrpSpPr>
          <p:cNvPr id="16" name="Group 32"/>
          <p:cNvGrpSpPr>
            <a:grpSpLocks/>
          </p:cNvGrpSpPr>
          <p:nvPr userDrawn="1"/>
        </p:nvGrpSpPr>
        <p:grpSpPr bwMode="auto">
          <a:xfrm>
            <a:off x="968375" y="6170613"/>
            <a:ext cx="914400" cy="533400"/>
            <a:chOff x="518032" y="978681"/>
            <a:chExt cx="4572000" cy="2667393"/>
          </a:xfrm>
        </p:grpSpPr>
        <p:sp>
          <p:nvSpPr>
            <p:cNvPr id="17" name="Rectangle 37"/>
            <p:cNvSpPr>
              <a:spLocks noChangeArrowheads="1"/>
            </p:cNvSpPr>
            <p:nvPr userDrawn="1"/>
          </p:nvSpPr>
          <p:spPr bwMode="black">
            <a:xfrm>
              <a:off x="3296157" y="978681"/>
              <a:ext cx="1143000" cy="261974"/>
            </a:xfrm>
            <a:prstGeom prst="rect">
              <a:avLst/>
            </a:prstGeom>
            <a:solidFill>
              <a:srgbClr val="A100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8" name="Freeform 7"/>
            <p:cNvSpPr>
              <a:spLocks noEditPoints="1"/>
            </p:cNvSpPr>
            <p:nvPr userDrawn="1"/>
          </p:nvSpPr>
          <p:spPr bwMode="black">
            <a:xfrm>
              <a:off x="518032" y="1923380"/>
              <a:ext cx="4572000" cy="1722694"/>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pic>
        <p:nvPicPr>
          <p:cNvPr id="19" name="Picture 3"/>
          <p:cNvPicPr>
            <a:picLocks noChangeAspect="1" noChangeArrowheads="1"/>
          </p:cNvPicPr>
          <p:nvPr userDrawn="1"/>
        </p:nvPicPr>
        <p:blipFill>
          <a:blip r:embed="rId2" cstate="print"/>
          <a:srcRect/>
          <a:stretch>
            <a:fillRect/>
          </a:stretch>
        </p:blipFill>
        <p:spPr bwMode="auto">
          <a:xfrm>
            <a:off x="-107950" y="765175"/>
            <a:ext cx="1947863" cy="2159000"/>
          </a:xfrm>
          <a:prstGeom prst="rect">
            <a:avLst/>
          </a:prstGeom>
          <a:noFill/>
          <a:ln w="9525">
            <a:noFill/>
            <a:miter lim="800000"/>
            <a:headEnd/>
            <a:tailEnd/>
          </a:ln>
        </p:spPr>
      </p:pic>
      <p:sp>
        <p:nvSpPr>
          <p:cNvPr id="48" name="Subtitle 2"/>
          <p:cNvSpPr>
            <a:spLocks noGrp="1"/>
          </p:cNvSpPr>
          <p:nvPr>
            <p:ph type="subTitle" idx="1"/>
          </p:nvPr>
        </p:nvSpPr>
        <p:spPr bwMode="white">
          <a:xfrm>
            <a:off x="1895475" y="1628800"/>
            <a:ext cx="5343525" cy="914401"/>
          </a:xfrm>
        </p:spPr>
        <p:txBody>
          <a:bodyPr>
            <a:noAutofit/>
          </a:bodyPr>
          <a:lstStyle>
            <a:lvl1pPr marL="0" indent="0" algn="l">
              <a:lnSpc>
                <a:spcPct val="90000"/>
              </a:lnSpc>
              <a:spcAft>
                <a:spcPts val="0"/>
              </a:spcAft>
              <a:buNone/>
              <a:defRPr sz="5400" b="1" baseline="0">
                <a:solidFill>
                  <a:schemeClr val="bg1"/>
                </a:solidFill>
                <a:latin typeface="Bradley Hand ITC" pitchFamily="66"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e-DE" noProof="0" dirty="0" smtClean="0"/>
              <a:t>Formatvorlage des Untertitelmasters durch Klicken bearbeiten</a:t>
            </a:r>
            <a:endParaRPr lang="en-GB" noProof="0" dirty="0" smtClean="0"/>
          </a:p>
        </p:txBody>
      </p:sp>
      <p:sp>
        <p:nvSpPr>
          <p:cNvPr id="49"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e-DE" noProof="0" dirty="0" err="1" smtClean="0"/>
              <a:t>Textmasterformate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spTree>
      <p:nvGrpSpPr>
        <p:cNvPr id="1" name=""/>
        <p:cNvGrpSpPr/>
        <p:nvPr/>
      </p:nvGrpSpPr>
      <p:grpSpPr>
        <a:xfrm>
          <a:off x="0" y="0"/>
          <a:ext cx="0" cy="0"/>
          <a:chOff x="0" y="0"/>
          <a:chExt cx="0" cy="0"/>
        </a:xfrm>
      </p:grpSpPr>
      <p:sp>
        <p:nvSpPr>
          <p:cNvPr id="3" name="TextBox 4"/>
          <p:cNvSpPr txBox="1"/>
          <p:nvPr userDrawn="1"/>
        </p:nvSpPr>
        <p:spPr>
          <a:xfrm>
            <a:off x="684213" y="4365625"/>
            <a:ext cx="7632700" cy="914400"/>
          </a:xfrm>
          <a:prstGeom prst="rect">
            <a:avLst/>
          </a:prstGeom>
          <a:noFill/>
        </p:spPr>
        <p:txBody>
          <a:bodyPr wrap="none" lIns="0" tIns="0" rIns="0" bIns="0"/>
          <a:lstStyle/>
          <a:p>
            <a:pPr indent="-274320" fontAlgn="auto">
              <a:spcBef>
                <a:spcPts val="0"/>
              </a:spcBef>
              <a:spcAft>
                <a:spcPts val="900"/>
              </a:spcAft>
              <a:defRPr/>
            </a:pPr>
            <a:r>
              <a:rPr lang="en-GB" sz="2000" dirty="0">
                <a:latin typeface="+mn-lt"/>
                <a:cs typeface="+mn-cs"/>
              </a:rPr>
              <a:t>Put text here.</a:t>
            </a:r>
            <a:endParaRPr lang="en-GB" sz="2000" dirty="0">
              <a:latin typeface="Georgia" pitchFamily="18" charset="0"/>
              <a:cs typeface="+mn-cs"/>
            </a:endParaRPr>
          </a:p>
        </p:txBody>
      </p:sp>
      <p:sp>
        <p:nvSpPr>
          <p:cNvPr id="4" name="Title 5"/>
          <p:cNvSpPr>
            <a:spLocks noGrp="1"/>
          </p:cNvSpPr>
          <p:nvPr>
            <p:ph type="title"/>
          </p:nvPr>
        </p:nvSpPr>
        <p:spPr>
          <a:xfrm>
            <a:off x="539552" y="2132856"/>
            <a:ext cx="8071048" cy="914400"/>
          </a:xfrm>
        </p:spPr>
        <p:txBody>
          <a:bodyPr/>
          <a:lstStyle>
            <a:lvl1pPr>
              <a:defRPr baseline="0"/>
            </a:lvl1pPr>
          </a:lstStyle>
          <a:p>
            <a:r>
              <a:rPr lang="de-DE" dirty="0" smtClean="0"/>
              <a:t>Titelmasterformat durch Klicken bearbeiten</a:t>
            </a:r>
            <a:endParaRPr lang="en-GB" dirty="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4" name="Shape 1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Slide Number Placeholder 15"/>
          <p:cNvSpPr>
            <a:spLocks noGrp="1"/>
          </p:cNvSpPr>
          <p:nvPr>
            <p:ph type="sldNum" sz="quarter" idx="16"/>
          </p:nvPr>
        </p:nvSpPr>
        <p:spPr/>
        <p:txBody>
          <a:bodyPr/>
          <a:lstStyle>
            <a:lvl1pPr>
              <a:defRPr/>
            </a:lvl1pPr>
          </a:lstStyle>
          <a:p>
            <a:pPr>
              <a:defRPr/>
            </a:pPr>
            <a:r>
              <a:rPr lang="en-GB"/>
              <a:t>Slide </a:t>
            </a:r>
            <a:fld id="{91BE29D9-F6EB-4E9E-BDAB-D2564A99C6C3}" type="slidenum">
              <a:rPr lang="en-GB"/>
              <a:pPr>
                <a:defRPr/>
              </a:pPr>
              <a:t>‹Nr.›</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cxnSp>
        <p:nvCxnSpPr>
          <p:cNvPr id="5" name="Shape 61"/>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Slide Number Placeholder 15"/>
          <p:cNvSpPr>
            <a:spLocks noGrp="1"/>
          </p:cNvSpPr>
          <p:nvPr>
            <p:ph type="sldNum" sz="quarter" idx="16"/>
          </p:nvPr>
        </p:nvSpPr>
        <p:spPr/>
        <p:txBody>
          <a:bodyPr/>
          <a:lstStyle>
            <a:lvl1pPr>
              <a:defRPr/>
            </a:lvl1pPr>
          </a:lstStyle>
          <a:p>
            <a:pPr>
              <a:defRPr/>
            </a:pPr>
            <a:r>
              <a:rPr lang="en-GB"/>
              <a:t>Slide </a:t>
            </a:r>
            <a:fld id="{47424ED9-ACD5-42E5-A65F-65A346715B1A}" type="slidenum">
              <a:rPr lang="en-GB"/>
              <a:pPr>
                <a:defRPr/>
              </a:pPr>
              <a:t>‹Nr.›</a:t>
            </a:fld>
            <a:endParaRPr lang="en-GB"/>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cxnSp>
        <p:nvCxnSpPr>
          <p:cNvPr id="6" name="Shape 1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sp>
        <p:nvSpPr>
          <p:cNvPr id="8" name="Slide Number Placeholder 18"/>
          <p:cNvSpPr>
            <a:spLocks noGrp="1"/>
          </p:cNvSpPr>
          <p:nvPr>
            <p:ph type="sldNum" sz="quarter" idx="17"/>
          </p:nvPr>
        </p:nvSpPr>
        <p:spPr/>
        <p:txBody>
          <a:bodyPr/>
          <a:lstStyle>
            <a:lvl1pPr>
              <a:defRPr/>
            </a:lvl1pPr>
          </a:lstStyle>
          <a:p>
            <a:pPr>
              <a:defRPr/>
            </a:pPr>
            <a:r>
              <a:rPr lang="en-GB"/>
              <a:t>Slide </a:t>
            </a:r>
            <a:fld id="{3F9FEEB9-34E7-4F34-A716-77407636BAB9}" type="slidenum">
              <a:rPr lang="en-GB"/>
              <a:pPr>
                <a:defRPr/>
              </a:pPr>
              <a:t>‹Nr.›</a:t>
            </a:fld>
            <a:endParaRPr lang="en-GB"/>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cxnSp>
        <p:nvCxnSpPr>
          <p:cNvPr id="6" name="Shape 1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sp>
        <p:nvSpPr>
          <p:cNvPr id="7" name="Slide Number Placeholder 18"/>
          <p:cNvSpPr>
            <a:spLocks noGrp="1"/>
          </p:cNvSpPr>
          <p:nvPr>
            <p:ph type="sldNum" sz="quarter" idx="17"/>
          </p:nvPr>
        </p:nvSpPr>
        <p:spPr/>
        <p:txBody>
          <a:bodyPr/>
          <a:lstStyle>
            <a:lvl1pPr>
              <a:defRPr/>
            </a:lvl1pPr>
          </a:lstStyle>
          <a:p>
            <a:pPr>
              <a:defRPr/>
            </a:pPr>
            <a:r>
              <a:rPr lang="en-GB"/>
              <a:t>Slide </a:t>
            </a:r>
            <a:fld id="{CF7653E1-7CB8-4906-BEA6-FC51783A3EF3}" type="slidenum">
              <a:rPr lang="en-GB"/>
              <a:pPr>
                <a:defRPr/>
              </a:pPr>
              <a:t>‹Nr.›</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cxnSp>
        <p:nvCxnSpPr>
          <p:cNvPr id="5" name="Shape 29"/>
          <p:cNvCxnSpPr/>
          <p:nvPr/>
        </p:nvCxnSpPr>
        <p:spPr>
          <a:xfrm rot="5400000" flipH="1" flipV="1">
            <a:off x="5791200" y="-2057400"/>
            <a:ext cx="152400"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p:nvPr userDrawn="1"/>
        </p:nvSpPr>
        <p:spPr>
          <a:xfrm>
            <a:off x="533400" y="6453188"/>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7" name="Slide Number Placeholder 16"/>
          <p:cNvSpPr>
            <a:spLocks noGrp="1"/>
          </p:cNvSpPr>
          <p:nvPr>
            <p:ph type="sldNum" sz="quarter" idx="17"/>
          </p:nvPr>
        </p:nvSpPr>
        <p:spPr/>
        <p:txBody>
          <a:bodyPr/>
          <a:lstStyle>
            <a:lvl1pPr>
              <a:defRPr/>
            </a:lvl1pPr>
          </a:lstStyle>
          <a:p>
            <a:pPr>
              <a:defRPr/>
            </a:pPr>
            <a:r>
              <a:rPr lang="en-GB"/>
              <a:t>Slide </a:t>
            </a:r>
            <a:fld id="{A54A1F9C-B2F4-48B6-9A5C-149D87D2A17B}" type="slidenum">
              <a:rPr lang="en-GB"/>
              <a:pPr>
                <a:defRPr/>
              </a:pPr>
              <a:t>‹Nr.›</a:t>
            </a:fld>
            <a:endParaRPr lang="en-GB"/>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cxnSp>
        <p:nvCxnSpPr>
          <p:cNvPr id="3" name="Shape 9"/>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5" name="Slide Number Placeholder 14"/>
          <p:cNvSpPr>
            <a:spLocks noGrp="1"/>
          </p:cNvSpPr>
          <p:nvPr>
            <p:ph type="sldNum" sz="quarter" idx="10"/>
          </p:nvPr>
        </p:nvSpPr>
        <p:spPr/>
        <p:txBody>
          <a:bodyPr/>
          <a:lstStyle>
            <a:lvl1pPr>
              <a:defRPr/>
            </a:lvl1pPr>
          </a:lstStyle>
          <a:p>
            <a:pPr>
              <a:defRPr/>
            </a:pPr>
            <a:r>
              <a:rPr lang="en-GB"/>
              <a:t>Slide </a:t>
            </a:r>
            <a:fld id="{C10A66E4-AF08-4561-8D55-62180E5D8242}" type="slidenum">
              <a:rPr lang="en-GB"/>
              <a:pPr>
                <a:defRPr/>
              </a:pPr>
              <a:t>‹Nr.›</a:t>
            </a:fld>
            <a:endParaRPr lang="en-GB"/>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10"/>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16"/>
          <p:cNvSpPr>
            <a:spLocks noGrp="1"/>
          </p:cNvSpPr>
          <p:nvPr>
            <p:ph type="sldNum" sz="quarter" idx="16"/>
          </p:nvPr>
        </p:nvSpPr>
        <p:spPr/>
        <p:txBody>
          <a:bodyPr/>
          <a:lstStyle>
            <a:lvl1pPr>
              <a:defRPr/>
            </a:lvl1pPr>
          </a:lstStyle>
          <a:p>
            <a:pPr>
              <a:defRPr/>
            </a:pPr>
            <a:r>
              <a:rPr lang="en-GB"/>
              <a:t>Slide </a:t>
            </a:r>
            <a:fld id="{2F23DB3D-5345-4F0D-B865-1B5335DDC515}" type="slidenum">
              <a:rPr lang="en-GB"/>
              <a:pPr>
                <a:defRPr/>
              </a:pPr>
              <a:t>‹Nr.›</a:t>
            </a:fld>
            <a:endParaRPr lang="en-GB"/>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spTree>
      <p:nvGrpSpPr>
        <p:cNvPr id="1" name=""/>
        <p:cNvGrpSpPr/>
        <p:nvPr/>
      </p:nvGrpSpPr>
      <p:grpSpPr>
        <a:xfrm>
          <a:off x="0" y="0"/>
          <a:ext cx="0" cy="0"/>
          <a:chOff x="0" y="0"/>
          <a:chExt cx="0" cy="0"/>
        </a:xfrm>
      </p:grpSpPr>
      <p:cxnSp>
        <p:nvCxnSpPr>
          <p:cNvPr id="4" name="Shape 10"/>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9" descr="ODS_logo_white.emf"/>
          <p:cNvPicPr>
            <a:picLocks noChangeAspect="1"/>
          </p:cNvPicPr>
          <p:nvPr userDrawn="1"/>
        </p:nvPicPr>
        <p:blipFill>
          <a:blip r:embed="rId2" cstate="print"/>
          <a:srcRect l="14928" r="11977" b="3722"/>
          <a:stretch>
            <a:fillRect/>
          </a:stretch>
        </p:blipFill>
        <p:spPr bwMode="auto">
          <a:xfrm>
            <a:off x="376238" y="595313"/>
            <a:ext cx="773112" cy="1033462"/>
          </a:xfrm>
          <a:prstGeom prst="rect">
            <a:avLst/>
          </a:prstGeom>
          <a:solidFill>
            <a:schemeClr val="bg1"/>
          </a:solidFill>
          <a:ln w="9525">
            <a:noFill/>
            <a:miter lim="800000"/>
            <a:headEnd/>
            <a:tailEnd/>
          </a:ln>
        </p:spPr>
      </p:pic>
      <p:sp>
        <p:nvSpPr>
          <p:cNvPr id="57" name="Title 1"/>
          <p:cNvSpPr>
            <a:spLocks noGrp="1"/>
          </p:cNvSpPr>
          <p:nvPr>
            <p:ph type="ctrTitle"/>
          </p:nvPr>
        </p:nvSpPr>
        <p:spPr bwMode="black">
          <a:xfrm>
            <a:off x="1524000" y="685800"/>
            <a:ext cx="7086600" cy="1066800"/>
          </a:xfrm>
        </p:spPr>
        <p:txBody>
          <a:bodyPr>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6" name="Slide Number Placeholder 16"/>
          <p:cNvSpPr>
            <a:spLocks noGrp="1"/>
          </p:cNvSpPr>
          <p:nvPr>
            <p:ph type="sldNum" sz="quarter" idx="10"/>
          </p:nvPr>
        </p:nvSpPr>
        <p:spPr/>
        <p:txBody>
          <a:bodyPr/>
          <a:lstStyle>
            <a:lvl1pPr>
              <a:defRPr/>
            </a:lvl1pPr>
          </a:lstStyle>
          <a:p>
            <a:pPr>
              <a:defRPr/>
            </a:pPr>
            <a:r>
              <a:rPr lang="en-GB"/>
              <a:t>Slide </a:t>
            </a:r>
            <a:fld id="{D1B34B8E-DCF6-4BF7-B467-959DB02A32AE}" type="slidenum">
              <a:rPr lang="en-GB"/>
              <a:pPr>
                <a:defRPr/>
              </a:pPr>
              <a:t>‹Nr.›</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685800"/>
            <a:ext cx="807085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a:t>
            </a:r>
            <a:br>
              <a:rPr lang="en-GB" smtClean="0"/>
            </a:br>
            <a:r>
              <a:rPr lang="en-GB" smtClean="0"/>
              <a:t>Master title style</a:t>
            </a:r>
          </a:p>
        </p:txBody>
      </p:sp>
      <p:sp>
        <p:nvSpPr>
          <p:cNvPr id="1027" name="Text Placeholder 2"/>
          <p:cNvSpPr>
            <a:spLocks noGrp="1"/>
          </p:cNvSpPr>
          <p:nvPr>
            <p:ph type="body" idx="1"/>
          </p:nvPr>
        </p:nvSpPr>
        <p:spPr bwMode="auto">
          <a:xfrm>
            <a:off x="533400" y="1752600"/>
            <a:ext cx="80772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2"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GB"/>
              <a:t>Slide </a:t>
            </a:r>
            <a:fld id="{0C73FC8C-45EC-49F6-83F7-467FE0F13BCF}" type="slidenum">
              <a:rPr lang="en-GB"/>
              <a:pPr>
                <a:defRPr/>
              </a:pPr>
              <a:t>‹Nr.›</a:t>
            </a:fld>
            <a:endParaRPr lang="en-GB"/>
          </a:p>
        </p:txBody>
      </p:sp>
      <p:pic>
        <p:nvPicPr>
          <p:cNvPr id="102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89900" y="6669088"/>
            <a:ext cx="539750" cy="188912"/>
          </a:xfrm>
          <a:prstGeom prst="rect">
            <a:avLst/>
          </a:prstGeom>
          <a:noFill/>
          <a:ln w="9525">
            <a:noFill/>
            <a:miter lim="800000"/>
            <a:headEnd/>
            <a:tailEnd/>
          </a:ln>
        </p:spPr>
      </p:pic>
      <p:pic>
        <p:nvPicPr>
          <p:cNvPr id="1030" name="Picture 2"/>
          <p:cNvPicPr>
            <a:picLocks noChangeAspect="1" noChangeArrowheads="1"/>
          </p:cNvPicPr>
          <p:nvPr/>
        </p:nvPicPr>
        <p:blipFill>
          <a:blip r:embed="rId14" cstate="print"/>
          <a:srcRect/>
          <a:stretch>
            <a:fillRect/>
          </a:stretch>
        </p:blipFill>
        <p:spPr bwMode="auto">
          <a:xfrm>
            <a:off x="539750" y="6308725"/>
            <a:ext cx="2716213" cy="401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hf hdr="0"/>
  <p:txStyles>
    <p:titleStyle>
      <a:lvl1pPr algn="l" rtl="0" eaLnBrk="0" fontAlgn="base" hangingPunct="0">
        <a:spcBef>
          <a:spcPct val="0"/>
        </a:spcBef>
        <a:spcAft>
          <a:spcPct val="0"/>
        </a:spcAft>
        <a:defRPr sz="2400" b="1" i="1" kern="1200">
          <a:solidFill>
            <a:schemeClr val="tx1"/>
          </a:solidFill>
          <a:latin typeface="+mj-lt"/>
          <a:ea typeface="+mj-ea"/>
          <a:cs typeface="+mj-cs"/>
        </a:defRPr>
      </a:lvl1pPr>
      <a:lvl2pPr algn="l" rtl="0" eaLnBrk="0" fontAlgn="base" hangingPunct="0">
        <a:spcBef>
          <a:spcPct val="0"/>
        </a:spcBef>
        <a:spcAft>
          <a:spcPct val="0"/>
        </a:spcAft>
        <a:defRPr sz="2400" b="1" i="1">
          <a:solidFill>
            <a:schemeClr val="tx1"/>
          </a:solidFill>
          <a:latin typeface="Georgia" pitchFamily="18" charset="0"/>
        </a:defRPr>
      </a:lvl2pPr>
      <a:lvl3pPr algn="l" rtl="0" eaLnBrk="0" fontAlgn="base" hangingPunct="0">
        <a:spcBef>
          <a:spcPct val="0"/>
        </a:spcBef>
        <a:spcAft>
          <a:spcPct val="0"/>
        </a:spcAft>
        <a:defRPr sz="2400" b="1" i="1">
          <a:solidFill>
            <a:schemeClr val="tx1"/>
          </a:solidFill>
          <a:latin typeface="Georgia" pitchFamily="18" charset="0"/>
        </a:defRPr>
      </a:lvl3pPr>
      <a:lvl4pPr algn="l" rtl="0" eaLnBrk="0" fontAlgn="base" hangingPunct="0">
        <a:spcBef>
          <a:spcPct val="0"/>
        </a:spcBef>
        <a:spcAft>
          <a:spcPct val="0"/>
        </a:spcAft>
        <a:defRPr sz="2400" b="1" i="1">
          <a:solidFill>
            <a:schemeClr val="tx1"/>
          </a:solidFill>
          <a:latin typeface="Georgia" pitchFamily="18" charset="0"/>
        </a:defRPr>
      </a:lvl4pPr>
      <a:lvl5pPr algn="l" rtl="0" eaLnBrk="0" fontAlgn="base" hangingPunct="0">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p:titleStyle>
    <p:bodyStyle>
      <a:lvl1pPr indent="-273050" algn="l" rtl="0" eaLnBrk="0" fontAlgn="base" hangingPunct="0">
        <a:spcBef>
          <a:spcPct val="0"/>
        </a:spcBef>
        <a:spcAft>
          <a:spcPts val="900"/>
        </a:spcAft>
        <a:buClr>
          <a:schemeClr val="tx1"/>
        </a:buClr>
        <a:defRPr sz="20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iso.org/publications/press/UnderstandingMetadata.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hyperlink" Target="http://joinup.ec.europa.eu/asset/dcat_application_profile/description" TargetMode="External"/><Relationship Id="rId3" Type="http://schemas.openxmlformats.org/officeDocument/2006/relationships/hyperlink" Target="http://dublincore.org/documents/dcmi-terms/" TargetMode="External"/><Relationship Id="rId7" Type="http://schemas.openxmlformats.org/officeDocument/2006/relationships/hyperlink" Target="http://www.w3.org/TR/vocab-dca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w3.org/TR/vocab-adms/" TargetMode="External"/><Relationship Id="rId5" Type="http://schemas.openxmlformats.org/officeDocument/2006/relationships/hyperlink" Target="http://www.w3.org/TR/skos-reference" TargetMode="External"/><Relationship Id="rId4" Type="http://schemas.openxmlformats.org/officeDocument/2006/relationships/hyperlink" Target="http://xmlns.com/foaf/spe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lideshare.net/OpenDataSupport/licence-your-data-metadat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hare.net/OpenDataSupport/open-data-qualit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publications.europa.eu/resource/authority/language/E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id.loc.gov/vocabulary/iso639-1/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joinup.ec.europa.eu/asset/dcat_application_profile/hom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lideshare.net/OpenDataSupport/promoting-the-re-use-of-open-data-through-odip"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testmoz.com/190944"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dublincore.org/2012/06/14/dcterms.rdf" TargetMode="External"/><Relationship Id="rId3" Type="http://schemas.openxmlformats.org/officeDocument/2006/relationships/hyperlink" Target="http://www.niso.org/publications/press/UnderstandingMetadata.pdf" TargetMode="External"/><Relationship Id="rId7" Type="http://schemas.openxmlformats.org/officeDocument/2006/relationships/hyperlink" Target="http://dublincore.org/schemas/xmls/qdc/dc.xsd"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gondolin.rutgers.edu/MIC/text/how/catalog_glossary.htm" TargetMode="External"/><Relationship Id="rId11" Type="http://schemas.openxmlformats.org/officeDocument/2006/relationships/hyperlink" Target="http://open-data.europa.eu/en/data/dataset/2nM4aG8LdHG6RBMumfkNzQ" TargetMode="External"/><Relationship Id="rId5" Type="http://schemas.openxmlformats.org/officeDocument/2006/relationships/hyperlink" Target="http://www.w3.org/TR/rdf-primer/" TargetMode="External"/><Relationship Id="rId10" Type="http://schemas.openxmlformats.org/officeDocument/2006/relationships/hyperlink" Target="http://www.listpoint.co.uk/CodeList/details/ObjectInCrimeClass/1.2/1" TargetMode="External"/><Relationship Id="rId4" Type="http://schemas.openxmlformats.org/officeDocument/2006/relationships/hyperlink" Target="http://wiki.eeng.dcu.ie/ee557/g2/326-EE.html" TargetMode="External"/><Relationship Id="rId9" Type="http://schemas.openxmlformats.org/officeDocument/2006/relationships/hyperlink" Target="https://joinup.ec.europa.eu/asset/dcat_application_profile/asset_release/dcat-application-profile-data-portals-europe-final-draf"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niso.org/publications/press/UnderstandingMetadata.pdf" TargetMode="External"/><Relationship Id="rId7"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www.metaintegration.net/Publications/2006-Wilshire-DAMA-MetaIntegrationBestPractices.pdf" TargetMode="External"/><Relationship Id="rId4" Type="http://schemas.openxmlformats.org/officeDocument/2006/relationships/hyperlink" Target="https://community.informatica.com/mpresources/Communities/IW2012/Docs/bos_30.pdf"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managemetadata.com/screencasts/msa/" TargetMode="External"/><Relationship Id="rId7" Type="http://schemas.openxmlformats.org/officeDocument/2006/relationships/hyperlink" Target="http://dublincore.org/" TargetMode="External"/><Relationship Id="rId12"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joinup.ec.europa.eu/asset/adms/document/generate-adms-asset-descriptions-spreadsheet-refine-rdf" TargetMode="External"/><Relationship Id="rId11" Type="http://schemas.openxmlformats.org/officeDocument/2006/relationships/image" Target="../media/image46.jpeg"/><Relationship Id="rId5" Type="http://schemas.openxmlformats.org/officeDocument/2006/relationships/hyperlink" Target="https://joinup.ec.europa.eu/asset/dcat_application_profile/description" TargetMode="External"/><Relationship Id="rId10" Type="http://schemas.openxmlformats.org/officeDocument/2006/relationships/image" Target="../media/image45.png"/><Relationship Id="rId4" Type="http://schemas.openxmlformats.org/officeDocument/2006/relationships/hyperlink" Target="http://libraries.mit.edu/guides/subjects/data-management/why.html" TargetMode="External"/><Relationship Id="rId9" Type="http://schemas.openxmlformats.org/officeDocument/2006/relationships/image" Target="../media/image44.png"/></Relationships>
</file>

<file path=ppt/slides/_rels/slide46.xml.rels><?xml version="1.0" encoding="UTF-8" standalone="yes"?>
<Relationships xmlns="http://schemas.openxmlformats.org/package/2006/relationships"><Relationship Id="rId8"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3" Type="http://schemas.openxmlformats.org/officeDocument/2006/relationships/hyperlink" Target="https://twitter.com/OpenDataSupport" TargetMode="External"/><Relationship Id="rId3"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7" Type="http://schemas.openxmlformats.org/officeDocument/2006/relationships/hyperlink" Target="http://www.opendatasupport.eu/" TargetMode="External"/><Relationship Id="rId12" Type="http://schemas.openxmlformats.org/officeDocument/2006/relationships/image" Target="../media/image51.png"/><Relationship Id="rId2" Type="http://schemas.openxmlformats.org/officeDocument/2006/relationships/notesSlide" Target="../notesSlides/notesSlide46.xml"/><Relationship Id="rId16" Type="http://schemas.openxmlformats.org/officeDocument/2006/relationships/hyperlink" Target="mailto:contact@opendatasupport.eu" TargetMode="Externa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5" Type="http://schemas.openxmlformats.org/officeDocument/2006/relationships/hyperlink" Target="http://www.slideshare.net/OpenDataSupport" TargetMode="External"/><Relationship Id="rId15" Type="http://schemas.openxmlformats.org/officeDocument/2006/relationships/image" Target="../media/image52.png"/><Relationship Id="rId10" Type="http://schemas.openxmlformats.org/officeDocument/2006/relationships/hyperlink" Target="http://www.linkedin.com/groups/Open-Data-Support-4859070?gid=4859070&amp;mostPopular=&amp;trk=tyah" TargetMode="External"/><Relationship Id="rId4" Type="http://schemas.openxmlformats.org/officeDocument/2006/relationships/image" Target="../media/image48.jpeg"/><Relationship Id="rId9" Type="http://schemas.openxmlformats.org/officeDocument/2006/relationships/image" Target="../media/image50.png"/><Relationship Id="rId14" Type="http://schemas.openxmlformats.org/officeDocument/2006/relationships/hyperlink" Target="http://joinup.ec.europa.e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pn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5"/>
          <p:cNvSpPr>
            <a:spLocks noGrp="1"/>
          </p:cNvSpPr>
          <p:nvPr>
            <p:ph type="subTitle" idx="1"/>
          </p:nvPr>
        </p:nvSpPr>
        <p:spPr>
          <a:xfrm>
            <a:off x="1895475" y="981075"/>
            <a:ext cx="5343525" cy="914400"/>
          </a:xfrm>
        </p:spPr>
        <p:txBody>
          <a:bodyPr/>
          <a:lstStyle/>
          <a:p>
            <a:pPr eaLnBrk="1" hangingPunct="1">
              <a:spcAft>
                <a:spcPct val="0"/>
              </a:spcAft>
            </a:pPr>
            <a:r>
              <a:rPr lang="de-DE" sz="1600" dirty="0" smtClean="0">
                <a:latin typeface="Georgia" pitchFamily="18" charset="0"/>
              </a:rPr>
              <a:t>Trainingsmodul 1.4</a:t>
            </a:r>
          </a:p>
          <a:p>
            <a:pPr eaLnBrk="1" hangingPunct="1">
              <a:spcAft>
                <a:spcPct val="0"/>
              </a:spcAft>
            </a:pPr>
            <a:endParaRPr lang="de-DE" dirty="0" smtClean="0"/>
          </a:p>
          <a:p>
            <a:pPr eaLnBrk="1" hangingPunct="1">
              <a:spcAft>
                <a:spcPct val="0"/>
              </a:spcAft>
            </a:pPr>
            <a:r>
              <a:rPr lang="de-DE" dirty="0" smtClean="0"/>
              <a:t>Einführung in das Metadaten-Management</a:t>
            </a:r>
          </a:p>
        </p:txBody>
      </p:sp>
      <p:sp>
        <p:nvSpPr>
          <p:cNvPr id="4" name="Rectangle 1"/>
          <p:cNvSpPr>
            <a:spLocks noChangeArrowheads="1"/>
          </p:cNvSpPr>
          <p:nvPr/>
        </p:nvSpPr>
        <p:spPr bwMode="auto">
          <a:xfrm>
            <a:off x="1979712" y="6221923"/>
            <a:ext cx="709228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de-DE" sz="600" i="1" dirty="0">
                <a:solidFill>
                  <a:schemeClr val="bg2">
                    <a:lumMod val="50000"/>
                  </a:schemeClr>
                </a:solidFill>
                <a:ea typeface="Arial" pitchFamily="34" charset="0"/>
              </a:rPr>
              <a:t>Die Mitglieder des PwC Netzwerks unterstützen Organisationen und Individuen dabei, die Werte zu schaffen, nach denen sie suchen. Wir sind ein Netzwerk von Unternehmen mit nahezu 180.000 Mitarbeitern in 158 Ländern, die sich dazu verpflichtet fühlen Qualität in den Bereichen Assurance, </a:t>
            </a:r>
            <a:r>
              <a:rPr lang="de-DE" sz="600" i="1" dirty="0" err="1">
                <a:solidFill>
                  <a:schemeClr val="bg2">
                    <a:lumMod val="50000"/>
                  </a:schemeClr>
                </a:solidFill>
                <a:ea typeface="Arial" pitchFamily="34" charset="0"/>
              </a:rPr>
              <a:t>Tax</a:t>
            </a:r>
            <a:r>
              <a:rPr lang="de-DE" sz="600" i="1" dirty="0">
                <a:solidFill>
                  <a:schemeClr val="bg2">
                    <a:lumMod val="50000"/>
                  </a:schemeClr>
                </a:solidFill>
                <a:ea typeface="Arial" pitchFamily="34" charset="0"/>
              </a:rPr>
              <a:t> &amp; Legal sowie Advisory zu liefern. Sagen Sie uns, was Ihnen wichtig ist und besuchen Sie für weitere Informationen unsere Webseite www.pwc.com</a:t>
            </a:r>
          </a:p>
          <a:p>
            <a:pPr lvl="0" eaLnBrk="0" hangingPunct="0"/>
            <a:r>
              <a:rPr lang="de-DE" sz="600" i="1" dirty="0" err="1">
                <a:solidFill>
                  <a:schemeClr val="bg2">
                    <a:lumMod val="50000"/>
                  </a:schemeClr>
                </a:solidFill>
                <a:ea typeface="Arial" pitchFamily="34" charset="0"/>
              </a:rPr>
              <a:t>PwC</a:t>
            </a:r>
            <a:r>
              <a:rPr lang="de-DE" sz="600" i="1" dirty="0">
                <a:solidFill>
                  <a:schemeClr val="bg2">
                    <a:lumMod val="50000"/>
                  </a:schemeClr>
                </a:solidFill>
                <a:ea typeface="Arial" pitchFamily="34" charset="0"/>
              </a:rPr>
              <a:t> bezieht sich auf das </a:t>
            </a:r>
            <a:r>
              <a:rPr lang="de-DE" sz="600" i="1" dirty="0" err="1">
                <a:solidFill>
                  <a:schemeClr val="bg2">
                    <a:lumMod val="50000"/>
                  </a:schemeClr>
                </a:solidFill>
                <a:ea typeface="Arial" pitchFamily="34" charset="0"/>
              </a:rPr>
              <a:t>PwC</a:t>
            </a:r>
            <a:r>
              <a:rPr lang="de-DE" sz="600" i="1" dirty="0">
                <a:solidFill>
                  <a:schemeClr val="bg2">
                    <a:lumMod val="50000"/>
                  </a:schemeClr>
                </a:solidFill>
                <a:ea typeface="Arial" pitchFamily="34" charset="0"/>
              </a:rPr>
              <a:t> Netzwerk und/oder eine oder mehrere Mitgliedsfirmen, von denen jede ein rechtlich selbstständiges Unternehmen ist. Besuchen Sie unsere Webseite www.pwc.com/structure für weitere Details.</a:t>
            </a:r>
            <a:endParaRPr lang="de-DE" sz="6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9750" y="685800"/>
            <a:ext cx="8070850" cy="914400"/>
          </a:xfrm>
        </p:spPr>
        <p:txBody>
          <a:bodyPr/>
          <a:lstStyle/>
          <a:p>
            <a:pPr eaLnBrk="1" hangingPunct="1"/>
            <a:r>
              <a:rPr lang="en-GB" smtClean="0"/>
              <a:t>Was sind Metadaten?</a:t>
            </a:r>
          </a:p>
        </p:txBody>
      </p:sp>
      <p:sp>
        <p:nvSpPr>
          <p:cNvPr id="18435" name="Content Placeholder 2"/>
          <p:cNvSpPr>
            <a:spLocks noGrp="1"/>
          </p:cNvSpPr>
          <p:nvPr>
            <p:ph sz="quarter" idx="15"/>
          </p:nvPr>
        </p:nvSpPr>
        <p:spPr/>
        <p:txBody>
          <a:bodyPr/>
          <a:lstStyle/>
          <a:p>
            <a:pPr eaLnBrk="1" hangingPunct="1"/>
            <a:r>
              <a:rPr lang="de-DE" i="1" dirty="0" smtClean="0">
                <a:solidFill>
                  <a:schemeClr val="accent1"/>
                </a:solidFill>
              </a:rPr>
              <a:t>“Metadaten sind strukturierte Informationen, die beschreiben, erklären, lokalisieren, oder es anderweitig einfacher machen, eine Informationsquelle abzurufen, zu verwenden oder zu verwalten. Daten zu bestimmten Daten oder Informationen zu bestimmten Informationen </a:t>
            </a:r>
            <a:r>
              <a:rPr lang="de-DE" i="1" dirty="0">
                <a:solidFill>
                  <a:schemeClr val="accent1"/>
                </a:solidFill>
              </a:rPr>
              <a:t>werden oft </a:t>
            </a:r>
            <a:r>
              <a:rPr lang="de-DE" i="1" dirty="0" smtClean="0">
                <a:solidFill>
                  <a:schemeClr val="accent1"/>
                </a:solidFill>
              </a:rPr>
              <a:t>Metadaten genannt.”  </a:t>
            </a:r>
          </a:p>
          <a:p>
            <a:pPr eaLnBrk="1" hangingPunct="1"/>
            <a:r>
              <a:rPr lang="de-DE" sz="1400" i="1" dirty="0" smtClean="0"/>
              <a:t>-- National Information Standards </a:t>
            </a:r>
            <a:r>
              <a:rPr lang="de-DE" sz="1400" i="1" dirty="0" err="1" smtClean="0"/>
              <a:t>Organization</a:t>
            </a:r>
            <a:endParaRPr lang="de-DE" sz="1400" i="1" dirty="0" smtClean="0"/>
          </a:p>
          <a:p>
            <a:pPr eaLnBrk="1" hangingPunct="1"/>
            <a:r>
              <a:rPr lang="de-DE" sz="1000" i="1" dirty="0" smtClean="0">
                <a:hlinkClick r:id="rId3"/>
              </a:rPr>
              <a:t>http://www.niso.org/publications/press/UnderstandingMetadata.pdf</a:t>
            </a:r>
            <a:r>
              <a:rPr lang="de-DE" sz="1000" i="1" dirty="0" smtClean="0"/>
              <a:t> </a:t>
            </a:r>
          </a:p>
          <a:p>
            <a:pPr eaLnBrk="1" hangingPunct="1"/>
            <a:endParaRPr lang="de-DE" i="1" dirty="0" smtClean="0">
              <a:solidFill>
                <a:schemeClr val="accent1"/>
              </a:solidFill>
            </a:endParaRPr>
          </a:p>
          <a:p>
            <a:pPr eaLnBrk="1" hangingPunct="1"/>
            <a:r>
              <a:rPr lang="de-DE" dirty="0" smtClean="0"/>
              <a:t>Metadaten liefern die nötigen Informationen dafür, damit </a:t>
            </a:r>
            <a:r>
              <a:rPr lang="de-DE" b="1" dirty="0" smtClean="0"/>
              <a:t>Daten</a:t>
            </a:r>
            <a:r>
              <a:rPr lang="de-DE" dirty="0" smtClean="0"/>
              <a:t> (z.B. Dokumente, Bilder, Datensätze), </a:t>
            </a:r>
            <a:r>
              <a:rPr lang="de-DE" b="1" dirty="0" smtClean="0"/>
              <a:t>Konzepte</a:t>
            </a:r>
            <a:r>
              <a:rPr lang="de-DE" dirty="0" smtClean="0"/>
              <a:t> (z.B. Klassifikationen) und </a:t>
            </a:r>
            <a:r>
              <a:rPr lang="de-DE" b="1" dirty="0" smtClean="0"/>
              <a:t>reale Begebenheiten</a:t>
            </a:r>
            <a:r>
              <a:rPr lang="de-DE" dirty="0" smtClean="0"/>
              <a:t> (z.B. Personen, Organisationen, Standorte, Bilder, Produkte) zusammenpassen.</a:t>
            </a:r>
            <a:endParaRPr lang="de-DE" sz="1600" dirty="0" smtClean="0"/>
          </a:p>
        </p:txBody>
      </p:sp>
      <p:sp>
        <p:nvSpPr>
          <p:cNvPr id="18436"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B82CD32B-2030-4C18-8D14-153A48BE5B8F}" type="slidenum">
              <a:rPr lang="en-GB" smtClean="0"/>
              <a:pPr fontAlgn="base">
                <a:spcBef>
                  <a:spcPct val="0"/>
                </a:spcBef>
                <a:spcAft>
                  <a:spcPct val="0"/>
                </a:spcAft>
              </a:pPr>
              <a:t>10</a:t>
            </a:fld>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Arten von Metadaten</a:t>
            </a:r>
            <a:endParaRPr lang="de-DE" dirty="0"/>
          </a:p>
        </p:txBody>
      </p:sp>
      <p:sp>
        <p:nvSpPr>
          <p:cNvPr id="3" name="Content Placeholder 2"/>
          <p:cNvSpPr>
            <a:spLocks noGrp="1"/>
          </p:cNvSpPr>
          <p:nvPr>
            <p:ph sz="quarter" idx="15"/>
          </p:nvPr>
        </p:nvSpPr>
        <p:spPr/>
        <p:txBody>
          <a:bodyPr/>
          <a:lstStyle/>
          <a:p>
            <a:pPr marL="342900" lvl="1" indent="-342900">
              <a:buFont typeface="Arial" panose="020B0604020202020204" pitchFamily="34" charset="0"/>
              <a:buChar char="•"/>
            </a:pPr>
            <a:r>
              <a:rPr lang="de-DE" b="1" dirty="0" smtClean="0"/>
              <a:t>Beschreibende Metadaten</a:t>
            </a:r>
            <a:r>
              <a:rPr lang="de-DE" dirty="0" smtClean="0"/>
              <a:t> beschreiben eine Ressource zum Zweck ihrer Entdeckung und Identifizierung </a:t>
            </a:r>
            <a:endParaRPr lang="de-DE" b="1" dirty="0" smtClean="0"/>
          </a:p>
          <a:p>
            <a:pPr marL="68580" indent="-342900">
              <a:buFont typeface="Arial" panose="020B0604020202020204" pitchFamily="34" charset="0"/>
              <a:buChar char="•"/>
            </a:pPr>
            <a:r>
              <a:rPr lang="de-DE" b="1" dirty="0" smtClean="0"/>
              <a:t>Strukturelle Metadaten</a:t>
            </a:r>
            <a:r>
              <a:rPr lang="de-DE" dirty="0" smtClean="0"/>
              <a:t>, z.B. Datenmodelle und Referenzdaten </a:t>
            </a:r>
            <a:endParaRPr lang="de-DE" b="1" dirty="0" smtClean="0"/>
          </a:p>
          <a:p>
            <a:pPr marL="342900" lvl="1" indent="-342900">
              <a:buFont typeface="Arial" panose="020B0604020202020204" pitchFamily="34" charset="0"/>
              <a:buChar char="•"/>
            </a:pPr>
            <a:r>
              <a:rPr lang="de-DE" b="1" dirty="0" smtClean="0"/>
              <a:t>Administrative Metadaten</a:t>
            </a:r>
            <a:r>
              <a:rPr lang="de-DE" dirty="0" smtClean="0"/>
              <a:t> bieten Informationen zur Verwaltung einer Ressource</a:t>
            </a:r>
            <a:endParaRPr lang="de-DE" b="1" dirty="0" smtClean="0"/>
          </a:p>
          <a:p>
            <a:pPr indent="0"/>
            <a:endParaRPr lang="de-DE" b="1" dirty="0" smtClean="0"/>
          </a:p>
          <a:p>
            <a:endParaRPr lang="de-DE" dirty="0"/>
          </a:p>
        </p:txBody>
      </p:sp>
      <p:sp>
        <p:nvSpPr>
          <p:cNvPr id="4" name="Slide Number Placeholder 3"/>
          <p:cNvSpPr>
            <a:spLocks noGrp="1"/>
          </p:cNvSpPr>
          <p:nvPr>
            <p:ph type="sldNum" sz="quarter" idx="4294967295"/>
          </p:nvPr>
        </p:nvSpPr>
        <p:spPr>
          <a:xfrm>
            <a:off x="7086600" y="6477000"/>
            <a:ext cx="1527048" cy="152400"/>
          </a:xfrm>
          <a:prstGeom prst="rect">
            <a:avLst/>
          </a:prstGeom>
        </p:spPr>
        <p:txBody>
          <a:bodyPr/>
          <a:lstStyle/>
          <a:p>
            <a:r>
              <a:rPr lang="en-GB" dirty="0" err="1"/>
              <a:t>Folie</a:t>
            </a:r>
            <a:r>
              <a:rPr lang="en-GB" dirty="0"/>
              <a:t> </a:t>
            </a:r>
            <a:fld id="{F40CD079-BC3F-4086-BA81-31A79D845B02}" type="slidenum">
              <a:rPr lang="en-GB" smtClean="0"/>
              <a:pPr/>
              <a:t>11</a:t>
            </a:fld>
            <a:endParaRPr lang="en-GB" dirty="0"/>
          </a:p>
        </p:txBody>
      </p:sp>
      <p:sp>
        <p:nvSpPr>
          <p:cNvPr id="5" name="Rectangle 4"/>
          <p:cNvSpPr/>
          <p:nvPr/>
        </p:nvSpPr>
        <p:spPr>
          <a:xfrm>
            <a:off x="755576" y="4145304"/>
            <a:ext cx="7632848" cy="1323439"/>
          </a:xfrm>
          <a:prstGeom prst="rect">
            <a:avLst/>
          </a:prstGeom>
        </p:spPr>
        <p:txBody>
          <a:bodyPr wrap="square">
            <a:spAutoFit/>
          </a:bodyPr>
          <a:lstStyle/>
          <a:p>
            <a:r>
              <a:rPr lang="de-DE" sz="2000" dirty="0" smtClean="0">
                <a:solidFill>
                  <a:schemeClr val="accent2"/>
                </a:solidFill>
                <a:latin typeface="+mj-lt"/>
                <a:ea typeface="Hand Of Sean" pitchFamily="2" charset="-128"/>
              </a:rPr>
              <a:t>In diesem Tutorial werden wir uns vor allem auf beschreibende Metadaten für Datensätze konzentrieren.</a:t>
            </a:r>
          </a:p>
          <a:p>
            <a:endParaRPr lang="de-DE" sz="2000" dirty="0" smtClean="0">
              <a:solidFill>
                <a:schemeClr val="accent2"/>
              </a:solidFill>
              <a:latin typeface="+mj-lt"/>
              <a:ea typeface="Hand Of Sean" pitchFamily="2" charset="-128"/>
            </a:endParaRPr>
          </a:p>
          <a:p>
            <a:r>
              <a:rPr lang="de-DE" sz="2000" dirty="0" smtClean="0">
                <a:solidFill>
                  <a:schemeClr val="accent2"/>
                </a:solidFill>
                <a:latin typeface="+mj-lt"/>
                <a:ea typeface="Hand Of Sean" pitchFamily="2" charset="-128"/>
              </a:rPr>
              <a:t>Auch administrative Metadaten werden teilweise beschrieben. </a:t>
            </a:r>
          </a:p>
        </p:txBody>
      </p:sp>
    </p:spTree>
    <p:extLst>
      <p:ext uri="{BB962C8B-B14F-4D97-AF65-F5344CB8AC3E}">
        <p14:creationId xmlns:p14="http://schemas.microsoft.com/office/powerpoint/2010/main" val="249185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TextBox 17"/>
          <p:cNvSpPr txBox="1">
            <a:spLocks noChangeArrowheads="1"/>
          </p:cNvSpPr>
          <p:nvPr/>
        </p:nvSpPr>
        <p:spPr bwMode="auto">
          <a:xfrm>
            <a:off x="3923928" y="1809484"/>
            <a:ext cx="1728192" cy="288131"/>
          </a:xfrm>
          <a:prstGeom prst="rect">
            <a:avLst/>
          </a:prstGeom>
          <a:noFill/>
          <a:ln w="9525">
            <a:noFill/>
            <a:miter lim="800000"/>
            <a:headEnd/>
            <a:tailEnd/>
          </a:ln>
        </p:spPr>
        <p:txBody>
          <a:bodyPr lIns="0" tIns="0" rIns="0" bIns="0"/>
          <a:lstStyle/>
          <a:p>
            <a:pPr indent="-273050">
              <a:spcAft>
                <a:spcPts val="900"/>
              </a:spcAft>
            </a:pPr>
            <a:r>
              <a:rPr lang="en-GB" sz="1400" dirty="0" err="1">
                <a:latin typeface="+mj-lt"/>
                <a:ea typeface="Hand Of Sean" pitchFamily="2" charset="-128"/>
              </a:rPr>
              <a:t>liefert</a:t>
            </a:r>
            <a:r>
              <a:rPr lang="en-GB" sz="1400" dirty="0">
                <a:latin typeface="+mj-lt"/>
                <a:ea typeface="Hand Of Sean" pitchFamily="2" charset="-128"/>
              </a:rPr>
              <a:t> </a:t>
            </a:r>
            <a:r>
              <a:rPr lang="en-GB" sz="1400" dirty="0" err="1">
                <a:latin typeface="+mj-lt"/>
                <a:ea typeface="Hand Of Sean" pitchFamily="2" charset="-128"/>
              </a:rPr>
              <a:t>Metadaten</a:t>
            </a:r>
            <a:r>
              <a:rPr lang="en-GB" sz="1400" dirty="0">
                <a:latin typeface="+mj-lt"/>
                <a:ea typeface="Hand Of Sean" pitchFamily="2" charset="-128"/>
              </a:rPr>
              <a:t> </a:t>
            </a:r>
            <a:r>
              <a:rPr lang="en-GB" sz="1400" dirty="0" err="1" smtClean="0">
                <a:latin typeface="+mj-lt"/>
                <a:ea typeface="Hand Of Sean" pitchFamily="2" charset="-128"/>
              </a:rPr>
              <a:t>für</a:t>
            </a:r>
            <a:endParaRPr lang="en-GB" sz="1400" dirty="0">
              <a:latin typeface="+mj-lt"/>
              <a:ea typeface="Hand Of Sean" pitchFamily="2" charset="-128"/>
            </a:endParaRPr>
          </a:p>
        </p:txBody>
      </p:sp>
      <p:sp>
        <p:nvSpPr>
          <p:cNvPr id="19458" name="Title 1"/>
          <p:cNvSpPr>
            <a:spLocks noGrp="1"/>
          </p:cNvSpPr>
          <p:nvPr>
            <p:ph type="title"/>
          </p:nvPr>
        </p:nvSpPr>
        <p:spPr>
          <a:xfrm>
            <a:off x="539750" y="692150"/>
            <a:ext cx="8070850" cy="914400"/>
          </a:xfrm>
        </p:spPr>
        <p:txBody>
          <a:bodyPr/>
          <a:lstStyle/>
          <a:p>
            <a:pPr eaLnBrk="1" hangingPunct="1"/>
            <a:r>
              <a:rPr lang="en-GB" smtClean="0"/>
              <a:t>Beispiele für Metadaten</a:t>
            </a:r>
          </a:p>
        </p:txBody>
      </p:sp>
      <p:sp>
        <p:nvSpPr>
          <p:cNvPr id="19459" name="Slide Number Placeholder 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A539B521-0605-4EB8-84B1-8CC90C05EFA9}" type="slidenum">
              <a:rPr lang="en-GB" smtClean="0"/>
              <a:pPr fontAlgn="base">
                <a:spcBef>
                  <a:spcPct val="0"/>
                </a:spcBef>
                <a:spcAft>
                  <a:spcPct val="0"/>
                </a:spcAft>
              </a:pPr>
              <a:t>12</a:t>
            </a:fld>
            <a:endParaRPr lang="en-GB" dirty="0" smtClean="0"/>
          </a:p>
        </p:txBody>
      </p:sp>
      <p:sp>
        <p:nvSpPr>
          <p:cNvPr id="19460" name="Content Placeholder 6"/>
          <p:cNvSpPr>
            <a:spLocks noGrp="1"/>
          </p:cNvSpPr>
          <p:nvPr>
            <p:ph sz="quarter" idx="15"/>
          </p:nvPr>
        </p:nvSpPr>
        <p:spPr>
          <a:xfrm>
            <a:off x="6156176" y="1752600"/>
            <a:ext cx="2186235" cy="4419600"/>
          </a:xfrm>
        </p:spPr>
        <p:txBody>
          <a:bodyPr/>
          <a:lstStyle/>
          <a:p>
            <a:pPr algn="r" eaLnBrk="1" hangingPunct="1"/>
            <a:r>
              <a:rPr lang="en-GB" dirty="0" smtClean="0"/>
              <a:t>Dose</a:t>
            </a:r>
          </a:p>
          <a:p>
            <a:pPr algn="r" eaLnBrk="1" hangingPunct="1"/>
            <a:endParaRPr lang="en-GB" dirty="0" smtClean="0"/>
          </a:p>
          <a:p>
            <a:pPr algn="r" eaLnBrk="1" hangingPunct="1"/>
            <a:endParaRPr lang="en-GB" dirty="0" smtClean="0"/>
          </a:p>
          <a:p>
            <a:pPr algn="r" eaLnBrk="1" hangingPunct="1"/>
            <a:r>
              <a:rPr lang="en-GB" dirty="0" err="1" smtClean="0"/>
              <a:t>Buch</a:t>
            </a:r>
            <a:endParaRPr lang="en-GB" dirty="0" smtClean="0"/>
          </a:p>
          <a:p>
            <a:pPr algn="r" eaLnBrk="1" hangingPunct="1"/>
            <a:endParaRPr lang="en-GB" dirty="0" smtClean="0"/>
          </a:p>
          <a:p>
            <a:pPr algn="r" eaLnBrk="1" hangingPunct="1"/>
            <a:endParaRPr lang="en-GB" dirty="0" smtClean="0"/>
          </a:p>
          <a:p>
            <a:pPr algn="r" eaLnBrk="1" hangingPunct="1">
              <a:spcBef>
                <a:spcPts val="600"/>
              </a:spcBef>
            </a:pPr>
            <a:r>
              <a:rPr lang="en-GB" dirty="0" err="1" smtClean="0"/>
              <a:t>Datenset</a:t>
            </a:r>
            <a:endParaRPr lang="en-GB" dirty="0" smtClean="0"/>
          </a:p>
        </p:txBody>
      </p:sp>
      <p:pic>
        <p:nvPicPr>
          <p:cNvPr id="8" name="Picture 7"/>
          <p:cNvPicPr>
            <a:picLocks noChangeAspect="1"/>
          </p:cNvPicPr>
          <p:nvPr/>
        </p:nvPicPr>
        <p:blipFill>
          <a:blip r:embed="rId3" cstate="print"/>
          <a:stretch>
            <a:fillRect/>
          </a:stretch>
        </p:blipFill>
        <p:spPr>
          <a:xfrm>
            <a:off x="2268538" y="2133600"/>
            <a:ext cx="539750" cy="719138"/>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4" cstate="print"/>
          <a:srcRect/>
          <a:stretch>
            <a:fillRect/>
          </a:stretch>
        </p:blipFill>
        <p:spPr bwMode="auto">
          <a:xfrm>
            <a:off x="5915025" y="3309938"/>
            <a:ext cx="1511300" cy="939800"/>
          </a:xfrm>
          <a:prstGeom prst="rect">
            <a:avLst/>
          </a:prstGeom>
          <a:ln>
            <a:noFill/>
          </a:ln>
          <a:effectLst>
            <a:outerShdw blurRad="292100" dist="139700" dir="2700000" algn="tl" rotWithShape="0">
              <a:srgbClr val="333333">
                <a:alpha val="65000"/>
              </a:srgbClr>
            </a:outerShdw>
          </a:effectLst>
          <a:extLst/>
        </p:spPr>
      </p:pic>
      <p:pic>
        <p:nvPicPr>
          <p:cNvPr id="10" name="Picture 2"/>
          <p:cNvPicPr>
            <a:picLocks noChangeAspect="1" noChangeArrowheads="1"/>
          </p:cNvPicPr>
          <p:nvPr/>
        </p:nvPicPr>
        <p:blipFill>
          <a:blip r:embed="rId5" cstate="print"/>
          <a:srcRect/>
          <a:stretch>
            <a:fillRect/>
          </a:stretch>
        </p:blipFill>
        <p:spPr bwMode="auto">
          <a:xfrm>
            <a:off x="5664200" y="4673600"/>
            <a:ext cx="2016125" cy="987425"/>
          </a:xfrm>
          <a:prstGeom prst="rect">
            <a:avLst/>
          </a:prstGeom>
          <a:ln>
            <a:noFill/>
          </a:ln>
          <a:effectLst>
            <a:outerShdw blurRad="292100" dist="139700" dir="2700000" algn="tl" rotWithShape="0">
              <a:srgbClr val="333333">
                <a:alpha val="65000"/>
              </a:srgbClr>
            </a:outerShdw>
          </a:effectLst>
          <a:extLst/>
        </p:spPr>
      </p:pic>
      <p:sp>
        <p:nvSpPr>
          <p:cNvPr id="19464" name="Content Placeholder 7"/>
          <p:cNvSpPr>
            <a:spLocks noGrp="1"/>
          </p:cNvSpPr>
          <p:nvPr>
            <p:ph sz="quarter" idx="14"/>
          </p:nvPr>
        </p:nvSpPr>
        <p:spPr>
          <a:xfrm>
            <a:off x="533400" y="1752600"/>
            <a:ext cx="3962400" cy="4419600"/>
          </a:xfrm>
        </p:spPr>
        <p:txBody>
          <a:bodyPr/>
          <a:lstStyle/>
          <a:p>
            <a:pPr eaLnBrk="1" hangingPunct="1"/>
            <a:r>
              <a:rPr lang="en-GB" dirty="0" err="1" smtClean="0"/>
              <a:t>Etikett</a:t>
            </a:r>
            <a:endParaRPr lang="en-GB" dirty="0" smtClean="0"/>
          </a:p>
          <a:p>
            <a:pPr eaLnBrk="1" hangingPunct="1"/>
            <a:endParaRPr lang="en-GB" dirty="0" smtClean="0"/>
          </a:p>
          <a:p>
            <a:pPr eaLnBrk="1" hangingPunct="1"/>
            <a:endParaRPr lang="en-GB" dirty="0" smtClean="0"/>
          </a:p>
          <a:p>
            <a:pPr eaLnBrk="1" hangingPunct="1"/>
            <a:r>
              <a:rPr lang="en-GB" dirty="0" err="1" smtClean="0"/>
              <a:t>Katalogzettel</a:t>
            </a:r>
            <a:endParaRPr lang="en-GB" dirty="0" smtClean="0"/>
          </a:p>
          <a:p>
            <a:pPr eaLnBrk="1" hangingPunct="1"/>
            <a:endParaRPr lang="en-GB" dirty="0" smtClean="0"/>
          </a:p>
          <a:p>
            <a:pPr eaLnBrk="1" hangingPunct="1"/>
            <a:endParaRPr lang="en-GB" dirty="0" smtClean="0"/>
          </a:p>
          <a:p>
            <a:pPr eaLnBrk="1" hangingPunct="1">
              <a:spcBef>
                <a:spcPts val="600"/>
              </a:spcBef>
            </a:pPr>
            <a:r>
              <a:rPr lang="en-GB" dirty="0" err="1" smtClean="0"/>
              <a:t>Datensetbeschreibung</a:t>
            </a:r>
            <a:r>
              <a:rPr lang="en-GB" dirty="0" smtClean="0"/>
              <a:t> (DCAT)</a:t>
            </a:r>
          </a:p>
        </p:txBody>
      </p:sp>
      <p:pic>
        <p:nvPicPr>
          <p:cNvPr id="12" name="Picture 11"/>
          <p:cNvPicPr>
            <a:picLocks noChangeAspect="1"/>
          </p:cNvPicPr>
          <p:nvPr/>
        </p:nvPicPr>
        <p:blipFill>
          <a:blip r:embed="rId6" cstate="print"/>
          <a:stretch>
            <a:fillRect/>
          </a:stretch>
        </p:blipFill>
        <p:spPr>
          <a:xfrm>
            <a:off x="6346825" y="2060575"/>
            <a:ext cx="576263" cy="768350"/>
          </a:xfrm>
          <a:prstGeom prst="rect">
            <a:avLst/>
          </a:prstGeom>
          <a:ln>
            <a:noFill/>
          </a:ln>
          <a:effectLst>
            <a:outerShdw blurRad="292100" dist="139700" dir="2700000" algn="tl" rotWithShape="0">
              <a:srgbClr val="333333">
                <a:alpha val="65000"/>
              </a:srgbClr>
            </a:outerShdw>
          </a:effectLst>
        </p:spPr>
      </p:pic>
      <p:pic>
        <p:nvPicPr>
          <p:cNvPr id="13" name="Picture 3"/>
          <p:cNvPicPr>
            <a:picLocks noChangeAspect="1" noChangeArrowheads="1"/>
          </p:cNvPicPr>
          <p:nvPr/>
        </p:nvPicPr>
        <p:blipFill>
          <a:blip r:embed="rId7" cstate="print"/>
          <a:srcRect/>
          <a:stretch>
            <a:fillRect/>
          </a:stretch>
        </p:blipFill>
        <p:spPr bwMode="auto">
          <a:xfrm>
            <a:off x="1903413" y="3390900"/>
            <a:ext cx="1284287" cy="792163"/>
          </a:xfrm>
          <a:prstGeom prst="rect">
            <a:avLst/>
          </a:prstGeom>
          <a:ln>
            <a:noFill/>
          </a:ln>
          <a:effectLst>
            <a:outerShdw blurRad="292100" dist="139700" dir="2700000" algn="tl" rotWithShape="0">
              <a:srgbClr val="333333">
                <a:alpha val="65000"/>
              </a:srgbClr>
            </a:outerShdw>
          </a:effectLst>
          <a:extLst/>
        </p:spPr>
      </p:pic>
      <p:pic>
        <p:nvPicPr>
          <p:cNvPr id="14" name="Picture 3"/>
          <p:cNvPicPr>
            <a:picLocks noChangeAspect="1" noChangeArrowheads="1"/>
          </p:cNvPicPr>
          <p:nvPr/>
        </p:nvPicPr>
        <p:blipFill>
          <a:blip r:embed="rId8" cstate="print"/>
          <a:srcRect/>
          <a:stretch>
            <a:fillRect/>
          </a:stretch>
        </p:blipFill>
        <p:spPr bwMode="auto">
          <a:xfrm>
            <a:off x="725488" y="4665663"/>
            <a:ext cx="3630612" cy="1300162"/>
          </a:xfrm>
          <a:prstGeom prst="rect">
            <a:avLst/>
          </a:prstGeom>
          <a:ln>
            <a:noFill/>
          </a:ln>
          <a:effectLst>
            <a:outerShdw blurRad="292100" dist="139700" dir="2700000" algn="tl" rotWithShape="0">
              <a:srgbClr val="333333">
                <a:alpha val="65000"/>
              </a:srgbClr>
            </a:outerShdw>
          </a:effectLst>
          <a:extLst/>
        </p:spPr>
      </p:pic>
      <p:sp>
        <p:nvSpPr>
          <p:cNvPr id="15" name="Left Arrow 14"/>
          <p:cNvSpPr/>
          <p:nvPr/>
        </p:nvSpPr>
        <p:spPr bwMode="ltGray">
          <a:xfrm rot="10800000">
            <a:off x="4284663" y="3500438"/>
            <a:ext cx="1223962" cy="576262"/>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6" name="Left Arrow 15"/>
          <p:cNvSpPr/>
          <p:nvPr/>
        </p:nvSpPr>
        <p:spPr bwMode="ltGray">
          <a:xfrm rot="10800000">
            <a:off x="4284663" y="4797425"/>
            <a:ext cx="1223962" cy="641350"/>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7" name="Left Arrow 16"/>
          <p:cNvSpPr/>
          <p:nvPr/>
        </p:nvSpPr>
        <p:spPr bwMode="ltGray">
          <a:xfrm rot="10800000">
            <a:off x="4284663" y="2276475"/>
            <a:ext cx="1223962" cy="576263"/>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9750" y="685800"/>
            <a:ext cx="8070850" cy="914400"/>
          </a:xfrm>
        </p:spPr>
        <p:txBody>
          <a:bodyPr/>
          <a:lstStyle/>
          <a:p>
            <a:pPr eaLnBrk="1" hangingPunct="1"/>
            <a:r>
              <a:rPr lang="en-GB" smtClean="0"/>
              <a:t>Zwei Ansätze, um Metadaten im Web zur Verfügung zu stellen</a:t>
            </a:r>
          </a:p>
        </p:txBody>
      </p:sp>
      <p:sp>
        <p:nvSpPr>
          <p:cNvPr id="20483" name="Content Placeholder 2"/>
          <p:cNvSpPr>
            <a:spLocks noGrp="1"/>
          </p:cNvSpPr>
          <p:nvPr>
            <p:ph sz="quarter" idx="14"/>
          </p:nvPr>
        </p:nvSpPr>
        <p:spPr>
          <a:xfrm>
            <a:off x="533400" y="1752600"/>
            <a:ext cx="3962400" cy="4419600"/>
          </a:xfrm>
        </p:spPr>
        <p:txBody>
          <a:bodyPr/>
          <a:lstStyle/>
          <a:p>
            <a:pPr eaLnBrk="1" hangingPunct="1"/>
            <a:r>
              <a:rPr lang="en-GB" i="1" smtClean="0">
                <a:solidFill>
                  <a:schemeClr val="accent1"/>
                </a:solidFill>
              </a:rPr>
              <a:t>XML (Baumstruktur- / Containerstruktur-Ansatz)</a:t>
            </a:r>
          </a:p>
        </p:txBody>
      </p:sp>
      <p:sp>
        <p:nvSpPr>
          <p:cNvPr id="20484" name="Content Placeholder 3"/>
          <p:cNvSpPr>
            <a:spLocks noGrp="1"/>
          </p:cNvSpPr>
          <p:nvPr>
            <p:ph sz="quarter" idx="15"/>
          </p:nvPr>
        </p:nvSpPr>
        <p:spPr>
          <a:xfrm>
            <a:off x="4648200" y="1752600"/>
            <a:ext cx="3962400" cy="4419600"/>
          </a:xfrm>
        </p:spPr>
        <p:txBody>
          <a:bodyPr/>
          <a:lstStyle/>
          <a:p>
            <a:pPr eaLnBrk="1" hangingPunct="1"/>
            <a:r>
              <a:rPr lang="en-GB" i="1" dirty="0" smtClean="0">
                <a:solidFill>
                  <a:schemeClr val="accent1"/>
                </a:solidFill>
              </a:rPr>
              <a:t>RDF (Triple-</a:t>
            </a:r>
            <a:r>
              <a:rPr lang="en-GB" i="1" dirty="0" err="1" smtClean="0">
                <a:solidFill>
                  <a:schemeClr val="accent1"/>
                </a:solidFill>
              </a:rPr>
              <a:t>basierter</a:t>
            </a:r>
            <a:r>
              <a:rPr lang="en-GB" i="1" dirty="0" smtClean="0">
                <a:solidFill>
                  <a:schemeClr val="accent1"/>
                </a:solidFill>
              </a:rPr>
              <a:t> </a:t>
            </a:r>
            <a:r>
              <a:rPr lang="en-GB" i="1" dirty="0" err="1" smtClean="0">
                <a:solidFill>
                  <a:schemeClr val="accent1"/>
                </a:solidFill>
              </a:rPr>
              <a:t>Ansatz</a:t>
            </a:r>
            <a:r>
              <a:rPr lang="en-GB" i="1" dirty="0" smtClean="0">
                <a:solidFill>
                  <a:schemeClr val="accent1"/>
                </a:solidFill>
              </a:rPr>
              <a:t>)</a:t>
            </a:r>
          </a:p>
        </p:txBody>
      </p:sp>
      <p:sp>
        <p:nvSpPr>
          <p:cNvPr id="20485" name="Slide Number Placeholder 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ECE1D30B-D76F-47B4-B6D5-57E82503D766}" type="slidenum">
              <a:rPr lang="en-GB" smtClean="0"/>
              <a:pPr fontAlgn="base">
                <a:spcBef>
                  <a:spcPct val="0"/>
                </a:spcBef>
                <a:spcAft>
                  <a:spcPct val="0"/>
                </a:spcAft>
              </a:pPr>
              <a:t>13</a:t>
            </a:fld>
            <a:endParaRPr lang="en-GB" dirty="0" smtClean="0"/>
          </a:p>
        </p:txBody>
      </p:sp>
      <p:pic>
        <p:nvPicPr>
          <p:cNvPr id="6" name="Picture 2"/>
          <p:cNvPicPr>
            <a:picLocks noChangeAspect="1" noChangeArrowheads="1"/>
          </p:cNvPicPr>
          <p:nvPr/>
        </p:nvPicPr>
        <p:blipFill>
          <a:blip r:embed="rId3" cstate="print"/>
          <a:srcRect/>
          <a:stretch>
            <a:fillRect/>
          </a:stretch>
        </p:blipFill>
        <p:spPr bwMode="auto">
          <a:xfrm>
            <a:off x="179388" y="2565400"/>
            <a:ext cx="2082800" cy="1354138"/>
          </a:xfrm>
          <a:prstGeom prst="rect">
            <a:avLst/>
          </a:prstGeom>
          <a:ln>
            <a:noFill/>
          </a:ln>
          <a:effectLst>
            <a:outerShdw blurRad="292100" dist="139700" dir="2700000" algn="tl" rotWithShape="0">
              <a:srgbClr val="333333">
                <a:alpha val="65000"/>
              </a:srgbClr>
            </a:outerShdw>
          </a:effectLst>
          <a:extLst/>
        </p:spPr>
      </p:pic>
      <p:pic>
        <p:nvPicPr>
          <p:cNvPr id="7" name="Picture 6"/>
          <p:cNvPicPr>
            <a:picLocks noChangeAspect="1" noChangeArrowheads="1"/>
          </p:cNvPicPr>
          <p:nvPr/>
        </p:nvPicPr>
        <p:blipFill>
          <a:blip r:embed="rId4" cstate="print"/>
          <a:srcRect/>
          <a:stretch>
            <a:fillRect/>
          </a:stretch>
        </p:blipFill>
        <p:spPr bwMode="auto">
          <a:xfrm>
            <a:off x="1187450" y="3644900"/>
            <a:ext cx="2457450" cy="2709863"/>
          </a:xfrm>
          <a:prstGeom prst="rect">
            <a:avLst/>
          </a:prstGeom>
          <a:ln>
            <a:noFill/>
          </a:ln>
          <a:effectLst>
            <a:outerShdw blurRad="292100" dist="139700" dir="2700000" algn="tl" rotWithShape="0">
              <a:srgbClr val="333333">
                <a:alpha val="65000"/>
              </a:srgbClr>
            </a:outerShdw>
          </a:effectLst>
          <a:extLst/>
        </p:spPr>
      </p:pic>
      <p:sp>
        <p:nvSpPr>
          <p:cNvPr id="8" name="Curved Down Arrow 7"/>
          <p:cNvSpPr/>
          <p:nvPr/>
        </p:nvSpPr>
        <p:spPr bwMode="ltGray">
          <a:xfrm rot="3600525">
            <a:off x="2409032" y="2621756"/>
            <a:ext cx="1295400" cy="576263"/>
          </a:xfrm>
          <a:prstGeom prst="curvedDownArrow">
            <a:avLst>
              <a:gd name="adj1" fmla="val 25000"/>
              <a:gd name="adj2" fmla="val 50000"/>
              <a:gd name="adj3" fmla="val 78246"/>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pic>
        <p:nvPicPr>
          <p:cNvPr id="9" name="Picture 3"/>
          <p:cNvPicPr>
            <a:picLocks noChangeAspect="1" noChangeArrowheads="1"/>
          </p:cNvPicPr>
          <p:nvPr/>
        </p:nvPicPr>
        <p:blipFill>
          <a:blip r:embed="rId5" cstate="print"/>
          <a:srcRect/>
          <a:stretch>
            <a:fillRect/>
          </a:stretch>
        </p:blipFill>
        <p:spPr bwMode="auto">
          <a:xfrm>
            <a:off x="5435600" y="2170113"/>
            <a:ext cx="3073400" cy="1258887"/>
          </a:xfrm>
          <a:prstGeom prst="rect">
            <a:avLst/>
          </a:prstGeom>
          <a:ln>
            <a:noFill/>
          </a:ln>
          <a:effectLst>
            <a:outerShdw blurRad="292100" dist="139700" dir="2700000" algn="tl" rotWithShape="0">
              <a:srgbClr val="333333">
                <a:alpha val="65000"/>
              </a:srgbClr>
            </a:outerShdw>
          </a:effectLst>
          <a:extLst/>
        </p:spPr>
      </p:pic>
      <p:pic>
        <p:nvPicPr>
          <p:cNvPr id="10" name="Picture 5"/>
          <p:cNvPicPr>
            <a:picLocks noChangeAspect="1" noChangeArrowheads="1"/>
          </p:cNvPicPr>
          <p:nvPr/>
        </p:nvPicPr>
        <p:blipFill>
          <a:blip r:embed="rId6" cstate="print"/>
          <a:srcRect/>
          <a:stretch>
            <a:fillRect/>
          </a:stretch>
        </p:blipFill>
        <p:spPr bwMode="auto">
          <a:xfrm>
            <a:off x="4427538" y="3716338"/>
            <a:ext cx="4140200" cy="652462"/>
          </a:xfrm>
          <a:prstGeom prst="rect">
            <a:avLst/>
          </a:prstGeom>
          <a:ln>
            <a:noFill/>
          </a:ln>
          <a:effectLst>
            <a:outerShdw blurRad="292100" dist="139700" dir="2700000" algn="tl" rotWithShape="0">
              <a:srgbClr val="333333">
                <a:alpha val="65000"/>
              </a:srgbClr>
            </a:outerShdw>
          </a:effectLst>
          <a:extLst/>
        </p:spPr>
      </p:pic>
      <p:sp>
        <p:nvSpPr>
          <p:cNvPr id="11" name="Curved Down Arrow 10"/>
          <p:cNvSpPr/>
          <p:nvPr/>
        </p:nvSpPr>
        <p:spPr bwMode="ltGray">
          <a:xfrm rot="6565288" flipV="1">
            <a:off x="4160838" y="2670175"/>
            <a:ext cx="1295400" cy="654050"/>
          </a:xfrm>
          <a:prstGeom prst="curvedDownArrow">
            <a:avLst>
              <a:gd name="adj1" fmla="val 25000"/>
              <a:gd name="adj2" fmla="val 50000"/>
              <a:gd name="adj3" fmla="val 78246"/>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a:xfrm>
            <a:off x="539750" y="2133600"/>
            <a:ext cx="8070850" cy="914400"/>
          </a:xfrm>
        </p:spPr>
        <p:txBody>
          <a:bodyPr/>
          <a:lstStyle/>
          <a:p>
            <a:pPr eaLnBrk="1" hangingPunct="1"/>
            <a:r>
              <a:rPr lang="de-DE" sz="7200" i="0" dirty="0" smtClean="0">
                <a:solidFill>
                  <a:schemeClr val="accent1"/>
                </a:solidFill>
                <a:latin typeface="Bradley Hand ITC" pitchFamily="66" charset="0"/>
              </a:rPr>
              <a:t>Verwalten Sie die Metadaten Ihrer Datensätze</a:t>
            </a:r>
            <a:endParaRPr lang="de-DE" sz="7200" dirty="0" smtClean="0"/>
          </a:p>
        </p:txBody>
      </p:sp>
      <p:sp>
        <p:nvSpPr>
          <p:cNvPr id="2253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4809ECC2-B060-4C11-8073-F7117D3AD7A6}" type="slidenum">
              <a:rPr lang="en-GB" smtClean="0"/>
              <a:pPr fontAlgn="base">
                <a:spcBef>
                  <a:spcPct val="0"/>
                </a:spcBef>
                <a:spcAft>
                  <a:spcPct val="0"/>
                </a:spcAft>
              </a:pPr>
              <a:t>14</a:t>
            </a:fld>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9750" y="685800"/>
            <a:ext cx="8070850" cy="914400"/>
          </a:xfrm>
        </p:spPr>
        <p:txBody>
          <a:bodyPr/>
          <a:lstStyle/>
          <a:p>
            <a:pPr eaLnBrk="1" hangingPunct="1"/>
            <a:r>
              <a:rPr lang="en-GB" smtClean="0"/>
              <a:t>Metadaten-Management ist wichtig</a:t>
            </a:r>
          </a:p>
        </p:txBody>
      </p:sp>
      <p:sp>
        <p:nvSpPr>
          <p:cNvPr id="23555" name="Content Placeholder 2"/>
          <p:cNvSpPr>
            <a:spLocks noGrp="1"/>
          </p:cNvSpPr>
          <p:nvPr>
            <p:ph sz="quarter" idx="15"/>
          </p:nvPr>
        </p:nvSpPr>
        <p:spPr>
          <a:xfrm>
            <a:off x="533400" y="1457325"/>
            <a:ext cx="8077200" cy="4851400"/>
          </a:xfrm>
        </p:spPr>
        <p:txBody>
          <a:bodyPr/>
          <a:lstStyle/>
          <a:p>
            <a:pPr eaLnBrk="1" hangingPunct="1">
              <a:lnSpc>
                <a:spcPct val="90000"/>
              </a:lnSpc>
            </a:pPr>
            <a:r>
              <a:rPr lang="de-DE" i="1" dirty="0" smtClean="0">
                <a:solidFill>
                  <a:schemeClr val="accent1"/>
                </a:solidFill>
              </a:rPr>
              <a:t>Metadaten müssen verwaltet werden, um folgendes sicherzustellen ...</a:t>
            </a:r>
          </a:p>
          <a:p>
            <a:pPr lvl="1" eaLnBrk="1" hangingPunct="1">
              <a:lnSpc>
                <a:spcPct val="90000"/>
              </a:lnSpc>
            </a:pPr>
            <a:r>
              <a:rPr lang="de-DE" sz="1800" b="1" dirty="0" smtClean="0"/>
              <a:t>Verfügbarkeit</a:t>
            </a:r>
            <a:r>
              <a:rPr lang="de-DE" sz="1800" dirty="0" smtClean="0"/>
              <a:t>: Damit </a:t>
            </a:r>
            <a:r>
              <a:rPr lang="de-DE" sz="1800" dirty="0"/>
              <a:t>man sie finden </a:t>
            </a:r>
            <a:r>
              <a:rPr lang="de-DE" sz="1800" dirty="0" smtClean="0"/>
              <a:t>kann, müssen Metadaten dort gespeichert werden, wo Zugriff und Registrierung möglich sind</a:t>
            </a:r>
          </a:p>
          <a:p>
            <a:pPr lvl="1" eaLnBrk="1" hangingPunct="1">
              <a:lnSpc>
                <a:spcPct val="90000"/>
              </a:lnSpc>
            </a:pPr>
            <a:r>
              <a:rPr lang="de-DE" sz="1800" b="1" dirty="0" smtClean="0"/>
              <a:t>Qualität</a:t>
            </a:r>
            <a:r>
              <a:rPr lang="de-DE" sz="1800" dirty="0" smtClean="0"/>
              <a:t>: Metadaten müssen von gleichbleibender Qualität sein, damit die Benutzer wissen, dass sie diesen vertrauen können</a:t>
            </a:r>
          </a:p>
          <a:p>
            <a:pPr lvl="1" eaLnBrk="1" hangingPunct="1">
              <a:lnSpc>
                <a:spcPct val="90000"/>
              </a:lnSpc>
            </a:pPr>
            <a:r>
              <a:rPr lang="de-DE" sz="1800" b="1" dirty="0" smtClean="0"/>
              <a:t>Persistenz</a:t>
            </a:r>
            <a:r>
              <a:rPr lang="de-DE" sz="1800" dirty="0" smtClean="0"/>
              <a:t>: Metadaten müssen über lange Zeiträume gespeichert werden </a:t>
            </a:r>
          </a:p>
          <a:p>
            <a:pPr lvl="1" eaLnBrk="1" hangingPunct="1">
              <a:lnSpc>
                <a:spcPct val="90000"/>
              </a:lnSpc>
            </a:pPr>
            <a:r>
              <a:rPr lang="de-DE" sz="1800" b="1" dirty="0" smtClean="0"/>
              <a:t>Offene Lizenz: </a:t>
            </a:r>
            <a:r>
              <a:rPr lang="de-DE" sz="1800" dirty="0" smtClean="0"/>
              <a:t>Metadaten sollten unter einer öffentlichen Domain-Lizenz zur Verfügung stehen, um ihre Weiterverwendung zu ermöglichen</a:t>
            </a:r>
          </a:p>
          <a:p>
            <a:pPr eaLnBrk="1" hangingPunct="1">
              <a:lnSpc>
                <a:spcPct val="90000"/>
              </a:lnSpc>
            </a:pPr>
            <a:r>
              <a:rPr lang="de-DE" i="1" dirty="0" smtClean="0">
                <a:solidFill>
                  <a:schemeClr val="accent1"/>
                </a:solidFill>
              </a:rPr>
              <a:t>Der Lebenszyklus der Metadaten ist </a:t>
            </a:r>
            <a:r>
              <a:rPr lang="de-DE" b="1" i="1" dirty="0" smtClean="0">
                <a:solidFill>
                  <a:schemeClr val="accent1"/>
                </a:solidFill>
              </a:rPr>
              <a:t>größer</a:t>
            </a:r>
            <a:r>
              <a:rPr lang="de-DE" i="1" dirty="0" smtClean="0">
                <a:solidFill>
                  <a:schemeClr val="accent1"/>
                </a:solidFill>
              </a:rPr>
              <a:t> als der Lebenszyklus der Daten:</a:t>
            </a:r>
          </a:p>
          <a:p>
            <a:pPr lvl="1" eaLnBrk="1" hangingPunct="1">
              <a:lnSpc>
                <a:spcPct val="90000"/>
              </a:lnSpc>
            </a:pPr>
            <a:r>
              <a:rPr lang="de-DE" sz="1800" b="1" dirty="0" smtClean="0"/>
              <a:t>Metadaten können erstellt werden, bevor Daten erstellt oder erfasst werden,</a:t>
            </a:r>
            <a:r>
              <a:rPr lang="de-DE" sz="1800" dirty="0" smtClean="0"/>
              <a:t> z.B. um über Daten zu informieren, die in der Zukunft verfügbar sein werden</a:t>
            </a:r>
          </a:p>
          <a:p>
            <a:pPr lvl="1" eaLnBrk="1" hangingPunct="1">
              <a:lnSpc>
                <a:spcPct val="90000"/>
              </a:lnSpc>
            </a:pPr>
            <a:r>
              <a:rPr lang="de-DE" sz="1800" b="1" dirty="0" smtClean="0"/>
              <a:t>Metadaten müssen aufbewahrt werden, nachdem Daten entfernt worden sind</a:t>
            </a:r>
            <a:r>
              <a:rPr lang="de-DE" sz="1800" dirty="0" smtClean="0"/>
              <a:t>, z.B. um über Daten zu informieren, die außer Betrieb oder zurückgenommen wurden</a:t>
            </a:r>
            <a:endParaRPr lang="de-DE" dirty="0" smtClean="0"/>
          </a:p>
        </p:txBody>
      </p:sp>
      <p:sp>
        <p:nvSpPr>
          <p:cNvPr id="23556"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9B8B8D6E-43C5-4BF5-9119-58447C18E674}" type="slidenum">
              <a:rPr lang="en-GB" smtClean="0"/>
              <a:pPr fontAlgn="base">
                <a:spcBef>
                  <a:spcPct val="0"/>
                </a:spcBef>
                <a:spcAft>
                  <a:spcPct val="0"/>
                </a:spcAft>
              </a:pPr>
              <a:t>15</a:t>
            </a:fld>
            <a:endParaRPr lang="en-GB"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9750" y="685800"/>
            <a:ext cx="8070850" cy="914400"/>
          </a:xfrm>
        </p:spPr>
        <p:txBody>
          <a:bodyPr/>
          <a:lstStyle/>
          <a:p>
            <a:pPr eaLnBrk="1" hangingPunct="1"/>
            <a:r>
              <a:rPr lang="en-GB" smtClean="0"/>
              <a:t>Metadaten-Schema</a:t>
            </a:r>
          </a:p>
        </p:txBody>
      </p:sp>
      <p:sp>
        <p:nvSpPr>
          <p:cNvPr id="24579" name="Content Placeholder 2"/>
          <p:cNvSpPr>
            <a:spLocks noGrp="1"/>
          </p:cNvSpPr>
          <p:nvPr>
            <p:ph sz="quarter" idx="15"/>
          </p:nvPr>
        </p:nvSpPr>
        <p:spPr>
          <a:xfrm>
            <a:off x="539750" y="1484313"/>
            <a:ext cx="8077200" cy="4419600"/>
          </a:xfrm>
        </p:spPr>
        <p:txBody>
          <a:bodyPr/>
          <a:lstStyle/>
          <a:p>
            <a:pPr eaLnBrk="1" hangingPunct="1"/>
            <a:r>
              <a:rPr lang="de-DE" sz="1900" i="1" dirty="0" smtClean="0">
                <a:solidFill>
                  <a:schemeClr val="accent1"/>
                </a:solidFill>
              </a:rPr>
              <a:t>“Etikettierungs-, Markierungs- oder Codierungssysteme werden verwendet, um Informationen der Katalogisierung zu registrieren oder beschreibende Sätze zu strukturieren. Ein Metadaten-Schema erstellt und definiert Datenelemente sowie die Bestimmungen über die Verwendung dieser Datenelemente um damit eine Ressource beschreiben.</a:t>
            </a:r>
            <a:endParaRPr lang="de-DE" sz="1900" dirty="0" smtClean="0"/>
          </a:p>
        </p:txBody>
      </p:sp>
      <p:sp>
        <p:nvSpPr>
          <p:cNvPr id="24580"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66DF05D2-B7F7-4CE3-B223-3147CA27495C}" type="slidenum">
              <a:rPr lang="en-GB" smtClean="0"/>
              <a:pPr fontAlgn="base">
                <a:spcBef>
                  <a:spcPct val="0"/>
                </a:spcBef>
                <a:spcAft>
                  <a:spcPct val="0"/>
                </a:spcAft>
              </a:pPr>
              <a:t>16</a:t>
            </a:fld>
            <a:endParaRPr lang="en-GB" dirty="0" smtClean="0"/>
          </a:p>
        </p:txBody>
      </p:sp>
      <p:pic>
        <p:nvPicPr>
          <p:cNvPr id="5" name="Picture 2"/>
          <p:cNvPicPr>
            <a:picLocks noChangeAspect="1" noChangeArrowheads="1"/>
          </p:cNvPicPr>
          <p:nvPr/>
        </p:nvPicPr>
        <p:blipFill>
          <a:blip r:embed="rId3" cstate="print"/>
          <a:srcRect/>
          <a:stretch>
            <a:fillRect/>
          </a:stretch>
        </p:blipFill>
        <p:spPr bwMode="auto">
          <a:xfrm>
            <a:off x="395536" y="3357563"/>
            <a:ext cx="2303462" cy="2851150"/>
          </a:xfrm>
          <a:prstGeom prst="rect">
            <a:avLst/>
          </a:prstGeom>
          <a:noFill/>
          <a:ln>
            <a:noFill/>
          </a:ln>
          <a:effectLst>
            <a:outerShdw blurRad="50800" dist="38100" dir="2700000" algn="tl" rotWithShape="0">
              <a:prstClr val="black">
                <a:alpha val="40000"/>
              </a:prstClr>
            </a:outerShdw>
          </a:effectLst>
          <a:extLst/>
        </p:spPr>
      </p:pic>
      <p:pic>
        <p:nvPicPr>
          <p:cNvPr id="6" name="Picture 3"/>
          <p:cNvPicPr>
            <a:picLocks noChangeAspect="1" noChangeArrowheads="1"/>
          </p:cNvPicPr>
          <p:nvPr/>
        </p:nvPicPr>
        <p:blipFill>
          <a:blip r:embed="rId4" cstate="print"/>
          <a:srcRect/>
          <a:stretch>
            <a:fillRect/>
          </a:stretch>
        </p:blipFill>
        <p:spPr bwMode="auto">
          <a:xfrm>
            <a:off x="2771800" y="3357563"/>
            <a:ext cx="2981882" cy="2851150"/>
          </a:xfrm>
          <a:prstGeom prst="rect">
            <a:avLst/>
          </a:prstGeom>
          <a:noFill/>
          <a:ln>
            <a:noFill/>
          </a:ln>
          <a:effectLst>
            <a:outerShdw blurRad="50800" dist="38100" dir="2700000" algn="tl" rotWithShape="0">
              <a:prstClr val="black">
                <a:alpha val="40000"/>
              </a:prstClr>
            </a:outerShdw>
          </a:effectLst>
          <a:extLst/>
        </p:spPr>
      </p:pic>
      <p:sp>
        <p:nvSpPr>
          <p:cNvPr id="24583" name="Rectangle 6"/>
          <p:cNvSpPr>
            <a:spLocks noChangeArrowheads="1"/>
          </p:cNvSpPr>
          <p:nvPr/>
        </p:nvSpPr>
        <p:spPr bwMode="auto">
          <a:xfrm>
            <a:off x="3326637" y="3029998"/>
            <a:ext cx="1872208" cy="368299"/>
          </a:xfrm>
          <a:prstGeom prst="rect">
            <a:avLst/>
          </a:prstGeom>
          <a:noFill/>
          <a:ln w="9525">
            <a:noFill/>
            <a:miter lim="800000"/>
            <a:headEnd/>
            <a:tailEnd/>
          </a:ln>
        </p:spPr>
        <p:txBody>
          <a:bodyPr wrap="square">
            <a:spAutoFit/>
          </a:bodyPr>
          <a:lstStyle/>
          <a:p>
            <a:pPr algn="ctr"/>
            <a:r>
              <a:rPr lang="en-GB" dirty="0">
                <a:latin typeface="+mj-lt"/>
                <a:ea typeface="Hand Of Sean" pitchFamily="2" charset="-128"/>
              </a:rPr>
              <a:t>RDF Schema</a:t>
            </a:r>
          </a:p>
        </p:txBody>
      </p:sp>
      <p:sp>
        <p:nvSpPr>
          <p:cNvPr id="24584" name="Rectangle 7"/>
          <p:cNvSpPr>
            <a:spLocks noChangeArrowheads="1"/>
          </p:cNvSpPr>
          <p:nvPr/>
        </p:nvSpPr>
        <p:spPr bwMode="auto">
          <a:xfrm>
            <a:off x="575320" y="3028434"/>
            <a:ext cx="1943894" cy="369332"/>
          </a:xfrm>
          <a:prstGeom prst="rect">
            <a:avLst/>
          </a:prstGeom>
          <a:noFill/>
          <a:ln w="9525">
            <a:noFill/>
            <a:miter lim="800000"/>
            <a:headEnd/>
            <a:tailEnd/>
          </a:ln>
        </p:spPr>
        <p:txBody>
          <a:bodyPr wrap="square">
            <a:spAutoFit/>
          </a:bodyPr>
          <a:lstStyle/>
          <a:p>
            <a:pPr algn="ctr"/>
            <a:r>
              <a:rPr lang="en-GB" dirty="0">
                <a:latin typeface="+mj-lt"/>
                <a:ea typeface="Hand Of Sean" pitchFamily="2" charset="-128"/>
              </a:rPr>
              <a:t>XML Schema</a:t>
            </a:r>
          </a:p>
        </p:txBody>
      </p:sp>
      <p:pic>
        <p:nvPicPr>
          <p:cNvPr id="1026" name="Picture 2" descr="C:\Users\DE-82243\Documents\Onsite training in Germany\Metadatenschem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3357563"/>
            <a:ext cx="3180128" cy="2851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6137893" y="3029998"/>
            <a:ext cx="2640630" cy="369332"/>
          </a:xfrm>
          <a:prstGeom prst="rect">
            <a:avLst/>
          </a:prstGeom>
          <a:noFill/>
          <a:ln w="9525">
            <a:noFill/>
            <a:miter lim="800000"/>
            <a:headEnd/>
            <a:tailEnd/>
          </a:ln>
        </p:spPr>
        <p:txBody>
          <a:bodyPr wrap="square">
            <a:spAutoFit/>
          </a:bodyPr>
          <a:lstStyle/>
          <a:p>
            <a:pPr algn="ctr"/>
            <a:r>
              <a:rPr lang="en-GB" dirty="0" smtClean="0">
                <a:latin typeface="+mj-lt"/>
                <a:ea typeface="Hand Of Sean" pitchFamily="2" charset="-128"/>
              </a:rPr>
              <a:t>OGPD JSON Schema</a:t>
            </a:r>
            <a:endParaRPr lang="en-GB" dirty="0">
              <a:latin typeface="+mj-lt"/>
              <a:ea typeface="Hand Of Sean" pitchFamily="2"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a:xfrm>
            <a:off x="539750" y="685800"/>
            <a:ext cx="8070850" cy="914400"/>
          </a:xfrm>
        </p:spPr>
        <p:txBody>
          <a:bodyPr/>
          <a:lstStyle/>
          <a:p>
            <a:pPr eaLnBrk="1" hangingPunct="1"/>
            <a:r>
              <a:rPr lang="en-GB" smtClean="0"/>
              <a:t>Weiterverwendung von vorhandenen Vokabeln, um Ihre Ressourcen mit Metadaten zu versorgen</a:t>
            </a:r>
          </a:p>
        </p:txBody>
      </p:sp>
      <p:sp>
        <p:nvSpPr>
          <p:cNvPr id="21507" name="Content Placeholder 6"/>
          <p:cNvSpPr>
            <a:spLocks noGrp="1"/>
          </p:cNvSpPr>
          <p:nvPr>
            <p:ph sz="quarter" idx="15"/>
          </p:nvPr>
        </p:nvSpPr>
        <p:spPr/>
        <p:txBody>
          <a:bodyPr/>
          <a:lstStyle/>
          <a:p>
            <a:pPr eaLnBrk="1" hangingPunct="1"/>
            <a:r>
              <a:rPr lang="de-DE" i="1" dirty="0" smtClean="0">
                <a:solidFill>
                  <a:schemeClr val="accent1"/>
                </a:solidFill>
              </a:rPr>
              <a:t>Universelle Standards und Spezifikationen:</a:t>
            </a:r>
          </a:p>
          <a:p>
            <a:pPr lvl="1" eaLnBrk="1" hangingPunct="1"/>
            <a:r>
              <a:rPr lang="de-DE" sz="1800" b="1" dirty="0" smtClean="0"/>
              <a:t>Dublin Core </a:t>
            </a:r>
            <a:r>
              <a:rPr lang="de-DE" sz="1800" dirty="0" smtClean="0"/>
              <a:t>für veröffentlichtes Material (Text, Bild), </a:t>
            </a:r>
            <a:r>
              <a:rPr lang="de-DE" sz="1800" dirty="0" smtClean="0">
                <a:hlinkClick r:id="rId3"/>
              </a:rPr>
              <a:t>http://dublincore.org/documents/dcmi-terms/</a:t>
            </a:r>
            <a:r>
              <a:rPr lang="de-DE" sz="1800" dirty="0" smtClean="0"/>
              <a:t> </a:t>
            </a:r>
          </a:p>
          <a:p>
            <a:pPr lvl="1" eaLnBrk="1" hangingPunct="1"/>
            <a:r>
              <a:rPr lang="de-DE" sz="1800" b="1" dirty="0" smtClean="0"/>
              <a:t>FOAF</a:t>
            </a:r>
            <a:r>
              <a:rPr lang="de-DE" sz="1800" dirty="0" smtClean="0"/>
              <a:t> für Personen und Organisationen, </a:t>
            </a:r>
            <a:r>
              <a:rPr lang="de-DE" sz="1800" dirty="0" smtClean="0">
                <a:hlinkClick r:id="rId4"/>
              </a:rPr>
              <a:t>http://xmlns.com/foaf/spec/</a:t>
            </a:r>
            <a:endParaRPr lang="de-DE" sz="1800" dirty="0" smtClean="0"/>
          </a:p>
          <a:p>
            <a:pPr lvl="1" eaLnBrk="1" hangingPunct="1"/>
            <a:r>
              <a:rPr lang="de-DE" sz="1800" b="1" dirty="0" smtClean="0"/>
              <a:t>SKOS</a:t>
            </a:r>
            <a:r>
              <a:rPr lang="de-DE" sz="1800" dirty="0" smtClean="0"/>
              <a:t> für Konzeptsammlungen, </a:t>
            </a:r>
            <a:r>
              <a:rPr lang="de-DE" sz="1800" dirty="0" smtClean="0">
                <a:hlinkClick r:id="rId5"/>
              </a:rPr>
              <a:t>http://www.w3.org/TR/skos-reference</a:t>
            </a:r>
            <a:r>
              <a:rPr lang="de-DE" sz="1800" dirty="0" smtClean="0"/>
              <a:t> </a:t>
            </a:r>
          </a:p>
          <a:p>
            <a:pPr lvl="1" eaLnBrk="1" hangingPunct="1"/>
            <a:r>
              <a:rPr lang="de-DE" sz="1800" b="1" dirty="0" smtClean="0"/>
              <a:t>ADMS</a:t>
            </a:r>
            <a:r>
              <a:rPr lang="de-DE" sz="1800" dirty="0" smtClean="0"/>
              <a:t> für “</a:t>
            </a:r>
            <a:r>
              <a:rPr lang="de-DE" sz="1800" dirty="0" err="1" smtClean="0"/>
              <a:t>Interoperability</a:t>
            </a:r>
            <a:r>
              <a:rPr lang="de-DE" sz="1800" dirty="0" smtClean="0"/>
              <a:t> Assets”, </a:t>
            </a:r>
            <a:r>
              <a:rPr lang="de-DE" sz="1800" dirty="0" smtClean="0">
                <a:hlinkClick r:id="rId6"/>
              </a:rPr>
              <a:t>http://www.w3.org/TR/vocab-adms/</a:t>
            </a:r>
            <a:r>
              <a:rPr lang="de-DE" sz="1800" dirty="0" smtClean="0"/>
              <a:t> </a:t>
            </a:r>
          </a:p>
          <a:p>
            <a:pPr eaLnBrk="1" hangingPunct="1"/>
            <a:r>
              <a:rPr lang="de-DE" i="1" dirty="0" smtClean="0">
                <a:solidFill>
                  <a:schemeClr val="accent1"/>
                </a:solidFill>
              </a:rPr>
              <a:t>Spezifischer Standard für Datensätze:</a:t>
            </a:r>
          </a:p>
          <a:p>
            <a:pPr lvl="1" eaLnBrk="1" hangingPunct="1"/>
            <a:r>
              <a:rPr lang="de-DE" sz="1800" b="1" dirty="0" smtClean="0"/>
              <a:t>Data </a:t>
            </a:r>
            <a:r>
              <a:rPr lang="de-DE" sz="1800" b="1" dirty="0" err="1" smtClean="0"/>
              <a:t>Catalog</a:t>
            </a:r>
            <a:r>
              <a:rPr lang="de-DE" sz="1800" b="1" dirty="0" smtClean="0"/>
              <a:t> </a:t>
            </a:r>
            <a:r>
              <a:rPr lang="de-DE" sz="1800" b="1" dirty="0" err="1" smtClean="0"/>
              <a:t>Vocabulary</a:t>
            </a:r>
            <a:r>
              <a:rPr lang="de-DE" sz="1800" b="1" dirty="0" smtClean="0"/>
              <a:t> DCAT</a:t>
            </a:r>
            <a:r>
              <a:rPr lang="de-DE" sz="1800" dirty="0" smtClean="0"/>
              <a:t>, </a:t>
            </a:r>
            <a:r>
              <a:rPr lang="de-DE" sz="1800" dirty="0" smtClean="0">
                <a:hlinkClick r:id="rId7"/>
              </a:rPr>
              <a:t>http://www.w3.org/TR/vocab-dcat/</a:t>
            </a:r>
            <a:endParaRPr lang="de-DE" sz="1800" dirty="0" smtClean="0"/>
          </a:p>
          <a:p>
            <a:pPr eaLnBrk="1" hangingPunct="1"/>
            <a:r>
              <a:rPr lang="de-DE" i="1" dirty="0" smtClean="0">
                <a:solidFill>
                  <a:schemeClr val="accent1"/>
                </a:solidFill>
              </a:rPr>
              <a:t>Spezifische Verwendung von DCAT und anderen Vokabularen, um die Interoperabilität von Datenportalen in ganz Europa zu unterstützen:</a:t>
            </a:r>
          </a:p>
          <a:p>
            <a:pPr lvl="1" eaLnBrk="1" hangingPunct="1"/>
            <a:r>
              <a:rPr lang="de-DE" sz="1800" b="1" dirty="0" smtClean="0"/>
              <a:t>DCAT </a:t>
            </a:r>
            <a:r>
              <a:rPr lang="de-DE" sz="1800" b="1" dirty="0" err="1" smtClean="0"/>
              <a:t>application</a:t>
            </a:r>
            <a:r>
              <a:rPr lang="de-DE" sz="1800" b="1" dirty="0" smtClean="0"/>
              <a:t> </a:t>
            </a:r>
            <a:r>
              <a:rPr lang="de-DE" sz="1800" b="1" dirty="0" err="1" smtClean="0"/>
              <a:t>profile</a:t>
            </a:r>
            <a:r>
              <a:rPr lang="de-DE" sz="1800" b="1" dirty="0" smtClean="0"/>
              <a:t> </a:t>
            </a:r>
            <a:r>
              <a:rPr lang="de-DE" sz="1800" b="1" dirty="0" err="1" smtClean="0"/>
              <a:t>for</a:t>
            </a:r>
            <a:r>
              <a:rPr lang="de-DE" sz="1800" b="1" dirty="0" smtClean="0"/>
              <a:t> </a:t>
            </a:r>
            <a:r>
              <a:rPr lang="de-DE" sz="1800" b="1" dirty="0" err="1" smtClean="0"/>
              <a:t>data</a:t>
            </a:r>
            <a:r>
              <a:rPr lang="de-DE" sz="1800" b="1" dirty="0" smtClean="0"/>
              <a:t> </a:t>
            </a:r>
            <a:r>
              <a:rPr lang="de-DE" sz="1800" b="1" dirty="0" err="1" smtClean="0"/>
              <a:t>portals</a:t>
            </a:r>
            <a:r>
              <a:rPr lang="de-DE" sz="1800" b="1" dirty="0" smtClean="0"/>
              <a:t> in Europe</a:t>
            </a:r>
            <a:r>
              <a:rPr lang="de-DE" sz="1800" dirty="0" smtClean="0"/>
              <a:t>, </a:t>
            </a:r>
            <a:r>
              <a:rPr lang="de-DE" sz="1800" dirty="0" smtClean="0">
                <a:hlinkClick r:id="rId8"/>
              </a:rPr>
              <a:t>http://joinup.ec.europa.eu/asset/dcat_application_profile/description</a:t>
            </a:r>
            <a:endParaRPr lang="de-DE" sz="1800" dirty="0" smtClean="0"/>
          </a:p>
        </p:txBody>
      </p:sp>
      <p:sp>
        <p:nvSpPr>
          <p:cNvPr id="21508" name="Slide Number Placeholder 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BF748CED-5E35-42D8-9D1A-F2CE17A22C85}" type="slidenum">
              <a:rPr lang="en-GB" smtClean="0"/>
              <a:pPr fontAlgn="base">
                <a:spcBef>
                  <a:spcPct val="0"/>
                </a:spcBef>
                <a:spcAft>
                  <a:spcPct val="0"/>
                </a:spcAft>
              </a:pPr>
              <a:t>17</a:t>
            </a:fld>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9750" y="685800"/>
            <a:ext cx="8353425" cy="914400"/>
          </a:xfrm>
        </p:spPr>
        <p:txBody>
          <a:bodyPr/>
          <a:lstStyle/>
          <a:p>
            <a:pPr eaLnBrk="1" hangingPunct="1"/>
            <a:r>
              <a:rPr lang="de-DE" dirty="0" smtClean="0"/>
              <a:t>Entwerfen Sie Ihr Metadaten-Schema mit dem RDF Schema (RDFS) – wenn möglich wiederverwendbar</a:t>
            </a:r>
          </a:p>
        </p:txBody>
      </p:sp>
      <p:sp>
        <p:nvSpPr>
          <p:cNvPr id="25603" name="Content Placeholder 2"/>
          <p:cNvSpPr>
            <a:spLocks noGrp="1"/>
          </p:cNvSpPr>
          <p:nvPr>
            <p:ph sz="quarter" idx="15"/>
          </p:nvPr>
        </p:nvSpPr>
        <p:spPr>
          <a:xfrm>
            <a:off x="533400" y="1752600"/>
            <a:ext cx="8077200" cy="812800"/>
          </a:xfrm>
        </p:spPr>
        <p:txBody>
          <a:bodyPr/>
          <a:lstStyle/>
          <a:p>
            <a:pPr eaLnBrk="1" hangingPunct="1"/>
            <a:r>
              <a:rPr lang="de-DE" i="1" dirty="0" smtClean="0">
                <a:solidFill>
                  <a:schemeClr val="accent1"/>
                </a:solidFill>
              </a:rPr>
              <a:t>Das RDF Schema ist besonders gut geeignet für die Kombination von Begriffen aus verschiedenen Standards und Spezifikationen</a:t>
            </a:r>
          </a:p>
        </p:txBody>
      </p:sp>
      <p:sp>
        <p:nvSpPr>
          <p:cNvPr id="2560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626A37C4-B569-498B-A9EC-CC7BFD681F06}" type="slidenum">
              <a:rPr lang="en-GB" smtClean="0"/>
              <a:pPr fontAlgn="base">
                <a:spcBef>
                  <a:spcPct val="0"/>
                </a:spcBef>
                <a:spcAft>
                  <a:spcPct val="0"/>
                </a:spcAft>
              </a:pPr>
              <a:t>18</a:t>
            </a:fld>
            <a:endParaRPr lang="en-GB" dirty="0" smtClean="0"/>
          </a:p>
        </p:txBody>
      </p:sp>
      <p:sp>
        <p:nvSpPr>
          <p:cNvPr id="25605" name="Content Placeholder 2"/>
          <p:cNvSpPr txBox="1">
            <a:spLocks/>
          </p:cNvSpPr>
          <p:nvPr/>
        </p:nvSpPr>
        <p:spPr bwMode="auto">
          <a:xfrm>
            <a:off x="539750" y="2654300"/>
            <a:ext cx="4176713" cy="3367088"/>
          </a:xfrm>
          <a:prstGeom prst="rect">
            <a:avLst/>
          </a:prstGeom>
          <a:noFill/>
          <a:ln w="9525">
            <a:noFill/>
            <a:miter lim="800000"/>
            <a:headEnd/>
            <a:tailEnd/>
          </a:ln>
        </p:spPr>
        <p:txBody>
          <a:bodyPr lIns="0" tIns="0" rIns="0" bIns="0"/>
          <a:lstStyle/>
          <a:p>
            <a:pPr indent="-273050">
              <a:spcAft>
                <a:spcPts val="900"/>
              </a:spcAft>
              <a:buClr>
                <a:schemeClr val="tx1"/>
              </a:buClr>
            </a:pPr>
            <a:r>
              <a:rPr lang="de-DE" sz="2000" b="1" dirty="0" smtClean="0">
                <a:latin typeface="Georgia" pitchFamily="18" charset="0"/>
              </a:rPr>
              <a:t>Erfinden Sie keine Begriffe neu, </a:t>
            </a:r>
            <a:r>
              <a:rPr lang="de-DE" sz="2000" dirty="0" smtClean="0">
                <a:latin typeface="Georgia" pitchFamily="18" charset="0"/>
              </a:rPr>
              <a:t>die schon woanders definiert werden. Wenn sie RDF-Schemata gestalten, </a:t>
            </a:r>
            <a:r>
              <a:rPr lang="de-DE" sz="2000" b="1" dirty="0" smtClean="0">
                <a:latin typeface="Georgia" pitchFamily="18" charset="0"/>
              </a:rPr>
              <a:t>verwenden Sie</a:t>
            </a:r>
            <a:r>
              <a:rPr lang="de-DE" sz="2000" dirty="0" smtClean="0">
                <a:latin typeface="Georgia" pitchFamily="18" charset="0"/>
              </a:rPr>
              <a:t> Begriffe möglichst wieder</a:t>
            </a:r>
          </a:p>
          <a:p>
            <a:pPr lvl="1" indent="-273050">
              <a:spcAft>
                <a:spcPts val="900"/>
              </a:spcAft>
              <a:buClr>
                <a:schemeClr val="tx1"/>
              </a:buClr>
              <a:buFont typeface="Wingdings" pitchFamily="2" charset="2"/>
              <a:buChar char="§"/>
            </a:pPr>
            <a:r>
              <a:rPr lang="de-DE" dirty="0" smtClean="0">
                <a:latin typeface="Georgia" pitchFamily="18" charset="0"/>
              </a:rPr>
              <a:t>Zum Beispiel verwendet das Anwendungsprofil DCAT für Datenportale in Europa (DCAT-AP) Begriffe aus DCAT, Dublin Core, FOAF, SKOS, ADMS und anderen Quellen wieder</a:t>
            </a:r>
            <a:endParaRPr lang="de-DE" b="1" dirty="0">
              <a:latin typeface="Georgia" pitchFamily="18" charset="0"/>
            </a:endParaRPr>
          </a:p>
        </p:txBody>
      </p:sp>
      <p:grpSp>
        <p:nvGrpSpPr>
          <p:cNvPr id="25606" name="Group 13"/>
          <p:cNvGrpSpPr>
            <a:grpSpLocks/>
          </p:cNvGrpSpPr>
          <p:nvPr/>
        </p:nvGrpSpPr>
        <p:grpSpPr bwMode="auto">
          <a:xfrm>
            <a:off x="4910138" y="2420938"/>
            <a:ext cx="3478212" cy="3517900"/>
            <a:chOff x="5724128" y="3153668"/>
            <a:chExt cx="3261859" cy="3299668"/>
          </a:xfrm>
        </p:grpSpPr>
        <p:pic>
          <p:nvPicPr>
            <p:cNvPr id="15" name="Picture 3"/>
            <p:cNvPicPr>
              <a:picLocks noChangeAspect="1" noChangeArrowheads="1"/>
            </p:cNvPicPr>
            <p:nvPr/>
          </p:nvPicPr>
          <p:blipFill>
            <a:blip r:embed="rId3" cstate="print"/>
            <a:srcRect/>
            <a:stretch>
              <a:fillRect/>
            </a:stretch>
          </p:blipFill>
          <p:spPr bwMode="auto">
            <a:xfrm>
              <a:off x="5724128" y="3153668"/>
              <a:ext cx="3261859" cy="3299668"/>
            </a:xfrm>
            <a:prstGeom prst="rect">
              <a:avLst/>
            </a:prstGeom>
            <a:ln>
              <a:noFill/>
            </a:ln>
            <a:effectLst>
              <a:outerShdw blurRad="292100" dist="139700" dir="2700000" algn="tl" rotWithShape="0">
                <a:srgbClr val="333333">
                  <a:alpha val="65000"/>
                </a:srgbClr>
              </a:outerShdw>
            </a:effectLst>
            <a:extLst/>
          </p:spPr>
        </p:pic>
        <p:sp>
          <p:nvSpPr>
            <p:cNvPr id="16" name="Oval 15"/>
            <p:cNvSpPr/>
            <p:nvPr/>
          </p:nvSpPr>
          <p:spPr bwMode="ltGray">
            <a:xfrm>
              <a:off x="6130557" y="3636110"/>
              <a:ext cx="504688" cy="2159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7" name="Oval 16"/>
            <p:cNvSpPr/>
            <p:nvPr/>
          </p:nvSpPr>
          <p:spPr bwMode="ltGray">
            <a:xfrm>
              <a:off x="6761789" y="3886266"/>
              <a:ext cx="617833" cy="20399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8" name="Oval 17"/>
            <p:cNvSpPr/>
            <p:nvPr/>
          </p:nvSpPr>
          <p:spPr bwMode="ltGray">
            <a:xfrm>
              <a:off x="6787098" y="4857107"/>
              <a:ext cx="376654" cy="2025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9" name="Oval 18"/>
            <p:cNvSpPr/>
            <p:nvPr/>
          </p:nvSpPr>
          <p:spPr bwMode="ltGray">
            <a:xfrm>
              <a:off x="6114181" y="4882420"/>
              <a:ext cx="617832" cy="2025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20" name="Oval 19"/>
            <p:cNvSpPr/>
            <p:nvPr/>
          </p:nvSpPr>
          <p:spPr bwMode="ltGray">
            <a:xfrm>
              <a:off x="6118647" y="5123641"/>
              <a:ext cx="617833" cy="1310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21" name="Oval 20"/>
            <p:cNvSpPr/>
            <p:nvPr/>
          </p:nvSpPr>
          <p:spPr bwMode="ltGray">
            <a:xfrm>
              <a:off x="6787098" y="5300835"/>
              <a:ext cx="509154" cy="1563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9750" y="685800"/>
            <a:ext cx="8070850" cy="914400"/>
          </a:xfrm>
        </p:spPr>
        <p:txBody>
          <a:bodyPr/>
          <a:lstStyle/>
          <a:p>
            <a:pPr eaLnBrk="1" hangingPunct="1"/>
            <a:r>
              <a:rPr lang="de-DE" dirty="0" smtClean="0"/>
              <a:t>Beispiel: Beschreibung eines offenen Datensatzes mit DCAT-AP</a:t>
            </a:r>
          </a:p>
        </p:txBody>
      </p:sp>
      <p:sp>
        <p:nvSpPr>
          <p:cNvPr id="26627" name="Content Placeholder 4"/>
          <p:cNvSpPr>
            <a:spLocks noGrp="1"/>
          </p:cNvSpPr>
          <p:nvPr>
            <p:ph sz="quarter" idx="14"/>
          </p:nvPr>
        </p:nvSpPr>
        <p:spPr>
          <a:xfrm>
            <a:off x="533226" y="1752600"/>
            <a:ext cx="2814638" cy="4419600"/>
          </a:xfrm>
        </p:spPr>
        <p:txBody>
          <a:bodyPr/>
          <a:lstStyle/>
          <a:p>
            <a:pPr eaLnBrk="1" hangingPunct="1"/>
            <a:endParaRPr lang="de-DE" dirty="0" smtClean="0">
              <a:latin typeface="+mj-lt"/>
              <a:ea typeface="Hand Of Sean" pitchFamily="2" charset="-128"/>
            </a:endParaRPr>
          </a:p>
          <a:p>
            <a:pPr eaLnBrk="1" hangingPunct="1"/>
            <a:r>
              <a:rPr lang="de-DE" dirty="0" smtClean="0">
                <a:latin typeface="+mj-lt"/>
                <a:ea typeface="Hand Of Sean" pitchFamily="2" charset="-128"/>
              </a:rPr>
              <a:t>Beschreibung des Katalogs</a:t>
            </a:r>
          </a:p>
          <a:p>
            <a:pPr eaLnBrk="1" hangingPunct="1">
              <a:spcAft>
                <a:spcPct val="0"/>
              </a:spcAft>
            </a:pPr>
            <a:endParaRPr lang="de-DE" dirty="0" smtClean="0">
              <a:latin typeface="+mj-lt"/>
              <a:ea typeface="Hand Of Sean" pitchFamily="2" charset="-128"/>
            </a:endParaRPr>
          </a:p>
          <a:p>
            <a:pPr eaLnBrk="1" hangingPunct="1">
              <a:spcAft>
                <a:spcPct val="0"/>
              </a:spcAft>
            </a:pPr>
            <a:endParaRPr lang="de-DE" dirty="0" smtClean="0">
              <a:latin typeface="+mj-lt"/>
              <a:ea typeface="Hand Of Sean" pitchFamily="2" charset="-128"/>
            </a:endParaRPr>
          </a:p>
          <a:p>
            <a:pPr eaLnBrk="1" hangingPunct="1"/>
            <a:endParaRPr lang="de-DE" dirty="0" smtClean="0">
              <a:latin typeface="+mj-lt"/>
              <a:ea typeface="Hand Of Sean" pitchFamily="2" charset="-128"/>
            </a:endParaRPr>
          </a:p>
          <a:p>
            <a:pPr eaLnBrk="1" hangingPunct="1"/>
            <a:r>
              <a:rPr lang="de-DE" dirty="0" smtClean="0">
                <a:latin typeface="+mj-lt"/>
                <a:ea typeface="Hand Of Sean" pitchFamily="2" charset="-128"/>
              </a:rPr>
              <a:t>Beschreibung des </a:t>
            </a:r>
            <a:br>
              <a:rPr lang="de-DE" dirty="0" smtClean="0">
                <a:latin typeface="+mj-lt"/>
                <a:ea typeface="Hand Of Sean" pitchFamily="2" charset="-128"/>
              </a:rPr>
            </a:br>
            <a:r>
              <a:rPr lang="de-DE" dirty="0" smtClean="0">
                <a:latin typeface="+mj-lt"/>
                <a:ea typeface="Hand Of Sean" pitchFamily="2" charset="-128"/>
              </a:rPr>
              <a:t>Datensatzes</a:t>
            </a:r>
          </a:p>
          <a:p>
            <a:pPr eaLnBrk="1" hangingPunct="1"/>
            <a:endParaRPr lang="de-DE" dirty="0" smtClean="0">
              <a:latin typeface="+mj-lt"/>
              <a:ea typeface="Hand Of Sean" pitchFamily="2" charset="-128"/>
            </a:endParaRPr>
          </a:p>
          <a:p>
            <a:pPr eaLnBrk="1" hangingPunct="1"/>
            <a:endParaRPr lang="de-DE" dirty="0" smtClean="0">
              <a:latin typeface="+mj-lt"/>
              <a:ea typeface="Hand Of Sean" pitchFamily="2" charset="-128"/>
            </a:endParaRPr>
          </a:p>
          <a:p>
            <a:pPr eaLnBrk="1" hangingPunct="1"/>
            <a:r>
              <a:rPr lang="de-DE" dirty="0" smtClean="0">
                <a:latin typeface="+mj-lt"/>
                <a:ea typeface="Hand Of Sean" pitchFamily="2" charset="-128"/>
              </a:rPr>
              <a:t>Beschreibung der Verteilung</a:t>
            </a:r>
          </a:p>
        </p:txBody>
      </p:sp>
      <p:sp>
        <p:nvSpPr>
          <p:cNvPr id="2662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1CF60252-A6C8-46DC-B026-95F825558BB2}" type="slidenum">
              <a:rPr lang="en-GB" smtClean="0"/>
              <a:pPr fontAlgn="base">
                <a:spcBef>
                  <a:spcPct val="0"/>
                </a:spcBef>
                <a:spcAft>
                  <a:spcPct val="0"/>
                </a:spcAft>
              </a:pPr>
              <a:t>19</a:t>
            </a:fld>
            <a:endParaRPr lang="en-GB" dirty="0" smtClean="0"/>
          </a:p>
        </p:txBody>
      </p:sp>
      <p:grpSp>
        <p:nvGrpSpPr>
          <p:cNvPr id="2" name="Group 14"/>
          <p:cNvGrpSpPr/>
          <p:nvPr/>
        </p:nvGrpSpPr>
        <p:grpSpPr>
          <a:xfrm>
            <a:off x="3415357" y="5216500"/>
            <a:ext cx="5062091" cy="1080120"/>
            <a:chOff x="239223" y="4875113"/>
            <a:chExt cx="4791075" cy="981075"/>
          </a:xfrm>
          <a:effectLst>
            <a:outerShdw blurRad="50800" dist="38100" dir="2700000" algn="tl" rotWithShape="0">
              <a:prstClr val="black">
                <a:alpha val="40000"/>
              </a:prstClr>
            </a:outerShdw>
          </a:effectLst>
        </p:grpSpPr>
        <p:pic>
          <p:nvPicPr>
            <p:cNvPr id="10" name="Picture 4"/>
            <p:cNvPicPr>
              <a:picLocks noChangeAspect="1" noChangeArrowheads="1"/>
            </p:cNvPicPr>
            <p:nvPr/>
          </p:nvPicPr>
          <p:blipFill>
            <a:blip r:embed="rId3" cstate="print">
              <a:extLst/>
            </a:blip>
            <a:srcRect/>
            <a:stretch>
              <a:fillRect/>
            </a:stretch>
          </p:blipFill>
          <p:spPr bwMode="auto">
            <a:xfrm>
              <a:off x="239223" y="4875113"/>
              <a:ext cx="4791075" cy="981075"/>
            </a:xfrm>
            <a:prstGeom prst="rect">
              <a:avLst/>
            </a:prstGeom>
            <a:noFill/>
            <a:ln>
              <a:noFill/>
            </a:ln>
            <a:extLst/>
          </p:spPr>
        </p:pic>
        <p:sp>
          <p:nvSpPr>
            <p:cNvPr id="12" name="Rectangle 11"/>
            <p:cNvSpPr/>
            <p:nvPr/>
          </p:nvSpPr>
          <p:spPr bwMode="ltGray">
            <a:xfrm>
              <a:off x="569029" y="5451177"/>
              <a:ext cx="1110354"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grpSp>
        <p:nvGrpSpPr>
          <p:cNvPr id="3" name="Group 19"/>
          <p:cNvGrpSpPr/>
          <p:nvPr/>
        </p:nvGrpSpPr>
        <p:grpSpPr>
          <a:xfrm>
            <a:off x="3352180" y="3429000"/>
            <a:ext cx="5112568" cy="1584176"/>
            <a:chOff x="239223" y="3362945"/>
            <a:chExt cx="4876800" cy="1409700"/>
          </a:xfrm>
          <a:effectLst>
            <a:outerShdw blurRad="50800" dist="38100" dir="2700000" algn="tl" rotWithShape="0">
              <a:prstClr val="black">
                <a:alpha val="40000"/>
              </a:prstClr>
            </a:outerShdw>
          </a:effectLst>
        </p:grpSpPr>
        <p:pic>
          <p:nvPicPr>
            <p:cNvPr id="21" name="Picture 3"/>
            <p:cNvPicPr>
              <a:picLocks noChangeAspect="1" noChangeArrowheads="1"/>
            </p:cNvPicPr>
            <p:nvPr/>
          </p:nvPicPr>
          <p:blipFill>
            <a:blip r:embed="rId4" cstate="print">
              <a:extLst/>
            </a:blip>
            <a:srcRect/>
            <a:stretch>
              <a:fillRect/>
            </a:stretch>
          </p:blipFill>
          <p:spPr bwMode="auto">
            <a:xfrm>
              <a:off x="239223" y="3362945"/>
              <a:ext cx="4876800" cy="1409700"/>
            </a:xfrm>
            <a:prstGeom prst="rect">
              <a:avLst/>
            </a:prstGeom>
            <a:noFill/>
            <a:ln>
              <a:noFill/>
            </a:ln>
            <a:extLst/>
          </p:spPr>
        </p:pic>
        <p:sp>
          <p:nvSpPr>
            <p:cNvPr id="22" name="Rectangle 21"/>
            <p:cNvSpPr/>
            <p:nvPr/>
          </p:nvSpPr>
          <p:spPr bwMode="ltGray">
            <a:xfrm>
              <a:off x="599263" y="4051907"/>
              <a:ext cx="936104"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grpSp>
        <p:nvGrpSpPr>
          <p:cNvPr id="4" name="Group 22"/>
          <p:cNvGrpSpPr/>
          <p:nvPr/>
        </p:nvGrpSpPr>
        <p:grpSpPr>
          <a:xfrm>
            <a:off x="3424189" y="1700808"/>
            <a:ext cx="5040560" cy="1557511"/>
            <a:chOff x="251520" y="1943869"/>
            <a:chExt cx="4905375" cy="1314450"/>
          </a:xfrm>
          <a:effectLst>
            <a:outerShdw blurRad="50800" dist="38100" dir="2700000" algn="tl" rotWithShape="0">
              <a:prstClr val="black">
                <a:alpha val="40000"/>
              </a:prstClr>
            </a:outerShdw>
          </a:effectLst>
        </p:grpSpPr>
        <p:pic>
          <p:nvPicPr>
            <p:cNvPr id="24" name="Picture 2"/>
            <p:cNvPicPr>
              <a:picLocks noChangeAspect="1" noChangeArrowheads="1"/>
            </p:cNvPicPr>
            <p:nvPr/>
          </p:nvPicPr>
          <p:blipFill>
            <a:blip r:embed="rId5" cstate="print">
              <a:extLst/>
            </a:blip>
            <a:srcRect/>
            <a:stretch>
              <a:fillRect/>
            </a:stretch>
          </p:blipFill>
          <p:spPr bwMode="auto">
            <a:xfrm>
              <a:off x="251520" y="1943869"/>
              <a:ext cx="4905375" cy="1314450"/>
            </a:xfrm>
            <a:prstGeom prst="rect">
              <a:avLst/>
            </a:prstGeom>
            <a:noFill/>
            <a:ln>
              <a:noFill/>
            </a:ln>
            <a:extLst/>
          </p:spPr>
        </p:pic>
        <p:sp>
          <p:nvSpPr>
            <p:cNvPr id="25" name="Rectangle 24"/>
            <p:cNvSpPr/>
            <p:nvPr/>
          </p:nvSpPr>
          <p:spPr bwMode="ltGray">
            <a:xfrm>
              <a:off x="569029" y="2554486"/>
              <a:ext cx="1038346"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spcBef>
                <a:spcPts val="600"/>
              </a:spcBef>
              <a:spcAft>
                <a:spcPts val="600"/>
              </a:spcAft>
            </a:pPr>
            <a:r>
              <a:rPr lang="de-DE" sz="1600" dirty="0" smtClean="0"/>
              <a:t>Diese Präsentation wurde von </a:t>
            </a:r>
            <a:r>
              <a:rPr lang="de-DE" sz="1600" dirty="0" err="1" smtClean="0"/>
              <a:t>PwC</a:t>
            </a:r>
            <a:r>
              <a:rPr lang="de-DE" sz="1600" dirty="0" smtClean="0"/>
              <a:t> erstellt</a:t>
            </a:r>
            <a:br>
              <a:rPr lang="de-DE" sz="1600" dirty="0" smtClean="0"/>
            </a:br>
            <a:r>
              <a:rPr lang="de-DE" sz="1600" dirty="0" smtClean="0"/>
              <a:t/>
            </a:r>
            <a:br>
              <a:rPr lang="de-DE" sz="1600" dirty="0" smtClean="0"/>
            </a:br>
            <a:r>
              <a:rPr lang="de-DE" sz="1600" dirty="0" smtClean="0"/>
              <a:t>Autoren: </a:t>
            </a:r>
            <a:r>
              <a:rPr lang="en-GB" sz="1600" dirty="0" smtClean="0"/>
              <a:t/>
            </a:r>
            <a:br>
              <a:rPr lang="en-GB" sz="1600" dirty="0" smtClean="0"/>
            </a:br>
            <a:r>
              <a:rPr lang="en-GB" sz="1600" i="0" dirty="0" err="1" smtClean="0"/>
              <a:t>Makx</a:t>
            </a:r>
            <a:r>
              <a:rPr lang="en-GB" sz="1600" i="0" dirty="0" smtClean="0"/>
              <a:t> </a:t>
            </a:r>
            <a:r>
              <a:rPr lang="en-GB" sz="1600" i="0" dirty="0" err="1" smtClean="0"/>
              <a:t>Dekkers</a:t>
            </a:r>
            <a:r>
              <a:rPr lang="en-GB" sz="1600" i="0" dirty="0" smtClean="0"/>
              <a:t>,</a:t>
            </a:r>
            <a:r>
              <a:rPr lang="en-GB" sz="1600" dirty="0" smtClean="0"/>
              <a:t> </a:t>
            </a:r>
            <a:r>
              <a:rPr lang="en-GB" sz="1600" i="0" dirty="0" err="1" smtClean="0"/>
              <a:t>Michiel</a:t>
            </a:r>
            <a:r>
              <a:rPr lang="en-GB" sz="1600" i="0" dirty="0" smtClean="0"/>
              <a:t> De </a:t>
            </a:r>
            <a:r>
              <a:rPr lang="en-GB" sz="1600" i="0" dirty="0" err="1" smtClean="0"/>
              <a:t>Keyzer</a:t>
            </a:r>
            <a:r>
              <a:rPr lang="en-GB" sz="1600" i="0" dirty="0" smtClean="0"/>
              <a:t>, Nikolaos </a:t>
            </a:r>
            <a:r>
              <a:rPr lang="en-GB" sz="1600" i="0" dirty="0" err="1" smtClean="0"/>
              <a:t>Loutas</a:t>
            </a:r>
            <a:r>
              <a:rPr lang="en-GB" sz="1600" i="0" dirty="0" smtClean="0"/>
              <a:t> und </a:t>
            </a:r>
            <a:r>
              <a:rPr lang="en-GB" sz="1600" i="0" dirty="0" err="1" smtClean="0"/>
              <a:t>Stijn</a:t>
            </a:r>
            <a:r>
              <a:rPr lang="en-GB" sz="1600" i="0" dirty="0" smtClean="0"/>
              <a:t> </a:t>
            </a:r>
            <a:r>
              <a:rPr lang="en-GB" sz="1600" i="0" dirty="0" err="1" smtClean="0"/>
              <a:t>Goedertier</a:t>
            </a:r>
            <a:r>
              <a:rPr lang="en-GB" sz="1600" i="0" dirty="0" smtClean="0"/>
              <a:t/>
            </a:r>
            <a:br>
              <a:rPr lang="en-GB" sz="1600" i="0" dirty="0" smtClean="0"/>
            </a:br>
            <a:endParaRPr lang="en-GB" sz="1600" i="0" dirty="0" smtClean="0"/>
          </a:p>
        </p:txBody>
      </p:sp>
      <p:sp>
        <p:nvSpPr>
          <p:cNvPr id="14340" name="Text Placeholder 4"/>
          <p:cNvSpPr>
            <a:spLocks noGrp="1"/>
          </p:cNvSpPr>
          <p:nvPr>
            <p:ph type="body" sz="quarter" idx="16"/>
          </p:nvPr>
        </p:nvSpPr>
        <p:spPr>
          <a:xfrm>
            <a:off x="533400" y="1752600"/>
            <a:ext cx="2590800" cy="2130425"/>
          </a:xfrm>
        </p:spPr>
        <p:txBody>
          <a:bodyPr/>
          <a:lstStyle/>
          <a:p>
            <a:pPr eaLnBrk="1" hangingPunct="1"/>
            <a:r>
              <a:rPr lang="de-DE" dirty="0" smtClean="0"/>
              <a:t>Metadaten der Präsentation</a:t>
            </a:r>
          </a:p>
          <a:p>
            <a:pPr eaLnBrk="1" hangingPunct="1"/>
            <a:endParaRPr lang="en-GB" dirty="0" smtClean="0"/>
          </a:p>
        </p:txBody>
      </p:sp>
      <p:sp>
        <p:nvSpPr>
          <p:cNvPr id="14341" name="Slide Number Placeholder 3"/>
          <p:cNvSpPr>
            <a:spLocks noGrp="1"/>
          </p:cNvSpPr>
          <p:nvPr>
            <p:ph type="sldNum" sz="quarter" idx="17"/>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smtClean="0"/>
              <a:t>Folie</a:t>
            </a:r>
            <a:r>
              <a:rPr lang="en-GB" dirty="0" smtClean="0"/>
              <a:t> </a:t>
            </a:r>
            <a:fld id="{BC27AAE4-67CE-495C-9C7F-556E516312F3}" type="slidenum">
              <a:rPr lang="en-GB" smtClean="0"/>
              <a:pPr fontAlgn="base">
                <a:spcBef>
                  <a:spcPct val="0"/>
                </a:spcBef>
                <a:spcAft>
                  <a:spcPct val="0"/>
                </a:spcAft>
              </a:pPr>
              <a:t>2</a:t>
            </a:fld>
            <a:endParaRPr lang="en-GB" dirty="0" smtClean="0"/>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smtClean="0">
                <a:ln>
                  <a:noFill/>
                </a:ln>
                <a:solidFill>
                  <a:schemeClr val="tx1"/>
                </a:solidFill>
                <a:effectLst/>
                <a:uLnTx/>
                <a:uFillTx/>
                <a:latin typeface="Georgia" pitchFamily="18" charset="0"/>
                <a:ea typeface="+mn-ea"/>
                <a:cs typeface="+mn-cs"/>
              </a:rPr>
              <a:t>Disclaimer</a:t>
            </a:r>
            <a:endPar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endParaRPr>
          </a:p>
          <a:p>
            <a:pPr lvl="0" indent="-273050" algn="just">
              <a:buClr>
                <a:schemeClr val="tx1"/>
              </a:buClr>
              <a:buFont typeface="+mj-lt"/>
              <a:buAutoNum type="arabicPeriod"/>
              <a:defRPr/>
            </a:pPr>
            <a:r>
              <a:rPr lang="de-DE" sz="950" dirty="0">
                <a:latin typeface="Georgia" pitchFamily="18" charset="0"/>
              </a:rPr>
              <a:t>Die Ansichten, die in dieser Präsentation vertreten werden, spiegeln einzig die Meinung des Autors wider und dürfen unter keinen Umständen als offizielle Position der Europäischen Kommission interpretiert werden.</a:t>
            </a:r>
          </a:p>
          <a:p>
            <a:pPr lvl="0" algn="just">
              <a:buClr>
                <a:schemeClr val="tx1"/>
              </a:buClr>
              <a:defRPr/>
            </a:pPr>
            <a:r>
              <a:rPr lang="de-DE" sz="950" dirty="0">
                <a:latin typeface="Georgia" pitchFamily="18" charset="0"/>
              </a:rPr>
              <a:t>Die Europäische Kommission übernimmt weder eine Garantie für die Genauigkeit der Informationen, die Inhalt dieser Präsentation sind, noch akzeptiert sie jegliche Verantwortung für die Nutzung der selbigen. </a:t>
            </a:r>
          </a:p>
          <a:p>
            <a:pPr lvl="0" algn="just">
              <a:buClr>
                <a:schemeClr val="tx1"/>
              </a:buClr>
              <a:defRPr/>
            </a:pPr>
            <a:r>
              <a:rPr lang="de-DE" sz="950" dirty="0">
                <a:latin typeface="Georgia" pitchFamily="18" charset="0"/>
              </a:rPr>
              <a:t>Referenzen innerhalb dieser Präsentation zu spezifischen Produkten, Spezifikationen, Prozessen oder Services durch Handelsnamen, Markenzeichen, Hersteller oder ähnliches, implizieren nicht unbedingt deren Unterstützung oder Bevorzugung durch die Europäische Kommission.</a:t>
            </a:r>
          </a:p>
          <a:p>
            <a:pPr lvl="0" algn="just">
              <a:buClr>
                <a:schemeClr val="tx1"/>
              </a:buClr>
              <a:defRPr/>
            </a:pPr>
            <a:r>
              <a:rPr lang="de-DE" sz="950" dirty="0">
                <a:latin typeface="Georgia" pitchFamily="18" charset="0"/>
              </a:rPr>
              <a:t>Der Autor hat sämtliche Anstrengungen unternommen, um sicherzustellen, dass er/sie, wo nötig, die Erlaubnis erhalten hat, die einzelnen Teile der in dieser Präsentation genutzten Manuskripte zu benutzen. Dies beinhaltet das Einholen einer Nutzungserlaubnis von den Lizenzinhabern oder deren gesetzlichen Vertretern zur Nutzung von Illustrationen, Karten, Schaubildern, die durch Rechte des geistigen Eigentums geschützt sind</a:t>
            </a:r>
            <a:r>
              <a:rPr lang="de-DE" sz="950" dirty="0" smtClean="0">
                <a:latin typeface="Georgia" pitchFamily="18" charset="0"/>
              </a:rPr>
              <a:t>.</a:t>
            </a:r>
          </a:p>
          <a:p>
            <a:pPr lvl="0" algn="just">
              <a:buClr>
                <a:schemeClr val="tx1"/>
              </a:buClr>
              <a:defRPr/>
            </a:pPr>
            <a:endParaRPr lang="de-DE" sz="950" dirty="0">
              <a:latin typeface="Georgia" pitchFamily="18" charset="0"/>
            </a:endParaRPr>
          </a:p>
          <a:p>
            <a:pPr indent="-273050" algn="just">
              <a:spcAft>
                <a:spcPts val="900"/>
              </a:spcAft>
              <a:buClr>
                <a:schemeClr val="tx1"/>
              </a:buClr>
              <a:buFont typeface="+mj-lt"/>
              <a:buAutoNum type="arabicPeriod" startAt="2"/>
              <a:defRPr/>
            </a:pPr>
            <a:r>
              <a:rPr lang="de-DE" sz="950" dirty="0">
                <a:latin typeface="Georgia" pitchFamily="18" charset="0"/>
              </a:rPr>
              <a:t>Diese Präsentation wurde sorgfältig von </a:t>
            </a:r>
            <a:r>
              <a:rPr lang="de-DE" sz="950" dirty="0" err="1">
                <a:latin typeface="Georgia" pitchFamily="18" charset="0"/>
              </a:rPr>
              <a:t>PwC</a:t>
            </a:r>
            <a:r>
              <a:rPr lang="de-DE" sz="950" dirty="0">
                <a:latin typeface="Georgia" pitchFamily="18" charset="0"/>
              </a:rPr>
              <a:t> zusammengestellt, jedoch gibt </a:t>
            </a:r>
            <a:r>
              <a:rPr lang="de-DE" sz="950" dirty="0" err="1">
                <a:latin typeface="Georgia" pitchFamily="18" charset="0"/>
              </a:rPr>
              <a:t>PwC</a:t>
            </a:r>
            <a:r>
              <a:rPr lang="de-DE" sz="950" dirty="0">
                <a:latin typeface="Georgia" pitchFamily="18" charset="0"/>
              </a:rPr>
              <a:t> keine Erklärung darüber ab und übernimmt keine Garantie dafür (weder ausdrücklich noch implizit), dass die Informationen in dieser Präsentation vollständig oder akkurat sind. </a:t>
            </a:r>
            <a:r>
              <a:rPr lang="de-DE" sz="950" dirty="0" err="1">
                <a:latin typeface="Georgia" pitchFamily="18" charset="0"/>
              </a:rPr>
              <a:t>PwC</a:t>
            </a:r>
            <a:r>
              <a:rPr lang="de-DE" sz="950" dirty="0">
                <a:latin typeface="Georgia" pitchFamily="18" charset="0"/>
              </a:rPr>
              <a:t> ist nicht für die Informationen in dieser Präsentation oder jedwede Entscheidung oder Konsequenz, die aus ihr resultieren, haftbar zu machen. </a:t>
            </a:r>
            <a:r>
              <a:rPr lang="de-DE" sz="950" dirty="0" err="1">
                <a:latin typeface="Georgia" pitchFamily="18" charset="0"/>
              </a:rPr>
              <a:t>PwC</a:t>
            </a:r>
            <a:r>
              <a:rPr lang="de-DE" sz="950" dirty="0">
                <a:latin typeface="Georgia" pitchFamily="18" charset="0"/>
              </a:rPr>
              <a:t> haftet nicht für etwaige Schäden, die durch die Nutzung der Informationen in dieser Präsentation entstehen sollten. Die Informationen in dieser Präsentation sind genereller Natur und einzig dafür bestimmt, eine Orientierungshilfe für Themen allgemeinen Interesses zu sein. Diese Präsentation ist kein Ersatz für professionelle Beratung zu jedwedem speziellen Thema. Kein Leser sollte auf der Basis der Themendarstellungen in dieser Präsentation handeln, ohne vorher angemessene professionelle Beratung einzuholen</a:t>
            </a:r>
            <a:r>
              <a:rPr lang="de-DE" sz="950" dirty="0" smtClean="0">
                <a:latin typeface="Georgia" pitchFamily="18" charset="0"/>
              </a:rPr>
              <a:t>.</a:t>
            </a:r>
            <a:endParaRPr lang="de-DE" sz="950" dirty="0">
              <a:latin typeface="Georgia" pitchFamily="18" charset="0"/>
            </a:endParaRPr>
          </a:p>
        </p:txBody>
      </p:sp>
      <p:sp>
        <p:nvSpPr>
          <p:cNvPr id="7" name="Rectangle 6"/>
          <p:cNvSpPr/>
          <p:nvPr/>
        </p:nvSpPr>
        <p:spPr>
          <a:xfrm>
            <a:off x="467544" y="2924944"/>
            <a:ext cx="2376264" cy="2308324"/>
          </a:xfrm>
          <a:prstGeom prst="rect">
            <a:avLst/>
          </a:prstGeom>
        </p:spPr>
        <p:txBody>
          <a:bodyPr wrap="square">
            <a:spAutoFit/>
          </a:bodyPr>
          <a:lstStyle/>
          <a:p>
            <a:r>
              <a:rPr lang="de-DE" sz="1200" dirty="0" smtClean="0">
                <a:latin typeface="Georgia" pitchFamily="18" charset="0"/>
              </a:rPr>
              <a:t>Open Data Support wird von der Europäischen Kommission finanziert, gemäß SMART 2012/0107 ‘Lot 2: Provision </a:t>
            </a:r>
            <a:r>
              <a:rPr lang="de-DE" sz="1200" dirty="0" err="1" smtClean="0">
                <a:latin typeface="Georgia" pitchFamily="18" charset="0"/>
              </a:rPr>
              <a:t>of</a:t>
            </a:r>
            <a:r>
              <a:rPr lang="de-DE" sz="1200" dirty="0" smtClean="0">
                <a:latin typeface="Georgia" pitchFamily="18" charset="0"/>
              </a:rPr>
              <a:t> </a:t>
            </a:r>
            <a:r>
              <a:rPr lang="de-DE" sz="1200" dirty="0" err="1" smtClean="0">
                <a:latin typeface="Georgia" pitchFamily="18" charset="0"/>
              </a:rPr>
              <a:t>services</a:t>
            </a:r>
            <a:r>
              <a:rPr lang="de-DE" sz="1200" dirty="0" smtClean="0">
                <a:latin typeface="Georgia" pitchFamily="18" charset="0"/>
              </a:rPr>
              <a:t> </a:t>
            </a:r>
            <a:r>
              <a:rPr lang="de-DE" sz="1200" dirty="0" err="1" smtClean="0">
                <a:latin typeface="Georgia" pitchFamily="18" charset="0"/>
              </a:rPr>
              <a:t>for</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a:t>
            </a:r>
            <a:r>
              <a:rPr lang="de-DE" sz="1200" dirty="0" err="1" smtClean="0">
                <a:latin typeface="Georgia" pitchFamily="18" charset="0"/>
              </a:rPr>
              <a:t>Publication</a:t>
            </a:r>
            <a:r>
              <a:rPr lang="de-DE" sz="1200" dirty="0" smtClean="0">
                <a:latin typeface="Georgia" pitchFamily="18" charset="0"/>
              </a:rPr>
              <a:t>, Access </a:t>
            </a:r>
            <a:r>
              <a:rPr lang="de-DE" sz="1200" dirty="0" err="1" smtClean="0">
                <a:latin typeface="Georgia" pitchFamily="18" charset="0"/>
              </a:rPr>
              <a:t>and</a:t>
            </a:r>
            <a:r>
              <a:rPr lang="de-DE" sz="1200" dirty="0" smtClean="0">
                <a:latin typeface="Georgia" pitchFamily="18" charset="0"/>
              </a:rPr>
              <a:t> Reuse </a:t>
            </a:r>
            <a:r>
              <a:rPr lang="de-DE" sz="1200" dirty="0" err="1" smtClean="0">
                <a:latin typeface="Georgia" pitchFamily="18" charset="0"/>
              </a:rPr>
              <a:t>of</a:t>
            </a:r>
            <a:r>
              <a:rPr lang="de-DE" sz="1200" dirty="0" smtClean="0">
                <a:latin typeface="Georgia" pitchFamily="18" charset="0"/>
              </a:rPr>
              <a:t> Open Public Data </a:t>
            </a:r>
            <a:r>
              <a:rPr lang="de-DE" sz="1200" dirty="0" err="1" smtClean="0">
                <a:latin typeface="Georgia" pitchFamily="18" charset="0"/>
              </a:rPr>
              <a:t>across</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European Union, </a:t>
            </a:r>
            <a:r>
              <a:rPr lang="de-DE" sz="1200" dirty="0" err="1" smtClean="0">
                <a:latin typeface="Georgia" pitchFamily="18" charset="0"/>
              </a:rPr>
              <a:t>through</a:t>
            </a:r>
            <a:r>
              <a:rPr lang="de-DE" sz="1200" dirty="0" smtClean="0">
                <a:latin typeface="Georgia" pitchFamily="18" charset="0"/>
              </a:rPr>
              <a:t> </a:t>
            </a:r>
            <a:r>
              <a:rPr lang="de-DE" sz="1200" dirty="0" err="1" smtClean="0">
                <a:latin typeface="Georgia" pitchFamily="18" charset="0"/>
              </a:rPr>
              <a:t>existing</a:t>
            </a:r>
            <a:r>
              <a:rPr lang="de-DE" sz="1200" dirty="0" smtClean="0">
                <a:latin typeface="Georgia" pitchFamily="18" charset="0"/>
              </a:rPr>
              <a:t> open </a:t>
            </a:r>
            <a:r>
              <a:rPr lang="de-DE" sz="1200" dirty="0" err="1" smtClean="0">
                <a:latin typeface="Georgia" pitchFamily="18" charset="0"/>
              </a:rPr>
              <a:t>data</a:t>
            </a:r>
            <a:r>
              <a:rPr lang="de-DE" sz="1200" dirty="0" smtClean="0">
                <a:latin typeface="Georgia" pitchFamily="18" charset="0"/>
              </a:rPr>
              <a:t> </a:t>
            </a:r>
            <a:r>
              <a:rPr lang="de-DE" sz="1200" dirty="0" err="1" smtClean="0">
                <a:latin typeface="Georgia" pitchFamily="18" charset="0"/>
              </a:rPr>
              <a:t>portals</a:t>
            </a:r>
            <a:r>
              <a:rPr lang="de-DE" sz="1200" dirty="0" smtClean="0">
                <a:latin typeface="Georgia" pitchFamily="18" charset="0"/>
              </a:rPr>
              <a:t>’(Vertrag </a:t>
            </a:r>
            <a:r>
              <a:rPr lang="de-DE" sz="1200" dirty="0" err="1" smtClean="0">
                <a:latin typeface="Georgia" pitchFamily="18" charset="0"/>
              </a:rPr>
              <a:t>No</a:t>
            </a:r>
            <a:r>
              <a:rPr lang="de-DE" sz="1200" dirty="0" smtClean="0">
                <a:latin typeface="Georgia" pitchFamily="18" charset="0"/>
              </a:rPr>
              <a:t>. 30-CE-0530965/00-17).</a:t>
            </a:r>
          </a:p>
          <a:p>
            <a:endParaRPr lang="de-DE" sz="1200" dirty="0" smtClean="0">
              <a:latin typeface="Georgia" pitchFamily="18" charset="0"/>
            </a:endParaRPr>
          </a:p>
          <a:p>
            <a:r>
              <a:rPr lang="en-GB" sz="1200" dirty="0" smtClean="0">
                <a:latin typeface="Georgia" pitchFamily="18" charset="0"/>
              </a:rPr>
              <a:t>© 2014 European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a:xfrm>
            <a:off x="539750" y="2133600"/>
            <a:ext cx="8070850" cy="2087488"/>
          </a:xfrm>
        </p:spPr>
        <p:txBody>
          <a:bodyPr/>
          <a:lstStyle/>
          <a:p>
            <a:pPr eaLnBrk="1" hangingPunct="1"/>
            <a:r>
              <a:rPr lang="de-DE" sz="7200" i="0" dirty="0" smtClean="0">
                <a:solidFill>
                  <a:schemeClr val="accent1"/>
                </a:solidFill>
                <a:latin typeface="Bradley Hand ITC" pitchFamily="66" charset="0"/>
              </a:rPr>
              <a:t>Kontrollierte Vokabulare</a:t>
            </a:r>
            <a:r>
              <a:rPr lang="de-DE" sz="8800" i="0" dirty="0" smtClean="0">
                <a:solidFill>
                  <a:schemeClr val="accent1"/>
                </a:solidFill>
                <a:latin typeface="Bradley Hand ITC" pitchFamily="66" charset="0"/>
              </a:rPr>
              <a:t/>
            </a:r>
            <a:br>
              <a:rPr lang="de-DE" sz="8800" i="0" dirty="0" smtClean="0">
                <a:solidFill>
                  <a:schemeClr val="accent1"/>
                </a:solidFill>
                <a:latin typeface="Bradley Hand ITC" pitchFamily="66" charset="0"/>
              </a:rPr>
            </a:br>
            <a:r>
              <a:rPr lang="de-DE" b="0" dirty="0" smtClean="0"/>
              <a:t>Thesauren, Taxonomien und standardisierte Listen von Begriffen können für die Zuweisung von Werten zu Metadateneigenschaften verwendet werden </a:t>
            </a:r>
            <a:br>
              <a:rPr lang="de-DE" b="0" dirty="0" smtClean="0"/>
            </a:br>
            <a:endParaRPr lang="de-DE" b="0" dirty="0" smtClean="0">
              <a:solidFill>
                <a:schemeClr val="accent1"/>
              </a:solidFill>
            </a:endParaRPr>
          </a:p>
        </p:txBody>
      </p:sp>
      <p:sp>
        <p:nvSpPr>
          <p:cNvPr id="2765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31436A3F-872C-44C3-B903-EB6B0D763B03}" type="slidenum">
              <a:rPr lang="en-GB" smtClean="0"/>
              <a:pPr fontAlgn="base">
                <a:spcBef>
                  <a:spcPct val="0"/>
                </a:spcBef>
                <a:spcAft>
                  <a:spcPct val="0"/>
                </a:spcAft>
              </a:pPr>
              <a:t>20</a:t>
            </a:fld>
            <a:endParaRPr lang="en-GB"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9750" y="685800"/>
            <a:ext cx="8070850" cy="914400"/>
          </a:xfrm>
        </p:spPr>
        <p:txBody>
          <a:bodyPr/>
          <a:lstStyle/>
          <a:p>
            <a:pPr eaLnBrk="1" hangingPunct="1"/>
            <a:r>
              <a:rPr lang="de-DE" dirty="0" smtClean="0"/>
              <a:t>Was sind kontrollierte Vokabulare?</a:t>
            </a:r>
          </a:p>
        </p:txBody>
      </p:sp>
      <p:sp>
        <p:nvSpPr>
          <p:cNvPr id="28675" name="Content Placeholder 3"/>
          <p:cNvSpPr>
            <a:spLocks noGrp="1"/>
          </p:cNvSpPr>
          <p:nvPr>
            <p:ph sz="quarter" idx="15"/>
          </p:nvPr>
        </p:nvSpPr>
        <p:spPr/>
        <p:txBody>
          <a:bodyPr/>
          <a:lstStyle/>
          <a:p>
            <a:pPr eaLnBrk="1" hangingPunct="1"/>
            <a:r>
              <a:rPr lang="de-DE" i="1" dirty="0" smtClean="0">
                <a:solidFill>
                  <a:schemeClr val="accent1"/>
                </a:solidFill>
              </a:rPr>
              <a:t>Ein kontrolliertes Vokabular ist eine vordefinierte Liste von Werten, die als Werte für eine bestimmte Eigenschaft in Ihrem Metadaten-Schema verwendet werden</a:t>
            </a:r>
          </a:p>
          <a:p>
            <a:pPr eaLnBrk="1" hangingPunct="1"/>
            <a:endParaRPr lang="de-DE" i="1" dirty="0" smtClean="0">
              <a:solidFill>
                <a:schemeClr val="accent1"/>
              </a:solidFill>
            </a:endParaRPr>
          </a:p>
          <a:p>
            <a:pPr lvl="1" eaLnBrk="1" hangingPunct="1">
              <a:buFont typeface="Arial" pitchFamily="34" charset="0"/>
              <a:buChar char="•"/>
            </a:pPr>
            <a:r>
              <a:rPr lang="de-DE" dirty="0" smtClean="0"/>
              <a:t>Zusätzlich zur sorgfältigen Gestaltung von Schemata sind die Wertebereiche von Metadateneigenschaften wichtig für den Informationsaustausch und somit für die Interoperabilität</a:t>
            </a:r>
          </a:p>
          <a:p>
            <a:pPr lvl="1" eaLnBrk="1" hangingPunct="1">
              <a:buFont typeface="Arial" pitchFamily="34" charset="0"/>
              <a:buChar char="•"/>
            </a:pPr>
            <a:r>
              <a:rPr lang="de-DE" dirty="0" smtClean="0"/>
              <a:t>Gemeinsame kontrollierte Vokabulare für Wertebereiche machen Metadaten systemübergreifend verständlich</a:t>
            </a:r>
          </a:p>
          <a:p>
            <a:pPr eaLnBrk="1" hangingPunct="1"/>
            <a:endParaRPr lang="de-DE" i="1" dirty="0" smtClean="0">
              <a:solidFill>
                <a:schemeClr val="accent1"/>
              </a:solidFill>
            </a:endParaRPr>
          </a:p>
        </p:txBody>
      </p:sp>
      <p:sp>
        <p:nvSpPr>
          <p:cNvPr id="28676"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10095A1F-8F52-4602-99D2-366FE5F5A5E9}" type="slidenum">
              <a:rPr lang="en-GB" smtClean="0"/>
              <a:pPr fontAlgn="base">
                <a:spcBef>
                  <a:spcPct val="0"/>
                </a:spcBef>
                <a:spcAft>
                  <a:spcPct val="0"/>
                </a:spcAft>
              </a:pPr>
              <a:t>21</a:t>
            </a:fld>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9750" y="685800"/>
            <a:ext cx="8070850" cy="914400"/>
          </a:xfrm>
        </p:spPr>
        <p:txBody>
          <a:bodyPr/>
          <a:lstStyle/>
          <a:p>
            <a:pPr eaLnBrk="1" hangingPunct="1"/>
            <a:r>
              <a:rPr lang="en-GB" smtClean="0"/>
              <a:t>Welches kontrollierte Vokabular eignet sich für welche Objektart?</a:t>
            </a:r>
          </a:p>
        </p:txBody>
      </p:sp>
      <p:sp>
        <p:nvSpPr>
          <p:cNvPr id="29699" name="Content Placeholder 4"/>
          <p:cNvSpPr>
            <a:spLocks noGrp="1"/>
          </p:cNvSpPr>
          <p:nvPr>
            <p:ph sz="quarter" idx="14"/>
          </p:nvPr>
        </p:nvSpPr>
        <p:spPr>
          <a:xfrm>
            <a:off x="533400" y="1752600"/>
            <a:ext cx="3962400" cy="4419600"/>
          </a:xfrm>
        </p:spPr>
        <p:txBody>
          <a:bodyPr/>
          <a:lstStyle/>
          <a:p>
            <a:pPr lvl="1" eaLnBrk="1" hangingPunct="1">
              <a:buFont typeface="Arial" pitchFamily="34" charset="0"/>
              <a:buChar char="•"/>
            </a:pPr>
            <a:r>
              <a:rPr lang="de-DE" dirty="0" smtClean="0"/>
              <a:t>Verwendung der </a:t>
            </a:r>
            <a:r>
              <a:rPr lang="de-DE" b="1" dirty="0" smtClean="0"/>
              <a:t>Codelisten</a:t>
            </a:r>
            <a:r>
              <a:rPr lang="de-DE" dirty="0" smtClean="0"/>
              <a:t> als kontrolliertes Vokabular</a:t>
            </a:r>
            <a:r>
              <a:rPr lang="de-DE" b="1" dirty="0" smtClean="0"/>
              <a:t> </a:t>
            </a:r>
            <a:r>
              <a:rPr lang="de-DE" dirty="0" smtClean="0"/>
              <a:t>für freien Text oder “String” Eigenschaften</a:t>
            </a:r>
          </a:p>
          <a:p>
            <a:pPr eaLnBrk="1" hangingPunct="1"/>
            <a:endParaRPr lang="de-DE" sz="1800" dirty="0" smtClean="0"/>
          </a:p>
          <a:p>
            <a:pPr eaLnBrk="1" hangingPunct="1">
              <a:spcAft>
                <a:spcPts val="1400"/>
              </a:spcAft>
            </a:pPr>
            <a:r>
              <a:rPr lang="de-DE" sz="1600" dirty="0" smtClean="0"/>
              <a:t>Beispiel DCAT-AP Eigenschaft:</a:t>
            </a:r>
            <a:r>
              <a:rPr lang="de-DE" dirty="0" smtClean="0"/>
              <a:t/>
            </a:r>
            <a:br>
              <a:rPr lang="de-DE" dirty="0" smtClean="0"/>
            </a:br>
            <a:endParaRPr lang="de-DE" dirty="0" smtClean="0"/>
          </a:p>
          <a:p>
            <a:pPr eaLnBrk="1" hangingPunct="1">
              <a:spcBef>
                <a:spcPts val="1200"/>
              </a:spcBef>
              <a:spcAft>
                <a:spcPts val="600"/>
              </a:spcAft>
            </a:pPr>
            <a:r>
              <a:rPr lang="de-DE" sz="1600" dirty="0" smtClean="0"/>
              <a:t>Beispiel </a:t>
            </a:r>
            <a:r>
              <a:rPr lang="de-DE" sz="1600" dirty="0" err="1" smtClean="0"/>
              <a:t>Codelist</a:t>
            </a:r>
            <a:r>
              <a:rPr lang="de-DE" sz="1600" dirty="0" smtClean="0"/>
              <a:t> - </a:t>
            </a:r>
            <a:r>
              <a:rPr lang="de-DE" sz="1600" dirty="0" err="1" smtClean="0"/>
              <a:t>ObjectInCrimeClass</a:t>
            </a:r>
            <a:r>
              <a:rPr lang="de-DE" sz="1600" dirty="0" smtClean="0"/>
              <a:t> (</a:t>
            </a:r>
            <a:r>
              <a:rPr lang="de-DE" sz="1600" dirty="0" err="1" smtClean="0"/>
              <a:t>ListPoint</a:t>
            </a:r>
            <a:r>
              <a:rPr lang="de-DE" sz="1600" dirty="0" smtClean="0"/>
              <a:t>):</a:t>
            </a:r>
            <a:r>
              <a:rPr lang="de-DE" dirty="0" smtClean="0"/>
              <a:t/>
            </a:r>
            <a:br>
              <a:rPr lang="de-DE" dirty="0" smtClean="0"/>
            </a:br>
            <a:endParaRPr lang="de-DE" dirty="0" smtClean="0"/>
          </a:p>
        </p:txBody>
      </p:sp>
      <p:sp>
        <p:nvSpPr>
          <p:cNvPr id="29700" name="Content Placeholder 5"/>
          <p:cNvSpPr>
            <a:spLocks noGrp="1"/>
          </p:cNvSpPr>
          <p:nvPr>
            <p:ph sz="quarter" idx="15"/>
          </p:nvPr>
        </p:nvSpPr>
        <p:spPr>
          <a:xfrm>
            <a:off x="4648200" y="1752600"/>
            <a:ext cx="4171950" cy="4419600"/>
          </a:xfrm>
        </p:spPr>
        <p:txBody>
          <a:bodyPr/>
          <a:lstStyle/>
          <a:p>
            <a:pPr lvl="1" eaLnBrk="1" hangingPunct="1">
              <a:buFont typeface="Arial" pitchFamily="34" charset="0"/>
              <a:buChar char="•"/>
            </a:pPr>
            <a:r>
              <a:rPr lang="de-DE" dirty="0" smtClean="0"/>
              <a:t>Verwenden Sie </a:t>
            </a:r>
            <a:r>
              <a:rPr lang="de-DE" b="1" dirty="0" smtClean="0"/>
              <a:t>Konzepte</a:t>
            </a:r>
            <a:r>
              <a:rPr lang="de-DE" dirty="0" smtClean="0"/>
              <a:t>, die </a:t>
            </a:r>
            <a:r>
              <a:rPr lang="de-DE" b="1" dirty="0" smtClean="0"/>
              <a:t>von einem URI </a:t>
            </a:r>
            <a:r>
              <a:rPr lang="de-DE" dirty="0" smtClean="0"/>
              <a:t>in Bezug auf “Dinge” </a:t>
            </a:r>
            <a:r>
              <a:rPr lang="de-DE" b="1" dirty="0" smtClean="0"/>
              <a:t>identifiziert</a:t>
            </a:r>
            <a:r>
              <a:rPr lang="de-DE" dirty="0" smtClean="0"/>
              <a:t> werden</a:t>
            </a:r>
          </a:p>
          <a:p>
            <a:pPr eaLnBrk="1" hangingPunct="1">
              <a:spcAft>
                <a:spcPts val="2400"/>
              </a:spcAft>
            </a:pPr>
            <a:endParaRPr lang="de-DE" sz="1800" dirty="0" smtClean="0"/>
          </a:p>
          <a:p>
            <a:pPr eaLnBrk="1" hangingPunct="1"/>
            <a:r>
              <a:rPr lang="de-DE" sz="1600" dirty="0" smtClean="0"/>
              <a:t>Beispiel DCAT-AP Eigenschaft:</a:t>
            </a:r>
            <a:r>
              <a:rPr lang="de-DE" sz="1800" dirty="0" smtClean="0"/>
              <a:t/>
            </a:r>
            <a:br>
              <a:rPr lang="de-DE" sz="1800" dirty="0" smtClean="0"/>
            </a:br>
            <a:r>
              <a:rPr lang="de-DE" sz="1800" dirty="0" smtClean="0"/>
              <a:t/>
            </a:r>
            <a:br>
              <a:rPr lang="de-DE" sz="1800" dirty="0" smtClean="0"/>
            </a:br>
            <a:endParaRPr lang="de-DE" sz="1800" dirty="0" smtClean="0"/>
          </a:p>
          <a:p>
            <a:pPr marL="0" lvl="1" indent="0" eaLnBrk="1" hangingPunct="1">
              <a:spcBef>
                <a:spcPts val="1800"/>
              </a:spcBef>
              <a:buNone/>
            </a:pPr>
            <a:r>
              <a:rPr lang="de-DE" sz="1600" dirty="0" smtClean="0"/>
              <a:t>Beispiel Taxonomie mit Begriffen, die ein URI – </a:t>
            </a:r>
            <a:r>
              <a:rPr lang="de-DE" sz="1600" dirty="0" err="1" smtClean="0"/>
              <a:t>EuroVoc</a:t>
            </a:r>
            <a:r>
              <a:rPr lang="de-DE" sz="1600" dirty="0" smtClean="0"/>
              <a:t> – haben:</a:t>
            </a:r>
          </a:p>
        </p:txBody>
      </p:sp>
      <p:sp>
        <p:nvSpPr>
          <p:cNvPr id="29701"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44B6FB3B-9C05-4842-81AF-54190EB7795E}" type="slidenum">
              <a:rPr lang="en-GB" smtClean="0"/>
              <a:pPr fontAlgn="base">
                <a:spcBef>
                  <a:spcPct val="0"/>
                </a:spcBef>
                <a:spcAft>
                  <a:spcPct val="0"/>
                </a:spcAft>
              </a:pPr>
              <a:t>22</a:t>
            </a:fld>
            <a:endParaRPr lang="en-GB" dirty="0" smtClean="0"/>
          </a:p>
        </p:txBody>
      </p:sp>
      <p:pic>
        <p:nvPicPr>
          <p:cNvPr id="7" name="Picture 5"/>
          <p:cNvPicPr>
            <a:picLocks noChangeAspect="1" noChangeArrowheads="1"/>
          </p:cNvPicPr>
          <p:nvPr/>
        </p:nvPicPr>
        <p:blipFill>
          <a:blip r:embed="rId3" cstate="print"/>
          <a:srcRect/>
          <a:stretch>
            <a:fillRect/>
          </a:stretch>
        </p:blipFill>
        <p:spPr bwMode="auto">
          <a:xfrm>
            <a:off x="742950" y="3807197"/>
            <a:ext cx="3684588" cy="269875"/>
          </a:xfrm>
          <a:prstGeom prst="rect">
            <a:avLst/>
          </a:prstGeom>
          <a:ln>
            <a:noFill/>
          </a:ln>
          <a:effectLst>
            <a:outerShdw blurRad="292100" dist="139700" dir="2700000" algn="tl" rotWithShape="0">
              <a:srgbClr val="333333">
                <a:alpha val="65000"/>
              </a:srgbClr>
            </a:outerShdw>
          </a:effectLst>
          <a:extLst/>
        </p:spPr>
      </p:pic>
      <p:pic>
        <p:nvPicPr>
          <p:cNvPr id="8" name="Picture 7"/>
          <p:cNvPicPr>
            <a:picLocks noChangeAspect="1" noChangeArrowheads="1"/>
          </p:cNvPicPr>
          <p:nvPr/>
        </p:nvPicPr>
        <p:blipFill>
          <a:blip r:embed="rId4" cstate="print"/>
          <a:srcRect/>
          <a:stretch>
            <a:fillRect/>
          </a:stretch>
        </p:blipFill>
        <p:spPr bwMode="auto">
          <a:xfrm>
            <a:off x="1403350" y="4868863"/>
            <a:ext cx="1654175" cy="1301750"/>
          </a:xfrm>
          <a:prstGeom prst="rect">
            <a:avLst/>
          </a:prstGeom>
          <a:ln>
            <a:noFill/>
          </a:ln>
          <a:effectLst>
            <a:outerShdw blurRad="292100" dist="139700" dir="2700000" algn="tl" rotWithShape="0">
              <a:srgbClr val="333333">
                <a:alpha val="65000"/>
              </a:srgbClr>
            </a:outerShdw>
          </a:effectLst>
          <a:extLst/>
        </p:spPr>
      </p:pic>
      <p:pic>
        <p:nvPicPr>
          <p:cNvPr id="9" name="Picture 2"/>
          <p:cNvPicPr>
            <a:picLocks noChangeAspect="1" noChangeArrowheads="1"/>
          </p:cNvPicPr>
          <p:nvPr/>
        </p:nvPicPr>
        <p:blipFill>
          <a:blip r:embed="rId5" cstate="print"/>
          <a:srcRect/>
          <a:stretch>
            <a:fillRect/>
          </a:stretch>
        </p:blipFill>
        <p:spPr bwMode="auto">
          <a:xfrm>
            <a:off x="4787900" y="4976837"/>
            <a:ext cx="3838575" cy="1260475"/>
          </a:xfrm>
          <a:prstGeom prst="rect">
            <a:avLst/>
          </a:prstGeom>
          <a:ln>
            <a:noFill/>
          </a:ln>
          <a:effectLst>
            <a:outerShdw blurRad="292100" dist="139700" dir="2700000" algn="tl" rotWithShape="0">
              <a:srgbClr val="333333">
                <a:alpha val="65000"/>
              </a:srgbClr>
            </a:outerShdw>
          </a:effectLst>
          <a:extLst/>
        </p:spPr>
      </p:pic>
      <p:pic>
        <p:nvPicPr>
          <p:cNvPr id="10" name="Picture 6"/>
          <p:cNvPicPr>
            <a:picLocks noChangeAspect="1" noChangeArrowheads="1"/>
          </p:cNvPicPr>
          <p:nvPr/>
        </p:nvPicPr>
        <p:blipFill>
          <a:blip r:embed="rId6" cstate="print"/>
          <a:srcRect/>
          <a:stretch>
            <a:fillRect/>
          </a:stretch>
        </p:blipFill>
        <p:spPr bwMode="auto">
          <a:xfrm>
            <a:off x="4897438" y="3645024"/>
            <a:ext cx="3635375" cy="436562"/>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9750" y="685800"/>
            <a:ext cx="8070850" cy="914400"/>
          </a:xfrm>
        </p:spPr>
        <p:txBody>
          <a:bodyPr/>
          <a:lstStyle/>
          <a:p>
            <a:pPr eaLnBrk="1" hangingPunct="1"/>
            <a:r>
              <a:rPr lang="en-GB" smtClean="0"/>
              <a:t>Beispiel – Auswahllisten (Named Authority Lists) des Amts für Veröffentlichungen</a:t>
            </a:r>
          </a:p>
        </p:txBody>
      </p:sp>
      <p:sp>
        <p:nvSpPr>
          <p:cNvPr id="30723" name="Content Placeholder 4"/>
          <p:cNvSpPr>
            <a:spLocks noGrp="1"/>
          </p:cNvSpPr>
          <p:nvPr>
            <p:ph sz="quarter" idx="14"/>
          </p:nvPr>
        </p:nvSpPr>
        <p:spPr>
          <a:xfrm>
            <a:off x="533400" y="1752600"/>
            <a:ext cx="3962400" cy="4419600"/>
          </a:xfrm>
        </p:spPr>
        <p:txBody>
          <a:bodyPr/>
          <a:lstStyle/>
          <a:p>
            <a:pPr lvl="1" eaLnBrk="1" hangingPunct="1">
              <a:buFont typeface="Arial" pitchFamily="34" charset="0"/>
              <a:buChar char="•"/>
            </a:pPr>
            <a:r>
              <a:rPr lang="de-DE" dirty="0" smtClean="0"/>
              <a:t>Die Named Authority Lists bieten wiederverwendbare kontrollierte Vokabulare für: </a:t>
            </a:r>
          </a:p>
          <a:p>
            <a:pPr lvl="3" eaLnBrk="1" hangingPunct="1">
              <a:buFont typeface="Wingdings" pitchFamily="2" charset="2"/>
              <a:buChar char="§"/>
            </a:pPr>
            <a:r>
              <a:rPr lang="de-DE" sz="1800" dirty="0" smtClean="0"/>
              <a:t>Länder</a:t>
            </a:r>
          </a:p>
          <a:p>
            <a:pPr lvl="3" eaLnBrk="1" hangingPunct="1">
              <a:buFont typeface="Wingdings" pitchFamily="2" charset="2"/>
              <a:buChar char="§"/>
            </a:pPr>
            <a:r>
              <a:rPr lang="de-DE" sz="1800" dirty="0" smtClean="0"/>
              <a:t>Unternehmen</a:t>
            </a:r>
          </a:p>
          <a:p>
            <a:pPr lvl="3" eaLnBrk="1" hangingPunct="1">
              <a:buFont typeface="Wingdings" pitchFamily="2" charset="2"/>
              <a:buChar char="§"/>
            </a:pPr>
            <a:r>
              <a:rPr lang="de-DE" sz="1800" dirty="0" smtClean="0"/>
              <a:t>Dateitypen</a:t>
            </a:r>
          </a:p>
          <a:p>
            <a:pPr lvl="3" eaLnBrk="1" hangingPunct="1">
              <a:buFont typeface="Wingdings" pitchFamily="2" charset="2"/>
              <a:buChar char="§"/>
            </a:pPr>
            <a:r>
              <a:rPr lang="de-DE" sz="1800" dirty="0" smtClean="0"/>
              <a:t>interinstitutionelle Verfahren</a:t>
            </a:r>
          </a:p>
          <a:p>
            <a:pPr lvl="3" eaLnBrk="1" hangingPunct="1">
              <a:buFont typeface="Wingdings" pitchFamily="2" charset="2"/>
              <a:buChar char="§"/>
            </a:pPr>
            <a:r>
              <a:rPr lang="de-DE" sz="1800" dirty="0" smtClean="0"/>
              <a:t>Sprachen</a:t>
            </a:r>
          </a:p>
          <a:p>
            <a:pPr lvl="3" eaLnBrk="1" hangingPunct="1">
              <a:buFont typeface="Wingdings" pitchFamily="2" charset="2"/>
              <a:buChar char="§"/>
            </a:pPr>
            <a:r>
              <a:rPr lang="de-DE" sz="1800" dirty="0" smtClean="0"/>
              <a:t>Mehrsprachigkeit</a:t>
            </a:r>
          </a:p>
          <a:p>
            <a:pPr lvl="3" eaLnBrk="1" hangingPunct="1">
              <a:buFont typeface="Wingdings" pitchFamily="2" charset="2"/>
              <a:buChar char="§"/>
            </a:pPr>
            <a:r>
              <a:rPr lang="de-DE" sz="1800" dirty="0" smtClean="0"/>
              <a:t>Ressourcentypen</a:t>
            </a:r>
          </a:p>
          <a:p>
            <a:pPr lvl="3" eaLnBrk="1" hangingPunct="1">
              <a:buFont typeface="Wingdings" pitchFamily="2" charset="2"/>
              <a:buChar char="§"/>
            </a:pPr>
            <a:r>
              <a:rPr lang="de-DE" sz="1800" dirty="0" smtClean="0"/>
              <a:t>Rollen</a:t>
            </a:r>
          </a:p>
          <a:p>
            <a:pPr lvl="3" eaLnBrk="1" hangingPunct="1">
              <a:buFont typeface="Wingdings" pitchFamily="2" charset="2"/>
              <a:buChar char="§"/>
            </a:pPr>
            <a:r>
              <a:rPr lang="de-DE" sz="1800" dirty="0" smtClean="0"/>
              <a:t>Verträge</a:t>
            </a:r>
            <a:endParaRPr lang="de-DE" dirty="0" smtClean="0"/>
          </a:p>
          <a:p>
            <a:pPr lvl="1" eaLnBrk="1" hangingPunct="1">
              <a:buFont typeface="Arial" pitchFamily="34" charset="0"/>
              <a:buChar char="•"/>
            </a:pPr>
            <a:endParaRPr lang="de-DE" dirty="0" smtClean="0"/>
          </a:p>
        </p:txBody>
      </p:sp>
      <p:pic>
        <p:nvPicPr>
          <p:cNvPr id="7" name="Picture 2"/>
          <p:cNvPicPr>
            <a:picLocks noGrp="1" noChangeAspect="1" noChangeArrowheads="1"/>
          </p:cNvPicPr>
          <p:nvPr>
            <p:ph sz="quarter" idx="15"/>
          </p:nvPr>
        </p:nvPicPr>
        <p:blipFill>
          <a:blip r:embed="rId3" cstate="print"/>
          <a:stretch>
            <a:fillRect/>
          </a:stretch>
        </p:blipFill>
        <p:spPr>
          <a:xfrm>
            <a:off x="5033963" y="1752600"/>
            <a:ext cx="3190875" cy="4419600"/>
          </a:xfrm>
          <a:effectLst>
            <a:outerShdw blurRad="292100" dist="139700" dir="2700000" algn="tl" rotWithShape="0">
              <a:srgbClr val="333333">
                <a:alpha val="65000"/>
              </a:srgbClr>
            </a:outerShdw>
          </a:effectLst>
          <a:extLst/>
        </p:spPr>
      </p:pic>
      <p:sp>
        <p:nvSpPr>
          <p:cNvPr id="30725"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5B736F44-E005-4E08-B5C1-DB9C1E9BA229}" type="slidenum">
              <a:rPr lang="en-GB" smtClean="0"/>
              <a:pPr fontAlgn="base">
                <a:spcBef>
                  <a:spcPct val="0"/>
                </a:spcBef>
                <a:spcAft>
                  <a:spcPct val="0"/>
                </a:spcAft>
              </a:pPr>
              <a:t>23</a:t>
            </a:fld>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a:xfrm>
            <a:off x="539750" y="2133600"/>
            <a:ext cx="8070850" cy="3383632"/>
          </a:xfrm>
        </p:spPr>
        <p:txBody>
          <a:bodyPr/>
          <a:lstStyle/>
          <a:p>
            <a:pPr eaLnBrk="1" hangingPunct="1"/>
            <a:r>
              <a:rPr lang="de-DE" sz="7200" i="0" dirty="0" smtClean="0">
                <a:solidFill>
                  <a:schemeClr val="accent1"/>
                </a:solidFill>
                <a:latin typeface="Bradley Hand ITC" pitchFamily="66" charset="0"/>
              </a:rPr>
              <a:t>Der Lebenszyklus von Metadaten</a:t>
            </a:r>
            <a:r>
              <a:rPr lang="de-DE" sz="8800" i="0" dirty="0" smtClean="0">
                <a:solidFill>
                  <a:schemeClr val="accent1"/>
                </a:solidFill>
                <a:latin typeface="Bradley Hand ITC" pitchFamily="66" charset="0"/>
              </a:rPr>
              <a:t/>
            </a:r>
            <a:br>
              <a:rPr lang="de-DE" sz="8800" i="0" dirty="0" smtClean="0">
                <a:solidFill>
                  <a:schemeClr val="accent1"/>
                </a:solidFill>
                <a:latin typeface="Bradley Hand ITC" pitchFamily="66" charset="0"/>
              </a:rPr>
            </a:br>
            <a:r>
              <a:rPr lang="de-DE" b="0" dirty="0" smtClean="0"/>
              <a:t>Erstellung, Pflege, Aktualisierung, Speicherung und Veröffentlichung von Metadaten sowie der Umgang mit Datenlöschung </a:t>
            </a:r>
            <a:br>
              <a:rPr lang="de-DE" b="0" dirty="0" smtClean="0"/>
            </a:br>
            <a:endParaRPr lang="de-DE" b="0" dirty="0" smtClean="0">
              <a:solidFill>
                <a:schemeClr val="accent1"/>
              </a:solidFill>
            </a:endParaRPr>
          </a:p>
        </p:txBody>
      </p:sp>
      <p:sp>
        <p:nvSpPr>
          <p:cNvPr id="31747"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1B863004-8098-41B0-B7B7-D5273A48159C}" type="slidenum">
              <a:rPr lang="en-GB" smtClean="0"/>
              <a:pPr fontAlgn="base">
                <a:spcBef>
                  <a:spcPct val="0"/>
                </a:spcBef>
                <a:spcAft>
                  <a:spcPct val="0"/>
                </a:spcAft>
              </a:pPr>
              <a:t>24</a:t>
            </a:fld>
            <a:endParaRPr lang="en-GB"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539750" y="685800"/>
            <a:ext cx="8070850" cy="914400"/>
          </a:xfrm>
        </p:spPr>
        <p:txBody>
          <a:bodyPr/>
          <a:lstStyle/>
          <a:p>
            <a:pPr eaLnBrk="1" hangingPunct="1"/>
            <a:r>
              <a:rPr lang="en-GB" smtClean="0"/>
              <a:t>Das Erstellen Ihrer Metadaten</a:t>
            </a:r>
          </a:p>
        </p:txBody>
      </p:sp>
      <p:sp>
        <p:nvSpPr>
          <p:cNvPr id="32771" name="2 Marcador de contenido"/>
          <p:cNvSpPr>
            <a:spLocks noGrp="1"/>
          </p:cNvSpPr>
          <p:nvPr>
            <p:ph sz="quarter" idx="15"/>
          </p:nvPr>
        </p:nvSpPr>
        <p:spPr>
          <a:xfrm>
            <a:off x="533400" y="1484313"/>
            <a:ext cx="8077200" cy="4824412"/>
          </a:xfrm>
        </p:spPr>
        <p:txBody>
          <a:bodyPr/>
          <a:lstStyle/>
          <a:p>
            <a:pPr eaLnBrk="1" hangingPunct="1">
              <a:lnSpc>
                <a:spcPct val="80000"/>
              </a:lnSpc>
            </a:pPr>
            <a:r>
              <a:rPr lang="de-DE" sz="1800" i="1" dirty="0" smtClean="0">
                <a:solidFill>
                  <a:schemeClr val="accent1"/>
                </a:solidFill>
              </a:rPr>
              <a:t>Metadatenerstellung kann durch (semi-)automatische Prozesse unterstützt </a:t>
            </a:r>
            <a:r>
              <a:rPr lang="de-DE" sz="1800" i="1" dirty="0" smtClean="0">
                <a:solidFill>
                  <a:srgbClr val="C00000"/>
                </a:solidFill>
              </a:rPr>
              <a:t>werden</a:t>
            </a:r>
          </a:p>
          <a:p>
            <a:pPr lvl="1" eaLnBrk="1" hangingPunct="1">
              <a:lnSpc>
                <a:spcPct val="80000"/>
              </a:lnSpc>
            </a:pPr>
            <a:r>
              <a:rPr lang="de-DE" sz="1800" dirty="0" smtClean="0"/>
              <a:t>Dokumenteigenschaften in (Office)-Tools generiert, z.B. Erstellungsdatum</a:t>
            </a:r>
          </a:p>
          <a:p>
            <a:pPr lvl="1" eaLnBrk="1" hangingPunct="1">
              <a:lnSpc>
                <a:spcPct val="80000"/>
              </a:lnSpc>
            </a:pPr>
            <a:r>
              <a:rPr lang="de-DE" sz="1800" dirty="0" smtClean="0"/>
              <a:t>Räumliche und zeitliche Information erfasst von Kameras, Sensoren ...</a:t>
            </a:r>
          </a:p>
          <a:p>
            <a:pPr lvl="1" eaLnBrk="1" hangingPunct="1">
              <a:lnSpc>
                <a:spcPct val="80000"/>
              </a:lnSpc>
            </a:pPr>
            <a:r>
              <a:rPr lang="de-DE" sz="1800" dirty="0" smtClean="0"/>
              <a:t>Information aus Publikationsworkflows z.B. der Speicherort der Datei oder URL</a:t>
            </a:r>
          </a:p>
          <a:p>
            <a:pPr lvl="1" eaLnBrk="1" hangingPunct="1">
              <a:lnSpc>
                <a:spcPct val="80000"/>
              </a:lnSpc>
              <a:buFont typeface="Georgia" pitchFamily="18" charset="0"/>
              <a:buNone/>
            </a:pPr>
            <a:endParaRPr lang="de-DE" sz="1800" dirty="0" smtClean="0">
              <a:solidFill>
                <a:schemeClr val="folHlink"/>
              </a:solidFill>
            </a:endParaRPr>
          </a:p>
          <a:p>
            <a:pPr eaLnBrk="1" hangingPunct="1">
              <a:lnSpc>
                <a:spcPct val="80000"/>
              </a:lnSpc>
            </a:pPr>
            <a:r>
              <a:rPr lang="de-DE" sz="1800" i="1" dirty="0" smtClean="0">
                <a:solidFill>
                  <a:schemeClr val="accent1"/>
                </a:solidFill>
              </a:rPr>
              <a:t>Allerdings erfordern andere Eigenschaften menschliche Eingriffe</a:t>
            </a:r>
            <a:endParaRPr lang="de-DE" sz="1800" dirty="0" smtClean="0"/>
          </a:p>
          <a:p>
            <a:pPr lvl="1" eaLnBrk="1" hangingPunct="1">
              <a:lnSpc>
                <a:spcPct val="80000"/>
              </a:lnSpc>
            </a:pPr>
            <a:r>
              <a:rPr lang="de-DE" sz="1800" dirty="0" smtClean="0"/>
              <a:t>Was ist die Ressource (z.B. Verknüpfung zu einem Fachvokabular)?</a:t>
            </a:r>
          </a:p>
          <a:p>
            <a:pPr lvl="1" eaLnBrk="1" hangingPunct="1">
              <a:lnSpc>
                <a:spcPct val="80000"/>
              </a:lnSpc>
            </a:pPr>
            <a:r>
              <a:rPr lang="de-DE" sz="1800" dirty="0" smtClean="0"/>
              <a:t>Wie kann die Ressource verwendet werden (z.B. Verknüpfung zu einer Lizenz)?</a:t>
            </a:r>
          </a:p>
          <a:p>
            <a:pPr lvl="1" eaLnBrk="1" hangingPunct="1">
              <a:lnSpc>
                <a:spcPct val="80000"/>
              </a:lnSpc>
            </a:pPr>
            <a:r>
              <a:rPr lang="de-DE" sz="1800" dirty="0" smtClean="0"/>
              <a:t>Wo kann ich weitere Informationen über diese Ressource finden (z.B. Verknüpfung zu einer Website oder Dokumentation, die die Ressource beschreibt)?</a:t>
            </a:r>
          </a:p>
          <a:p>
            <a:pPr lvl="1" eaLnBrk="1" hangingPunct="1">
              <a:lnSpc>
                <a:spcPct val="80000"/>
              </a:lnSpc>
            </a:pPr>
            <a:r>
              <a:rPr lang="de-DE" sz="1800" dirty="0" smtClean="0"/>
              <a:t>Wie können hochwertige Informationen eingeschlossen werden?</a:t>
            </a:r>
          </a:p>
          <a:p>
            <a:pPr eaLnBrk="1" hangingPunct="1">
              <a:lnSpc>
                <a:spcPct val="80000"/>
              </a:lnSpc>
            </a:pPr>
            <a:endParaRPr lang="de-DE" sz="1700" dirty="0" smtClean="0"/>
          </a:p>
        </p:txBody>
      </p:sp>
      <p:sp>
        <p:nvSpPr>
          <p:cNvPr id="32772"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A2E77727-D4D7-44B2-9ECC-BA9CE281638B}" type="slidenum">
              <a:rPr lang="en-GB" smtClean="0"/>
              <a:pPr fontAlgn="base">
                <a:spcBef>
                  <a:spcPct val="0"/>
                </a:spcBef>
                <a:spcAft>
                  <a:spcPct val="0"/>
                </a:spcAft>
              </a:pPr>
              <a:t>25</a:t>
            </a:fld>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539750" y="685800"/>
            <a:ext cx="8070850" cy="914400"/>
          </a:xfrm>
        </p:spPr>
        <p:txBody>
          <a:bodyPr/>
          <a:lstStyle/>
          <a:p>
            <a:pPr eaLnBrk="1" hangingPunct="1"/>
            <a:r>
              <a:rPr lang="de-DE" dirty="0" smtClean="0"/>
              <a:t>Die Pflege Ihrer Metadaten</a:t>
            </a:r>
          </a:p>
        </p:txBody>
      </p:sp>
      <p:sp>
        <p:nvSpPr>
          <p:cNvPr id="33795" name="2 Marcador de contenido"/>
          <p:cNvSpPr>
            <a:spLocks noGrp="1"/>
          </p:cNvSpPr>
          <p:nvPr>
            <p:ph sz="quarter" idx="15"/>
          </p:nvPr>
        </p:nvSpPr>
        <p:spPr/>
        <p:txBody>
          <a:bodyPr/>
          <a:lstStyle/>
          <a:p>
            <a:pPr eaLnBrk="1" hangingPunct="1"/>
            <a:r>
              <a:rPr lang="de-DE" i="1" dirty="0" smtClean="0">
                <a:solidFill>
                  <a:schemeClr val="accent1"/>
                </a:solidFill>
              </a:rPr>
              <a:t>Ansätze für die Pflege von Metadaten müssen für den Datentyp, der veröffentlicht wird</a:t>
            </a:r>
            <a:r>
              <a:rPr lang="de-DE" i="1" dirty="0">
                <a:solidFill>
                  <a:schemeClr val="accent1"/>
                </a:solidFill>
              </a:rPr>
              <a:t>,</a:t>
            </a:r>
            <a:r>
              <a:rPr lang="de-DE" i="1" dirty="0" smtClean="0">
                <a:solidFill>
                  <a:schemeClr val="accent1"/>
                </a:solidFill>
              </a:rPr>
              <a:t> geeignet sein</a:t>
            </a:r>
          </a:p>
          <a:p>
            <a:pPr eaLnBrk="1" hangingPunct="1"/>
            <a:endParaRPr lang="de-DE" i="1" dirty="0" smtClean="0">
              <a:solidFill>
                <a:schemeClr val="accent1"/>
              </a:solidFill>
            </a:endParaRPr>
          </a:p>
          <a:p>
            <a:pPr lvl="1" eaLnBrk="1" hangingPunct="1"/>
            <a:r>
              <a:rPr lang="de-DE" dirty="0" smtClean="0"/>
              <a:t>Solange sich die </a:t>
            </a:r>
            <a:r>
              <a:rPr lang="de-DE" b="1" dirty="0" smtClean="0"/>
              <a:t>Daten</a:t>
            </a:r>
            <a:r>
              <a:rPr lang="de-DE" dirty="0" smtClean="0"/>
              <a:t> nicht </a:t>
            </a:r>
            <a:r>
              <a:rPr lang="de-DE" b="1" dirty="0" smtClean="0"/>
              <a:t>ändern</a:t>
            </a:r>
            <a:r>
              <a:rPr lang="de-DE" dirty="0" smtClean="0"/>
              <a:t>, können </a:t>
            </a:r>
            <a:r>
              <a:rPr lang="de-DE" b="1" dirty="0" smtClean="0"/>
              <a:t>Metadaten</a:t>
            </a:r>
            <a:r>
              <a:rPr lang="de-DE" dirty="0" smtClean="0"/>
              <a:t> relativ </a:t>
            </a:r>
            <a:r>
              <a:rPr lang="de-DE" b="1" dirty="0" smtClean="0"/>
              <a:t>stabil </a:t>
            </a:r>
            <a:r>
              <a:rPr lang="de-DE" dirty="0" smtClean="0"/>
              <a:t>sein. Änderungen (Massenumwandlung) können offline stattfinden, wenn nötig</a:t>
            </a:r>
          </a:p>
          <a:p>
            <a:pPr lvl="1" eaLnBrk="1" hangingPunct="1"/>
            <a:r>
              <a:rPr lang="de-DE" dirty="0" smtClean="0"/>
              <a:t>Wenn </a:t>
            </a:r>
            <a:r>
              <a:rPr lang="de-DE" b="1" dirty="0" smtClean="0"/>
              <a:t>Daten </a:t>
            </a:r>
            <a:r>
              <a:rPr lang="de-DE" dirty="0" smtClean="0"/>
              <a:t>sich</a:t>
            </a:r>
            <a:r>
              <a:rPr lang="de-DE" b="1" dirty="0" smtClean="0"/>
              <a:t> häufig ändern </a:t>
            </a:r>
            <a:r>
              <a:rPr lang="de-DE" dirty="0" smtClean="0"/>
              <a:t>(z.B. </a:t>
            </a:r>
            <a:r>
              <a:rPr lang="de-DE" dirty="0" smtClean="0"/>
              <a:t>Sensoren-Daten in Echtzeit), </a:t>
            </a:r>
            <a:r>
              <a:rPr lang="de-DE" dirty="0" smtClean="0"/>
              <a:t>müssen die </a:t>
            </a:r>
            <a:r>
              <a:rPr lang="de-DE" b="1" dirty="0" smtClean="0"/>
              <a:t>Metadaten</a:t>
            </a:r>
            <a:r>
              <a:rPr lang="de-DE" dirty="0" smtClean="0"/>
              <a:t> mit dem Datenworkflow eng gekoppelt werden und </a:t>
            </a:r>
            <a:r>
              <a:rPr lang="de-DE" b="1" dirty="0" smtClean="0"/>
              <a:t>Änderungen </a:t>
            </a:r>
            <a:r>
              <a:rPr lang="de-DE" dirty="0" smtClean="0"/>
              <a:t>praktisch </a:t>
            </a:r>
            <a:r>
              <a:rPr lang="de-DE" b="1" dirty="0" smtClean="0"/>
              <a:t>unmittelbar </a:t>
            </a:r>
            <a:r>
              <a:rPr lang="de-DE" dirty="0" smtClean="0"/>
              <a:t>erfolgen</a:t>
            </a:r>
            <a:endParaRPr lang="de-DE" b="1" dirty="0" smtClean="0"/>
          </a:p>
          <a:p>
            <a:pPr lvl="1" eaLnBrk="1" hangingPunct="1"/>
            <a:endParaRPr lang="de-DE" dirty="0" smtClean="0"/>
          </a:p>
        </p:txBody>
      </p:sp>
      <p:sp>
        <p:nvSpPr>
          <p:cNvPr id="33796"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1D93D0D4-5E7F-4521-9895-04EEF74154A1}" type="slidenum">
              <a:rPr lang="en-GB" smtClean="0"/>
              <a:pPr fontAlgn="base">
                <a:spcBef>
                  <a:spcPct val="0"/>
                </a:spcBef>
                <a:spcAft>
                  <a:spcPct val="0"/>
                </a:spcAft>
              </a:pPr>
              <a:t>26</a:t>
            </a:fld>
            <a:endParaRPr lang="en-GB"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539750" y="685800"/>
            <a:ext cx="8070850" cy="914400"/>
          </a:xfrm>
        </p:spPr>
        <p:txBody>
          <a:bodyPr/>
          <a:lstStyle/>
          <a:p>
            <a:pPr eaLnBrk="1" hangingPunct="1"/>
            <a:r>
              <a:rPr lang="de-DE" dirty="0" smtClean="0"/>
              <a:t>Die Aktualisierung Ihrer Metadaten – Änderungen planen</a:t>
            </a:r>
          </a:p>
        </p:txBody>
      </p:sp>
      <p:sp>
        <p:nvSpPr>
          <p:cNvPr id="34819" name="Content Placeholder 2"/>
          <p:cNvSpPr>
            <a:spLocks noGrp="1"/>
          </p:cNvSpPr>
          <p:nvPr>
            <p:ph sz="quarter" idx="15"/>
          </p:nvPr>
        </p:nvSpPr>
        <p:spPr/>
        <p:txBody>
          <a:bodyPr/>
          <a:lstStyle/>
          <a:p>
            <a:pPr eaLnBrk="1" hangingPunct="1"/>
            <a:r>
              <a:rPr lang="de-DE" i="1" dirty="0" smtClean="0">
                <a:solidFill>
                  <a:schemeClr val="accent1"/>
                </a:solidFill>
              </a:rPr>
              <a:t>Metadaten stehen in einem globalen Kontext, der fortlaufend Änderungen ausgesetzt ist!</a:t>
            </a:r>
          </a:p>
          <a:p>
            <a:pPr lvl="1" eaLnBrk="1" hangingPunct="1"/>
            <a:r>
              <a:rPr lang="de-DE" sz="1800" b="1" dirty="0" smtClean="0"/>
              <a:t>Organisation</a:t>
            </a:r>
            <a:r>
              <a:rPr lang="de-DE" sz="1800" dirty="0" smtClean="0"/>
              <a:t> – Abteilungen werden gebildet, mit anderen zusammengeführt, Verantwortlichkeiten werden weitergegeben</a:t>
            </a:r>
          </a:p>
          <a:p>
            <a:pPr lvl="1" eaLnBrk="1" hangingPunct="1"/>
            <a:r>
              <a:rPr lang="de-DE" sz="1800" b="1" dirty="0" smtClean="0"/>
              <a:t>Verwendung der Daten </a:t>
            </a:r>
            <a:r>
              <a:rPr lang="de-DE" sz="1800" dirty="0" smtClean="0"/>
              <a:t>– rund um die Daten entstehen neue Anwendungen</a:t>
            </a:r>
          </a:p>
          <a:p>
            <a:pPr lvl="1" eaLnBrk="1" hangingPunct="1"/>
            <a:r>
              <a:rPr lang="de-DE" sz="1800" b="1" dirty="0" smtClean="0"/>
              <a:t>Referenzdaten</a:t>
            </a:r>
            <a:r>
              <a:rPr lang="de-DE" sz="1800" dirty="0" smtClean="0"/>
              <a:t> – kontrollierte Vokabulare werden entwickelt und miteinander verknüpft</a:t>
            </a:r>
          </a:p>
          <a:p>
            <a:pPr lvl="1" eaLnBrk="1" hangingPunct="1"/>
            <a:r>
              <a:rPr lang="de-DE" sz="1800" b="1" dirty="0" smtClean="0"/>
              <a:t>Datenstandards und Technologien </a:t>
            </a:r>
            <a:r>
              <a:rPr lang="de-DE" sz="1800" dirty="0" smtClean="0"/>
              <a:t>– Der Lebenszyklus von Technologien wird immer kürzer; wie wird das Web von morgen aussehen? </a:t>
            </a:r>
          </a:p>
          <a:p>
            <a:pPr lvl="1" eaLnBrk="1" hangingPunct="1"/>
            <a:r>
              <a:rPr lang="de-DE" sz="1800" b="1" dirty="0" smtClean="0"/>
              <a:t>Werkzeuge und Systeme </a:t>
            </a:r>
            <a:r>
              <a:rPr lang="de-DE" sz="1800" dirty="0" smtClean="0"/>
              <a:t>– die Entwicklung von Speichermedien, Bandbreiten, Mobilen Systemen...</a:t>
            </a:r>
            <a:endParaRPr lang="de-DE" dirty="0" smtClean="0"/>
          </a:p>
        </p:txBody>
      </p:sp>
      <p:sp>
        <p:nvSpPr>
          <p:cNvPr id="34820"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DB1C5672-095A-4D1D-B55D-270B2137F442}" type="slidenum">
              <a:rPr lang="en-GB" smtClean="0"/>
              <a:pPr fontAlgn="base">
                <a:spcBef>
                  <a:spcPct val="0"/>
                </a:spcBef>
                <a:spcAft>
                  <a:spcPct val="0"/>
                </a:spcAft>
              </a:pPr>
              <a:t>27</a:t>
            </a:fld>
            <a:endParaRPr lang="en-GB" dirty="0" smtClean="0"/>
          </a:p>
        </p:txBody>
      </p:sp>
      <p:sp>
        <p:nvSpPr>
          <p:cNvPr id="5" name="Rectangle 4"/>
          <p:cNvSpPr/>
          <p:nvPr/>
        </p:nvSpPr>
        <p:spPr bwMode="ltGray">
          <a:xfrm>
            <a:off x="539552" y="5733256"/>
            <a:ext cx="8136904"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600" i="1" dirty="0">
                <a:solidFill>
                  <a:schemeClr val="accent1"/>
                </a:solidFill>
                <a:latin typeface="Georgia" pitchFamily="18" charset="0"/>
              </a:rPr>
              <a:t>Metadaten sollten so aktuell wie möglich gehalten werden, wobei </a:t>
            </a:r>
            <a:r>
              <a:rPr lang="de-DE" sz="1600" i="1" dirty="0" smtClean="0">
                <a:solidFill>
                  <a:schemeClr val="accent1"/>
                </a:solidFill>
                <a:latin typeface="Georgia" pitchFamily="18" charset="0"/>
              </a:rPr>
              <a:t>jedoch die </a:t>
            </a:r>
            <a:r>
              <a:rPr lang="de-DE" sz="1600" i="1" dirty="0">
                <a:solidFill>
                  <a:schemeClr val="accent1"/>
                </a:solidFill>
                <a:latin typeface="Georgia" pitchFamily="18" charset="0"/>
              </a:rPr>
              <a:t>verfügbare Zeit und das Budget berücksichtigt werden </a:t>
            </a:r>
            <a:r>
              <a:rPr lang="de-DE" sz="1600" i="1" dirty="0" smtClean="0">
                <a:solidFill>
                  <a:schemeClr val="accent1"/>
                </a:solidFill>
                <a:latin typeface="Georgia" pitchFamily="18" charset="0"/>
              </a:rPr>
              <a:t>sollten</a:t>
            </a:r>
            <a:endParaRPr lang="de-DE" sz="1600" i="1" dirty="0">
              <a:solidFill>
                <a:schemeClr val="accent1"/>
              </a:solidFill>
              <a:latin typeface="Georgia"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1 Título"/>
          <p:cNvSpPr>
            <a:spLocks noGrp="1"/>
          </p:cNvSpPr>
          <p:nvPr>
            <p:ph type="title"/>
          </p:nvPr>
        </p:nvSpPr>
        <p:spPr>
          <a:xfrm>
            <a:off x="539750" y="685800"/>
            <a:ext cx="8070850" cy="914400"/>
          </a:xfrm>
        </p:spPr>
        <p:txBody>
          <a:bodyPr/>
          <a:lstStyle/>
          <a:p>
            <a:pPr eaLnBrk="1" hangingPunct="1"/>
            <a:r>
              <a:rPr lang="de-DE" dirty="0" smtClean="0"/>
              <a:t>Speicherung Ihrer Metadaten – was sind die Optionen?</a:t>
            </a:r>
          </a:p>
        </p:txBody>
      </p:sp>
      <p:sp>
        <p:nvSpPr>
          <p:cNvPr id="35843" name="2 Marcador de contenido"/>
          <p:cNvSpPr>
            <a:spLocks noGrp="1"/>
          </p:cNvSpPr>
          <p:nvPr>
            <p:ph sz="quarter" idx="15"/>
          </p:nvPr>
        </p:nvSpPr>
        <p:spPr>
          <a:xfrm>
            <a:off x="539750" y="1773238"/>
            <a:ext cx="8077200" cy="4419600"/>
          </a:xfrm>
        </p:spPr>
        <p:txBody>
          <a:bodyPr/>
          <a:lstStyle/>
          <a:p>
            <a:pPr marL="0" lvl="1" indent="0" eaLnBrk="1" hangingPunct="1">
              <a:buFont typeface="Georgia" pitchFamily="18" charset="0"/>
              <a:buNone/>
            </a:pPr>
            <a:r>
              <a:rPr lang="de-DE" i="1" dirty="0" smtClean="0">
                <a:solidFill>
                  <a:schemeClr val="accent1"/>
                </a:solidFill>
              </a:rPr>
              <a:t>Je nach Betriebserfordernis können Metadaten in die Daten eingebettet oder gesondert von den Daten gespeichert werden</a:t>
            </a:r>
          </a:p>
          <a:p>
            <a:pPr lvl="1" eaLnBrk="1" hangingPunct="1"/>
            <a:r>
              <a:rPr lang="de-DE" dirty="0" smtClean="0"/>
              <a:t>Die Einbettung der Metadaten in die Daten (z.B. Office Dokumente, MP3, JPG, RDF Daten) macht den Datenaustausch leichter</a:t>
            </a:r>
          </a:p>
          <a:p>
            <a:pPr lvl="1" eaLnBrk="1" hangingPunct="1"/>
            <a:r>
              <a:rPr lang="de-DE" dirty="0" smtClean="0"/>
              <a:t>Die Trennung der Metadaten von den Daten (z.B. in einer Datenbank) mit Links zu den entsprechenden Dateien macht die Verwaltung einfacher</a:t>
            </a:r>
          </a:p>
          <a:p>
            <a:pPr marL="0" lvl="1" indent="0" eaLnBrk="1" hangingPunct="1">
              <a:buFont typeface="Georgia" pitchFamily="18" charset="0"/>
              <a:buNone/>
            </a:pPr>
            <a:endParaRPr lang="de-DE" sz="1400" dirty="0" smtClean="0"/>
          </a:p>
          <a:p>
            <a:pPr marL="0" lvl="1" indent="0" eaLnBrk="1" hangingPunct="1">
              <a:buFont typeface="Georgia" pitchFamily="18" charset="0"/>
              <a:buNone/>
            </a:pPr>
            <a:r>
              <a:rPr lang="de-DE" dirty="0" smtClean="0"/>
              <a:t>Metadaten können in einer</a:t>
            </a:r>
            <a:r>
              <a:rPr lang="de-DE" b="1" dirty="0" smtClean="0"/>
              <a:t> „klassischen” relationalen Datenbank </a:t>
            </a:r>
            <a:r>
              <a:rPr lang="de-DE" dirty="0" smtClean="0"/>
              <a:t>oder einem </a:t>
            </a:r>
            <a:r>
              <a:rPr lang="de-DE" b="1" dirty="0" smtClean="0"/>
              <a:t>RDF Triple Speicher </a:t>
            </a:r>
            <a:r>
              <a:rPr lang="de-DE" dirty="0" smtClean="0"/>
              <a:t>gespeichert werden. Die Wahl der Speicherart hängt von der Verfügbarkeit der Werkzeuge und den Anforderungen an Leistung und Kapazität ab</a:t>
            </a:r>
          </a:p>
          <a:p>
            <a:pPr marL="0" lvl="1" indent="0" eaLnBrk="1" hangingPunct="1">
              <a:buFont typeface="Georgia" pitchFamily="18" charset="0"/>
              <a:buNone/>
            </a:pPr>
            <a:endParaRPr lang="de-DE" dirty="0" smtClean="0"/>
          </a:p>
          <a:p>
            <a:pPr eaLnBrk="1" hangingPunct="1"/>
            <a:endParaRPr lang="de-DE" sz="2400" dirty="0" smtClean="0"/>
          </a:p>
        </p:txBody>
      </p:sp>
      <p:sp>
        <p:nvSpPr>
          <p:cNvPr id="35844"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211B0102-CA0D-4D90-8AC4-9DDDC4425666}" type="slidenum">
              <a:rPr lang="en-GB" smtClean="0"/>
              <a:pPr fontAlgn="base">
                <a:spcBef>
                  <a:spcPct val="0"/>
                </a:spcBef>
                <a:spcAft>
                  <a:spcPct val="0"/>
                </a:spcAft>
              </a:pPr>
              <a:t>28</a:t>
            </a:fld>
            <a:endParaRPr lang="en-GB"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539750" y="685800"/>
            <a:ext cx="8070850" cy="914400"/>
          </a:xfrm>
        </p:spPr>
        <p:txBody>
          <a:bodyPr/>
          <a:lstStyle/>
          <a:p>
            <a:pPr eaLnBrk="1" hangingPunct="1"/>
            <a:r>
              <a:rPr lang="de-DE" dirty="0" smtClean="0"/>
              <a:t>Die Löschung von Daten</a:t>
            </a:r>
          </a:p>
        </p:txBody>
      </p:sp>
      <p:sp>
        <p:nvSpPr>
          <p:cNvPr id="36867" name="2 Marcador de contenido"/>
          <p:cNvSpPr>
            <a:spLocks noGrp="1"/>
          </p:cNvSpPr>
          <p:nvPr>
            <p:ph sz="quarter" idx="15"/>
          </p:nvPr>
        </p:nvSpPr>
        <p:spPr/>
        <p:txBody>
          <a:bodyPr/>
          <a:lstStyle/>
          <a:p>
            <a:pPr eaLnBrk="1" hangingPunct="1"/>
            <a:r>
              <a:rPr lang="de-DE" i="1" dirty="0" smtClean="0">
                <a:solidFill>
                  <a:schemeClr val="accent1"/>
                </a:solidFill>
              </a:rPr>
              <a:t>In vielen Fällen müssen Metadaten sogar nach der Löschung der Daten, die sie beschreiben, erhalten bleiben</a:t>
            </a:r>
          </a:p>
          <a:p>
            <a:pPr eaLnBrk="1" hangingPunct="1"/>
            <a:endParaRPr lang="de-DE" dirty="0" smtClean="0"/>
          </a:p>
          <a:p>
            <a:pPr eaLnBrk="1" hangingPunct="1"/>
            <a:r>
              <a:rPr lang="de-DE" sz="1800" b="1" dirty="0" smtClean="0"/>
              <a:t>Stilllegung oder Löschung </a:t>
            </a:r>
            <a:r>
              <a:rPr lang="de-DE" sz="1800" dirty="0" smtClean="0"/>
              <a:t>von Daten geschieht zum Beispiel:</a:t>
            </a:r>
          </a:p>
          <a:p>
            <a:pPr lvl="1" eaLnBrk="1" hangingPunct="1"/>
            <a:r>
              <a:rPr lang="de-DE" sz="1800" dirty="0" smtClean="0"/>
              <a:t>Wenn Daten nicht mehr erforderlich sind</a:t>
            </a:r>
          </a:p>
          <a:p>
            <a:pPr lvl="1" eaLnBrk="1" hangingPunct="1"/>
            <a:r>
              <a:rPr lang="de-DE" sz="1800" dirty="0" smtClean="0"/>
              <a:t>Wenn Daten nicht mehr gültig sind</a:t>
            </a:r>
          </a:p>
          <a:p>
            <a:pPr lvl="1" eaLnBrk="1" hangingPunct="1"/>
            <a:r>
              <a:rPr lang="de-DE" sz="1800" dirty="0" smtClean="0"/>
              <a:t>Wenn Daten falsch sind</a:t>
            </a:r>
          </a:p>
          <a:p>
            <a:pPr lvl="1" eaLnBrk="1" hangingPunct="1"/>
            <a:r>
              <a:rPr lang="de-DE" sz="1800" dirty="0" smtClean="0"/>
              <a:t>Wenn Daten vom Eigentümer/Herausgeber entfernt werden</a:t>
            </a:r>
          </a:p>
          <a:p>
            <a:pPr eaLnBrk="1" hangingPunct="1"/>
            <a:endParaRPr lang="de-DE" sz="1800" dirty="0" smtClean="0"/>
          </a:p>
          <a:p>
            <a:pPr eaLnBrk="1" hangingPunct="1"/>
            <a:r>
              <a:rPr lang="de-DE" sz="1800" dirty="0" smtClean="0"/>
              <a:t>In diesem Fall sollten die Metadaten </a:t>
            </a:r>
            <a:r>
              <a:rPr lang="de-DE" sz="1800" b="1" dirty="0" smtClean="0"/>
              <a:t>Informationen darüber enthalten</a:t>
            </a:r>
            <a:r>
              <a:rPr lang="de-DE" sz="1800" dirty="0" smtClean="0"/>
              <a:t>, dass die Daten </a:t>
            </a:r>
            <a:r>
              <a:rPr lang="de-DE" sz="1800" b="1" dirty="0" smtClean="0"/>
              <a:t>gelöscht</a:t>
            </a:r>
            <a:r>
              <a:rPr lang="de-DE" sz="1800" dirty="0" smtClean="0"/>
              <a:t> wurden, und sofern diese </a:t>
            </a:r>
            <a:r>
              <a:rPr lang="de-DE" sz="1800" b="1" dirty="0" smtClean="0"/>
              <a:t>archiviert</a:t>
            </a:r>
            <a:r>
              <a:rPr lang="de-DE" sz="1800" dirty="0" smtClean="0"/>
              <a:t> wurden, wie und wo eine </a:t>
            </a:r>
            <a:r>
              <a:rPr lang="de-DE" sz="1800" b="1" dirty="0" smtClean="0"/>
              <a:t>Archivierungskopie</a:t>
            </a:r>
            <a:r>
              <a:rPr lang="de-DE" sz="1800" dirty="0" smtClean="0"/>
              <a:t> </a:t>
            </a:r>
            <a:r>
              <a:rPr lang="de-DE" sz="1800" b="1" dirty="0" smtClean="0"/>
              <a:t>angefordert</a:t>
            </a:r>
            <a:r>
              <a:rPr lang="de-DE" sz="1800" dirty="0" smtClean="0"/>
              <a:t> werden kann</a:t>
            </a:r>
            <a:endParaRPr lang="de-DE" dirty="0" smtClean="0"/>
          </a:p>
        </p:txBody>
      </p:sp>
      <p:sp>
        <p:nvSpPr>
          <p:cNvPr id="36868"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6C82AF60-68E0-41CD-AA2A-FA394DCEE0D0}" type="slidenum">
              <a:rPr lang="en-GB" smtClean="0"/>
              <a:pPr fontAlgn="base">
                <a:spcBef>
                  <a:spcPct val="0"/>
                </a:spcBef>
                <a:spcAft>
                  <a:spcPct val="0"/>
                </a:spcAft>
              </a:pPr>
              <a:t>29</a:t>
            </a:fld>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685800"/>
            <a:ext cx="8070850" cy="914400"/>
          </a:xfrm>
        </p:spPr>
        <p:txBody>
          <a:bodyPr/>
          <a:lstStyle/>
          <a:p>
            <a:pPr eaLnBrk="1" hangingPunct="1"/>
            <a:r>
              <a:rPr lang="en-GB" dirty="0" smtClean="0"/>
              <a:t>Lernziele</a:t>
            </a:r>
            <a:endParaRPr lang="en-GB" dirty="0" smtClean="0"/>
          </a:p>
        </p:txBody>
      </p:sp>
      <p:sp>
        <p:nvSpPr>
          <p:cNvPr id="15363" name="Content Placeholder 2"/>
          <p:cNvSpPr>
            <a:spLocks noGrp="1"/>
          </p:cNvSpPr>
          <p:nvPr>
            <p:ph sz="quarter" idx="15"/>
          </p:nvPr>
        </p:nvSpPr>
        <p:spPr/>
        <p:txBody>
          <a:bodyPr/>
          <a:lstStyle/>
          <a:p>
            <a:pPr eaLnBrk="1" hangingPunct="1"/>
            <a:r>
              <a:rPr lang="de-DE" dirty="0"/>
              <a:t>Am Ende dieses Trainingsmodul sollten </a:t>
            </a:r>
            <a:r>
              <a:rPr lang="de-DE" dirty="0" smtClean="0"/>
              <a:t>Sie verstehen:</a:t>
            </a:r>
            <a:endParaRPr lang="de-DE" dirty="0"/>
          </a:p>
          <a:p>
            <a:pPr lvl="1" eaLnBrk="1" hangingPunct="1"/>
            <a:r>
              <a:rPr lang="de-DE" dirty="0" smtClean="0"/>
              <a:t>was </a:t>
            </a:r>
            <a:r>
              <a:rPr lang="de-DE" dirty="0"/>
              <a:t>Metadaten sind;</a:t>
            </a:r>
          </a:p>
          <a:p>
            <a:pPr lvl="1" eaLnBrk="1" hangingPunct="1"/>
            <a:r>
              <a:rPr lang="de-DE" dirty="0"/>
              <a:t>Terminologie und Grundsätze der </a:t>
            </a:r>
            <a:r>
              <a:rPr lang="de-DE" dirty="0" smtClean="0"/>
              <a:t>Metadatenverwaltung;</a:t>
            </a:r>
            <a:endParaRPr lang="de-DE" dirty="0"/>
          </a:p>
          <a:p>
            <a:pPr lvl="1" eaLnBrk="1" hangingPunct="1"/>
            <a:r>
              <a:rPr lang="de-DE" dirty="0"/>
              <a:t>die verschiedenen Dimensionen der Qualität von </a:t>
            </a:r>
            <a:r>
              <a:rPr lang="de-DE" dirty="0" smtClean="0"/>
              <a:t>Metadaten;</a:t>
            </a:r>
            <a:endParaRPr lang="de-DE" dirty="0"/>
          </a:p>
          <a:p>
            <a:pPr lvl="1" eaLnBrk="1" hangingPunct="1"/>
            <a:r>
              <a:rPr lang="de-DE" dirty="0"/>
              <a:t>die Nutzung von kontrollierten </a:t>
            </a:r>
            <a:r>
              <a:rPr lang="de-DE" dirty="0" smtClean="0"/>
              <a:t>Vokabularen </a:t>
            </a:r>
            <a:r>
              <a:rPr lang="de-DE" dirty="0"/>
              <a:t>für </a:t>
            </a:r>
            <a:r>
              <a:rPr lang="de-DE" dirty="0" smtClean="0"/>
              <a:t>Metadaten;</a:t>
            </a:r>
            <a:endParaRPr lang="de-DE" dirty="0"/>
          </a:p>
          <a:p>
            <a:pPr lvl="1" eaLnBrk="1" hangingPunct="1"/>
            <a:r>
              <a:rPr lang="de-DE" dirty="0" smtClean="0"/>
              <a:t>Austausch </a:t>
            </a:r>
            <a:r>
              <a:rPr lang="de-DE" dirty="0"/>
              <a:t>und Erstellung von </a:t>
            </a:r>
            <a:r>
              <a:rPr lang="de-DE" dirty="0" smtClean="0"/>
              <a:t>Metadaten;</a:t>
            </a:r>
            <a:endParaRPr lang="de-DE" dirty="0"/>
          </a:p>
          <a:p>
            <a:pPr lvl="1" eaLnBrk="1" hangingPunct="1"/>
            <a:r>
              <a:rPr lang="de-DE" dirty="0"/>
              <a:t>Metadatenverwaltung in Open Data Support.</a:t>
            </a:r>
          </a:p>
          <a:p>
            <a:pPr eaLnBrk="1" hangingPunct="1"/>
            <a:endParaRPr lang="de-DE" dirty="0"/>
          </a:p>
        </p:txBody>
      </p:sp>
      <p:sp>
        <p:nvSpPr>
          <p:cNvPr id="1536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a:t>Folie</a:t>
            </a:r>
            <a:r>
              <a:rPr lang="en-GB" dirty="0"/>
              <a:t> </a:t>
            </a:r>
            <a:fld id="{BB2A33C2-5E89-45FA-B7DA-47E0821867FA}" type="slidenum">
              <a:rPr lang="en-GB" smtClean="0"/>
              <a:pPr fontAlgn="base">
                <a:spcBef>
                  <a:spcPct val="0"/>
                </a:spcBef>
                <a:spcAft>
                  <a:spcPct val="0"/>
                </a:spcAft>
              </a:pPr>
              <a:t>3</a:t>
            </a:fld>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539750" y="685800"/>
            <a:ext cx="8070850" cy="914400"/>
          </a:xfrm>
        </p:spPr>
        <p:txBody>
          <a:bodyPr/>
          <a:lstStyle/>
          <a:p>
            <a:pPr eaLnBrk="1" hangingPunct="1"/>
            <a:r>
              <a:rPr lang="de-DE" smtClean="0"/>
              <a:t>Veröffentlichung von Metadaten – Welche Optionen haben Sie?</a:t>
            </a:r>
          </a:p>
        </p:txBody>
      </p:sp>
      <p:sp>
        <p:nvSpPr>
          <p:cNvPr id="3" name="2 Marcador de contenido"/>
          <p:cNvSpPr>
            <a:spLocks noGrp="1"/>
          </p:cNvSpPr>
          <p:nvPr>
            <p:ph sz="quarter" idx="15"/>
          </p:nvPr>
        </p:nvSpPr>
        <p:spPr/>
        <p:txBody>
          <a:bodyPr rtlCol="0">
            <a:normAutofit fontScale="92500" lnSpcReduction="20000"/>
          </a:bodyPr>
          <a:lstStyle/>
          <a:p>
            <a:pPr marL="274320" lvl="1" indent="-274320" eaLnBrk="1" fontAlgn="auto" hangingPunct="1">
              <a:spcBef>
                <a:spcPts val="0"/>
              </a:spcBef>
              <a:defRPr/>
            </a:pPr>
            <a:r>
              <a:rPr lang="de-DE" dirty="0" smtClean="0"/>
              <a:t>‘Offene’ Veröffentlichung: direkter Zugang auf URIs:</a:t>
            </a:r>
          </a:p>
          <a:p>
            <a:pPr marL="548640" lvl="2" indent="-274320" eaLnBrk="1" fontAlgn="auto" hangingPunct="1">
              <a:spcBef>
                <a:spcPts val="0"/>
              </a:spcBef>
              <a:spcAft>
                <a:spcPts val="1200"/>
              </a:spcAft>
              <a:defRPr/>
            </a:pPr>
            <a:r>
              <a:rPr lang="de-DE" sz="1900" dirty="0" smtClean="0"/>
              <a:t>Dies ist die Option, die am ehesten im Einklang mit der Vision von </a:t>
            </a:r>
            <a:r>
              <a:rPr lang="de-DE" sz="1900" dirty="0" err="1" smtClean="0"/>
              <a:t>Linked</a:t>
            </a:r>
            <a:r>
              <a:rPr lang="de-DE" sz="1900" dirty="0" smtClean="0"/>
              <a:t> Open Data steht. Sie ermöglicht das “der-Nase-nach”-Prinzip</a:t>
            </a:r>
          </a:p>
          <a:p>
            <a:pPr marL="274320" lvl="1" indent="-274320" eaLnBrk="1" fontAlgn="auto" hangingPunct="1">
              <a:spcBef>
                <a:spcPts val="0"/>
              </a:spcBef>
              <a:defRPr/>
            </a:pPr>
            <a:r>
              <a:rPr lang="de-DE" dirty="0" smtClean="0"/>
              <a:t>Machen Sie Ihre Metadaten durch einen </a:t>
            </a:r>
            <a:r>
              <a:rPr lang="de-DE" b="1" dirty="0" smtClean="0"/>
              <a:t>SPARQL-Endpunkt </a:t>
            </a:r>
            <a:r>
              <a:rPr lang="de-DE" dirty="0" smtClean="0"/>
              <a:t>verfügbar:</a:t>
            </a:r>
            <a:endParaRPr lang="de-DE" b="1" dirty="0" smtClean="0"/>
          </a:p>
          <a:p>
            <a:pPr marL="548640" lvl="2" indent="-274320" eaLnBrk="1" fontAlgn="auto" hangingPunct="1">
              <a:spcBef>
                <a:spcPts val="0"/>
              </a:spcBef>
              <a:defRPr/>
            </a:pPr>
            <a:r>
              <a:rPr lang="de-DE" sz="1900" dirty="0" smtClean="0"/>
              <a:t>Dies ermöglicht, dass externe Systeme Anfragen zu einem RDF Triple Speicher senden</a:t>
            </a:r>
          </a:p>
          <a:p>
            <a:pPr marL="548640" lvl="2" indent="-274320" eaLnBrk="1" fontAlgn="auto" hangingPunct="1">
              <a:spcBef>
                <a:spcPts val="0"/>
              </a:spcBef>
              <a:spcAft>
                <a:spcPts val="1200"/>
              </a:spcAft>
              <a:defRPr/>
            </a:pPr>
            <a:r>
              <a:rPr lang="de-DE" sz="1900" dirty="0" smtClean="0"/>
              <a:t>Dies erfordert Kenntnisse über das in dem Triple Speicher verwendete Schema</a:t>
            </a:r>
          </a:p>
          <a:p>
            <a:pPr marL="274320" lvl="1" indent="-274320" eaLnBrk="1" fontAlgn="auto" hangingPunct="1">
              <a:spcBef>
                <a:spcPts val="0"/>
              </a:spcBef>
              <a:defRPr/>
            </a:pPr>
            <a:r>
              <a:rPr lang="de-DE" dirty="0" smtClean="0"/>
              <a:t>Verzögerte Veröffentlichung: Zugang zu exportierten Dateien in RDF</a:t>
            </a:r>
          </a:p>
          <a:p>
            <a:pPr marL="548640" lvl="2" indent="-274320" eaLnBrk="1" fontAlgn="auto" hangingPunct="1">
              <a:spcBef>
                <a:spcPts val="0"/>
              </a:spcBef>
              <a:defRPr/>
            </a:pPr>
            <a:r>
              <a:rPr lang="de-DE" sz="1900" dirty="0" smtClean="0"/>
              <a:t>Erfolgt durch die Umwandlung von Nicht-RDF-Daten in RDF-Daten</a:t>
            </a:r>
          </a:p>
          <a:p>
            <a:pPr marL="548640" lvl="2" indent="-274320" eaLnBrk="1" fontAlgn="auto" hangingPunct="1">
              <a:spcBef>
                <a:spcPts val="0"/>
              </a:spcBef>
              <a:defRPr/>
            </a:pPr>
            <a:r>
              <a:rPr lang="de-DE" sz="1900" dirty="0" smtClean="0"/>
              <a:t>Ermöglicht das offline Herunterladen von Großvolumen und das Zwischenspeichern von Datensammlungen</a:t>
            </a:r>
          </a:p>
          <a:p>
            <a:pPr marL="548640" lvl="2" indent="-274320" eaLnBrk="1" fontAlgn="auto" hangingPunct="1">
              <a:spcBef>
                <a:spcPts val="0"/>
              </a:spcBef>
              <a:defRPr/>
            </a:pPr>
            <a:r>
              <a:rPr lang="de-DE" sz="1900" dirty="0" smtClean="0"/>
              <a:t>Ermöglicht die Einführung einer Zugriffskontrolle</a:t>
            </a:r>
          </a:p>
          <a:p>
            <a:pPr marL="274320" lvl="1" indent="-274320" eaLnBrk="1" fontAlgn="auto" hangingPunct="1">
              <a:spcBef>
                <a:spcPts val="0"/>
              </a:spcBef>
              <a:defRPr/>
            </a:pPr>
            <a:endParaRPr lang="de-DE" dirty="0"/>
          </a:p>
        </p:txBody>
      </p:sp>
      <p:sp>
        <p:nvSpPr>
          <p:cNvPr id="37892"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9AF337C9-CFC6-457B-AA40-9BEB29C2F5C3}" type="slidenum">
              <a:rPr lang="en-GB" smtClean="0"/>
              <a:pPr fontAlgn="base">
                <a:spcBef>
                  <a:spcPct val="0"/>
                </a:spcBef>
                <a:spcAft>
                  <a:spcPct val="0"/>
                </a:spcAft>
              </a:pPr>
              <a:t>30</a:t>
            </a:fld>
            <a:endParaRPr lang="en-GB" dirty="0" smtClean="0"/>
          </a:p>
        </p:txBody>
      </p:sp>
      <p:sp>
        <p:nvSpPr>
          <p:cNvPr id="5" name="Rectangle 4"/>
          <p:cNvSpPr/>
          <p:nvPr/>
        </p:nvSpPr>
        <p:spPr bwMode="ltGray">
          <a:xfrm>
            <a:off x="3926549" y="5985111"/>
            <a:ext cx="5184576" cy="252201"/>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sz="1000" b="1" dirty="0" err="1">
                <a:solidFill>
                  <a:schemeClr val="tx1"/>
                </a:solidFill>
                <a:latin typeface="+mj-lt"/>
              </a:rPr>
              <a:t>Siehe</a:t>
            </a:r>
            <a:r>
              <a:rPr lang="en-GB" sz="1000" b="1" dirty="0">
                <a:solidFill>
                  <a:schemeClr val="tx1"/>
                </a:solidFill>
                <a:latin typeface="+mj-lt"/>
              </a:rPr>
              <a:t> </a:t>
            </a:r>
            <a:r>
              <a:rPr lang="en-GB" sz="1000" b="1" dirty="0" err="1" smtClean="0">
                <a:solidFill>
                  <a:schemeClr val="tx1"/>
                </a:solidFill>
                <a:latin typeface="+mj-lt"/>
              </a:rPr>
              <a:t>auch</a:t>
            </a:r>
            <a:r>
              <a:rPr lang="en-GB" sz="1000" b="1" dirty="0" smtClean="0">
                <a:solidFill>
                  <a:schemeClr val="tx1"/>
                </a:solidFill>
                <a:latin typeface="+mj-lt"/>
              </a:rPr>
              <a:t>: </a:t>
            </a:r>
            <a:r>
              <a:rPr lang="en-GB" sz="1000" dirty="0" smtClean="0">
                <a:latin typeface="+mj-lt"/>
                <a:hlinkClick r:id="rId3"/>
              </a:rPr>
              <a:t>http</a:t>
            </a:r>
            <a:r>
              <a:rPr lang="en-GB" sz="1000" dirty="0">
                <a:latin typeface="+mj-lt"/>
                <a:hlinkClick r:id="rId3"/>
              </a:rPr>
              <a:t>://www.slideshare.net/OpenDataSupport/licence-your-data-metadata</a:t>
            </a:r>
            <a:r>
              <a:rPr lang="en-GB" sz="1000" dirty="0">
                <a:latin typeface="+mj-lt"/>
              </a:rPr>
              <a:t> </a:t>
            </a:r>
            <a:endParaRPr lang="en-GB" sz="1000" dirty="0">
              <a:solidFill>
                <a:schemeClr val="tx1"/>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a:xfrm>
            <a:off x="539750" y="2133600"/>
            <a:ext cx="8070850" cy="914400"/>
          </a:xfrm>
        </p:spPr>
        <p:txBody>
          <a:bodyPr/>
          <a:lstStyle/>
          <a:p>
            <a:pPr eaLnBrk="1" hangingPunct="1"/>
            <a:r>
              <a:rPr lang="de-DE" sz="7200" i="0" dirty="0" smtClean="0">
                <a:solidFill>
                  <a:schemeClr val="accent1"/>
                </a:solidFill>
                <a:latin typeface="Bradley Hand ITC" pitchFamily="66" charset="0"/>
              </a:rPr>
              <a:t>Metadatenqualität</a:t>
            </a:r>
            <a:r>
              <a:rPr lang="de-DE" sz="8800" i="0" dirty="0" smtClean="0">
                <a:solidFill>
                  <a:schemeClr val="accent1"/>
                </a:solidFill>
                <a:latin typeface="Bradley Hand ITC" pitchFamily="66" charset="0"/>
              </a:rPr>
              <a:t/>
            </a:r>
            <a:br>
              <a:rPr lang="de-DE" sz="8800" i="0" dirty="0" smtClean="0">
                <a:solidFill>
                  <a:schemeClr val="accent1"/>
                </a:solidFill>
                <a:latin typeface="Bradley Hand ITC" pitchFamily="66" charset="0"/>
              </a:rPr>
            </a:br>
            <a:r>
              <a:rPr lang="de-DE" b="0" dirty="0" smtClean="0"/>
              <a:t>Die Qualität und Vollständigkeit der Metadatenbeschreibung Ihrer Datensätze haben einen direkten Einfluss auf ihre Auffindbarkeit und Weiterverwendung</a:t>
            </a:r>
            <a:br>
              <a:rPr lang="de-DE" b="0" dirty="0" smtClean="0"/>
            </a:br>
            <a:endParaRPr lang="de-DE" b="0" dirty="0" smtClean="0">
              <a:solidFill>
                <a:schemeClr val="accent1"/>
              </a:solidFill>
            </a:endParaRPr>
          </a:p>
        </p:txBody>
      </p:sp>
      <p:sp>
        <p:nvSpPr>
          <p:cNvPr id="38915"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FC2497AB-F3C0-4686-979B-A5EC926EEA40}" type="slidenum">
              <a:rPr lang="en-GB" smtClean="0"/>
              <a:pPr fontAlgn="base">
                <a:spcBef>
                  <a:spcPct val="0"/>
                </a:spcBef>
                <a:spcAft>
                  <a:spcPct val="0"/>
                </a:spcAft>
              </a:pPr>
              <a:t>31</a:t>
            </a:fld>
            <a:endParaRPr lang="en-GB"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9750" y="685800"/>
            <a:ext cx="8070850" cy="914400"/>
          </a:xfrm>
        </p:spPr>
        <p:txBody>
          <a:bodyPr/>
          <a:lstStyle/>
          <a:p>
            <a:pPr eaLnBrk="1" hangingPunct="1"/>
            <a:r>
              <a:rPr lang="de-DE" smtClean="0"/>
              <a:t>Bei der Metadaten Qualität geht es um... (1/3)</a:t>
            </a:r>
          </a:p>
        </p:txBody>
      </p:sp>
      <p:sp>
        <p:nvSpPr>
          <p:cNvPr id="39939" name="Content Placeholder 3"/>
          <p:cNvSpPr>
            <a:spLocks noGrp="1"/>
          </p:cNvSpPr>
          <p:nvPr>
            <p:ph sz="quarter" idx="15"/>
          </p:nvPr>
        </p:nvSpPr>
        <p:spPr>
          <a:xfrm>
            <a:off x="539750" y="1484312"/>
            <a:ext cx="8077200" cy="4608983"/>
          </a:xfrm>
        </p:spPr>
        <p:txBody>
          <a:bodyPr/>
          <a:lstStyle/>
          <a:p>
            <a:pPr lvl="1" eaLnBrk="1" hangingPunct="1"/>
            <a:r>
              <a:rPr lang="de-DE" dirty="0" smtClean="0"/>
              <a:t>Die </a:t>
            </a:r>
            <a:r>
              <a:rPr lang="de-DE" b="1" dirty="0" smtClean="0"/>
              <a:t>Genauigkeit</a:t>
            </a:r>
            <a:r>
              <a:rPr lang="de-DE" dirty="0" smtClean="0"/>
              <a:t> Ihrer Metadaten: Werden die Eigenschaften der Ressourcen richtig wiedergegeben?</a:t>
            </a:r>
          </a:p>
          <a:p>
            <a:pPr lvl="2" eaLnBrk="1" hangingPunct="1"/>
            <a:r>
              <a:rPr lang="de-DE" sz="1800" i="1" dirty="0" smtClean="0"/>
              <a:t>Wenn man z.B. den richtigen Titel, die richtige Lizenz und den richtigen Herausgeber angibt, ermöglicht dies den Benutzern, diejenigen Ressourcen zu finden, die sie brauchen.</a:t>
            </a:r>
            <a:endParaRPr lang="de-DE" i="1" dirty="0" smtClean="0"/>
          </a:p>
          <a:p>
            <a:pPr lvl="1" eaLnBrk="1" hangingPunct="1"/>
            <a:r>
              <a:rPr lang="de-DE" dirty="0" smtClean="0"/>
              <a:t>Die </a:t>
            </a:r>
            <a:r>
              <a:rPr lang="de-DE" b="1" dirty="0" smtClean="0"/>
              <a:t>Verfügbarkeit </a:t>
            </a:r>
            <a:r>
              <a:rPr lang="de-DE" dirty="0" smtClean="0"/>
              <a:t>Ihrer Metadaten: Kann man jetzt und in Zukunft auf die Metadaten zugreifen?</a:t>
            </a:r>
          </a:p>
          <a:p>
            <a:pPr lvl="2" eaLnBrk="1" hangingPunct="1"/>
            <a:r>
              <a:rPr lang="de-DE" sz="1800" i="1" dirty="0" smtClean="0"/>
              <a:t>Machen Sie z.B. die Metadaten das Katalogisieren und Herunterladen verfügbar und unterziehen sie sie einem regelmäßigen Backup-Prozess</a:t>
            </a:r>
          </a:p>
          <a:p>
            <a:pPr lvl="1" eaLnBrk="1" hangingPunct="1"/>
            <a:r>
              <a:rPr lang="de-DE" dirty="0" smtClean="0"/>
              <a:t>Die </a:t>
            </a:r>
            <a:r>
              <a:rPr lang="de-DE" b="1" dirty="0" smtClean="0"/>
              <a:t>Vollständigkeit </a:t>
            </a:r>
            <a:r>
              <a:rPr lang="de-DE" dirty="0" smtClean="0"/>
              <a:t>Ihrer Metadaten: Sind alle relevanten Eigenschaften der Ressource genannt (soweit praktisch und wirtschaftlich möglich und für die Anwendung notwendig)?</a:t>
            </a:r>
          </a:p>
          <a:p>
            <a:pPr lvl="2" eaLnBrk="1" hangingPunct="1"/>
            <a:r>
              <a:rPr lang="de-DE" sz="1800" i="1" dirty="0" smtClean="0"/>
              <a:t>z.B. Angabe der Lizenz, die die Weiterverwendung regelt oder das Format der Verteilung, das Filter auf solche Aspekte ermöglicht</a:t>
            </a:r>
            <a:endParaRPr lang="de-DE" i="1" dirty="0" smtClean="0"/>
          </a:p>
          <a:p>
            <a:pPr lvl="1" eaLnBrk="1" hangingPunct="1"/>
            <a:endParaRPr lang="de-DE" i="1" dirty="0" smtClean="0"/>
          </a:p>
        </p:txBody>
      </p:sp>
      <p:sp>
        <p:nvSpPr>
          <p:cNvPr id="39940"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315DB29B-5411-495B-92AD-1C3C968AC892}" type="slidenum">
              <a:rPr lang="en-GB" smtClean="0"/>
              <a:pPr fontAlgn="base">
                <a:spcBef>
                  <a:spcPct val="0"/>
                </a:spcBef>
                <a:spcAft>
                  <a:spcPct val="0"/>
                </a:spcAft>
              </a:pPr>
              <a:t>32</a:t>
            </a:fld>
            <a:endParaRPr lang="en-GB" dirty="0" smtClean="0"/>
          </a:p>
        </p:txBody>
      </p:sp>
      <p:sp>
        <p:nvSpPr>
          <p:cNvPr id="5" name="Rectangle 4"/>
          <p:cNvSpPr/>
          <p:nvPr/>
        </p:nvSpPr>
        <p:spPr bwMode="ltGray">
          <a:xfrm>
            <a:off x="4213341" y="6165280"/>
            <a:ext cx="4896544" cy="216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000" b="1" dirty="0" err="1">
                <a:solidFill>
                  <a:schemeClr val="tx1"/>
                </a:solidFill>
                <a:latin typeface="+mj-lt"/>
              </a:rPr>
              <a:t>Siehe</a:t>
            </a:r>
            <a:r>
              <a:rPr lang="en-GB" sz="1000" b="1" dirty="0">
                <a:solidFill>
                  <a:schemeClr val="tx1"/>
                </a:solidFill>
                <a:latin typeface="+mj-lt"/>
              </a:rPr>
              <a:t> </a:t>
            </a:r>
            <a:r>
              <a:rPr lang="en-GB" sz="1000" b="1" dirty="0" err="1" smtClean="0">
                <a:solidFill>
                  <a:schemeClr val="tx1"/>
                </a:solidFill>
                <a:latin typeface="+mj-lt"/>
              </a:rPr>
              <a:t>auch</a:t>
            </a:r>
            <a:r>
              <a:rPr lang="en-GB" sz="1000" b="1" dirty="0" smtClean="0">
                <a:solidFill>
                  <a:schemeClr val="tx1"/>
                </a:solidFill>
                <a:latin typeface="+mj-lt"/>
              </a:rPr>
              <a:t>: </a:t>
            </a:r>
            <a:r>
              <a:rPr lang="en-GB" sz="1000" dirty="0" smtClean="0">
                <a:latin typeface="+mj-lt"/>
                <a:hlinkClick r:id="rId3"/>
              </a:rPr>
              <a:t>http</a:t>
            </a:r>
            <a:r>
              <a:rPr lang="en-GB" sz="1000" dirty="0">
                <a:latin typeface="+mj-lt"/>
                <a:hlinkClick r:id="rId3"/>
              </a:rPr>
              <a:t>://www.slideshare.net/OpenDataSupport/open-data-quality</a:t>
            </a:r>
            <a:endParaRPr lang="en-GB" sz="1000" dirty="0">
              <a:solidFill>
                <a:schemeClr val="tx1"/>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9750" y="685800"/>
            <a:ext cx="8070850" cy="914400"/>
          </a:xfrm>
        </p:spPr>
        <p:txBody>
          <a:bodyPr/>
          <a:lstStyle/>
          <a:p>
            <a:pPr eaLnBrk="1" hangingPunct="1"/>
            <a:r>
              <a:rPr lang="de-DE" smtClean="0"/>
              <a:t>Bei der Metadaten Qualität geht es um... (2/3)</a:t>
            </a:r>
          </a:p>
        </p:txBody>
      </p:sp>
      <p:sp>
        <p:nvSpPr>
          <p:cNvPr id="3" name="Content Placeholder 2"/>
          <p:cNvSpPr>
            <a:spLocks noGrp="1"/>
          </p:cNvSpPr>
          <p:nvPr>
            <p:ph sz="quarter" idx="15"/>
          </p:nvPr>
        </p:nvSpPr>
        <p:spPr/>
        <p:txBody>
          <a:bodyPr rtlCol="0">
            <a:noAutofit/>
          </a:bodyPr>
          <a:lstStyle/>
          <a:p>
            <a:pPr marL="274320" lvl="1" indent="-274320" eaLnBrk="1" fontAlgn="auto" hangingPunct="1">
              <a:spcBef>
                <a:spcPts val="0"/>
              </a:spcBef>
              <a:defRPr/>
            </a:pPr>
            <a:r>
              <a:rPr lang="de-DE" dirty="0" smtClean="0"/>
              <a:t>Die </a:t>
            </a:r>
            <a:r>
              <a:rPr lang="de-DE" b="1" dirty="0" smtClean="0"/>
              <a:t>Konformität</a:t>
            </a:r>
            <a:r>
              <a:rPr lang="de-DE" dirty="0" smtClean="0"/>
              <a:t> Ihrer Metadaten mit anerkannten Standards: Stimmen die Metadaten mit spezifischen Metadatenstandards oder   -</a:t>
            </a:r>
            <a:r>
              <a:rPr lang="de-DE" dirty="0" err="1" smtClean="0"/>
              <a:t>anwendungsprofilen</a:t>
            </a:r>
            <a:r>
              <a:rPr lang="de-DE" dirty="0" smtClean="0"/>
              <a:t> überein?</a:t>
            </a:r>
          </a:p>
          <a:p>
            <a:pPr marL="548640" lvl="2" indent="-274320" eaLnBrk="1" fontAlgn="auto" hangingPunct="1">
              <a:spcBef>
                <a:spcPts val="0"/>
              </a:spcBef>
              <a:defRPr/>
            </a:pPr>
            <a:r>
              <a:rPr lang="de-DE" sz="1800" i="1" dirty="0" smtClean="0"/>
              <a:t>z.B. Sicherstellen der Konformität der Beschreibung eines Datensatz mit dem DCAT-AP</a:t>
            </a:r>
            <a:endParaRPr lang="de-DE" i="1" dirty="0" smtClean="0"/>
          </a:p>
          <a:p>
            <a:pPr marL="274320" lvl="1" indent="-274320" eaLnBrk="1" fontAlgn="auto" hangingPunct="1">
              <a:spcBef>
                <a:spcPts val="0"/>
              </a:spcBef>
              <a:defRPr/>
            </a:pPr>
            <a:r>
              <a:rPr lang="de-DE" dirty="0" smtClean="0"/>
              <a:t>Die </a:t>
            </a:r>
            <a:r>
              <a:rPr lang="de-DE" b="1" dirty="0" smtClean="0"/>
              <a:t>Konsistenz</a:t>
            </a:r>
            <a:r>
              <a:rPr lang="de-DE" dirty="0" smtClean="0"/>
              <a:t> Ihrer Metadaten: Enthalten die Daten Widersprüche?</a:t>
            </a:r>
          </a:p>
          <a:p>
            <a:pPr marL="548640" lvl="2" indent="-274320" eaLnBrk="1" fontAlgn="auto" hangingPunct="1">
              <a:spcBef>
                <a:spcPts val="0"/>
              </a:spcBef>
              <a:defRPr/>
            </a:pPr>
            <a:r>
              <a:rPr lang="de-DE" sz="1800" i="1" dirty="0" smtClean="0"/>
              <a:t>Sie sollten z.B. keine mehrfachen oder widersprüchlichen Lizenzerklärungen für dieselben Daten haben</a:t>
            </a:r>
          </a:p>
          <a:p>
            <a:pPr marL="274320" lvl="1" indent="-274320" eaLnBrk="1" fontAlgn="auto" hangingPunct="1">
              <a:spcBef>
                <a:spcPts val="0"/>
              </a:spcBef>
              <a:defRPr/>
            </a:pPr>
            <a:r>
              <a:rPr lang="de-DE" dirty="0" smtClean="0"/>
              <a:t>Die </a:t>
            </a:r>
            <a:r>
              <a:rPr lang="de-DE" b="1" dirty="0" smtClean="0"/>
              <a:t>Glaubwürdigkeit</a:t>
            </a:r>
            <a:r>
              <a:rPr lang="de-DE" dirty="0" smtClean="0"/>
              <a:t> und </a:t>
            </a:r>
            <a:r>
              <a:rPr lang="de-DE" b="1" dirty="0" smtClean="0"/>
              <a:t>Herkunft</a:t>
            </a:r>
            <a:r>
              <a:rPr lang="de-DE" dirty="0" smtClean="0"/>
              <a:t> Ihrer Metadaten: Beruhen die Metadaten auf vertrauenswürdigen Quellen?</a:t>
            </a:r>
          </a:p>
          <a:p>
            <a:pPr marL="548640" lvl="2" indent="-274320" eaLnBrk="1" fontAlgn="auto" hangingPunct="1">
              <a:spcBef>
                <a:spcPts val="0"/>
              </a:spcBef>
              <a:defRPr/>
            </a:pPr>
            <a:r>
              <a:rPr lang="de-DE" sz="1800" i="1" dirty="0" smtClean="0"/>
              <a:t>z.B. Verknüpfung zu öffentlichen Referenzdaten oder der Verwaltung einer soliden Organisation (z.B. dem EU-Amt für Veröffentlichungen)</a:t>
            </a:r>
          </a:p>
          <a:p>
            <a:pPr marL="274320" lvl="2" indent="0" eaLnBrk="1" fontAlgn="auto" hangingPunct="1">
              <a:spcBef>
                <a:spcPts val="0"/>
              </a:spcBef>
              <a:buFont typeface="Georgia" pitchFamily="18" charset="0"/>
              <a:buNone/>
              <a:defRPr/>
            </a:pPr>
            <a:endParaRPr lang="de-DE" sz="1800" i="1" dirty="0" smtClean="0"/>
          </a:p>
        </p:txBody>
      </p:sp>
      <p:sp>
        <p:nvSpPr>
          <p:cNvPr id="4096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93E74411-879D-450B-BDA2-DB0EFD9A9F72}" type="slidenum">
              <a:rPr lang="de-DE" smtClean="0"/>
              <a:pPr fontAlgn="base">
                <a:spcBef>
                  <a:spcPct val="0"/>
                </a:spcBef>
                <a:spcAft>
                  <a:spcPct val="0"/>
                </a:spcAft>
              </a:pPr>
              <a:t>33</a:t>
            </a:fld>
            <a:endParaRPr lang="de-DE"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9750" y="685800"/>
            <a:ext cx="8070850" cy="914400"/>
          </a:xfrm>
        </p:spPr>
        <p:txBody>
          <a:bodyPr/>
          <a:lstStyle/>
          <a:p>
            <a:pPr eaLnBrk="1" hangingPunct="1"/>
            <a:r>
              <a:rPr lang="de-DE" smtClean="0"/>
              <a:t>Bei der Metadaten Qualität geht es um… </a:t>
            </a:r>
            <a:r>
              <a:rPr lang="en-GB" smtClean="0"/>
              <a:t>(3/3)</a:t>
            </a:r>
          </a:p>
        </p:txBody>
      </p:sp>
      <p:sp>
        <p:nvSpPr>
          <p:cNvPr id="41987" name="Content Placeholder 2"/>
          <p:cNvSpPr>
            <a:spLocks noGrp="1"/>
          </p:cNvSpPr>
          <p:nvPr>
            <p:ph sz="quarter" idx="15"/>
          </p:nvPr>
        </p:nvSpPr>
        <p:spPr>
          <a:xfrm>
            <a:off x="533400" y="1628775"/>
            <a:ext cx="8077200" cy="4419600"/>
          </a:xfrm>
        </p:spPr>
        <p:txBody>
          <a:bodyPr/>
          <a:lstStyle/>
          <a:p>
            <a:pPr lvl="1" eaLnBrk="1" hangingPunct="1"/>
            <a:r>
              <a:rPr lang="de-DE" dirty="0" smtClean="0"/>
              <a:t>Die </a:t>
            </a:r>
            <a:r>
              <a:rPr lang="de-DE" b="1" dirty="0" smtClean="0"/>
              <a:t>Verarbeitbarkeit </a:t>
            </a:r>
            <a:r>
              <a:rPr lang="de-DE" dirty="0" smtClean="0"/>
              <a:t>der Metadaten: Sind die Metadaten maschinenlesbar?</a:t>
            </a:r>
          </a:p>
          <a:p>
            <a:pPr lvl="2" eaLnBrk="1" hangingPunct="1"/>
            <a:r>
              <a:rPr lang="de-DE" sz="1800" i="1" dirty="0" smtClean="0"/>
              <a:t>z.B. Erstellen Sie die Metadaten eines Datensatzes in RDF und/oder XML und nicht als Freitext</a:t>
            </a:r>
            <a:endParaRPr lang="de-DE" i="1" dirty="0" smtClean="0"/>
          </a:p>
          <a:p>
            <a:pPr lvl="1" eaLnBrk="1" hangingPunct="1"/>
            <a:r>
              <a:rPr lang="de-DE" dirty="0" smtClean="0"/>
              <a:t>Die </a:t>
            </a:r>
            <a:r>
              <a:rPr lang="de-DE" b="1" dirty="0" smtClean="0"/>
              <a:t>Relevanz</a:t>
            </a:r>
            <a:r>
              <a:rPr lang="de-DE" dirty="0" smtClean="0"/>
              <a:t> der Metadaten: Enthalten die Metadaten die richtige Menge an Information für die Aufgabe?</a:t>
            </a:r>
          </a:p>
          <a:p>
            <a:pPr lvl="2" eaLnBrk="1" hangingPunct="1"/>
            <a:r>
              <a:rPr lang="de-DE" sz="1800" i="1" dirty="0" smtClean="0"/>
              <a:t>Begrenzen sie z.B. die Menge der Informationen, um die Bedürfnisse der Benutzer optimal zu bedienen </a:t>
            </a:r>
          </a:p>
          <a:p>
            <a:pPr lvl="1" eaLnBrk="1" hangingPunct="1"/>
            <a:r>
              <a:rPr lang="de-DE" dirty="0" smtClean="0"/>
              <a:t>Die </a:t>
            </a:r>
            <a:r>
              <a:rPr lang="de-DE" b="1" dirty="0" smtClean="0"/>
              <a:t>Aktualität </a:t>
            </a:r>
            <a:r>
              <a:rPr lang="de-DE" dirty="0" smtClean="0"/>
              <a:t>Ihrer Metadaten: Entsprechen die Metadaten, den tatsächlichen (aktuellen) Eigenschaften der Ressourcen und werden sie früh genug veröffentlicht?</a:t>
            </a:r>
          </a:p>
          <a:p>
            <a:pPr lvl="2" eaLnBrk="1" hangingPunct="1"/>
            <a:r>
              <a:rPr lang="de-DE" sz="1800" i="1" dirty="0" smtClean="0"/>
              <a:t>z.B. Zeigen Sie das letzte Änderungsdatum der Ressource an, um sicherzustellen, dass die Metadaten aktuell sind und die Benutzer die neuesten Informationen sehen</a:t>
            </a:r>
            <a:endParaRPr lang="de-DE" i="1" dirty="0" smtClean="0"/>
          </a:p>
        </p:txBody>
      </p:sp>
      <p:sp>
        <p:nvSpPr>
          <p:cNvPr id="4198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F4FE14F8-C36D-44DC-A973-0A657DEB8EAA}" type="slidenum">
              <a:rPr lang="en-GB" smtClean="0"/>
              <a:pPr fontAlgn="base">
                <a:spcBef>
                  <a:spcPct val="0"/>
                </a:spcBef>
                <a:spcAft>
                  <a:spcPct val="0"/>
                </a:spcAft>
              </a:pPr>
              <a:t>34</a:t>
            </a:fld>
            <a:endParaRPr lang="en-GB"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a:xfrm>
            <a:off x="539552" y="1772816"/>
            <a:ext cx="8070850" cy="914400"/>
          </a:xfrm>
        </p:spPr>
        <p:txBody>
          <a:bodyPr/>
          <a:lstStyle/>
          <a:p>
            <a:pPr eaLnBrk="1" hangingPunct="1"/>
            <a:r>
              <a:rPr lang="de-DE" sz="7200" i="0" dirty="0" smtClean="0">
                <a:solidFill>
                  <a:schemeClr val="accent1"/>
                </a:solidFill>
                <a:latin typeface="Bradley Hand ITC" pitchFamily="66" charset="0"/>
              </a:rPr>
              <a:t>Austausch von Metadaten für Datensätze</a:t>
            </a:r>
            <a:r>
              <a:rPr lang="de-DE" sz="8800" i="0" dirty="0" smtClean="0">
                <a:solidFill>
                  <a:schemeClr val="accent1"/>
                </a:solidFill>
                <a:latin typeface="Bradley Hand ITC" pitchFamily="66" charset="0"/>
              </a:rPr>
              <a:t/>
            </a:r>
            <a:br>
              <a:rPr lang="de-DE" sz="8800" i="0" dirty="0" smtClean="0">
                <a:solidFill>
                  <a:schemeClr val="accent1"/>
                </a:solidFill>
                <a:latin typeface="Bradley Hand ITC" pitchFamily="66" charset="0"/>
              </a:rPr>
            </a:br>
            <a:r>
              <a:rPr lang="de-DE" b="0" dirty="0" smtClean="0"/>
              <a:t>Ordnen Sie Ihre Metadaten einem gemeinsamen Metadatenvokabular zu und tauschen Sie die Metadaten über Plattformen aus</a:t>
            </a:r>
            <a:br>
              <a:rPr lang="de-DE" b="0" dirty="0" smtClean="0"/>
            </a:br>
            <a:endParaRPr lang="de-DE" b="0" dirty="0" smtClean="0">
              <a:solidFill>
                <a:schemeClr val="accent1"/>
              </a:solidFill>
            </a:endParaRPr>
          </a:p>
        </p:txBody>
      </p:sp>
      <p:sp>
        <p:nvSpPr>
          <p:cNvPr id="4301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E9576370-FC71-4CF7-B784-96569BF72DE2}" type="slidenum">
              <a:rPr lang="en-GB" smtClean="0"/>
              <a:pPr fontAlgn="base">
                <a:spcBef>
                  <a:spcPct val="0"/>
                </a:spcBef>
                <a:spcAft>
                  <a:spcPct val="0"/>
                </a:spcAft>
              </a:pPr>
              <a:t>35</a:t>
            </a:fld>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539750" y="685800"/>
            <a:ext cx="8070850" cy="914400"/>
          </a:xfrm>
        </p:spPr>
        <p:txBody>
          <a:bodyPr/>
          <a:lstStyle/>
          <a:p>
            <a:pPr eaLnBrk="1" hangingPunct="1"/>
            <a:r>
              <a:rPr lang="de-DE" smtClean="0"/>
              <a:t>Vereinheitlichung von Metadaten</a:t>
            </a:r>
          </a:p>
        </p:txBody>
      </p:sp>
      <p:sp>
        <p:nvSpPr>
          <p:cNvPr id="44035" name="2 Marcador de contenido"/>
          <p:cNvSpPr>
            <a:spLocks noGrp="1"/>
          </p:cNvSpPr>
          <p:nvPr>
            <p:ph sz="quarter" idx="15"/>
          </p:nvPr>
        </p:nvSpPr>
        <p:spPr/>
        <p:txBody>
          <a:bodyPr/>
          <a:lstStyle/>
          <a:p>
            <a:pPr eaLnBrk="1" hangingPunct="1"/>
            <a:r>
              <a:rPr lang="de-DE" i="1" dirty="0" smtClean="0">
                <a:solidFill>
                  <a:schemeClr val="accent1"/>
                </a:solidFill>
              </a:rPr>
              <a:t>Metadaten sollten nach einem gemeinsamen Schema zugeordnet werden, wenn sie innerhalb von Systemen ausgetauscht werden. Dadurch haben Absender und Empfänger ein gemeinsames Verständnis von der Bedeutung der Metadaten</a:t>
            </a:r>
            <a:endParaRPr lang="de-DE" dirty="0" smtClean="0"/>
          </a:p>
          <a:p>
            <a:pPr lvl="1" eaLnBrk="1" hangingPunct="1"/>
            <a:r>
              <a:rPr lang="de-DE" sz="1800" dirty="0" smtClean="0"/>
              <a:t>Metadaten, die aus verschiedenen Quellen kommen, können </a:t>
            </a:r>
            <a:r>
              <a:rPr lang="de-DE" sz="1800" b="1" dirty="0" smtClean="0"/>
              <a:t>auf verschiedenen Metadaten-Schemata basieren</a:t>
            </a:r>
            <a:r>
              <a:rPr lang="de-DE" sz="1800" dirty="0" smtClean="0"/>
              <a:t>, z.B. DCAT, schema.org, CERIF, eigenes internes Modell...</a:t>
            </a:r>
          </a:p>
          <a:p>
            <a:pPr lvl="1" eaLnBrk="1" hangingPunct="1"/>
            <a:r>
              <a:rPr lang="de-DE" sz="1800" dirty="0" smtClean="0"/>
              <a:t>Auf der Daten-(Wert)</a:t>
            </a:r>
            <a:r>
              <a:rPr lang="de-DE" sz="1800" b="1" dirty="0" smtClean="0"/>
              <a:t>Ebene</a:t>
            </a:r>
            <a:r>
              <a:rPr lang="de-DE" sz="1800" dirty="0" smtClean="0"/>
              <a:t> sollten die Metadateneigenschaften den Werten </a:t>
            </a:r>
            <a:r>
              <a:rPr lang="de-DE" sz="1800" b="1" dirty="0" smtClean="0"/>
              <a:t>verschiedener kontrollierter Vokabularen </a:t>
            </a:r>
            <a:r>
              <a:rPr lang="de-DE" sz="1800" dirty="0" smtClean="0"/>
              <a:t>oder </a:t>
            </a:r>
            <a:r>
              <a:rPr lang="de-DE" sz="1800" dirty="0" err="1" smtClean="0"/>
              <a:t>S</a:t>
            </a:r>
            <a:r>
              <a:rPr lang="de-DE" sz="1800" b="1" dirty="0" err="1" smtClean="0"/>
              <a:t>yntaxen</a:t>
            </a:r>
            <a:r>
              <a:rPr lang="de-DE" sz="1800" b="1" dirty="0" smtClean="0"/>
              <a:t> </a:t>
            </a:r>
            <a:r>
              <a:rPr lang="de-DE" sz="1800" dirty="0" smtClean="0"/>
              <a:t>zugewiesen werden, z.B.:</a:t>
            </a:r>
          </a:p>
          <a:p>
            <a:pPr lvl="2" eaLnBrk="1" hangingPunct="1"/>
            <a:r>
              <a:rPr lang="de-DE" sz="1800" dirty="0" smtClean="0"/>
              <a:t>Sprache: Englisch kann ausgedrückt werden als: </a:t>
            </a:r>
            <a:r>
              <a:rPr lang="de-DE" sz="1800" dirty="0" smtClean="0">
                <a:hlinkClick r:id="rId3"/>
              </a:rPr>
              <a:t>http://publications.europa.eu/resource/authority/language/ENG</a:t>
            </a:r>
            <a:r>
              <a:rPr lang="de-DE" sz="1800" dirty="0" smtClean="0"/>
              <a:t> oder als </a:t>
            </a:r>
            <a:r>
              <a:rPr lang="de-DE" sz="1800" dirty="0" smtClean="0">
                <a:hlinkClick r:id="rId4"/>
              </a:rPr>
              <a:t>http://id.loc.gov/vocabulary/iso639-1/en</a:t>
            </a:r>
            <a:endParaRPr lang="de-DE" sz="1800" dirty="0" smtClean="0"/>
          </a:p>
          <a:p>
            <a:pPr lvl="2" eaLnBrk="1" hangingPunct="1"/>
            <a:r>
              <a:rPr lang="de-DE" sz="1800" dirty="0" smtClean="0"/>
              <a:t>Datum: ISO8601 (“20130101”) versus W3C DTF (“2013-01-01”)</a:t>
            </a:r>
          </a:p>
        </p:txBody>
      </p:sp>
      <p:sp>
        <p:nvSpPr>
          <p:cNvPr id="44036"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2BEC8206-100B-4931-B443-D230B2AFD56B}" type="slidenum">
              <a:rPr lang="en-GB" smtClean="0"/>
              <a:pPr fontAlgn="base">
                <a:spcBef>
                  <a:spcPct val="0"/>
                </a:spcBef>
                <a:spcAft>
                  <a:spcPct val="0"/>
                </a:spcAft>
              </a:pPr>
              <a:t>36</a:t>
            </a:fld>
            <a:endParaRPr lang="en-GB"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9750" y="685800"/>
            <a:ext cx="8070850" cy="914400"/>
          </a:xfrm>
        </p:spPr>
        <p:txBody>
          <a:bodyPr/>
          <a:lstStyle/>
          <a:p>
            <a:pPr eaLnBrk="1" hangingPunct="1"/>
            <a:r>
              <a:rPr lang="de-DE" sz="2200" dirty="0" smtClean="0"/>
              <a:t>Beispiel: Die Homogenisierung von Metadaten zu Datensätzen </a:t>
            </a:r>
            <a:br>
              <a:rPr lang="de-DE" sz="2200" dirty="0" smtClean="0"/>
            </a:br>
            <a:r>
              <a:rPr lang="de-DE" sz="2200" b="0" dirty="0" smtClean="0"/>
              <a:t>Das DCAT Anwendungsprofil für Datenportale in Europa</a:t>
            </a:r>
          </a:p>
        </p:txBody>
      </p:sp>
      <p:sp>
        <p:nvSpPr>
          <p:cNvPr id="45059" name="Content Placeholder 2"/>
          <p:cNvSpPr>
            <a:spLocks noGrp="1"/>
          </p:cNvSpPr>
          <p:nvPr>
            <p:ph sz="quarter" idx="14"/>
          </p:nvPr>
        </p:nvSpPr>
        <p:spPr>
          <a:xfrm>
            <a:off x="533400" y="1889125"/>
            <a:ext cx="2093913" cy="4419600"/>
          </a:xfrm>
        </p:spPr>
        <p:txBody>
          <a:bodyPr/>
          <a:lstStyle/>
          <a:p>
            <a:pPr eaLnBrk="1" hangingPunct="1"/>
            <a:r>
              <a:rPr lang="de-DE" sz="1800" dirty="0" smtClean="0"/>
              <a:t>Das DCAT-AP kann als gemeinsames Modell für den Austausch von Metadaten mit Open Data Plattformen in Europa verwendet werden und/oder mit einer Datenvermittlung (z.B. die Open Data Interoperability Platform - ODIP)</a:t>
            </a:r>
          </a:p>
        </p:txBody>
      </p:sp>
      <p:sp>
        <p:nvSpPr>
          <p:cNvPr id="45060"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4F99DE2A-4119-4F8D-AB3C-82FA2C658589}" type="slidenum">
              <a:rPr lang="en-GB" smtClean="0"/>
              <a:pPr fontAlgn="base">
                <a:spcBef>
                  <a:spcPct val="0"/>
                </a:spcBef>
                <a:spcAft>
                  <a:spcPct val="0"/>
                </a:spcAft>
              </a:pPr>
              <a:t>37</a:t>
            </a:fld>
            <a:endParaRPr lang="en-GB" dirty="0" smtClean="0"/>
          </a:p>
        </p:txBody>
      </p:sp>
      <p:pic>
        <p:nvPicPr>
          <p:cNvPr id="5" name="Picture 2"/>
          <p:cNvPicPr>
            <a:picLocks noChangeAspect="1" noChangeArrowheads="1"/>
          </p:cNvPicPr>
          <p:nvPr/>
        </p:nvPicPr>
        <p:blipFill>
          <a:blip r:embed="rId3" cstate="print"/>
          <a:srcRect l="850" r="29488" b="10000"/>
          <a:stretch>
            <a:fillRect/>
          </a:stretch>
        </p:blipFill>
        <p:spPr bwMode="auto">
          <a:xfrm>
            <a:off x="2771775" y="1916113"/>
            <a:ext cx="5903913" cy="3241675"/>
          </a:xfrm>
          <a:prstGeom prst="rect">
            <a:avLst/>
          </a:prstGeom>
          <a:solidFill>
            <a:schemeClr val="bg1"/>
          </a:solidFill>
          <a:ln>
            <a:noFill/>
          </a:ln>
          <a:effectLst>
            <a:outerShdw blurRad="292100" dist="139700" dir="2700000" algn="tl" rotWithShape="0">
              <a:srgbClr val="333333">
                <a:alpha val="65000"/>
              </a:srgbClr>
            </a:outerShdw>
          </a:effectLst>
          <a:extLst/>
        </p:spPr>
      </p:pic>
      <p:sp>
        <p:nvSpPr>
          <p:cNvPr id="6" name="Rectangle 5"/>
          <p:cNvSpPr/>
          <p:nvPr/>
        </p:nvSpPr>
        <p:spPr bwMode="ltGray">
          <a:xfrm>
            <a:off x="3995143" y="5301432"/>
            <a:ext cx="4680545" cy="215800"/>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000" b="1" dirty="0" err="1">
                <a:solidFill>
                  <a:schemeClr val="tx1"/>
                </a:solidFill>
                <a:latin typeface="+mj-lt"/>
              </a:rPr>
              <a:t>Siehe</a:t>
            </a:r>
            <a:r>
              <a:rPr lang="en-GB" sz="1000" b="1" dirty="0">
                <a:solidFill>
                  <a:schemeClr val="tx1"/>
                </a:solidFill>
                <a:latin typeface="+mj-lt"/>
              </a:rPr>
              <a:t> </a:t>
            </a:r>
            <a:r>
              <a:rPr lang="en-GB" sz="1000" b="1" dirty="0" err="1" smtClean="0">
                <a:solidFill>
                  <a:schemeClr val="tx1"/>
                </a:solidFill>
                <a:latin typeface="+mj-lt"/>
              </a:rPr>
              <a:t>auch</a:t>
            </a:r>
            <a:r>
              <a:rPr lang="en-GB" sz="1000" b="1" dirty="0" smtClean="0">
                <a:solidFill>
                  <a:schemeClr val="tx1"/>
                </a:solidFill>
                <a:latin typeface="+mj-lt"/>
              </a:rPr>
              <a:t>: </a:t>
            </a:r>
            <a:r>
              <a:rPr lang="en-GB" sz="1000" dirty="0" smtClean="0">
                <a:latin typeface="+mj-lt"/>
                <a:hlinkClick r:id="rId4"/>
              </a:rPr>
              <a:t>http</a:t>
            </a:r>
            <a:r>
              <a:rPr lang="en-GB" sz="1000" dirty="0">
                <a:latin typeface="+mj-lt"/>
                <a:hlinkClick r:id="rId4"/>
              </a:rPr>
              <a:t>://joinup.ec.europa.eu/asset/dcat_application_profile/home</a:t>
            </a:r>
            <a:endParaRPr lang="en-GB" sz="1000" dirty="0">
              <a:solidFill>
                <a:schemeClr val="tx1"/>
              </a:solidFill>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8857109" cy="43207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2" name="Title 1"/>
          <p:cNvSpPr>
            <a:spLocks noGrp="1"/>
          </p:cNvSpPr>
          <p:nvPr>
            <p:ph type="title"/>
          </p:nvPr>
        </p:nvSpPr>
        <p:spPr>
          <a:xfrm>
            <a:off x="539750" y="685800"/>
            <a:ext cx="8070850" cy="914400"/>
          </a:xfrm>
        </p:spPr>
        <p:txBody>
          <a:bodyPr/>
          <a:lstStyle/>
          <a:p>
            <a:pPr eaLnBrk="1" hangingPunct="1"/>
            <a:r>
              <a:rPr lang="de-DE" dirty="0" smtClean="0"/>
              <a:t>Abbildungsbeispiel – </a:t>
            </a:r>
            <a:r>
              <a:rPr lang="de-DE" dirty="0" err="1" smtClean="0"/>
              <a:t>GovData</a:t>
            </a:r>
            <a:endParaRPr lang="de-DE" dirty="0" smtClean="0"/>
          </a:p>
        </p:txBody>
      </p:sp>
      <p:sp>
        <p:nvSpPr>
          <p:cNvPr id="46083"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984E9AA7-EDF5-4384-93B4-5EBAF797289A}" type="slidenum">
              <a:rPr lang="en-GB" smtClean="0"/>
              <a:pPr fontAlgn="base">
                <a:spcBef>
                  <a:spcPct val="0"/>
                </a:spcBef>
                <a:spcAft>
                  <a:spcPct val="0"/>
                </a:spcAft>
              </a:pPr>
              <a:t>38</a:t>
            </a:fld>
            <a:endParaRPr lang="en-GB" dirty="0" smtClean="0"/>
          </a:p>
        </p:txBody>
      </p:sp>
      <p:sp>
        <p:nvSpPr>
          <p:cNvPr id="46085" name="TextBox 5"/>
          <p:cNvSpPr txBox="1">
            <a:spLocks noChangeArrowheads="1"/>
          </p:cNvSpPr>
          <p:nvPr/>
        </p:nvSpPr>
        <p:spPr bwMode="auto">
          <a:xfrm>
            <a:off x="5220940" y="1627907"/>
            <a:ext cx="1511300"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dct:title</a:t>
            </a:r>
            <a:r>
              <a:rPr lang="en-GB" sz="1400" b="1" dirty="0">
                <a:solidFill>
                  <a:srgbClr val="C00000"/>
                </a:solidFill>
                <a:latin typeface="Bradley Hand ITC" pitchFamily="66" charset="0"/>
                <a:sym typeface="Wingdings" pitchFamily="2" charset="2"/>
              </a:rPr>
              <a:t> (Dataset) </a:t>
            </a:r>
            <a:endParaRPr lang="en-GB" sz="1400" b="1" dirty="0">
              <a:solidFill>
                <a:srgbClr val="C00000"/>
              </a:solidFill>
              <a:latin typeface="Bradley Hand ITC" pitchFamily="66" charset="0"/>
            </a:endParaRPr>
          </a:p>
        </p:txBody>
      </p:sp>
      <p:sp>
        <p:nvSpPr>
          <p:cNvPr id="7" name="Freeform 6"/>
          <p:cNvSpPr/>
          <p:nvPr/>
        </p:nvSpPr>
        <p:spPr>
          <a:xfrm>
            <a:off x="4504977" y="1681882"/>
            <a:ext cx="698500" cy="188912"/>
          </a:xfrm>
          <a:custGeom>
            <a:avLst/>
            <a:gdLst>
              <a:gd name="connsiteX0" fmla="*/ 0 w 698500"/>
              <a:gd name="connsiteY0" fmla="*/ 188383 h 188383"/>
              <a:gd name="connsiteX1" fmla="*/ 393700 w 698500"/>
              <a:gd name="connsiteY1" fmla="*/ 23283 h 188383"/>
              <a:gd name="connsiteX2" fmla="*/ 698500 w 698500"/>
              <a:gd name="connsiteY2" fmla="*/ 48683 h 188383"/>
            </a:gdLst>
            <a:ahLst/>
            <a:cxnLst>
              <a:cxn ang="0">
                <a:pos x="connsiteX0" y="connsiteY0"/>
              </a:cxn>
              <a:cxn ang="0">
                <a:pos x="connsiteX1" y="connsiteY1"/>
              </a:cxn>
              <a:cxn ang="0">
                <a:pos x="connsiteX2" y="connsiteY2"/>
              </a:cxn>
            </a:cxnLst>
            <a:rect l="l" t="t" r="r" b="b"/>
            <a:pathLst>
              <a:path w="698500" h="188383">
                <a:moveTo>
                  <a:pt x="0" y="188383"/>
                </a:moveTo>
                <a:cubicBezTo>
                  <a:pt x="138641" y="117474"/>
                  <a:pt x="277283" y="46566"/>
                  <a:pt x="393700" y="23283"/>
                </a:cubicBezTo>
                <a:cubicBezTo>
                  <a:pt x="510117" y="0"/>
                  <a:pt x="630767" y="38100"/>
                  <a:pt x="698500" y="4868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087" name="TextBox 7"/>
          <p:cNvSpPr txBox="1">
            <a:spLocks noChangeArrowheads="1"/>
          </p:cNvSpPr>
          <p:nvPr/>
        </p:nvSpPr>
        <p:spPr bwMode="auto">
          <a:xfrm>
            <a:off x="3563888" y="2853630"/>
            <a:ext cx="2089150" cy="287338"/>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dct:description</a:t>
            </a:r>
            <a:endParaRPr lang="en-GB" sz="1400" b="1" dirty="0">
              <a:solidFill>
                <a:srgbClr val="C00000"/>
              </a:solidFill>
              <a:latin typeface="Bradley Hand ITC" pitchFamily="66" charset="0"/>
            </a:endParaRPr>
          </a:p>
        </p:txBody>
      </p:sp>
      <p:sp>
        <p:nvSpPr>
          <p:cNvPr id="46089" name="TextBox 10"/>
          <p:cNvSpPr txBox="1">
            <a:spLocks noChangeArrowheads="1"/>
          </p:cNvSpPr>
          <p:nvPr/>
        </p:nvSpPr>
        <p:spPr bwMode="auto">
          <a:xfrm>
            <a:off x="539552" y="1371055"/>
            <a:ext cx="2089150"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dct:publisher</a:t>
            </a:r>
            <a:endParaRPr lang="en-GB" sz="1400" b="1" dirty="0">
              <a:solidFill>
                <a:srgbClr val="C00000"/>
              </a:solidFill>
              <a:latin typeface="Bradley Hand ITC" pitchFamily="66" charset="0"/>
            </a:endParaRPr>
          </a:p>
        </p:txBody>
      </p:sp>
      <p:sp>
        <p:nvSpPr>
          <p:cNvPr id="12" name="Freeform 11"/>
          <p:cNvSpPr/>
          <p:nvPr/>
        </p:nvSpPr>
        <p:spPr>
          <a:xfrm>
            <a:off x="7366000" y="1295400"/>
            <a:ext cx="457200" cy="355600"/>
          </a:xfrm>
          <a:custGeom>
            <a:avLst/>
            <a:gdLst>
              <a:gd name="connsiteX0" fmla="*/ 0 w 457200"/>
              <a:gd name="connsiteY0" fmla="*/ 355600 h 355600"/>
              <a:gd name="connsiteX1" fmla="*/ 393700 w 457200"/>
              <a:gd name="connsiteY1" fmla="*/ 203200 h 355600"/>
              <a:gd name="connsiteX2" fmla="*/ 381000 w 457200"/>
              <a:gd name="connsiteY2" fmla="*/ 0 h 355600"/>
            </a:gdLst>
            <a:ahLst/>
            <a:cxnLst>
              <a:cxn ang="0">
                <a:pos x="connsiteX0" y="connsiteY0"/>
              </a:cxn>
              <a:cxn ang="0">
                <a:pos x="connsiteX1" y="connsiteY1"/>
              </a:cxn>
              <a:cxn ang="0">
                <a:pos x="connsiteX2" y="connsiteY2"/>
              </a:cxn>
            </a:cxnLst>
            <a:rect l="l" t="t" r="r" b="b"/>
            <a:pathLst>
              <a:path w="457200" h="355600">
                <a:moveTo>
                  <a:pt x="0" y="355600"/>
                </a:moveTo>
                <a:cubicBezTo>
                  <a:pt x="165100" y="309033"/>
                  <a:pt x="330200" y="262467"/>
                  <a:pt x="393700" y="203200"/>
                </a:cubicBezTo>
                <a:cubicBezTo>
                  <a:pt x="457200" y="143933"/>
                  <a:pt x="419100" y="71966"/>
                  <a:pt x="38100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091" name="TextBox 12"/>
          <p:cNvSpPr txBox="1">
            <a:spLocks noChangeArrowheads="1"/>
          </p:cNvSpPr>
          <p:nvPr/>
        </p:nvSpPr>
        <p:spPr bwMode="auto">
          <a:xfrm>
            <a:off x="2324100" y="3686139"/>
            <a:ext cx="1943100" cy="287338"/>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dct:title</a:t>
            </a:r>
            <a:r>
              <a:rPr lang="en-GB" sz="1400" b="1" dirty="0">
                <a:solidFill>
                  <a:srgbClr val="C00000"/>
                </a:solidFill>
                <a:latin typeface="Bradley Hand ITC" pitchFamily="66" charset="0"/>
                <a:sym typeface="Wingdings" pitchFamily="2" charset="2"/>
              </a:rPr>
              <a:t> (Distribution) </a:t>
            </a:r>
            <a:endParaRPr lang="en-GB" sz="1400" b="1" dirty="0">
              <a:solidFill>
                <a:srgbClr val="C00000"/>
              </a:solidFill>
              <a:latin typeface="Bradley Hand ITC" pitchFamily="66" charset="0"/>
            </a:endParaRPr>
          </a:p>
        </p:txBody>
      </p:sp>
      <p:sp>
        <p:nvSpPr>
          <p:cNvPr id="46092" name="TextBox 13"/>
          <p:cNvSpPr txBox="1">
            <a:spLocks noChangeArrowheads="1"/>
          </p:cNvSpPr>
          <p:nvPr/>
        </p:nvSpPr>
        <p:spPr bwMode="auto">
          <a:xfrm>
            <a:off x="4536058" y="4420734"/>
            <a:ext cx="1225550" cy="215900"/>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Dcat:accessURL</a:t>
            </a:r>
            <a:r>
              <a:rPr lang="en-GB" sz="1400" b="1" dirty="0">
                <a:solidFill>
                  <a:srgbClr val="C00000"/>
                </a:solidFill>
                <a:latin typeface="Bradley Hand ITC" pitchFamily="66" charset="0"/>
                <a:sym typeface="Wingdings" pitchFamily="2" charset="2"/>
              </a:rPr>
              <a:t> </a:t>
            </a:r>
            <a:endParaRPr lang="en-GB" sz="1400" b="1" dirty="0">
              <a:solidFill>
                <a:srgbClr val="C00000"/>
              </a:solidFill>
              <a:latin typeface="Bradley Hand ITC" pitchFamily="66" charset="0"/>
            </a:endParaRPr>
          </a:p>
        </p:txBody>
      </p:sp>
      <p:sp>
        <p:nvSpPr>
          <p:cNvPr id="46095" name="TextBox 16"/>
          <p:cNvSpPr txBox="1">
            <a:spLocks noChangeArrowheads="1"/>
          </p:cNvSpPr>
          <p:nvPr/>
        </p:nvSpPr>
        <p:spPr bwMode="auto">
          <a:xfrm>
            <a:off x="3822700" y="5514483"/>
            <a:ext cx="1295400" cy="215900"/>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dcat:keyword</a:t>
            </a:r>
            <a:endParaRPr lang="en-GB" sz="1400" b="1" dirty="0">
              <a:solidFill>
                <a:srgbClr val="C00000"/>
              </a:solidFill>
              <a:latin typeface="Bradley Hand ITC" pitchFamily="66" charset="0"/>
            </a:endParaRPr>
          </a:p>
        </p:txBody>
      </p:sp>
      <p:sp>
        <p:nvSpPr>
          <p:cNvPr id="46097" name="TextBox 19"/>
          <p:cNvSpPr txBox="1">
            <a:spLocks noChangeArrowheads="1"/>
          </p:cNvSpPr>
          <p:nvPr/>
        </p:nvSpPr>
        <p:spPr bwMode="auto">
          <a:xfrm>
            <a:off x="7162800" y="979835"/>
            <a:ext cx="863600"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dct:license</a:t>
            </a:r>
            <a:endParaRPr lang="en-GB" sz="1400" b="1" dirty="0">
              <a:solidFill>
                <a:srgbClr val="C00000"/>
              </a:solidFill>
              <a:latin typeface="Bradley Hand ITC" pitchFamily="66" charset="0"/>
            </a:endParaRPr>
          </a:p>
        </p:txBody>
      </p:sp>
      <p:sp>
        <p:nvSpPr>
          <p:cNvPr id="46101" name="TextBox 26"/>
          <p:cNvSpPr txBox="1">
            <a:spLocks noChangeArrowheads="1"/>
          </p:cNvSpPr>
          <p:nvPr/>
        </p:nvSpPr>
        <p:spPr bwMode="auto">
          <a:xfrm>
            <a:off x="1891506" y="4955381"/>
            <a:ext cx="865188"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dct:theme</a:t>
            </a:r>
            <a:endParaRPr lang="en-GB" sz="1400" b="1" dirty="0">
              <a:solidFill>
                <a:srgbClr val="C00000"/>
              </a:solidFill>
              <a:latin typeface="Bradley Hand ITC" pitchFamily="66" charset="0"/>
            </a:endParaRPr>
          </a:p>
        </p:txBody>
      </p:sp>
      <p:sp>
        <p:nvSpPr>
          <p:cNvPr id="46102" name="TextBox 27"/>
          <p:cNvSpPr txBox="1">
            <a:spLocks noChangeArrowheads="1"/>
          </p:cNvSpPr>
          <p:nvPr/>
        </p:nvSpPr>
        <p:spPr bwMode="auto">
          <a:xfrm>
            <a:off x="7596336" y="3357687"/>
            <a:ext cx="863600" cy="287337"/>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dct:issued</a:t>
            </a:r>
            <a:endParaRPr lang="en-GB" sz="1400" b="1" dirty="0">
              <a:solidFill>
                <a:srgbClr val="C00000"/>
              </a:solidFill>
              <a:latin typeface="Bradley Hand ITC" pitchFamily="66" charset="0"/>
            </a:endParaRPr>
          </a:p>
        </p:txBody>
      </p:sp>
      <p:sp>
        <p:nvSpPr>
          <p:cNvPr id="46103" name="TextBox 28"/>
          <p:cNvSpPr txBox="1">
            <a:spLocks noChangeArrowheads="1"/>
          </p:cNvSpPr>
          <p:nvPr/>
        </p:nvSpPr>
        <p:spPr bwMode="auto">
          <a:xfrm>
            <a:off x="7228829" y="4239759"/>
            <a:ext cx="1598613"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dct:PeriodOfTime</a:t>
            </a:r>
            <a:endParaRPr lang="en-GB" sz="1400" b="1" dirty="0">
              <a:solidFill>
                <a:srgbClr val="C00000"/>
              </a:solidFill>
              <a:latin typeface="Bradley Hand ITC" pitchFamily="66" charset="0"/>
            </a:endParaRPr>
          </a:p>
        </p:txBody>
      </p:sp>
      <p:sp>
        <p:nvSpPr>
          <p:cNvPr id="31" name="Freeform 30"/>
          <p:cNvSpPr/>
          <p:nvPr/>
        </p:nvSpPr>
        <p:spPr>
          <a:xfrm>
            <a:off x="7596336" y="3530724"/>
            <a:ext cx="379413" cy="112713"/>
          </a:xfrm>
          <a:custGeom>
            <a:avLst/>
            <a:gdLst>
              <a:gd name="connsiteX0" fmla="*/ 0 w 378883"/>
              <a:gd name="connsiteY0" fmla="*/ 63500 h 112183"/>
              <a:gd name="connsiteX1" fmla="*/ 317500 w 378883"/>
              <a:gd name="connsiteY1" fmla="*/ 101600 h 112183"/>
              <a:gd name="connsiteX2" fmla="*/ 368300 w 378883"/>
              <a:gd name="connsiteY2" fmla="*/ 0 h 112183"/>
            </a:gdLst>
            <a:ahLst/>
            <a:cxnLst>
              <a:cxn ang="0">
                <a:pos x="connsiteX0" y="connsiteY0"/>
              </a:cxn>
              <a:cxn ang="0">
                <a:pos x="connsiteX1" y="connsiteY1"/>
              </a:cxn>
              <a:cxn ang="0">
                <a:pos x="connsiteX2" y="connsiteY2"/>
              </a:cxn>
            </a:cxnLst>
            <a:rect l="l" t="t" r="r" b="b"/>
            <a:pathLst>
              <a:path w="378883" h="112183">
                <a:moveTo>
                  <a:pt x="0" y="63500"/>
                </a:moveTo>
                <a:cubicBezTo>
                  <a:pt x="128058" y="87841"/>
                  <a:pt x="256117" y="112183"/>
                  <a:pt x="317500" y="101600"/>
                </a:cubicBezTo>
                <a:cubicBezTo>
                  <a:pt x="378883" y="91017"/>
                  <a:pt x="373591" y="45508"/>
                  <a:pt x="36830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2" name="Freeform 31"/>
          <p:cNvSpPr/>
          <p:nvPr/>
        </p:nvSpPr>
        <p:spPr>
          <a:xfrm>
            <a:off x="7965405" y="4077072"/>
            <a:ext cx="344488" cy="84137"/>
          </a:xfrm>
          <a:custGeom>
            <a:avLst/>
            <a:gdLst>
              <a:gd name="connsiteX0" fmla="*/ 0 w 345017"/>
              <a:gd name="connsiteY0" fmla="*/ 33867 h 84667"/>
              <a:gd name="connsiteX1" fmla="*/ 292100 w 345017"/>
              <a:gd name="connsiteY1" fmla="*/ 8467 h 84667"/>
              <a:gd name="connsiteX2" fmla="*/ 317500 w 345017"/>
              <a:gd name="connsiteY2" fmla="*/ 84667 h 84667"/>
            </a:gdLst>
            <a:ahLst/>
            <a:cxnLst>
              <a:cxn ang="0">
                <a:pos x="connsiteX0" y="connsiteY0"/>
              </a:cxn>
              <a:cxn ang="0">
                <a:pos x="connsiteX1" y="connsiteY1"/>
              </a:cxn>
              <a:cxn ang="0">
                <a:pos x="connsiteX2" y="connsiteY2"/>
              </a:cxn>
            </a:cxnLst>
            <a:rect l="l" t="t" r="r" b="b"/>
            <a:pathLst>
              <a:path w="345017" h="84667">
                <a:moveTo>
                  <a:pt x="0" y="33867"/>
                </a:moveTo>
                <a:cubicBezTo>
                  <a:pt x="119591" y="16933"/>
                  <a:pt x="239183" y="0"/>
                  <a:pt x="292100" y="8467"/>
                </a:cubicBezTo>
                <a:cubicBezTo>
                  <a:pt x="345017" y="16934"/>
                  <a:pt x="331258" y="50800"/>
                  <a:pt x="317500" y="8466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106" name="TextBox 32"/>
          <p:cNvSpPr txBox="1">
            <a:spLocks noChangeArrowheads="1"/>
          </p:cNvSpPr>
          <p:nvPr/>
        </p:nvSpPr>
        <p:spPr bwMode="auto">
          <a:xfrm>
            <a:off x="2483768" y="1483891"/>
            <a:ext cx="2087562"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adms:contactPoint</a:t>
            </a:r>
            <a:endParaRPr lang="en-GB" sz="1400" b="1" dirty="0">
              <a:solidFill>
                <a:srgbClr val="C00000"/>
              </a:solidFill>
              <a:latin typeface="Bradley Hand ITC" pitchFamily="66" charset="0"/>
            </a:endParaRPr>
          </a:p>
        </p:txBody>
      </p:sp>
    </p:spTree>
    <p:extLst>
      <p:ext uri="{BB962C8B-B14F-4D97-AF65-F5344CB8AC3E}">
        <p14:creationId xmlns:p14="http://schemas.microsoft.com/office/powerpoint/2010/main" val="2063023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a:xfrm>
            <a:off x="539750" y="685800"/>
            <a:ext cx="8070850" cy="914400"/>
          </a:xfrm>
        </p:spPr>
        <p:txBody>
          <a:bodyPr/>
          <a:lstStyle/>
          <a:p>
            <a:pPr eaLnBrk="1" hangingPunct="1"/>
            <a:r>
              <a:rPr lang="de-DE" smtClean="0"/>
              <a:t>Was kann die Open Data Interoperability Platform? </a:t>
            </a:r>
          </a:p>
        </p:txBody>
      </p:sp>
      <p:sp>
        <p:nvSpPr>
          <p:cNvPr id="47107" name="Content Placeholder 5"/>
          <p:cNvSpPr>
            <a:spLocks noGrp="1"/>
          </p:cNvSpPr>
          <p:nvPr>
            <p:ph sz="quarter" idx="15"/>
          </p:nvPr>
        </p:nvSpPr>
        <p:spPr>
          <a:xfrm>
            <a:off x="533400" y="1752600"/>
            <a:ext cx="4614863" cy="4419600"/>
          </a:xfrm>
        </p:spPr>
        <p:txBody>
          <a:bodyPr/>
          <a:lstStyle/>
          <a:p>
            <a:pPr lvl="1" eaLnBrk="1" hangingPunct="1">
              <a:buFont typeface="Arial" pitchFamily="34" charset="0"/>
              <a:buChar char="•"/>
            </a:pPr>
            <a:r>
              <a:rPr lang="de-DE" dirty="0" smtClean="0"/>
              <a:t>Sie </a:t>
            </a:r>
            <a:r>
              <a:rPr lang="de-DE" b="1" dirty="0" smtClean="0"/>
              <a:t>sammelt</a:t>
            </a:r>
            <a:r>
              <a:rPr lang="de-DE" dirty="0" smtClean="0"/>
              <a:t> Metadaten von einem Open Data Portal</a:t>
            </a:r>
          </a:p>
          <a:p>
            <a:pPr lvl="1" eaLnBrk="1" hangingPunct="1">
              <a:buFont typeface="Arial" pitchFamily="34" charset="0"/>
              <a:buChar char="•"/>
            </a:pPr>
            <a:r>
              <a:rPr lang="de-DE" dirty="0" smtClean="0"/>
              <a:t>Sie </a:t>
            </a:r>
            <a:r>
              <a:rPr lang="de-DE" b="1" dirty="0" smtClean="0"/>
              <a:t>verwandelt</a:t>
            </a:r>
            <a:r>
              <a:rPr lang="de-DE" dirty="0" smtClean="0"/>
              <a:t> die Metadaten in RDF</a:t>
            </a:r>
          </a:p>
          <a:p>
            <a:pPr lvl="1" eaLnBrk="1" hangingPunct="1">
              <a:buFont typeface="Arial" pitchFamily="34" charset="0"/>
              <a:buChar char="•"/>
            </a:pPr>
            <a:r>
              <a:rPr lang="de-DE" dirty="0" smtClean="0"/>
              <a:t>Sie </a:t>
            </a:r>
            <a:r>
              <a:rPr lang="de-DE" b="1" dirty="0" smtClean="0"/>
              <a:t>vereinheitlicht</a:t>
            </a:r>
            <a:r>
              <a:rPr lang="de-DE" dirty="0" smtClean="0"/>
              <a:t> die RDF-Metadaten, die in den vorherigen Schritten mit DCAT-AP produziert worden sind</a:t>
            </a:r>
          </a:p>
          <a:p>
            <a:pPr lvl="1" eaLnBrk="1" hangingPunct="1">
              <a:buFont typeface="Arial" pitchFamily="34" charset="0"/>
              <a:buChar char="•"/>
            </a:pPr>
            <a:r>
              <a:rPr lang="de-DE" dirty="0" smtClean="0"/>
              <a:t>Sie </a:t>
            </a:r>
            <a:r>
              <a:rPr lang="de-DE" b="1" dirty="0" smtClean="0"/>
              <a:t>bestätigt</a:t>
            </a:r>
            <a:r>
              <a:rPr lang="de-DE" dirty="0" smtClean="0"/>
              <a:t> die harmonisierten Metadaten mit Hilfe von DCAT-AP</a:t>
            </a:r>
          </a:p>
          <a:p>
            <a:pPr lvl="1" eaLnBrk="1" hangingPunct="1">
              <a:buFont typeface="Arial" pitchFamily="34" charset="0"/>
              <a:buChar char="•"/>
            </a:pPr>
            <a:r>
              <a:rPr lang="de-DE" dirty="0" smtClean="0"/>
              <a:t>Sie </a:t>
            </a:r>
            <a:r>
              <a:rPr lang="de-DE" b="1" dirty="0" smtClean="0"/>
              <a:t>veröffentlicht</a:t>
            </a:r>
            <a:r>
              <a:rPr lang="de-DE" dirty="0" smtClean="0"/>
              <a:t> die Beschreibung der Metadaten als Linked Open Data</a:t>
            </a:r>
          </a:p>
        </p:txBody>
      </p:sp>
      <p:sp>
        <p:nvSpPr>
          <p:cNvPr id="4710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66FF782C-9538-4E47-A802-AB281B73D34C}" type="slidenum">
              <a:rPr lang="en-GB" smtClean="0"/>
              <a:pPr fontAlgn="base">
                <a:spcBef>
                  <a:spcPct val="0"/>
                </a:spcBef>
                <a:spcAft>
                  <a:spcPct val="0"/>
                </a:spcAft>
              </a:pPr>
              <a:t>39</a:t>
            </a:fld>
            <a:endParaRPr lang="en-GB" dirty="0" smtClean="0"/>
          </a:p>
        </p:txBody>
      </p:sp>
      <p:grpSp>
        <p:nvGrpSpPr>
          <p:cNvPr id="47109" name="Group 89"/>
          <p:cNvGrpSpPr>
            <a:grpSpLocks/>
          </p:cNvGrpSpPr>
          <p:nvPr/>
        </p:nvGrpSpPr>
        <p:grpSpPr bwMode="auto">
          <a:xfrm>
            <a:off x="5076825" y="1700213"/>
            <a:ext cx="3744913" cy="3781425"/>
            <a:chOff x="5220072" y="2060848"/>
            <a:chExt cx="3745134" cy="3780064"/>
          </a:xfrm>
        </p:grpSpPr>
        <p:grpSp>
          <p:nvGrpSpPr>
            <p:cNvPr id="47111" name="Group 88"/>
            <p:cNvGrpSpPr>
              <a:grpSpLocks/>
            </p:cNvGrpSpPr>
            <p:nvPr/>
          </p:nvGrpSpPr>
          <p:grpSpPr bwMode="auto">
            <a:xfrm>
              <a:off x="5508104" y="2060848"/>
              <a:ext cx="3457102" cy="3780064"/>
              <a:chOff x="5508104" y="2132856"/>
              <a:chExt cx="3457102" cy="3780064"/>
            </a:xfrm>
          </p:grpSpPr>
          <p:grpSp>
            <p:nvGrpSpPr>
              <p:cNvPr id="4" name="Group 16"/>
              <p:cNvGrpSpPr>
                <a:grpSpLocks/>
              </p:cNvGrpSpPr>
              <p:nvPr/>
            </p:nvGrpSpPr>
            <p:grpSpPr bwMode="auto">
              <a:xfrm>
                <a:off x="5508104" y="2132856"/>
                <a:ext cx="3457102" cy="3780064"/>
                <a:chOff x="982" y="687"/>
                <a:chExt cx="3014" cy="3295"/>
              </a:xfrm>
              <a:solidFill>
                <a:schemeClr val="bg1">
                  <a:lumMod val="75000"/>
                </a:schemeClr>
              </a:solidFill>
            </p:grpSpPr>
            <p:sp>
              <p:nvSpPr>
                <p:cNvPr id="92" name="Freeform 3"/>
                <p:cNvSpPr>
                  <a:spLocks/>
                </p:cNvSpPr>
                <p:nvPr/>
              </p:nvSpPr>
              <p:spPr bwMode="auto">
                <a:xfrm>
                  <a:off x="2921" y="2497"/>
                  <a:ext cx="1075" cy="713"/>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3" name="Freeform 5"/>
                <p:cNvSpPr>
                  <a:spLocks/>
                </p:cNvSpPr>
                <p:nvPr/>
              </p:nvSpPr>
              <p:spPr bwMode="auto">
                <a:xfrm>
                  <a:off x="982" y="2232"/>
                  <a:ext cx="294" cy="36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4" name="Freeform 20"/>
                <p:cNvSpPr>
                  <a:spLocks/>
                </p:cNvSpPr>
                <p:nvPr/>
              </p:nvSpPr>
              <p:spPr bwMode="auto">
                <a:xfrm>
                  <a:off x="3515" y="3889"/>
                  <a:ext cx="140" cy="93"/>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5" name="Freeform 21"/>
                <p:cNvSpPr>
                  <a:spLocks/>
                </p:cNvSpPr>
                <p:nvPr/>
              </p:nvSpPr>
              <p:spPr bwMode="auto">
                <a:xfrm>
                  <a:off x="2461" y="3865"/>
                  <a:ext cx="19" cy="22"/>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6" name="Freeform 29"/>
                <p:cNvSpPr>
                  <a:spLocks/>
                </p:cNvSpPr>
                <p:nvPr/>
              </p:nvSpPr>
              <p:spPr bwMode="auto">
                <a:xfrm>
                  <a:off x="3188" y="2840"/>
                  <a:ext cx="212" cy="265"/>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7" name="Freeform 30"/>
                <p:cNvSpPr>
                  <a:spLocks/>
                </p:cNvSpPr>
                <p:nvPr/>
              </p:nvSpPr>
              <p:spPr bwMode="auto">
                <a:xfrm>
                  <a:off x="2814" y="2857"/>
                  <a:ext cx="558" cy="410"/>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8" name="Freeform 31"/>
                <p:cNvSpPr>
                  <a:spLocks/>
                </p:cNvSpPr>
                <p:nvPr/>
              </p:nvSpPr>
              <p:spPr bwMode="auto">
                <a:xfrm>
                  <a:off x="3155" y="3372"/>
                  <a:ext cx="183" cy="179"/>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9" name="Freeform 32"/>
                <p:cNvSpPr>
                  <a:spLocks/>
                </p:cNvSpPr>
                <p:nvPr/>
              </p:nvSpPr>
              <p:spPr bwMode="auto">
                <a:xfrm>
                  <a:off x="3000" y="1839"/>
                  <a:ext cx="290" cy="214"/>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0" name="Freeform 33"/>
                <p:cNvSpPr>
                  <a:spLocks/>
                </p:cNvSpPr>
                <p:nvPr/>
              </p:nvSpPr>
              <p:spPr bwMode="auto">
                <a:xfrm>
                  <a:off x="2849" y="1989"/>
                  <a:ext cx="441" cy="226"/>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1" name="Freeform 34"/>
                <p:cNvSpPr>
                  <a:spLocks/>
                </p:cNvSpPr>
                <p:nvPr/>
              </p:nvSpPr>
              <p:spPr bwMode="auto">
                <a:xfrm>
                  <a:off x="2857" y="2139"/>
                  <a:ext cx="348" cy="248"/>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2" name="Freeform 36"/>
                <p:cNvSpPr>
                  <a:spLocks/>
                </p:cNvSpPr>
                <p:nvPr/>
              </p:nvSpPr>
              <p:spPr bwMode="auto">
                <a:xfrm>
                  <a:off x="2966" y="2170"/>
                  <a:ext cx="596" cy="448"/>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3" name="Freeform 37"/>
                <p:cNvSpPr>
                  <a:spLocks/>
                </p:cNvSpPr>
                <p:nvPr/>
              </p:nvSpPr>
              <p:spPr bwMode="auto">
                <a:xfrm>
                  <a:off x="2437" y="2287"/>
                  <a:ext cx="625" cy="52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4" name="Freeform 38"/>
                <p:cNvSpPr>
                  <a:spLocks/>
                </p:cNvSpPr>
                <p:nvPr/>
              </p:nvSpPr>
              <p:spPr bwMode="auto">
                <a:xfrm>
                  <a:off x="1331" y="2623"/>
                  <a:ext cx="786" cy="744"/>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5" name="Freeform 39"/>
                <p:cNvSpPr>
                  <a:spLocks/>
                </p:cNvSpPr>
                <p:nvPr/>
              </p:nvSpPr>
              <p:spPr bwMode="auto">
                <a:xfrm>
                  <a:off x="1047" y="3372"/>
                  <a:ext cx="229" cy="427"/>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6" name="Freeform 40"/>
                <p:cNvSpPr>
                  <a:spLocks/>
                </p:cNvSpPr>
                <p:nvPr/>
              </p:nvSpPr>
              <p:spPr bwMode="auto">
                <a:xfrm>
                  <a:off x="2122" y="3303"/>
                  <a:ext cx="65" cy="138"/>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7" name="Freeform 41"/>
                <p:cNvSpPr>
                  <a:spLocks noEditPoints="1"/>
                </p:cNvSpPr>
                <p:nvPr/>
              </p:nvSpPr>
              <p:spPr bwMode="auto">
                <a:xfrm>
                  <a:off x="1993" y="2962"/>
                  <a:ext cx="725" cy="85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8" name="Freeform 42"/>
                <p:cNvSpPr>
                  <a:spLocks/>
                </p:cNvSpPr>
                <p:nvPr/>
              </p:nvSpPr>
              <p:spPr bwMode="auto">
                <a:xfrm>
                  <a:off x="1965" y="2900"/>
                  <a:ext cx="281" cy="179"/>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9" name="Freeform 43"/>
                <p:cNvSpPr>
                  <a:spLocks/>
                </p:cNvSpPr>
                <p:nvPr/>
              </p:nvSpPr>
              <p:spPr bwMode="auto">
                <a:xfrm>
                  <a:off x="2167" y="2790"/>
                  <a:ext cx="465" cy="246"/>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0" name="Freeform 44"/>
                <p:cNvSpPr>
                  <a:spLocks/>
                </p:cNvSpPr>
                <p:nvPr/>
              </p:nvSpPr>
              <p:spPr bwMode="auto">
                <a:xfrm>
                  <a:off x="2327" y="2618"/>
                  <a:ext cx="403" cy="229"/>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1" name="Freeform 45"/>
                <p:cNvSpPr>
                  <a:spLocks/>
                </p:cNvSpPr>
                <p:nvPr/>
              </p:nvSpPr>
              <p:spPr bwMode="auto">
                <a:xfrm>
                  <a:off x="2930" y="3202"/>
                  <a:ext cx="372" cy="258"/>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2" name="Freeform 46"/>
                <p:cNvSpPr>
                  <a:spLocks/>
                </p:cNvSpPr>
                <p:nvPr/>
              </p:nvSpPr>
              <p:spPr bwMode="auto">
                <a:xfrm>
                  <a:off x="2728" y="3043"/>
                  <a:ext cx="262" cy="360"/>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3" name="Freeform 47"/>
                <p:cNvSpPr>
                  <a:spLocks/>
                </p:cNvSpPr>
                <p:nvPr/>
              </p:nvSpPr>
              <p:spPr bwMode="auto">
                <a:xfrm>
                  <a:off x="2821" y="3357"/>
                  <a:ext cx="157" cy="12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4" name="Freeform 48"/>
                <p:cNvSpPr>
                  <a:spLocks/>
                </p:cNvSpPr>
                <p:nvPr/>
              </p:nvSpPr>
              <p:spPr bwMode="auto">
                <a:xfrm>
                  <a:off x="2744" y="3322"/>
                  <a:ext cx="120" cy="255"/>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5" name="Freeform 49"/>
                <p:cNvSpPr>
                  <a:spLocks/>
                </p:cNvSpPr>
                <p:nvPr/>
              </p:nvSpPr>
              <p:spPr bwMode="auto">
                <a:xfrm>
                  <a:off x="2573" y="2831"/>
                  <a:ext cx="396" cy="252"/>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6" name="Freeform 50"/>
                <p:cNvSpPr>
                  <a:spLocks/>
                </p:cNvSpPr>
                <p:nvPr/>
              </p:nvSpPr>
              <p:spPr bwMode="auto">
                <a:xfrm>
                  <a:off x="2599" y="2745"/>
                  <a:ext cx="351" cy="171"/>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7" name="Freeform 51"/>
                <p:cNvSpPr>
                  <a:spLocks/>
                </p:cNvSpPr>
                <p:nvPr/>
              </p:nvSpPr>
              <p:spPr bwMode="auto">
                <a:xfrm>
                  <a:off x="2408" y="2983"/>
                  <a:ext cx="186" cy="129"/>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8" name="Freeform 52"/>
                <p:cNvSpPr>
                  <a:spLocks/>
                </p:cNvSpPr>
                <p:nvPr/>
              </p:nvSpPr>
              <p:spPr bwMode="auto">
                <a:xfrm>
                  <a:off x="2539" y="3102"/>
                  <a:ext cx="244" cy="241"/>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9" name="Freeform 53"/>
                <p:cNvSpPr>
                  <a:spLocks/>
                </p:cNvSpPr>
                <p:nvPr/>
              </p:nvSpPr>
              <p:spPr bwMode="auto">
                <a:xfrm>
                  <a:off x="2694" y="3250"/>
                  <a:ext cx="129" cy="148"/>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0" name="Freeform 54"/>
                <p:cNvSpPr>
                  <a:spLocks noEditPoints="1"/>
                </p:cNvSpPr>
                <p:nvPr/>
              </p:nvSpPr>
              <p:spPr bwMode="auto">
                <a:xfrm>
                  <a:off x="2089" y="2020"/>
                  <a:ext cx="436" cy="303"/>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1" name="Freeform 55"/>
                <p:cNvSpPr>
                  <a:spLocks noEditPoints="1"/>
                </p:cNvSpPr>
                <p:nvPr/>
              </p:nvSpPr>
              <p:spPr bwMode="auto">
                <a:xfrm>
                  <a:off x="1955" y="2285"/>
                  <a:ext cx="563" cy="665"/>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2" name="Freeform 56"/>
                <p:cNvSpPr>
                  <a:spLocks/>
                </p:cNvSpPr>
                <p:nvPr/>
              </p:nvSpPr>
              <p:spPr bwMode="auto">
                <a:xfrm>
                  <a:off x="1819" y="2411"/>
                  <a:ext cx="227" cy="24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3" name="Freeform 57"/>
                <p:cNvSpPr>
                  <a:spLocks/>
                </p:cNvSpPr>
                <p:nvPr/>
              </p:nvSpPr>
              <p:spPr bwMode="auto">
                <a:xfrm>
                  <a:off x="1769" y="2578"/>
                  <a:ext cx="246" cy="191"/>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4" name="Freeform 58"/>
                <p:cNvSpPr>
                  <a:spLocks/>
                </p:cNvSpPr>
                <p:nvPr/>
              </p:nvSpPr>
              <p:spPr bwMode="auto">
                <a:xfrm>
                  <a:off x="1946" y="2702"/>
                  <a:ext cx="66" cy="64"/>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5" name="Freeform 59"/>
                <p:cNvSpPr>
                  <a:spLocks/>
                </p:cNvSpPr>
                <p:nvPr/>
              </p:nvSpPr>
              <p:spPr bwMode="auto">
                <a:xfrm>
                  <a:off x="2902" y="1939"/>
                  <a:ext cx="98" cy="71"/>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6" name="Freeform 60"/>
                <p:cNvSpPr>
                  <a:spLocks/>
                </p:cNvSpPr>
                <p:nvPr/>
              </p:nvSpPr>
              <p:spPr bwMode="auto">
                <a:xfrm>
                  <a:off x="2914" y="1893"/>
                  <a:ext cx="69" cy="46"/>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7" name="Freeform 61"/>
                <p:cNvSpPr>
                  <a:spLocks/>
                </p:cNvSpPr>
                <p:nvPr/>
              </p:nvSpPr>
              <p:spPr bwMode="auto">
                <a:xfrm>
                  <a:off x="2978" y="1932"/>
                  <a:ext cx="22" cy="26"/>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8" name="Freeform 62"/>
                <p:cNvSpPr>
                  <a:spLocks/>
                </p:cNvSpPr>
                <p:nvPr/>
              </p:nvSpPr>
              <p:spPr bwMode="auto">
                <a:xfrm>
                  <a:off x="2981" y="1903"/>
                  <a:ext cx="19" cy="10"/>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9" name="Freeform 63"/>
                <p:cNvSpPr>
                  <a:spLocks noEditPoints="1"/>
                </p:cNvSpPr>
                <p:nvPr/>
              </p:nvSpPr>
              <p:spPr bwMode="auto">
                <a:xfrm>
                  <a:off x="2272" y="914"/>
                  <a:ext cx="773" cy="1347"/>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0" name="Freeform 69"/>
                <p:cNvSpPr>
                  <a:spLocks noEditPoints="1"/>
                </p:cNvSpPr>
                <p:nvPr/>
              </p:nvSpPr>
              <p:spPr bwMode="auto">
                <a:xfrm>
                  <a:off x="2771" y="801"/>
                  <a:ext cx="717" cy="1038"/>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1" name="Freeform 70"/>
                <p:cNvSpPr>
                  <a:spLocks noEditPoints="1"/>
                </p:cNvSpPr>
                <p:nvPr/>
              </p:nvSpPr>
              <p:spPr bwMode="auto">
                <a:xfrm>
                  <a:off x="1891" y="687"/>
                  <a:ext cx="1566" cy="1319"/>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2" name="Freeform 71"/>
                <p:cNvSpPr>
                  <a:spLocks noEditPoints="1"/>
                </p:cNvSpPr>
                <p:nvPr/>
              </p:nvSpPr>
              <p:spPr bwMode="auto">
                <a:xfrm>
                  <a:off x="1118" y="1731"/>
                  <a:ext cx="611" cy="992"/>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3" name="Freeform 72"/>
                <p:cNvSpPr>
                  <a:spLocks/>
                </p:cNvSpPr>
                <p:nvPr/>
              </p:nvSpPr>
              <p:spPr bwMode="auto">
                <a:xfrm>
                  <a:off x="1180" y="1600"/>
                  <a:ext cx="31" cy="22"/>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4" name="Freeform 73"/>
                <p:cNvSpPr>
                  <a:spLocks/>
                </p:cNvSpPr>
                <p:nvPr/>
              </p:nvSpPr>
              <p:spPr bwMode="auto">
                <a:xfrm>
                  <a:off x="1218" y="1624"/>
                  <a:ext cx="22" cy="24"/>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5" name="Freeform 74"/>
                <p:cNvSpPr>
                  <a:spLocks/>
                </p:cNvSpPr>
                <p:nvPr/>
              </p:nvSpPr>
              <p:spPr bwMode="auto">
                <a:xfrm>
                  <a:off x="1214" y="1653"/>
                  <a:ext cx="21" cy="35"/>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6" name="Freeform 75"/>
                <p:cNvSpPr>
                  <a:spLocks/>
                </p:cNvSpPr>
                <p:nvPr/>
              </p:nvSpPr>
              <p:spPr bwMode="auto">
                <a:xfrm>
                  <a:off x="1197" y="1586"/>
                  <a:ext cx="36" cy="48"/>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7" name="Freeform 76"/>
                <p:cNvSpPr>
                  <a:spLocks/>
                </p:cNvSpPr>
                <p:nvPr/>
              </p:nvSpPr>
              <p:spPr bwMode="auto">
                <a:xfrm>
                  <a:off x="1209" y="1584"/>
                  <a:ext cx="36" cy="33"/>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8" name="Freeform 77"/>
                <p:cNvSpPr>
                  <a:spLocks/>
                </p:cNvSpPr>
                <p:nvPr/>
              </p:nvSpPr>
              <p:spPr bwMode="auto">
                <a:xfrm>
                  <a:off x="1242" y="1581"/>
                  <a:ext cx="15" cy="24"/>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9" name="Freeform 78"/>
                <p:cNvSpPr>
                  <a:spLocks/>
                </p:cNvSpPr>
                <p:nvPr/>
              </p:nvSpPr>
              <p:spPr bwMode="auto">
                <a:xfrm>
                  <a:off x="1235" y="1581"/>
                  <a:ext cx="7" cy="14"/>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0" name="Freeform 79"/>
                <p:cNvSpPr>
                  <a:spLocks/>
                </p:cNvSpPr>
                <p:nvPr/>
              </p:nvSpPr>
              <p:spPr bwMode="auto">
                <a:xfrm>
                  <a:off x="1254" y="1588"/>
                  <a:ext cx="10" cy="7"/>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1" name="Freeform 80"/>
                <p:cNvSpPr>
                  <a:spLocks noEditPoints="1"/>
                </p:cNvSpPr>
                <p:nvPr/>
              </p:nvSpPr>
              <p:spPr bwMode="auto">
                <a:xfrm>
                  <a:off x="1066" y="3236"/>
                  <a:ext cx="808" cy="63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2" name="Freeform 84"/>
                <p:cNvSpPr>
                  <a:spLocks noEditPoints="1"/>
                </p:cNvSpPr>
                <p:nvPr/>
              </p:nvSpPr>
              <p:spPr bwMode="auto">
                <a:xfrm>
                  <a:off x="2775" y="3398"/>
                  <a:ext cx="511" cy="563"/>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3" name="Freeform 85"/>
                <p:cNvSpPr>
                  <a:spLocks/>
                </p:cNvSpPr>
                <p:nvPr/>
              </p:nvSpPr>
              <p:spPr bwMode="auto">
                <a:xfrm>
                  <a:off x="2415" y="3009"/>
                  <a:ext cx="353" cy="353"/>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4" name="Freeform 86"/>
                <p:cNvSpPr>
                  <a:spLocks/>
                </p:cNvSpPr>
                <p:nvPr/>
              </p:nvSpPr>
              <p:spPr bwMode="auto">
                <a:xfrm>
                  <a:off x="2582" y="3288"/>
                  <a:ext cx="50" cy="12"/>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5" name="Freeform 87"/>
                <p:cNvSpPr>
                  <a:spLocks/>
                </p:cNvSpPr>
                <p:nvPr/>
              </p:nvSpPr>
              <p:spPr bwMode="auto">
                <a:xfrm>
                  <a:off x="2582" y="3272"/>
                  <a:ext cx="38" cy="14"/>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6" name="Freeform 88"/>
                <p:cNvSpPr>
                  <a:spLocks/>
                </p:cNvSpPr>
                <p:nvPr/>
              </p:nvSpPr>
              <p:spPr bwMode="auto">
                <a:xfrm>
                  <a:off x="2589" y="3305"/>
                  <a:ext cx="41" cy="14"/>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7" name="Freeform 89"/>
                <p:cNvSpPr>
                  <a:spLocks/>
                </p:cNvSpPr>
                <p:nvPr/>
              </p:nvSpPr>
              <p:spPr bwMode="auto">
                <a:xfrm>
                  <a:off x="2468" y="3124"/>
                  <a:ext cx="24" cy="2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8" name="Freeform 90"/>
                <p:cNvSpPr>
                  <a:spLocks/>
                </p:cNvSpPr>
                <p:nvPr/>
              </p:nvSpPr>
              <p:spPr bwMode="auto">
                <a:xfrm>
                  <a:off x="2458" y="3121"/>
                  <a:ext cx="19" cy="55"/>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9" name="Freeform 91"/>
                <p:cNvSpPr>
                  <a:spLocks/>
                </p:cNvSpPr>
                <p:nvPr/>
              </p:nvSpPr>
              <p:spPr bwMode="auto">
                <a:xfrm>
                  <a:off x="2482" y="3162"/>
                  <a:ext cx="34" cy="40"/>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50" name="Freeform 92"/>
                <p:cNvSpPr>
                  <a:spLocks/>
                </p:cNvSpPr>
                <p:nvPr/>
              </p:nvSpPr>
              <p:spPr bwMode="auto">
                <a:xfrm>
                  <a:off x="1707" y="3331"/>
                  <a:ext cx="17" cy="19"/>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sp>
            <p:nvSpPr>
              <p:cNvPr id="151" name="Flowchart: Magnetic Disk 150"/>
              <p:cNvSpPr/>
              <p:nvPr/>
            </p:nvSpPr>
            <p:spPr bwMode="ltGray">
              <a:xfrm>
                <a:off x="5955128" y="4149842"/>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2" name="Flowchart: Magnetic Disk 151"/>
              <p:cNvSpPr/>
              <p:nvPr/>
            </p:nvSpPr>
            <p:spPr bwMode="ltGray">
              <a:xfrm>
                <a:off x="5883686" y="5381298"/>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3" name="Flowchart: Magnetic Disk 152"/>
              <p:cNvSpPr/>
              <p:nvPr/>
            </p:nvSpPr>
            <p:spPr bwMode="ltGray">
              <a:xfrm>
                <a:off x="7179163" y="3364313"/>
                <a:ext cx="225438" cy="150758"/>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4" name="Flowchart: Magnetic Disk 153"/>
              <p:cNvSpPr/>
              <p:nvPr/>
            </p:nvSpPr>
            <p:spPr bwMode="ltGray">
              <a:xfrm>
                <a:off x="6675896" y="3219902"/>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5" name="Flowchart: Magnetic Disk 154"/>
              <p:cNvSpPr/>
              <p:nvPr/>
            </p:nvSpPr>
            <p:spPr bwMode="ltGray">
              <a:xfrm>
                <a:off x="7034692" y="5165476"/>
                <a:ext cx="227025" cy="149171"/>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6" name="Flowchart: Magnetic Disk 155"/>
              <p:cNvSpPr/>
              <p:nvPr/>
            </p:nvSpPr>
            <p:spPr bwMode="ltGray">
              <a:xfrm>
                <a:off x="7684017" y="5381298"/>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7" name="Flowchart: Magnetic Disk 156"/>
              <p:cNvSpPr/>
              <p:nvPr/>
            </p:nvSpPr>
            <p:spPr bwMode="ltGray">
              <a:xfrm>
                <a:off x="7755460" y="5021066"/>
                <a:ext cx="225438" cy="150758"/>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8" name="Flowchart: Magnetic Disk 157"/>
              <p:cNvSpPr/>
              <p:nvPr/>
            </p:nvSpPr>
            <p:spPr bwMode="ltGray">
              <a:xfrm>
                <a:off x="6818779" y="4229188"/>
                <a:ext cx="227025"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9" name="Flowchart: Magnetic Disk 158"/>
              <p:cNvSpPr/>
              <p:nvPr/>
            </p:nvSpPr>
            <p:spPr bwMode="ltGray">
              <a:xfrm>
                <a:off x="6386954" y="4294253"/>
                <a:ext cx="225438" cy="150758"/>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60" name="Flowchart: Magnetic Disk 159"/>
              <p:cNvSpPr/>
              <p:nvPr/>
            </p:nvSpPr>
            <p:spPr bwMode="ltGray">
              <a:xfrm>
                <a:off x="7899930" y="4156190"/>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61" name="Flowchart: Magnetic Disk 160"/>
              <p:cNvSpPr/>
              <p:nvPr/>
            </p:nvSpPr>
            <p:spPr bwMode="ltGray">
              <a:xfrm>
                <a:off x="5667773" y="4660833"/>
                <a:ext cx="527081" cy="352298"/>
              </a:xfrm>
              <a:prstGeom prst="flowChartMagneticDisk">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cxnSp>
            <p:nvCxnSpPr>
              <p:cNvPr id="162" name="Straight Connector 161"/>
              <p:cNvCxnSpPr>
                <a:stCxn id="153" idx="3"/>
                <a:endCxn id="170" idx="1"/>
              </p:cNvCxnSpPr>
              <p:nvPr/>
            </p:nvCxnSpPr>
            <p:spPr>
              <a:xfrm flipH="1">
                <a:off x="6628268" y="3515070"/>
                <a:ext cx="663614" cy="11457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4" idx="3"/>
                <a:endCxn id="170" idx="1"/>
              </p:cNvCxnSpPr>
              <p:nvPr/>
            </p:nvCxnSpPr>
            <p:spPr>
              <a:xfrm flipH="1">
                <a:off x="6628268" y="3370660"/>
                <a:ext cx="160346" cy="12901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flipH="1">
                <a:off x="6602867" y="4232362"/>
                <a:ext cx="1297064" cy="4284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57" idx="2"/>
                <a:endCxn id="170" idx="4"/>
              </p:cNvCxnSpPr>
              <p:nvPr/>
            </p:nvCxnSpPr>
            <p:spPr>
              <a:xfrm flipH="1" flipV="1">
                <a:off x="6891809" y="4836982"/>
                <a:ext cx="863651" cy="2586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1" idx="4"/>
                <a:endCxn id="170" idx="2"/>
              </p:cNvCxnSpPr>
              <p:nvPr/>
            </p:nvCxnSpPr>
            <p:spPr>
              <a:xfrm>
                <a:off x="6194855" y="4836982"/>
                <a:ext cx="16828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1" idx="3"/>
                <a:endCxn id="170" idx="1"/>
              </p:cNvCxnSpPr>
              <p:nvPr/>
            </p:nvCxnSpPr>
            <p:spPr>
              <a:xfrm>
                <a:off x="6067847" y="4300601"/>
                <a:ext cx="560421" cy="360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52" idx="4"/>
                <a:endCxn id="170" idx="3"/>
              </p:cNvCxnSpPr>
              <p:nvPr/>
            </p:nvCxnSpPr>
            <p:spPr>
              <a:xfrm flipV="1">
                <a:off x="6109124" y="5013131"/>
                <a:ext cx="519144" cy="4427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55" idx="1"/>
              </p:cNvCxnSpPr>
              <p:nvPr/>
            </p:nvCxnSpPr>
            <p:spPr>
              <a:xfrm flipH="1" flipV="1">
                <a:off x="6602867" y="5021066"/>
                <a:ext cx="546132" cy="1444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0" name="Flowchart: Magnetic Disk 169"/>
              <p:cNvSpPr/>
              <p:nvPr/>
            </p:nvSpPr>
            <p:spPr bwMode="ltGray">
              <a:xfrm>
                <a:off x="6363139" y="4660833"/>
                <a:ext cx="528669" cy="352298"/>
              </a:xfrm>
              <a:prstGeom prst="flowChartMagneticDisk">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00" b="1" dirty="0">
                    <a:solidFill>
                      <a:schemeClr val="bg1"/>
                    </a:solidFill>
                  </a:rPr>
                  <a:t>ODIPP</a:t>
                </a:r>
              </a:p>
            </p:txBody>
          </p:sp>
          <p:cxnSp>
            <p:nvCxnSpPr>
              <p:cNvPr id="171" name="Straight Connector 170"/>
              <p:cNvCxnSpPr>
                <a:stCxn id="156" idx="1"/>
                <a:endCxn id="170" idx="4"/>
              </p:cNvCxnSpPr>
              <p:nvPr/>
            </p:nvCxnSpPr>
            <p:spPr>
              <a:xfrm flipH="1" flipV="1">
                <a:off x="6891809" y="4836982"/>
                <a:ext cx="904928" cy="5443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58" idx="3"/>
              </p:cNvCxnSpPr>
              <p:nvPr/>
            </p:nvCxnSpPr>
            <p:spPr>
              <a:xfrm flipV="1">
                <a:off x="6602867" y="4379947"/>
                <a:ext cx="328631" cy="2808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59" idx="3"/>
              </p:cNvCxnSpPr>
              <p:nvPr/>
            </p:nvCxnSpPr>
            <p:spPr>
              <a:xfrm flipH="1" flipV="1">
                <a:off x="6499673" y="4445011"/>
                <a:ext cx="31752" cy="1380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7112" name="Rectangle 173"/>
            <p:cNvSpPr>
              <a:spLocks noChangeArrowheads="1"/>
            </p:cNvSpPr>
            <p:nvPr/>
          </p:nvSpPr>
          <p:spPr bwMode="auto">
            <a:xfrm>
              <a:off x="5220072" y="4941168"/>
              <a:ext cx="1160182" cy="400110"/>
            </a:xfrm>
            <a:prstGeom prst="rect">
              <a:avLst/>
            </a:prstGeom>
            <a:noFill/>
            <a:ln w="9525">
              <a:noFill/>
              <a:miter lim="800000"/>
              <a:headEnd/>
              <a:tailEnd/>
            </a:ln>
          </p:spPr>
          <p:txBody>
            <a:bodyPr>
              <a:spAutoFit/>
            </a:bodyPr>
            <a:lstStyle/>
            <a:p>
              <a:pPr algn="r"/>
              <a:r>
                <a:rPr lang="en-GB" sz="1000"/>
                <a:t>Pan-European Data portal</a:t>
              </a:r>
            </a:p>
          </p:txBody>
        </p:sp>
      </p:grpSp>
      <p:sp>
        <p:nvSpPr>
          <p:cNvPr id="91" name="Rectangle 90"/>
          <p:cNvSpPr/>
          <p:nvPr/>
        </p:nvSpPr>
        <p:spPr bwMode="ltGray">
          <a:xfrm>
            <a:off x="4479369" y="5949281"/>
            <a:ext cx="4619149"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sz="1000" b="1" dirty="0" err="1">
                <a:solidFill>
                  <a:schemeClr val="tx1"/>
                </a:solidFill>
                <a:latin typeface="+mj-lt"/>
              </a:rPr>
              <a:t>Siehe</a:t>
            </a:r>
            <a:r>
              <a:rPr lang="en-GB" sz="1000" b="1" dirty="0">
                <a:solidFill>
                  <a:schemeClr val="tx1"/>
                </a:solidFill>
                <a:latin typeface="+mj-lt"/>
              </a:rPr>
              <a:t> </a:t>
            </a:r>
            <a:r>
              <a:rPr lang="en-GB" sz="1000" b="1" dirty="0" err="1" smtClean="0">
                <a:solidFill>
                  <a:schemeClr val="tx1"/>
                </a:solidFill>
                <a:latin typeface="+mj-lt"/>
              </a:rPr>
              <a:t>auch</a:t>
            </a:r>
            <a:r>
              <a:rPr lang="en-GB" sz="1000" b="1" dirty="0" smtClean="0">
                <a:solidFill>
                  <a:schemeClr val="tx1"/>
                </a:solidFill>
                <a:latin typeface="+mj-lt"/>
              </a:rPr>
              <a:t>: </a:t>
            </a:r>
            <a:r>
              <a:rPr lang="en-GB" sz="1000" dirty="0" smtClean="0">
                <a:latin typeface="+mj-lt"/>
                <a:hlinkClick r:id="rId3"/>
              </a:rPr>
              <a:t>http</a:t>
            </a:r>
            <a:r>
              <a:rPr lang="en-GB" sz="1000" dirty="0">
                <a:latin typeface="+mj-lt"/>
                <a:hlinkClick r:id="rId3"/>
              </a:rPr>
              <a:t>://www.slideshare.net/OpenDataSupport/promoting-the-re-use-of-open-data-through-odip</a:t>
            </a:r>
            <a:endParaRPr lang="en-GB" sz="1000" dirty="0">
              <a:solidFill>
                <a:schemeClr val="tx1"/>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9750" y="685800"/>
            <a:ext cx="8070850" cy="914400"/>
          </a:xfrm>
        </p:spPr>
        <p:txBody>
          <a:bodyPr/>
          <a:lstStyle/>
          <a:p>
            <a:pPr eaLnBrk="1" hangingPunct="1"/>
            <a:r>
              <a:rPr lang="en-GB" dirty="0" err="1" smtClean="0"/>
              <a:t>Inhalt</a:t>
            </a:r>
            <a:endParaRPr lang="en-GB" dirty="0" smtClean="0"/>
          </a:p>
        </p:txBody>
      </p:sp>
      <p:sp>
        <p:nvSpPr>
          <p:cNvPr id="16387" name="Content Placeholder 2"/>
          <p:cNvSpPr>
            <a:spLocks noGrp="1"/>
          </p:cNvSpPr>
          <p:nvPr>
            <p:ph sz="quarter" idx="15"/>
          </p:nvPr>
        </p:nvSpPr>
        <p:spPr/>
        <p:txBody>
          <a:bodyPr/>
          <a:lstStyle/>
          <a:p>
            <a:pPr eaLnBrk="1" hangingPunct="1"/>
            <a:r>
              <a:rPr lang="de-DE" dirty="0"/>
              <a:t>Dieses Modul enthält:</a:t>
            </a:r>
          </a:p>
          <a:p>
            <a:pPr lvl="1" eaLnBrk="1" hangingPunct="1"/>
            <a:r>
              <a:rPr lang="de-DE" dirty="0"/>
              <a:t>eine Erklärung, was Metadaten sind;</a:t>
            </a:r>
          </a:p>
          <a:p>
            <a:pPr lvl="1" eaLnBrk="1" hangingPunct="1"/>
            <a:r>
              <a:rPr lang="de-DE" dirty="0"/>
              <a:t>einen Überblick über den </a:t>
            </a:r>
            <a:r>
              <a:rPr lang="de-DE" dirty="0" smtClean="0"/>
              <a:t>Lebenszyklus von Metadaten;</a:t>
            </a:r>
            <a:endParaRPr lang="de-DE" dirty="0"/>
          </a:p>
          <a:p>
            <a:pPr lvl="1" eaLnBrk="1" hangingPunct="1">
              <a:buFont typeface="Arial" pitchFamily="34" charset="0"/>
              <a:buChar char="•"/>
            </a:pPr>
            <a:r>
              <a:rPr lang="de-DE" dirty="0"/>
              <a:t>eine Einführung in die Qualität von Metadaten; </a:t>
            </a:r>
          </a:p>
          <a:p>
            <a:pPr lvl="1" eaLnBrk="1" hangingPunct="1">
              <a:buFont typeface="Arial" pitchFamily="34" charset="0"/>
              <a:buChar char="•"/>
            </a:pPr>
            <a:r>
              <a:rPr lang="de-DE" dirty="0"/>
              <a:t>einen Überblick über die Metadatenverwaltung und die Herangehensweise beim Austausch </a:t>
            </a:r>
            <a:r>
              <a:rPr lang="de-DE" dirty="0" smtClean="0"/>
              <a:t>von Metadaten durch </a:t>
            </a:r>
            <a:r>
              <a:rPr lang="de-DE" dirty="0"/>
              <a:t>die Anwendung von Open Data Support auf der Open Data </a:t>
            </a:r>
            <a:r>
              <a:rPr lang="de-DE" dirty="0" err="1"/>
              <a:t>Interoperabilty</a:t>
            </a:r>
            <a:r>
              <a:rPr lang="de-DE" dirty="0"/>
              <a:t> </a:t>
            </a:r>
            <a:r>
              <a:rPr lang="de-DE" dirty="0" err="1"/>
              <a:t>Platform</a:t>
            </a:r>
            <a:r>
              <a:rPr lang="de-DE" dirty="0"/>
              <a:t>.</a:t>
            </a:r>
          </a:p>
          <a:p>
            <a:pPr lvl="1" eaLnBrk="1" hangingPunct="1"/>
            <a:endParaRPr lang="de-DE" dirty="0"/>
          </a:p>
          <a:p>
            <a:pPr eaLnBrk="1" hangingPunct="1"/>
            <a:endParaRPr lang="de-DE" dirty="0"/>
          </a:p>
        </p:txBody>
      </p:sp>
      <p:sp>
        <p:nvSpPr>
          <p:cNvPr id="1638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FF834B3F-2862-453A-B553-60DB677BF4C4}" type="slidenum">
              <a:rPr lang="en-GB" smtClean="0"/>
              <a:pPr fontAlgn="base">
                <a:spcBef>
                  <a:spcPct val="0"/>
                </a:spcBef>
                <a:spcAft>
                  <a:spcPct val="0"/>
                </a:spcAft>
              </a:pPr>
              <a:t>4</a:t>
            </a:fld>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9750" y="685800"/>
            <a:ext cx="8070850" cy="914400"/>
          </a:xfrm>
        </p:spPr>
        <p:txBody>
          <a:bodyPr/>
          <a:lstStyle/>
          <a:p>
            <a:pPr eaLnBrk="1" hangingPunct="1"/>
            <a:r>
              <a:rPr lang="de-DE" smtClean="0"/>
              <a:t>Schlussfolgerungen</a:t>
            </a:r>
          </a:p>
        </p:txBody>
      </p:sp>
      <p:sp>
        <p:nvSpPr>
          <p:cNvPr id="48131" name="Content Placeholder 2"/>
          <p:cNvSpPr>
            <a:spLocks noGrp="1"/>
          </p:cNvSpPr>
          <p:nvPr>
            <p:ph sz="quarter" idx="15"/>
          </p:nvPr>
        </p:nvSpPr>
        <p:spPr/>
        <p:txBody>
          <a:bodyPr/>
          <a:lstStyle/>
          <a:p>
            <a:pPr lvl="1" eaLnBrk="1" hangingPunct="1"/>
            <a:r>
              <a:rPr lang="de-DE" dirty="0" smtClean="0"/>
              <a:t>Metadaten liefern Informationen über Ihre Daten und Ressourcen. Die Qualität Ihrer Metadaten beeinflusst direkt die Auffindbarkeit und Weiterverwendung Ihrer Ressourcen</a:t>
            </a:r>
          </a:p>
          <a:p>
            <a:pPr lvl="1" eaLnBrk="1" hangingPunct="1"/>
            <a:r>
              <a:rPr lang="de-DE" dirty="0" smtClean="0"/>
              <a:t>Für die Metadatenverwaltung sollte ein strukturierter Ansatz verfolgt werden</a:t>
            </a:r>
          </a:p>
          <a:p>
            <a:pPr lvl="1" eaLnBrk="1" hangingPunct="1"/>
            <a:r>
              <a:rPr lang="de-DE" dirty="0" smtClean="0"/>
              <a:t>Der Lebenszyklus von Metadaten verlängert die Lebensdauer von Datensätzen (Metadaten vor der Veröffentlichung und nach dem Löschen)</a:t>
            </a:r>
          </a:p>
          <a:p>
            <a:pPr lvl="1" eaLnBrk="1" hangingPunct="1"/>
            <a:r>
              <a:rPr lang="de-DE" dirty="0" smtClean="0"/>
              <a:t>Vereinheitlichte Metadaten ermöglichen den Einsatz von Metadaten-Brokern, die die Zugangsbarrieren zu Ihren Ressourcen wiederum senken, was zu einer verbesserten Sichtbarkeit und Auffindbarkeit führen sowie das Wiederverwendungspotenzial steigern kann</a:t>
            </a:r>
          </a:p>
          <a:p>
            <a:pPr eaLnBrk="1" hangingPunct="1"/>
            <a:endParaRPr lang="de-DE" dirty="0" smtClean="0"/>
          </a:p>
        </p:txBody>
      </p:sp>
      <p:sp>
        <p:nvSpPr>
          <p:cNvPr id="48132"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5DF6490F-AA87-4B25-A9F0-F98AF8C32292}" type="slidenum">
              <a:rPr lang="en-GB" smtClean="0"/>
              <a:pPr fontAlgn="base">
                <a:spcBef>
                  <a:spcPct val="0"/>
                </a:spcBef>
                <a:spcAft>
                  <a:spcPct val="0"/>
                </a:spcAft>
              </a:pPr>
              <a:t>40</a:t>
            </a:fld>
            <a:endParaRPr lang="en-GB"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9750" y="685800"/>
            <a:ext cx="8070850" cy="914400"/>
          </a:xfrm>
        </p:spPr>
        <p:txBody>
          <a:bodyPr/>
          <a:lstStyle/>
          <a:p>
            <a:pPr eaLnBrk="1" hangingPunct="1"/>
            <a:r>
              <a:rPr lang="en-GB" smtClean="0"/>
              <a:t>Gruppenübung und Fragen</a:t>
            </a:r>
          </a:p>
        </p:txBody>
      </p:sp>
      <p:sp>
        <p:nvSpPr>
          <p:cNvPr id="49155"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297EE3C4-C619-4735-9C30-CF3C08297D44}" type="slidenum">
              <a:rPr lang="en-GB" smtClean="0"/>
              <a:pPr fontAlgn="base">
                <a:spcBef>
                  <a:spcPct val="0"/>
                </a:spcBef>
                <a:spcAft>
                  <a:spcPct val="0"/>
                </a:spcAft>
              </a:pPr>
              <a:t>41</a:t>
            </a:fld>
            <a:endParaRPr lang="en-GB" dirty="0" smtClean="0"/>
          </a:p>
        </p:txBody>
      </p:sp>
      <p:sp>
        <p:nvSpPr>
          <p:cNvPr id="49156" name="Content Placeholder 2"/>
          <p:cNvSpPr>
            <a:spLocks noGrp="1"/>
          </p:cNvSpPr>
          <p:nvPr>
            <p:ph sz="quarter" idx="15"/>
          </p:nvPr>
        </p:nvSpPr>
        <p:spPr>
          <a:xfrm>
            <a:off x="1547813" y="1484784"/>
            <a:ext cx="7128643" cy="4419600"/>
          </a:xfrm>
        </p:spPr>
        <p:txBody>
          <a:bodyPr/>
          <a:lstStyle/>
          <a:p>
            <a:pPr marL="0" lvl="1" indent="0" eaLnBrk="1" hangingPunct="1">
              <a:buClr>
                <a:srgbClr val="000000"/>
              </a:buClr>
              <a:buFont typeface="Georgia" pitchFamily="18" charset="0"/>
              <a:buNone/>
            </a:pPr>
            <a:r>
              <a:rPr lang="de-DE" dirty="0" smtClean="0">
                <a:solidFill>
                  <a:srgbClr val="000000"/>
                </a:solidFill>
              </a:rPr>
              <a:t>Wählen Sie in Zweiergruppen einen Datensatz aus Ihrem Land aus und beschreiben Sie ihn mit dem DCAT Anwendungsprofil.</a:t>
            </a:r>
          </a:p>
          <a:p>
            <a:pPr marL="0" lvl="1" indent="0" eaLnBrk="1" hangingPunct="1">
              <a:buClr>
                <a:srgbClr val="000000"/>
              </a:buClr>
              <a:buFont typeface="Georgia" pitchFamily="18" charset="0"/>
              <a:buNone/>
            </a:pPr>
            <a:endParaRPr lang="de-DE" dirty="0" smtClean="0">
              <a:solidFill>
                <a:srgbClr val="000000"/>
              </a:solidFill>
            </a:endParaRPr>
          </a:p>
          <a:p>
            <a:pPr marL="0" lvl="1" indent="0" eaLnBrk="1" hangingPunct="1">
              <a:buClr>
                <a:srgbClr val="000000"/>
              </a:buClr>
              <a:buFont typeface="Georgia" pitchFamily="18" charset="0"/>
              <a:buNone/>
            </a:pPr>
            <a:r>
              <a:rPr lang="de-DE" dirty="0" smtClean="0">
                <a:solidFill>
                  <a:srgbClr val="000000"/>
                </a:solidFill>
              </a:rPr>
              <a:t>Hat Ihre Organisation einen minimalen Satz von Metadaten, die zusammen mit Open Data zur Verfügung gestellt werden können?</a:t>
            </a:r>
          </a:p>
          <a:p>
            <a:pPr marL="0" lvl="1" indent="0" eaLnBrk="1" hangingPunct="1">
              <a:spcBef>
                <a:spcPts val="1200"/>
              </a:spcBef>
              <a:spcAft>
                <a:spcPts val="3000"/>
              </a:spcAft>
              <a:buClr>
                <a:srgbClr val="000000"/>
              </a:buClr>
              <a:buFont typeface="Georgia" pitchFamily="18" charset="0"/>
              <a:buNone/>
            </a:pPr>
            <a:r>
              <a:rPr lang="de-DE" dirty="0" smtClean="0">
                <a:solidFill>
                  <a:srgbClr val="000000"/>
                </a:solidFill>
              </a:rPr>
              <a:t>Was sind Ihrer Meinung nach die größten Hindernisse Ihrer Metadaten für die (Wieder-)Verwendung von kontrollierten Standardvokabularen?</a:t>
            </a:r>
          </a:p>
          <a:p>
            <a:pPr marL="0" lvl="1" indent="0" eaLnBrk="1" hangingPunct="1">
              <a:buClr>
                <a:srgbClr val="000000"/>
              </a:buClr>
              <a:buFont typeface="Georgia" pitchFamily="18" charset="0"/>
              <a:buNone/>
            </a:pPr>
            <a:r>
              <a:rPr lang="de-DE" dirty="0" smtClean="0">
                <a:solidFill>
                  <a:srgbClr val="000000"/>
                </a:solidFill>
              </a:rPr>
              <a:t>Haben Sie auf der betrieblichen Ebene eine Methodik für die Verwaltung von Daten und/oder Metadaten?</a:t>
            </a:r>
          </a:p>
          <a:p>
            <a:pPr marL="0" lvl="1" indent="0" eaLnBrk="1" hangingPunct="1">
              <a:buClr>
                <a:srgbClr val="000000"/>
              </a:buClr>
              <a:buFont typeface="Georgia" pitchFamily="18" charset="0"/>
              <a:buNone/>
            </a:pPr>
            <a:endParaRPr lang="de-DE" dirty="0" smtClean="0"/>
          </a:p>
        </p:txBody>
      </p:sp>
      <p:pic>
        <p:nvPicPr>
          <p:cNvPr id="49157" name="Picture 2" descr="C:\Users\loutasn\Downloads\1377268100_talk.png"/>
          <p:cNvPicPr>
            <a:picLocks noChangeAspect="1" noChangeArrowheads="1"/>
          </p:cNvPicPr>
          <p:nvPr/>
        </p:nvPicPr>
        <p:blipFill>
          <a:blip r:embed="rId3" cstate="print"/>
          <a:srcRect/>
          <a:stretch>
            <a:fillRect/>
          </a:stretch>
        </p:blipFill>
        <p:spPr bwMode="auto">
          <a:xfrm>
            <a:off x="576263" y="1412875"/>
            <a:ext cx="792162" cy="792163"/>
          </a:xfrm>
          <a:prstGeom prst="rect">
            <a:avLst/>
          </a:prstGeom>
          <a:noFill/>
          <a:ln w="9525">
            <a:noFill/>
            <a:miter lim="800000"/>
            <a:headEnd/>
            <a:tailEnd/>
          </a:ln>
        </p:spPr>
      </p:pic>
      <p:sp>
        <p:nvSpPr>
          <p:cNvPr id="49158" name="Rectangle 7"/>
          <p:cNvSpPr>
            <a:spLocks noChangeArrowheads="1"/>
          </p:cNvSpPr>
          <p:nvPr/>
        </p:nvSpPr>
        <p:spPr bwMode="auto">
          <a:xfrm>
            <a:off x="252413" y="2193925"/>
            <a:ext cx="1277937" cy="184150"/>
          </a:xfrm>
          <a:prstGeom prst="rect">
            <a:avLst/>
          </a:prstGeom>
          <a:noFill/>
          <a:ln w="9525">
            <a:noFill/>
            <a:miter lim="800000"/>
            <a:headEnd/>
            <a:tailEnd/>
          </a:ln>
        </p:spPr>
        <p:txBody>
          <a:bodyPr>
            <a:spAutoFit/>
          </a:bodyPr>
          <a:lstStyle/>
          <a:p>
            <a:r>
              <a:rPr lang="en-GB" sz="600"/>
              <a:t> http://www.visualpharm.com</a:t>
            </a:r>
          </a:p>
        </p:txBody>
      </p:sp>
      <p:pic>
        <p:nvPicPr>
          <p:cNvPr id="49159" name="Picture 2" descr="C:\Users\loutasn\Downloads\1377268100_talk.png"/>
          <p:cNvPicPr>
            <a:picLocks noChangeAspect="1" noChangeArrowheads="1"/>
          </p:cNvPicPr>
          <p:nvPr/>
        </p:nvPicPr>
        <p:blipFill>
          <a:blip r:embed="rId3" cstate="print"/>
          <a:srcRect/>
          <a:stretch>
            <a:fillRect/>
          </a:stretch>
        </p:blipFill>
        <p:spPr bwMode="auto">
          <a:xfrm>
            <a:off x="574675" y="2606675"/>
            <a:ext cx="792163" cy="792163"/>
          </a:xfrm>
          <a:prstGeom prst="rect">
            <a:avLst/>
          </a:prstGeom>
          <a:noFill/>
          <a:ln w="9525">
            <a:noFill/>
            <a:miter lim="800000"/>
            <a:headEnd/>
            <a:tailEnd/>
          </a:ln>
        </p:spPr>
      </p:pic>
      <p:sp>
        <p:nvSpPr>
          <p:cNvPr id="49160" name="Rectangle 9"/>
          <p:cNvSpPr>
            <a:spLocks noChangeArrowheads="1"/>
          </p:cNvSpPr>
          <p:nvPr/>
        </p:nvSpPr>
        <p:spPr bwMode="auto">
          <a:xfrm>
            <a:off x="250825" y="3387725"/>
            <a:ext cx="1277938" cy="185738"/>
          </a:xfrm>
          <a:prstGeom prst="rect">
            <a:avLst/>
          </a:prstGeom>
          <a:noFill/>
          <a:ln w="9525">
            <a:noFill/>
            <a:miter lim="800000"/>
            <a:headEnd/>
            <a:tailEnd/>
          </a:ln>
        </p:spPr>
        <p:txBody>
          <a:bodyPr>
            <a:spAutoFit/>
          </a:bodyPr>
          <a:lstStyle/>
          <a:p>
            <a:r>
              <a:rPr lang="en-GB" sz="600"/>
              <a:t> http://www.visualpharm.com</a:t>
            </a:r>
          </a:p>
        </p:txBody>
      </p:sp>
      <p:pic>
        <p:nvPicPr>
          <p:cNvPr id="49161" name="Picture 2" descr="C:\Users\loutasn\Downloads\1377268100_talk.png"/>
          <p:cNvPicPr>
            <a:picLocks noChangeAspect="1" noChangeArrowheads="1"/>
          </p:cNvPicPr>
          <p:nvPr/>
        </p:nvPicPr>
        <p:blipFill>
          <a:blip r:embed="rId3" cstate="print"/>
          <a:srcRect/>
          <a:stretch>
            <a:fillRect/>
          </a:stretch>
        </p:blipFill>
        <p:spPr bwMode="auto">
          <a:xfrm>
            <a:off x="574675" y="3759200"/>
            <a:ext cx="792163" cy="792163"/>
          </a:xfrm>
          <a:prstGeom prst="rect">
            <a:avLst/>
          </a:prstGeom>
          <a:noFill/>
          <a:ln w="9525">
            <a:noFill/>
            <a:miter lim="800000"/>
            <a:headEnd/>
            <a:tailEnd/>
          </a:ln>
        </p:spPr>
      </p:pic>
      <p:sp>
        <p:nvSpPr>
          <p:cNvPr id="49162" name="Rectangle 11"/>
          <p:cNvSpPr>
            <a:spLocks noChangeArrowheads="1"/>
          </p:cNvSpPr>
          <p:nvPr/>
        </p:nvSpPr>
        <p:spPr bwMode="auto">
          <a:xfrm>
            <a:off x="250825" y="4540250"/>
            <a:ext cx="1277938" cy="184150"/>
          </a:xfrm>
          <a:prstGeom prst="rect">
            <a:avLst/>
          </a:prstGeom>
          <a:noFill/>
          <a:ln w="9525">
            <a:noFill/>
            <a:miter lim="800000"/>
            <a:headEnd/>
            <a:tailEnd/>
          </a:ln>
        </p:spPr>
        <p:txBody>
          <a:bodyPr>
            <a:spAutoFit/>
          </a:bodyPr>
          <a:lstStyle/>
          <a:p>
            <a:r>
              <a:rPr lang="en-GB" sz="600"/>
              <a:t> http://www.visualpharm.com</a:t>
            </a:r>
          </a:p>
        </p:txBody>
      </p:sp>
      <p:pic>
        <p:nvPicPr>
          <p:cNvPr id="49163" name="Picture 2" descr="C:\Users\loutasn\Downloads\1377268100_talk.png"/>
          <p:cNvPicPr>
            <a:picLocks noChangeAspect="1" noChangeArrowheads="1"/>
          </p:cNvPicPr>
          <p:nvPr/>
        </p:nvPicPr>
        <p:blipFill>
          <a:blip r:embed="rId3" cstate="print"/>
          <a:srcRect/>
          <a:stretch>
            <a:fillRect/>
          </a:stretch>
        </p:blipFill>
        <p:spPr bwMode="auto">
          <a:xfrm>
            <a:off x="574675" y="4911725"/>
            <a:ext cx="792163" cy="792163"/>
          </a:xfrm>
          <a:prstGeom prst="rect">
            <a:avLst/>
          </a:prstGeom>
          <a:noFill/>
          <a:ln w="9525">
            <a:noFill/>
            <a:miter lim="800000"/>
            <a:headEnd/>
            <a:tailEnd/>
          </a:ln>
        </p:spPr>
      </p:pic>
      <p:sp>
        <p:nvSpPr>
          <p:cNvPr id="49164" name="Rectangle 13"/>
          <p:cNvSpPr>
            <a:spLocks noChangeArrowheads="1"/>
          </p:cNvSpPr>
          <p:nvPr/>
        </p:nvSpPr>
        <p:spPr bwMode="auto">
          <a:xfrm>
            <a:off x="250825" y="5692775"/>
            <a:ext cx="1277938" cy="184150"/>
          </a:xfrm>
          <a:prstGeom prst="rect">
            <a:avLst/>
          </a:prstGeom>
          <a:noFill/>
          <a:ln w="9525">
            <a:noFill/>
            <a:miter lim="800000"/>
            <a:headEnd/>
            <a:tailEnd/>
          </a:ln>
        </p:spPr>
        <p:txBody>
          <a:bodyPr>
            <a:spAutoFit/>
          </a:bodyPr>
          <a:lstStyle/>
          <a:p>
            <a:r>
              <a:rPr lang="en-GB" sz="600"/>
              <a:t> http://www.visualpharm.com</a:t>
            </a:r>
          </a:p>
        </p:txBody>
      </p:sp>
      <p:sp>
        <p:nvSpPr>
          <p:cNvPr id="13" name="Title 5"/>
          <p:cNvSpPr txBox="1">
            <a:spLocks/>
          </p:cNvSpPr>
          <p:nvPr/>
        </p:nvSpPr>
        <p:spPr>
          <a:xfrm>
            <a:off x="605408" y="5804108"/>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smtClean="0">
                <a:solidFill>
                  <a:schemeClr val="accent1"/>
                </a:solidFill>
                <a:latin typeface="Bradley Hand ITC" pitchFamily="66" charset="0"/>
              </a:rPr>
              <a:t>Machen </a:t>
            </a:r>
            <a:r>
              <a:rPr lang="en-GB" sz="4000" i="0" dirty="0" err="1" smtClean="0">
                <a:solidFill>
                  <a:schemeClr val="accent1"/>
                </a:solidFill>
                <a:latin typeface="Bradley Hand ITC" pitchFamily="66" charset="0"/>
              </a:rPr>
              <a:t>Sie</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rPr>
              <a:t>auch</a:t>
            </a:r>
            <a:r>
              <a:rPr lang="en-GB" sz="4000" i="0" dirty="0" smtClean="0">
                <a:solidFill>
                  <a:schemeClr val="accent1"/>
                </a:solidFill>
                <a:latin typeface="Bradley Hand ITC" pitchFamily="66" charset="0"/>
              </a:rPr>
              <a:t> den </a:t>
            </a:r>
            <a:r>
              <a:rPr lang="en-GB" sz="4000" i="0" dirty="0" smtClean="0">
                <a:solidFill>
                  <a:schemeClr val="accent1"/>
                </a:solidFill>
                <a:latin typeface="Bradley Hand ITC" pitchFamily="66" charset="0"/>
                <a:hlinkClick r:id="rId4"/>
              </a:rPr>
              <a:t>Online-Test</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p:cNvSpPr>
          <p:nvPr>
            <p:ph type="title"/>
          </p:nvPr>
        </p:nvSpPr>
        <p:spPr>
          <a:xfrm>
            <a:off x="539750" y="2133600"/>
            <a:ext cx="8070850" cy="914400"/>
          </a:xfrm>
        </p:spPr>
        <p:txBody>
          <a:bodyPr/>
          <a:lstStyle/>
          <a:p>
            <a:pPr eaLnBrk="1" hangingPunct="1"/>
            <a:r>
              <a:rPr lang="en-GB" sz="7200" i="0" smtClean="0">
                <a:solidFill>
                  <a:schemeClr val="accent1"/>
                </a:solidFill>
                <a:latin typeface="Bradley Hand ITC" pitchFamily="66" charset="0"/>
              </a:rPr>
              <a:t>Vielen Dank!</a:t>
            </a:r>
            <a:br>
              <a:rPr lang="en-GB" sz="7200" i="0" smtClean="0">
                <a:solidFill>
                  <a:schemeClr val="accent1"/>
                </a:solidFill>
                <a:latin typeface="Bradley Hand ITC" pitchFamily="66" charset="0"/>
              </a:rPr>
            </a:br>
            <a:r>
              <a:rPr lang="en-GB" sz="4800" i="0" smtClean="0">
                <a:solidFill>
                  <a:schemeClr val="accent1"/>
                </a:solidFill>
                <a:latin typeface="Bradley Hand ITC" pitchFamily="66" charset="0"/>
              </a:rPr>
              <a:t>... Und jetzt IHRE Fragen?</a:t>
            </a:r>
            <a:endParaRPr lang="en-GB" b="0" smtClean="0"/>
          </a:p>
        </p:txBody>
      </p:sp>
      <p:sp>
        <p:nvSpPr>
          <p:cNvPr id="50179"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4C3755A6-4EAF-424E-A768-3B0AE0FB30CC}" type="slidenum">
              <a:rPr lang="en-GB" smtClean="0"/>
              <a:pPr fontAlgn="base">
                <a:spcBef>
                  <a:spcPct val="0"/>
                </a:spcBef>
                <a:spcAft>
                  <a:spcPct val="0"/>
                </a:spcAft>
              </a:pPr>
              <a:t>42</a:t>
            </a:fld>
            <a:endParaRPr lang="en-GB"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9750" y="685800"/>
            <a:ext cx="8070850" cy="914400"/>
          </a:xfrm>
        </p:spPr>
        <p:txBody>
          <a:bodyPr/>
          <a:lstStyle/>
          <a:p>
            <a:pPr eaLnBrk="1" hangingPunct="1"/>
            <a:r>
              <a:rPr lang="en-GB" smtClean="0"/>
              <a:t>Referenzen</a:t>
            </a:r>
          </a:p>
        </p:txBody>
      </p:sp>
      <p:sp>
        <p:nvSpPr>
          <p:cNvPr id="51203" name="Content Placeholder 4"/>
          <p:cNvSpPr>
            <a:spLocks noGrp="1"/>
          </p:cNvSpPr>
          <p:nvPr>
            <p:ph sz="quarter" idx="14"/>
          </p:nvPr>
        </p:nvSpPr>
        <p:spPr>
          <a:xfrm>
            <a:off x="533400" y="1752600"/>
            <a:ext cx="3962400" cy="4629150"/>
          </a:xfrm>
        </p:spPr>
        <p:txBody>
          <a:bodyPr/>
          <a:lstStyle/>
          <a:p>
            <a:pPr eaLnBrk="1" hangingPunct="1">
              <a:spcAft>
                <a:spcPts val="300"/>
              </a:spcAft>
            </a:pPr>
            <a:r>
              <a:rPr lang="en-GB" sz="700" dirty="0" err="1" smtClean="0"/>
              <a:t>Folie</a:t>
            </a:r>
            <a:r>
              <a:rPr lang="en-GB" sz="700" dirty="0" smtClean="0"/>
              <a:t> 6,7: </a:t>
            </a:r>
          </a:p>
          <a:p>
            <a:pPr marL="273050" eaLnBrk="1" hangingPunct="1">
              <a:buFont typeface="Arial" panose="020B0604020202020204" pitchFamily="34" charset="0"/>
              <a:buChar char="•"/>
            </a:pPr>
            <a:r>
              <a:rPr lang="en-GB" sz="800" dirty="0" smtClean="0"/>
              <a:t>NISO. Understanding Metadata. </a:t>
            </a:r>
            <a:r>
              <a:rPr lang="en-GB" sz="800" dirty="0" smtClean="0">
                <a:hlinkClick r:id="rId3"/>
              </a:rPr>
              <a:t>http://www.niso.org/publications/press/UnderstandingMetadata.pdf</a:t>
            </a:r>
            <a:endParaRPr lang="en-GB" sz="800" dirty="0" smtClean="0"/>
          </a:p>
          <a:p>
            <a:pPr eaLnBrk="1" hangingPunct="1"/>
            <a:r>
              <a:rPr lang="en-GB" sz="800" dirty="0" err="1" smtClean="0"/>
              <a:t>Folie</a:t>
            </a:r>
            <a:r>
              <a:rPr lang="en-GB" sz="800" dirty="0" smtClean="0"/>
              <a:t> 9:</a:t>
            </a:r>
          </a:p>
          <a:p>
            <a:pPr lvl="1" eaLnBrk="1" hangingPunct="1">
              <a:buFont typeface="Arial" pitchFamily="34" charset="0"/>
              <a:buChar char="•"/>
            </a:pPr>
            <a:r>
              <a:rPr lang="en-GB" sz="800" dirty="0" smtClean="0"/>
              <a:t>Dublin City University. Chapter 3: Introduction to XML. </a:t>
            </a:r>
            <a:r>
              <a:rPr lang="en-GB" sz="800" dirty="0" smtClean="0">
                <a:hlinkClick r:id="rId4"/>
              </a:rPr>
              <a:t>http://wiki.eeng.dcu.ie/ee557/g2/326-EE.html</a:t>
            </a:r>
            <a:endParaRPr lang="en-GB" sz="800" dirty="0" smtClean="0"/>
          </a:p>
          <a:p>
            <a:pPr eaLnBrk="1" hangingPunct="1">
              <a:buFont typeface="Arial" panose="020B0604020202020204" pitchFamily="34" charset="0"/>
              <a:buChar char="•"/>
            </a:pPr>
            <a:r>
              <a:rPr lang="en-GB" sz="800" dirty="0" smtClean="0"/>
              <a:t>W3C. RDF Primer. </a:t>
            </a:r>
            <a:r>
              <a:rPr lang="en-GB" sz="800" dirty="0" smtClean="0">
                <a:hlinkClick r:id="rId5"/>
              </a:rPr>
              <a:t>http://www.w3.org/TR/rdf-primer/</a:t>
            </a:r>
            <a:endParaRPr lang="en-GB" sz="800" dirty="0" smtClean="0"/>
          </a:p>
          <a:p>
            <a:pPr eaLnBrk="1" hangingPunct="1"/>
            <a:r>
              <a:rPr lang="en-GB" sz="800" dirty="0" err="1" smtClean="0"/>
              <a:t>Folie</a:t>
            </a:r>
            <a:r>
              <a:rPr lang="en-GB" sz="800" dirty="0" smtClean="0"/>
              <a:t> 12:</a:t>
            </a:r>
          </a:p>
          <a:p>
            <a:pPr eaLnBrk="1" hangingPunct="1">
              <a:buFont typeface="Arial" panose="020B0604020202020204" pitchFamily="34" charset="0"/>
              <a:buChar char="•"/>
            </a:pPr>
            <a:r>
              <a:rPr lang="en-GB" sz="800" dirty="0" smtClean="0">
                <a:hlinkClick r:id="rId6"/>
              </a:rPr>
              <a:t>http://gondolin.rutgers.edu/MIC/text/how/catalog_glossary.htm</a:t>
            </a:r>
            <a:endParaRPr lang="en-GB" sz="800" dirty="0" smtClean="0"/>
          </a:p>
          <a:p>
            <a:pPr lvl="1" eaLnBrk="1" hangingPunct="1">
              <a:buFont typeface="Arial" pitchFamily="34" charset="0"/>
              <a:buChar char="•"/>
            </a:pPr>
            <a:r>
              <a:rPr lang="en-GB" sz="800" dirty="0" smtClean="0"/>
              <a:t>Dublin Core. Example XML Schema. </a:t>
            </a:r>
            <a:r>
              <a:rPr lang="en-GB" sz="800" dirty="0" smtClean="0">
                <a:hlinkClick r:id="rId7"/>
              </a:rPr>
              <a:t>http://dublincore.org/schemas/xmls/qdc/dc.xsd</a:t>
            </a:r>
            <a:endParaRPr lang="en-GB" sz="800" dirty="0" smtClean="0"/>
          </a:p>
          <a:p>
            <a:pPr lvl="1" eaLnBrk="1" hangingPunct="1">
              <a:buFont typeface="Arial" pitchFamily="34" charset="0"/>
              <a:buChar char="•"/>
            </a:pPr>
            <a:r>
              <a:rPr lang="en-GB" sz="800" dirty="0" smtClean="0"/>
              <a:t>Dublin Core, Example RDF Schema. </a:t>
            </a:r>
            <a:r>
              <a:rPr lang="en-GB" sz="800" dirty="0" smtClean="0">
                <a:hlinkClick r:id="rId8"/>
              </a:rPr>
              <a:t>http://dublincore.org/2012/06/14/dcterms.rdf</a:t>
            </a:r>
            <a:endParaRPr lang="en-GB" sz="800" dirty="0" smtClean="0"/>
          </a:p>
          <a:p>
            <a:pPr eaLnBrk="1" hangingPunct="1"/>
            <a:r>
              <a:rPr lang="en-GB" sz="800" dirty="0" err="1" smtClean="0"/>
              <a:t>Folien</a:t>
            </a:r>
            <a:r>
              <a:rPr lang="en-GB" sz="800" dirty="0" smtClean="0"/>
              <a:t> 14, 33:</a:t>
            </a:r>
          </a:p>
          <a:p>
            <a:pPr lvl="1" eaLnBrk="1" hangingPunct="1">
              <a:buFont typeface="Arial" pitchFamily="34" charset="0"/>
              <a:buChar char="•"/>
            </a:pPr>
            <a:r>
              <a:rPr lang="en-GB" sz="800" dirty="0" smtClean="0"/>
              <a:t>The ISA Programme. DCAT Application Profile for Data Portals in Europe - Final Draft. </a:t>
            </a:r>
            <a:r>
              <a:rPr lang="en-GB" sz="800" dirty="0" smtClean="0">
                <a:hlinkClick r:id="rId9"/>
              </a:rPr>
              <a:t>https://joinup.ec.europa.eu/asset/dcat_application_profile/asset_release/dcat-application-profile-data-portals-europe-final-draf</a:t>
            </a:r>
            <a:endParaRPr lang="en-GB" sz="800" dirty="0" smtClean="0"/>
          </a:p>
          <a:p>
            <a:pPr eaLnBrk="1" hangingPunct="1"/>
            <a:r>
              <a:rPr lang="en-GB" sz="800" dirty="0" err="1" smtClean="0"/>
              <a:t>Folie</a:t>
            </a:r>
            <a:r>
              <a:rPr lang="en-GB" sz="800" dirty="0" smtClean="0"/>
              <a:t> 18:</a:t>
            </a:r>
          </a:p>
          <a:p>
            <a:pPr lvl="1" eaLnBrk="1" hangingPunct="1">
              <a:buFont typeface="Arial" pitchFamily="34" charset="0"/>
              <a:buChar char="•"/>
            </a:pPr>
            <a:r>
              <a:rPr lang="en-GB" sz="800" dirty="0" err="1" smtClean="0"/>
              <a:t>ListPoint</a:t>
            </a:r>
            <a:r>
              <a:rPr lang="en-GB" sz="800" dirty="0" smtClean="0"/>
              <a:t>. </a:t>
            </a:r>
            <a:r>
              <a:rPr lang="en-GB" sz="800" dirty="0" err="1" smtClean="0"/>
              <a:t>ObjectInCrimeClass</a:t>
            </a:r>
            <a:r>
              <a:rPr lang="en-GB" sz="800" dirty="0" smtClean="0"/>
              <a:t>. </a:t>
            </a:r>
            <a:r>
              <a:rPr lang="en-GB" sz="800" dirty="0" smtClean="0">
                <a:hlinkClick r:id="rId10"/>
              </a:rPr>
              <a:t>http://www.listpoint.co.uk/CodeList/details/ObjectInCrimeClass/1.2/1</a:t>
            </a:r>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p:txBody>
      </p:sp>
      <p:sp>
        <p:nvSpPr>
          <p:cNvPr id="51204" name="Content Placeholder 5"/>
          <p:cNvSpPr>
            <a:spLocks noGrp="1"/>
          </p:cNvSpPr>
          <p:nvPr>
            <p:ph sz="quarter" idx="15"/>
          </p:nvPr>
        </p:nvSpPr>
        <p:spPr>
          <a:xfrm>
            <a:off x="4648200" y="1752600"/>
            <a:ext cx="3962400" cy="4419600"/>
          </a:xfrm>
        </p:spPr>
        <p:txBody>
          <a:bodyPr/>
          <a:lstStyle/>
          <a:p>
            <a:pPr eaLnBrk="1" hangingPunct="1"/>
            <a:r>
              <a:rPr lang="en-GB" sz="800" dirty="0" err="1" smtClean="0"/>
              <a:t>Folien</a:t>
            </a:r>
            <a:r>
              <a:rPr lang="en-GB" sz="800" dirty="0" smtClean="0"/>
              <a:t> 19:</a:t>
            </a:r>
          </a:p>
          <a:p>
            <a:pPr lvl="1" eaLnBrk="1" hangingPunct="1">
              <a:buFont typeface="Arial" pitchFamily="34" charset="0"/>
              <a:buChar char="•"/>
            </a:pPr>
            <a:r>
              <a:rPr lang="en-GB" sz="800" dirty="0" smtClean="0"/>
              <a:t>Publications Office. Countries Name Authority List. </a:t>
            </a:r>
            <a:r>
              <a:rPr lang="en-GB" sz="800" dirty="0" smtClean="0">
                <a:hlinkClick r:id="rId11"/>
              </a:rPr>
              <a:t>http://open-data.europa.eu/en/data/dataset/2nM4aG8LdHG6RBMumfkNzQ</a:t>
            </a:r>
            <a:endParaRPr lang="en-GB" sz="800" dirty="0" smtClean="0"/>
          </a:p>
          <a:p>
            <a:pPr eaLnBrk="1" hangingPunct="1"/>
            <a:endParaRPr lang="en-GB" sz="800" dirty="0" smtClean="0"/>
          </a:p>
        </p:txBody>
      </p:sp>
      <p:sp>
        <p:nvSpPr>
          <p:cNvPr id="51205"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6DA57D7C-EE57-40A1-8A68-6627A14F715C}" type="slidenum">
              <a:rPr lang="en-GB" smtClean="0"/>
              <a:pPr fontAlgn="base">
                <a:spcBef>
                  <a:spcPct val="0"/>
                </a:spcBef>
                <a:spcAft>
                  <a:spcPct val="0"/>
                </a:spcAft>
              </a:pPr>
              <a:t>43</a:t>
            </a:fld>
            <a:endParaRPr lang="en-GB"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39750" y="685800"/>
            <a:ext cx="8070850" cy="914400"/>
          </a:xfrm>
        </p:spPr>
        <p:txBody>
          <a:bodyPr/>
          <a:lstStyle/>
          <a:p>
            <a:pPr eaLnBrk="1" hangingPunct="1"/>
            <a:r>
              <a:rPr lang="de-DE" smtClean="0"/>
              <a:t>Weiterführende Lektüre</a:t>
            </a:r>
          </a:p>
        </p:txBody>
      </p:sp>
      <p:sp>
        <p:nvSpPr>
          <p:cNvPr id="52227" name="Content Placeholder 4"/>
          <p:cNvSpPr>
            <a:spLocks noGrp="1"/>
          </p:cNvSpPr>
          <p:nvPr>
            <p:ph sz="quarter" idx="15"/>
          </p:nvPr>
        </p:nvSpPr>
        <p:spPr>
          <a:xfrm>
            <a:off x="1476375" y="1752600"/>
            <a:ext cx="7134225" cy="4419600"/>
          </a:xfrm>
        </p:spPr>
        <p:txBody>
          <a:bodyPr/>
          <a:lstStyle/>
          <a:p>
            <a:pPr eaLnBrk="1" hangingPunct="1"/>
            <a:r>
              <a:rPr lang="en-GB" sz="1800" smtClean="0"/>
              <a:t>Understanding Metadata, NISO. </a:t>
            </a:r>
            <a:r>
              <a:rPr lang="en-GB" sz="1800" smtClean="0">
                <a:hlinkClick r:id="rId3"/>
              </a:rPr>
              <a:t>http://www.niso.org/publications/press/UnderstandingMetadata.pdf</a:t>
            </a:r>
            <a:endParaRPr lang="en-GB" sz="1800" smtClean="0"/>
          </a:p>
          <a:p>
            <a:pPr eaLnBrk="1" hangingPunct="1"/>
            <a:endParaRPr lang="en-GB" sz="1800" smtClean="0"/>
          </a:p>
          <a:p>
            <a:pPr eaLnBrk="1" hangingPunct="1"/>
            <a:r>
              <a:rPr lang="en-GB" sz="1800" smtClean="0"/>
              <a:t>Ben Jareo and Malcolm Saldanha. The value proposition of a metadata driven data governance program. Best Practices Metadata. May 2012. </a:t>
            </a:r>
            <a:r>
              <a:rPr lang="en-GB" sz="1800" smtClean="0">
                <a:hlinkClick r:id="rId4"/>
              </a:rPr>
              <a:t>https://community.informatica.com/mpresources/Communities/IW2012/Docs/bos_30.pdf</a:t>
            </a:r>
            <a:r>
              <a:rPr lang="en-GB" sz="1800" smtClean="0"/>
              <a:t> </a:t>
            </a:r>
          </a:p>
          <a:p>
            <a:pPr eaLnBrk="1" hangingPunct="1"/>
            <a:endParaRPr lang="en-GB" sz="1800" smtClean="0"/>
          </a:p>
          <a:p>
            <a:pPr eaLnBrk="1" hangingPunct="1"/>
            <a:r>
              <a:rPr lang="en-GB" sz="1800" smtClean="0"/>
              <a:t>John R. Friedrich, II. Metadata Management Best Practices and Lessons Learned. The 10th Annual Wilshire Meta-Data Conference and the 18th Annual DAMA International Symposium. April 2006. </a:t>
            </a:r>
            <a:r>
              <a:rPr lang="en-GB" sz="1800" smtClean="0">
                <a:hlinkClick r:id="rId5"/>
              </a:rPr>
              <a:t>http://www.metaintegration.net/Publications/2006-Wilshire-DAMA-MetaIntegrationBestPractices.pdf</a:t>
            </a:r>
            <a:r>
              <a:rPr lang="en-GB" sz="1800" smtClean="0"/>
              <a:t> </a:t>
            </a:r>
          </a:p>
          <a:p>
            <a:pPr eaLnBrk="1" hangingPunct="1"/>
            <a:endParaRPr lang="en-GB" sz="1800" smtClean="0"/>
          </a:p>
          <a:p>
            <a:pPr eaLnBrk="1" hangingPunct="1"/>
            <a:endParaRPr lang="en-GB" sz="1800" smtClean="0"/>
          </a:p>
        </p:txBody>
      </p:sp>
      <p:sp>
        <p:nvSpPr>
          <p:cNvPr id="52228"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FBA04439-96D1-45AD-9967-BF2EC7D031D2}" type="slidenum">
              <a:rPr lang="en-GB" smtClean="0"/>
              <a:pPr fontAlgn="base">
                <a:spcBef>
                  <a:spcPct val="0"/>
                </a:spcBef>
                <a:spcAft>
                  <a:spcPct val="0"/>
                </a:spcAft>
              </a:pPr>
              <a:t>44</a:t>
            </a:fld>
            <a:endParaRPr lang="en-GB" dirty="0" smtClean="0"/>
          </a:p>
        </p:txBody>
      </p:sp>
      <p:pic>
        <p:nvPicPr>
          <p:cNvPr id="4" name="Picture 2"/>
          <p:cNvPicPr>
            <a:picLocks noChangeAspect="1" noChangeArrowheads="1"/>
          </p:cNvPicPr>
          <p:nvPr/>
        </p:nvPicPr>
        <p:blipFill>
          <a:blip r:embed="rId6" cstate="print"/>
          <a:srcRect/>
          <a:stretch>
            <a:fillRect/>
          </a:stretch>
        </p:blipFill>
        <p:spPr bwMode="auto">
          <a:xfrm>
            <a:off x="527050" y="1628775"/>
            <a:ext cx="588963" cy="7667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3"/>
          <p:cNvPicPr>
            <a:picLocks noChangeAspect="1" noChangeArrowheads="1"/>
          </p:cNvPicPr>
          <p:nvPr/>
        </p:nvPicPr>
        <p:blipFill>
          <a:blip r:embed="rId7" cstate="print"/>
          <a:srcRect/>
          <a:stretch>
            <a:fillRect/>
          </a:stretch>
        </p:blipFill>
        <p:spPr bwMode="auto">
          <a:xfrm>
            <a:off x="203200" y="3068638"/>
            <a:ext cx="1055688" cy="792162"/>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8" cstate="print"/>
          <a:srcRect/>
          <a:stretch>
            <a:fillRect/>
          </a:stretch>
        </p:blipFill>
        <p:spPr bwMode="auto">
          <a:xfrm>
            <a:off x="192088" y="4941888"/>
            <a:ext cx="1049337" cy="771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9750" y="685800"/>
            <a:ext cx="8070850" cy="914400"/>
          </a:xfrm>
        </p:spPr>
        <p:txBody>
          <a:bodyPr/>
          <a:lstStyle/>
          <a:p>
            <a:pPr eaLnBrk="1" hangingPunct="1"/>
            <a:r>
              <a:rPr lang="en-GB" smtClean="0"/>
              <a:t>Verwandte Initiativen</a:t>
            </a:r>
          </a:p>
        </p:txBody>
      </p:sp>
      <p:sp>
        <p:nvSpPr>
          <p:cNvPr id="53251" name="Content Placeholder 4"/>
          <p:cNvSpPr>
            <a:spLocks noGrp="1"/>
          </p:cNvSpPr>
          <p:nvPr>
            <p:ph sz="quarter" idx="15"/>
          </p:nvPr>
        </p:nvSpPr>
        <p:spPr>
          <a:xfrm>
            <a:off x="1476375" y="1752600"/>
            <a:ext cx="7134225" cy="4419600"/>
          </a:xfrm>
        </p:spPr>
        <p:txBody>
          <a:bodyPr/>
          <a:lstStyle/>
          <a:p>
            <a:pPr marL="0" lvl="1" eaLnBrk="1" hangingPunct="1">
              <a:buFont typeface="Georgia" pitchFamily="18" charset="0"/>
              <a:buNone/>
            </a:pPr>
            <a:r>
              <a:rPr lang="en-GB" sz="1800" smtClean="0"/>
              <a:t>Metadata Management. Trainer screencasts, </a:t>
            </a:r>
            <a:r>
              <a:rPr lang="en-GB" sz="1800" smtClean="0">
                <a:hlinkClick r:id="rId3"/>
              </a:rPr>
              <a:t>http://managemetadata.com/screencasts/msa/</a:t>
            </a:r>
            <a:r>
              <a:rPr lang="en-GB" sz="1800" smtClean="0"/>
              <a:t> </a:t>
            </a:r>
          </a:p>
          <a:p>
            <a:pPr eaLnBrk="1" hangingPunct="1">
              <a:spcAft>
                <a:spcPts val="1200"/>
              </a:spcAft>
            </a:pPr>
            <a:r>
              <a:rPr lang="en-GB" sz="1800" smtClean="0"/>
              <a:t>MIT Libraries. Data Management and Publishing. Reasons to Manage and Publish Your Data, </a:t>
            </a:r>
            <a:r>
              <a:rPr lang="en-GB" sz="1800" smtClean="0">
                <a:hlinkClick r:id="rId4"/>
              </a:rPr>
              <a:t>http://libraries.mit.edu/guides/subjects/data-management/why.html</a:t>
            </a:r>
            <a:r>
              <a:rPr lang="en-GB" sz="1800" smtClean="0"/>
              <a:t> </a:t>
            </a:r>
          </a:p>
          <a:p>
            <a:pPr eaLnBrk="1" hangingPunct="1"/>
            <a:r>
              <a:rPr lang="en-GB" sz="1800" smtClean="0"/>
              <a:t>ISA Programme. DCAT Application Profile for European Data Portals, </a:t>
            </a:r>
            <a:r>
              <a:rPr lang="en-GB" sz="1800" smtClean="0">
                <a:hlinkClick r:id="rId5"/>
              </a:rPr>
              <a:t>https://joinup.ec.europa.eu/asset/dcat_application_profile/description</a:t>
            </a:r>
            <a:endParaRPr lang="en-GB" sz="1800" smtClean="0"/>
          </a:p>
          <a:p>
            <a:pPr eaLnBrk="1" hangingPunct="1"/>
            <a:r>
              <a:rPr lang="en-GB" sz="1800" smtClean="0"/>
              <a:t>Generating ADMS-based descriptions of assets using Open Refine RDF, </a:t>
            </a:r>
            <a:r>
              <a:rPr lang="en-GB" sz="1800" smtClean="0">
                <a:hlinkClick r:id="rId6"/>
              </a:rPr>
              <a:t>https://joinup.ec.europa.eu/asset/adms/document/generate-adms-asset-descriptions-spreadsheet-refine-rdf</a:t>
            </a:r>
            <a:endParaRPr lang="en-GB" sz="1800" smtClean="0"/>
          </a:p>
          <a:p>
            <a:pPr eaLnBrk="1" hangingPunct="1"/>
            <a:r>
              <a:rPr lang="en-GB" sz="1800" smtClean="0"/>
              <a:t>The Dublin Core Medatata Initiative,</a:t>
            </a:r>
            <a:r>
              <a:rPr lang="en-GB" sz="1800" smtClean="0">
                <a:hlinkClick r:id="rId7"/>
              </a:rPr>
              <a:t> http://dublincore.org/</a:t>
            </a:r>
            <a:endParaRPr lang="en-GB" sz="1800" smtClean="0"/>
          </a:p>
        </p:txBody>
      </p:sp>
      <p:sp>
        <p:nvSpPr>
          <p:cNvPr id="53252"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BF029103-366E-45C3-B4F0-5CDB96F88BBB}" type="slidenum">
              <a:rPr lang="en-GB" smtClean="0"/>
              <a:pPr fontAlgn="base">
                <a:spcBef>
                  <a:spcPct val="0"/>
                </a:spcBef>
                <a:spcAft>
                  <a:spcPct val="0"/>
                </a:spcAft>
              </a:pPr>
              <a:t>45</a:t>
            </a:fld>
            <a:endParaRPr lang="en-GB" dirty="0" smtClean="0"/>
          </a:p>
        </p:txBody>
      </p:sp>
      <p:pic>
        <p:nvPicPr>
          <p:cNvPr id="2051" name="Picture 3"/>
          <p:cNvPicPr>
            <a:picLocks noChangeAspect="1" noChangeArrowheads="1"/>
          </p:cNvPicPr>
          <p:nvPr/>
        </p:nvPicPr>
        <p:blipFill>
          <a:blip r:embed="rId8" cstate="print"/>
          <a:srcRect/>
          <a:stretch>
            <a:fillRect/>
          </a:stretch>
        </p:blipFill>
        <p:spPr bwMode="auto">
          <a:xfrm>
            <a:off x="539750" y="1895475"/>
            <a:ext cx="552450" cy="381000"/>
          </a:xfrm>
          <a:prstGeom prst="rect">
            <a:avLst/>
          </a:prstGeom>
          <a:ln>
            <a:noFill/>
          </a:ln>
          <a:effectLst>
            <a:outerShdw blurRad="292100" dist="139700" dir="2700000" algn="tl" rotWithShape="0">
              <a:srgbClr val="333333">
                <a:alpha val="65000"/>
              </a:srgbClr>
            </a:outerShdw>
          </a:effectLst>
        </p:spPr>
      </p:pic>
      <p:pic>
        <p:nvPicPr>
          <p:cNvPr id="2054" name="Picture 6"/>
          <p:cNvPicPr>
            <a:picLocks noChangeAspect="1" noChangeArrowheads="1"/>
          </p:cNvPicPr>
          <p:nvPr/>
        </p:nvPicPr>
        <p:blipFill>
          <a:blip r:embed="rId9" cstate="print"/>
          <a:srcRect/>
          <a:stretch>
            <a:fillRect/>
          </a:stretch>
        </p:blipFill>
        <p:spPr bwMode="auto">
          <a:xfrm>
            <a:off x="468313" y="2678113"/>
            <a:ext cx="752475" cy="390525"/>
          </a:xfrm>
          <a:prstGeom prst="rect">
            <a:avLst/>
          </a:prstGeom>
          <a:ln>
            <a:noFill/>
          </a:ln>
          <a:effectLst>
            <a:outerShdw blurRad="292100" dist="139700" dir="2700000" algn="tl" rotWithShape="0">
              <a:srgbClr val="333333">
                <a:alpha val="65000"/>
              </a:srgbClr>
            </a:outerShdw>
          </a:effectLst>
        </p:spPr>
      </p:pic>
      <p:pic>
        <p:nvPicPr>
          <p:cNvPr id="2056" name="Picture 8" descr="DCAT application profile for data portals in Europe"/>
          <p:cNvPicPr>
            <a:picLocks noChangeAspect="1" noChangeArrowheads="1"/>
          </p:cNvPicPr>
          <p:nvPr/>
        </p:nvPicPr>
        <p:blipFill>
          <a:blip r:embed="rId10" cstate="print"/>
          <a:srcRect/>
          <a:stretch>
            <a:fillRect/>
          </a:stretch>
        </p:blipFill>
        <p:spPr bwMode="auto">
          <a:xfrm>
            <a:off x="539750" y="3409950"/>
            <a:ext cx="666750" cy="666750"/>
          </a:xfrm>
          <a:prstGeom prst="rect">
            <a:avLst/>
          </a:prstGeom>
          <a:ln>
            <a:noFill/>
          </a:ln>
          <a:effectLst>
            <a:outerShdw blurRad="292100" dist="139700" dir="2700000" algn="tl" rotWithShape="0">
              <a:srgbClr val="333333">
                <a:alpha val="65000"/>
              </a:srgbClr>
            </a:outerShdw>
          </a:effectLst>
        </p:spPr>
      </p:pic>
      <p:pic>
        <p:nvPicPr>
          <p:cNvPr id="4098" name="Picture 2" descr="Dublin Core (Registered Trademark) logo in banner"/>
          <p:cNvPicPr>
            <a:picLocks noChangeAspect="1" noChangeArrowheads="1"/>
          </p:cNvPicPr>
          <p:nvPr/>
        </p:nvPicPr>
        <p:blipFill>
          <a:blip r:embed="rId11" cstate="print"/>
          <a:srcRect r="84636" b="-6651"/>
          <a:stretch>
            <a:fillRect/>
          </a:stretch>
        </p:blipFill>
        <p:spPr bwMode="auto">
          <a:xfrm>
            <a:off x="577850" y="5278438"/>
            <a:ext cx="600075" cy="598487"/>
          </a:xfrm>
          <a:prstGeom prst="rect">
            <a:avLst/>
          </a:prstGeom>
          <a:ln>
            <a:noFill/>
          </a:ln>
          <a:effectLst>
            <a:outerShdw blurRad="292100" dist="139700" dir="2700000" algn="tl" rotWithShape="0">
              <a:srgbClr val="333333">
                <a:alpha val="65000"/>
              </a:srgbClr>
            </a:outerShdw>
          </a:effectLst>
        </p:spPr>
      </p:pic>
      <p:pic>
        <p:nvPicPr>
          <p:cNvPr id="2050" name="Picture 2" descr="Asset Description Metadata Schema (ADMS)"/>
          <p:cNvPicPr>
            <a:picLocks noChangeAspect="1" noChangeArrowheads="1"/>
          </p:cNvPicPr>
          <p:nvPr/>
        </p:nvPicPr>
        <p:blipFill>
          <a:blip r:embed="rId12" cstate="print"/>
          <a:srcRect/>
          <a:stretch>
            <a:fillRect/>
          </a:stretch>
        </p:blipFill>
        <p:spPr bwMode="auto">
          <a:xfrm>
            <a:off x="539750" y="4437063"/>
            <a:ext cx="666750" cy="6667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39750" y="685800"/>
            <a:ext cx="8070850" cy="914400"/>
          </a:xfrm>
        </p:spPr>
        <p:txBody>
          <a:bodyPr/>
          <a:lstStyle/>
          <a:p>
            <a:pPr eaLnBrk="1" hangingPunct="1"/>
            <a:r>
              <a:rPr lang="en-GB" sz="2800" smtClean="0"/>
              <a:t>Werden Sie Teil unseres Teams...</a:t>
            </a:r>
          </a:p>
        </p:txBody>
      </p:sp>
      <p:sp>
        <p:nvSpPr>
          <p:cNvPr id="54289" name="Slide Number Placeholder 3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8D657264-6EA5-4E45-91A3-2F3125DEA087}" type="slidenum">
              <a:rPr lang="en-GB" smtClean="0"/>
              <a:pPr fontAlgn="base">
                <a:spcBef>
                  <a:spcPct val="0"/>
                </a:spcBef>
                <a:spcAft>
                  <a:spcPct val="0"/>
                </a:spcAft>
              </a:pPr>
              <a:t>46</a:t>
            </a:fld>
            <a:endParaRPr lang="en-GB" dirty="0" smtClean="0"/>
          </a:p>
        </p:txBody>
      </p:sp>
      <p:sp>
        <p:nvSpPr>
          <p:cNvPr id="19" name="TextBox 6"/>
          <p:cNvSpPr txBox="1"/>
          <p:nvPr/>
        </p:nvSpPr>
        <p:spPr>
          <a:xfrm>
            <a:off x="900113" y="1628775"/>
            <a:ext cx="3024187" cy="956773"/>
          </a:xfrm>
          <a:prstGeom prst="rect">
            <a:avLst/>
          </a:prstGeom>
          <a:solidFill>
            <a:schemeClr val="accent4">
              <a:lumMod val="75000"/>
            </a:schemeClr>
          </a:solidFill>
        </p:spPr>
        <p:txBody>
          <a:bodyPr lIns="216000" tIns="108000" rIns="108000" bIns="108000">
            <a:spAutoFit/>
          </a:bodyPr>
          <a:lstStyle/>
          <a:p>
            <a:pPr fontAlgn="auto">
              <a:spcBef>
                <a:spcPts val="0"/>
              </a:spcBef>
              <a:spcAft>
                <a:spcPts val="0"/>
              </a:spcAft>
              <a:defRPr/>
            </a:pPr>
            <a:r>
              <a:rPr lang="de-DE" sz="2400" b="1" i="1" dirty="0" smtClean="0">
                <a:solidFill>
                  <a:schemeClr val="bg1"/>
                </a:solidFill>
                <a:latin typeface="+mj-lt"/>
                <a:cs typeface="Arial" pitchFamily="34" charset="0"/>
              </a:rPr>
              <a:t>Besuchen Sie uns</a:t>
            </a:r>
            <a:endParaRPr lang="de-DE" sz="2400" b="1" i="1" dirty="0">
              <a:solidFill>
                <a:schemeClr val="bg1"/>
              </a:solidFill>
              <a:latin typeface="+mj-lt"/>
              <a:cs typeface="Arial" pitchFamily="34" charset="0"/>
            </a:endParaRPr>
          </a:p>
        </p:txBody>
      </p:sp>
      <p:sp>
        <p:nvSpPr>
          <p:cNvPr id="23" name="TextBox 9"/>
          <p:cNvSpPr txBox="1"/>
          <p:nvPr/>
        </p:nvSpPr>
        <p:spPr>
          <a:xfrm>
            <a:off x="5076823" y="4293094"/>
            <a:ext cx="3024000" cy="956773"/>
          </a:xfrm>
          <a:prstGeom prst="rect">
            <a:avLst/>
          </a:prstGeom>
          <a:solidFill>
            <a:schemeClr val="accent2"/>
          </a:solidFill>
        </p:spPr>
        <p:txBody>
          <a:bodyPr lIns="216000" tIns="108000" rIns="108000" bIns="108000">
            <a:spAutoFit/>
          </a:bodyPr>
          <a:lstStyle/>
          <a:p>
            <a:pPr fontAlgn="auto">
              <a:spcBef>
                <a:spcPts val="0"/>
              </a:spcBef>
              <a:spcAft>
                <a:spcPts val="0"/>
              </a:spcAft>
              <a:defRPr/>
            </a:pPr>
            <a:r>
              <a:rPr lang="de-DE" sz="2400" b="1" i="1" dirty="0" smtClean="0">
                <a:solidFill>
                  <a:schemeClr val="bg1"/>
                </a:solidFill>
                <a:latin typeface="+mj-lt"/>
                <a:cs typeface="Arial" pitchFamily="34" charset="0"/>
              </a:rPr>
              <a:t>Kontaktieren Sie uns</a:t>
            </a:r>
            <a:endParaRPr lang="de-DE" sz="2400" b="1" i="1" dirty="0">
              <a:solidFill>
                <a:schemeClr val="bg1"/>
              </a:solidFill>
              <a:latin typeface="+mj-lt"/>
              <a:cs typeface="Arial" pitchFamily="34" charset="0"/>
            </a:endParaRPr>
          </a:p>
        </p:txBody>
      </p:sp>
      <p:sp>
        <p:nvSpPr>
          <p:cNvPr id="34" name="TextBox 18"/>
          <p:cNvSpPr txBox="1"/>
          <p:nvPr/>
        </p:nvSpPr>
        <p:spPr>
          <a:xfrm>
            <a:off x="5076823" y="1628774"/>
            <a:ext cx="3024000" cy="956773"/>
          </a:xfrm>
          <a:prstGeom prst="rect">
            <a:avLst/>
          </a:prstGeom>
          <a:solidFill>
            <a:schemeClr val="accent1"/>
          </a:solidFill>
        </p:spPr>
        <p:txBody>
          <a:bodyPr lIns="216000" tIns="108000" rIns="108000" bIns="108000">
            <a:spAutoFit/>
          </a:bodyPr>
          <a:lstStyle/>
          <a:p>
            <a:pPr fontAlgn="auto">
              <a:spcBef>
                <a:spcPts val="0"/>
              </a:spcBef>
              <a:spcAft>
                <a:spcPts val="0"/>
              </a:spcAft>
              <a:defRPr/>
            </a:pPr>
            <a:r>
              <a:rPr lang="de-DE" sz="2400" b="1" i="1" dirty="0" smtClean="0">
                <a:solidFill>
                  <a:schemeClr val="bg1"/>
                </a:solidFill>
                <a:latin typeface="+mj-lt"/>
                <a:cs typeface="Arial" pitchFamily="34" charset="0"/>
              </a:rPr>
              <a:t>Lernen Sie uns kennen</a:t>
            </a:r>
            <a:endParaRPr lang="de-DE" sz="2400" b="1" i="1" dirty="0">
              <a:solidFill>
                <a:schemeClr val="bg1"/>
              </a:solidFill>
              <a:latin typeface="+mj-lt"/>
              <a:cs typeface="Arial" pitchFamily="34" charset="0"/>
            </a:endParaRPr>
          </a:p>
        </p:txBody>
      </p:sp>
      <p:sp>
        <p:nvSpPr>
          <p:cNvPr id="35" name="TextBox 22"/>
          <p:cNvSpPr txBox="1"/>
          <p:nvPr/>
        </p:nvSpPr>
        <p:spPr>
          <a:xfrm>
            <a:off x="900112" y="4293095"/>
            <a:ext cx="3024000" cy="957600"/>
          </a:xfrm>
          <a:prstGeom prst="rect">
            <a:avLst/>
          </a:prstGeom>
          <a:solidFill>
            <a:schemeClr val="accent5"/>
          </a:solidFill>
        </p:spPr>
        <p:txBody>
          <a:bodyPr lIns="216000" tIns="108000" rIns="108000" bIns="108000">
            <a:spAutoFit/>
          </a:bodyPr>
          <a:lstStyle/>
          <a:p>
            <a:pPr fontAlgn="auto">
              <a:spcBef>
                <a:spcPts val="0"/>
              </a:spcBef>
              <a:spcAft>
                <a:spcPts val="0"/>
              </a:spcAft>
              <a:defRPr/>
            </a:pPr>
            <a:r>
              <a:rPr lang="de-DE" sz="2400" b="1" i="1" dirty="0" smtClean="0">
                <a:solidFill>
                  <a:schemeClr val="bg1"/>
                </a:solidFill>
                <a:latin typeface="+mj-lt"/>
                <a:cs typeface="Arial" pitchFamily="34" charset="0"/>
              </a:rPr>
              <a:t>Folgen Sie uns</a:t>
            </a:r>
            <a:endParaRPr lang="de-DE" sz="2400" b="1" i="1" dirty="0">
              <a:solidFill>
                <a:schemeClr val="bg1"/>
              </a:solidFill>
              <a:latin typeface="+mj-lt"/>
              <a:cs typeface="Arial" pitchFamily="34" charset="0"/>
            </a:endParaRPr>
          </a:p>
        </p:txBody>
      </p:sp>
      <p:pic>
        <p:nvPicPr>
          <p:cNvPr id="36" name="Picture 2" descr="http://iwebask.com/blog/wp-content/uploads/2012/06/slideshare-marketing-content.jpg">
            <a:hlinkClick r:id="rId3"/>
          </p:cNvPr>
          <p:cNvPicPr>
            <a:picLocks noChangeAspect="1" noChangeArrowheads="1"/>
          </p:cNvPicPr>
          <p:nvPr/>
        </p:nvPicPr>
        <p:blipFill>
          <a:blip r:embed="rId4" cstate="print"/>
          <a:srcRect r="70772"/>
          <a:stretch>
            <a:fillRect/>
          </a:stretch>
        </p:blipFill>
        <p:spPr bwMode="auto">
          <a:xfrm>
            <a:off x="852488" y="2803669"/>
            <a:ext cx="366712" cy="431800"/>
          </a:xfrm>
          <a:prstGeom prst="rect">
            <a:avLst/>
          </a:prstGeom>
          <a:noFill/>
          <a:ln w="9525">
            <a:noFill/>
            <a:miter lim="800000"/>
            <a:headEnd/>
            <a:tailEnd/>
          </a:ln>
        </p:spPr>
      </p:pic>
      <p:sp>
        <p:nvSpPr>
          <p:cNvPr id="37" name="Rectangle 25"/>
          <p:cNvSpPr>
            <a:spLocks noChangeArrowheads="1"/>
          </p:cNvSpPr>
          <p:nvPr/>
        </p:nvSpPr>
        <p:spPr bwMode="auto">
          <a:xfrm>
            <a:off x="1271588" y="2824307"/>
            <a:ext cx="2797561" cy="430887"/>
          </a:xfrm>
          <a:prstGeom prst="rect">
            <a:avLst/>
          </a:prstGeom>
          <a:noFill/>
          <a:ln w="9525">
            <a:noFill/>
            <a:miter lim="800000"/>
            <a:headEnd/>
            <a:tailEnd/>
          </a:ln>
        </p:spPr>
        <p:txBody>
          <a:bodyPr wrap="none">
            <a:spAutoFit/>
          </a:bodyPr>
          <a:lstStyle/>
          <a:p>
            <a:r>
              <a:rPr lang="en-GB" sz="1200" dirty="0">
                <a:latin typeface="+mj-lt"/>
                <a:hlinkClick r:id="rId5"/>
              </a:rPr>
              <a:t>Open Data Support</a:t>
            </a:r>
            <a:endParaRPr lang="en-GB" sz="1200" dirty="0">
              <a:latin typeface="+mj-lt"/>
            </a:endParaRPr>
          </a:p>
          <a:p>
            <a:r>
              <a:rPr lang="en-GB" sz="1000" dirty="0">
                <a:latin typeface="+mj-lt"/>
              </a:rPr>
              <a:t>http://www.slideshare.net/OpenDataSupport</a:t>
            </a:r>
          </a:p>
        </p:txBody>
      </p:sp>
      <p:pic>
        <p:nvPicPr>
          <p:cNvPr id="38" name="Picture 4" descr="image"/>
          <p:cNvPicPr>
            <a:picLocks noChangeAspect="1" noChangeArrowheads="1"/>
          </p:cNvPicPr>
          <p:nvPr/>
        </p:nvPicPr>
        <p:blipFill>
          <a:blip r:embed="rId6" cstate="print"/>
          <a:srcRect/>
          <a:stretch>
            <a:fillRect/>
          </a:stretch>
        </p:blipFill>
        <p:spPr bwMode="auto">
          <a:xfrm>
            <a:off x="5076825" y="2730500"/>
            <a:ext cx="719138" cy="708025"/>
          </a:xfrm>
          <a:prstGeom prst="rect">
            <a:avLst/>
          </a:prstGeom>
          <a:noFill/>
          <a:ln w="9525">
            <a:noFill/>
            <a:miter lim="800000"/>
            <a:headEnd/>
            <a:tailEnd/>
          </a:ln>
        </p:spPr>
      </p:pic>
      <p:sp>
        <p:nvSpPr>
          <p:cNvPr id="39" name="Rectangle 27"/>
          <p:cNvSpPr>
            <a:spLocks noChangeArrowheads="1"/>
          </p:cNvSpPr>
          <p:nvPr/>
        </p:nvSpPr>
        <p:spPr bwMode="auto">
          <a:xfrm>
            <a:off x="5076825" y="3522663"/>
            <a:ext cx="2077813" cy="246221"/>
          </a:xfrm>
          <a:prstGeom prst="rect">
            <a:avLst/>
          </a:prstGeom>
          <a:noFill/>
          <a:ln w="9525">
            <a:noFill/>
            <a:miter lim="800000"/>
            <a:headEnd/>
            <a:tailEnd/>
          </a:ln>
        </p:spPr>
        <p:txBody>
          <a:bodyPr wrap="none">
            <a:spAutoFit/>
          </a:bodyPr>
          <a:lstStyle/>
          <a:p>
            <a:r>
              <a:rPr lang="en-GB" sz="1000" dirty="0">
                <a:latin typeface="+mj-lt"/>
                <a:hlinkClick r:id="rId7"/>
              </a:rPr>
              <a:t>http://www.opendatasupport.eu</a:t>
            </a:r>
            <a:r>
              <a:rPr lang="en-GB" sz="1000" dirty="0">
                <a:latin typeface="+mj-lt"/>
              </a:rPr>
              <a:t> </a:t>
            </a:r>
          </a:p>
        </p:txBody>
      </p:sp>
      <p:pic>
        <p:nvPicPr>
          <p:cNvPr id="40" name="Picture 6" descr="http://www.collaboration133.com/wp-content/uploads/2011/12/linkedin-icon.png">
            <a:hlinkClick r:id="rId8"/>
          </p:cNvPr>
          <p:cNvPicPr>
            <a:picLocks noChangeAspect="1" noChangeArrowheads="1"/>
          </p:cNvPicPr>
          <p:nvPr/>
        </p:nvPicPr>
        <p:blipFill>
          <a:blip r:embed="rId9" cstate="print"/>
          <a:srcRect/>
          <a:stretch>
            <a:fillRect/>
          </a:stretch>
        </p:blipFill>
        <p:spPr bwMode="auto">
          <a:xfrm>
            <a:off x="900113" y="3424300"/>
            <a:ext cx="271462" cy="288925"/>
          </a:xfrm>
          <a:prstGeom prst="rect">
            <a:avLst/>
          </a:prstGeom>
          <a:noFill/>
          <a:ln w="9525">
            <a:noFill/>
            <a:miter lim="800000"/>
            <a:headEnd/>
            <a:tailEnd/>
          </a:ln>
        </p:spPr>
      </p:pic>
      <p:sp>
        <p:nvSpPr>
          <p:cNvPr id="41" name="Rectangle 29"/>
          <p:cNvSpPr>
            <a:spLocks noChangeArrowheads="1"/>
          </p:cNvSpPr>
          <p:nvPr/>
        </p:nvSpPr>
        <p:spPr bwMode="auto">
          <a:xfrm>
            <a:off x="1284288" y="3358153"/>
            <a:ext cx="1497526" cy="430887"/>
          </a:xfrm>
          <a:prstGeom prst="rect">
            <a:avLst/>
          </a:prstGeom>
          <a:noFill/>
          <a:ln w="9525">
            <a:noFill/>
            <a:miter lim="800000"/>
            <a:headEnd/>
            <a:tailEnd/>
          </a:ln>
        </p:spPr>
        <p:txBody>
          <a:bodyPr wrap="none">
            <a:spAutoFit/>
          </a:bodyPr>
          <a:lstStyle/>
          <a:p>
            <a:r>
              <a:rPr lang="en-GB" sz="1200" dirty="0">
                <a:latin typeface="+mj-lt"/>
                <a:hlinkClick r:id="rId10"/>
              </a:rPr>
              <a:t>Open Data Support</a:t>
            </a:r>
            <a:endParaRPr lang="en-GB" sz="1200" dirty="0">
              <a:latin typeface="+mj-lt"/>
            </a:endParaRPr>
          </a:p>
          <a:p>
            <a:r>
              <a:rPr lang="en-GB" sz="1000" dirty="0">
                <a:latin typeface="+mj-lt"/>
              </a:rPr>
              <a:t>http://goo.gl/y9ZZI</a:t>
            </a:r>
          </a:p>
        </p:txBody>
      </p:sp>
      <p:pic>
        <p:nvPicPr>
          <p:cNvPr id="42" name="Picture 8" descr="http://info.hjmt.com/Portals/150282/images/Twitter_Logo.gif">
            <a:hlinkClick r:id="rId11"/>
          </p:cNvPr>
          <p:cNvPicPr>
            <a:picLocks noChangeAspect="1" noChangeArrowheads="1"/>
          </p:cNvPicPr>
          <p:nvPr/>
        </p:nvPicPr>
        <p:blipFill>
          <a:blip r:embed="rId12" cstate="print"/>
          <a:srcRect/>
          <a:stretch>
            <a:fillRect/>
          </a:stretch>
        </p:blipFill>
        <p:spPr bwMode="auto">
          <a:xfrm>
            <a:off x="900113" y="5444331"/>
            <a:ext cx="287338" cy="288925"/>
          </a:xfrm>
          <a:prstGeom prst="rect">
            <a:avLst/>
          </a:prstGeom>
          <a:noFill/>
          <a:ln w="9525">
            <a:noFill/>
            <a:miter lim="800000"/>
            <a:headEnd/>
            <a:tailEnd/>
          </a:ln>
        </p:spPr>
      </p:pic>
      <p:sp>
        <p:nvSpPr>
          <p:cNvPr id="43" name="Rectangle 31"/>
          <p:cNvSpPr>
            <a:spLocks noChangeArrowheads="1"/>
          </p:cNvSpPr>
          <p:nvPr/>
        </p:nvSpPr>
        <p:spPr bwMode="auto">
          <a:xfrm>
            <a:off x="1235076" y="5444331"/>
            <a:ext cx="1566454" cy="276999"/>
          </a:xfrm>
          <a:prstGeom prst="rect">
            <a:avLst/>
          </a:prstGeom>
          <a:noFill/>
          <a:ln w="9525">
            <a:noFill/>
            <a:miter lim="800000"/>
            <a:headEnd/>
            <a:tailEnd/>
          </a:ln>
        </p:spPr>
        <p:txBody>
          <a:bodyPr wrap="none">
            <a:spAutoFit/>
          </a:bodyPr>
          <a:lstStyle/>
          <a:p>
            <a:r>
              <a:rPr lang="en-GB" sz="1200" dirty="0">
                <a:latin typeface="+mj-lt"/>
                <a:hlinkClick r:id="rId13"/>
              </a:rPr>
              <a:t>@</a:t>
            </a:r>
            <a:r>
              <a:rPr lang="en-GB" sz="1200" dirty="0" err="1">
                <a:latin typeface="+mj-lt"/>
                <a:hlinkClick r:id="rId13"/>
              </a:rPr>
              <a:t>OpenDataSupport</a:t>
            </a:r>
            <a:endParaRPr lang="en-GB" sz="1200" dirty="0">
              <a:latin typeface="+mj-lt"/>
            </a:endParaRPr>
          </a:p>
        </p:txBody>
      </p:sp>
      <p:pic>
        <p:nvPicPr>
          <p:cNvPr id="44" name="Picture 2" descr="Go to the home page">
            <a:hlinkClick r:id="rId14" tooltip="Go to the home page"/>
          </p:cNvPr>
          <p:cNvPicPr>
            <a:picLocks noChangeAspect="1" noChangeArrowheads="1"/>
          </p:cNvPicPr>
          <p:nvPr/>
        </p:nvPicPr>
        <p:blipFill>
          <a:blip r:embed="rId15" cstate="print"/>
          <a:srcRect/>
          <a:stretch>
            <a:fillRect/>
          </a:stretch>
        </p:blipFill>
        <p:spPr bwMode="auto">
          <a:xfrm>
            <a:off x="5906533" y="2801938"/>
            <a:ext cx="1676400" cy="619125"/>
          </a:xfrm>
          <a:prstGeom prst="rect">
            <a:avLst/>
          </a:prstGeom>
          <a:noFill/>
          <a:ln w="9525">
            <a:noFill/>
            <a:miter lim="800000"/>
            <a:headEnd/>
            <a:tailEnd/>
          </a:ln>
        </p:spPr>
      </p:pic>
      <p:sp>
        <p:nvSpPr>
          <p:cNvPr id="45" name="Rectangle 33"/>
          <p:cNvSpPr>
            <a:spLocks noChangeArrowheads="1"/>
          </p:cNvSpPr>
          <p:nvPr/>
        </p:nvSpPr>
        <p:spPr bwMode="auto">
          <a:xfrm>
            <a:off x="5076825" y="5444330"/>
            <a:ext cx="3455988" cy="276999"/>
          </a:xfrm>
          <a:prstGeom prst="rect">
            <a:avLst/>
          </a:prstGeom>
          <a:noFill/>
          <a:ln w="9525">
            <a:noFill/>
            <a:miter lim="800000"/>
            <a:headEnd/>
            <a:tailEnd/>
          </a:ln>
        </p:spPr>
        <p:txBody>
          <a:bodyPr>
            <a:spAutoFit/>
          </a:bodyPr>
          <a:lstStyle/>
          <a:p>
            <a:pPr marL="0" lvl="2"/>
            <a:r>
              <a:rPr lang="en-GB" sz="1200" dirty="0">
                <a:latin typeface="+mj-lt"/>
                <a:hlinkClick r:id="rId16"/>
              </a:rPr>
              <a:t>contact@opendatasupport.eu</a:t>
            </a:r>
            <a:r>
              <a:rPr lang="en-GB" sz="1200" dirty="0">
                <a:latin typeface="+mj-lt"/>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normAutofit/>
          </a:bodyPr>
          <a:lstStyle/>
          <a:p>
            <a:r>
              <a:rPr lang="en-GB" sz="2800" dirty="0" smtClean="0"/>
              <a:t>Open Data hat das </a:t>
            </a:r>
            <a:r>
              <a:rPr lang="de-DE" sz="2800" dirty="0" smtClean="0"/>
              <a:t>Potenzial sozialen </a:t>
            </a:r>
            <a:r>
              <a:rPr lang="de-DE" sz="2800" dirty="0"/>
              <a:t>und </a:t>
            </a:r>
            <a:r>
              <a:rPr lang="de-DE" sz="2800" dirty="0" smtClean="0"/>
              <a:t>wirtschaftlichen Mehrwert zu generieren</a:t>
            </a:r>
            <a:endParaRPr lang="en-GB" sz="2800" dirty="0"/>
          </a:p>
        </p:txBody>
      </p:sp>
      <p:sp>
        <p:nvSpPr>
          <p:cNvPr id="60" name="Slide Number Placeholder 59"/>
          <p:cNvSpPr>
            <a:spLocks noGrp="1"/>
          </p:cNvSpPr>
          <p:nvPr>
            <p:ph type="sldNum" sz="quarter" idx="4294967295"/>
          </p:nvPr>
        </p:nvSpPr>
        <p:spPr>
          <a:xfrm>
            <a:off x="7086600" y="6477000"/>
            <a:ext cx="1527048" cy="152400"/>
          </a:xfrm>
          <a:prstGeom prst="rect">
            <a:avLst/>
          </a:prstGeom>
        </p:spPr>
        <p:txBody>
          <a:bodyPr/>
          <a:lstStyle/>
          <a:p>
            <a:r>
              <a:rPr lang="en-GB" dirty="0" err="1"/>
              <a:t>Folie</a:t>
            </a:r>
            <a:r>
              <a:rPr lang="en-GB" dirty="0"/>
              <a:t> </a:t>
            </a:r>
            <a:fld id="{F40CD079-BC3F-4086-BA81-31A79D845B02}" type="slidenum">
              <a:rPr lang="en-GB" smtClean="0"/>
              <a:pPr/>
              <a:t>5</a:t>
            </a:fld>
            <a:endParaRPr lang="en-GB" dirty="0"/>
          </a:p>
        </p:txBody>
      </p:sp>
      <p:grpSp>
        <p:nvGrpSpPr>
          <p:cNvPr id="30" name="Group 29"/>
          <p:cNvGrpSpPr/>
          <p:nvPr/>
        </p:nvGrpSpPr>
        <p:grpSpPr>
          <a:xfrm>
            <a:off x="323528" y="2060848"/>
            <a:ext cx="8424936" cy="3600400"/>
            <a:chOff x="323528" y="2060848"/>
            <a:chExt cx="8424936" cy="3600400"/>
          </a:xfrm>
        </p:grpSpPr>
        <p:pic>
          <p:nvPicPr>
            <p:cNvPr id="31" name="Picture 4" descr="call, iphone, mobile, phone, telephone icon"/>
            <p:cNvPicPr>
              <a:picLocks noChangeAspect="1" noChangeArrowheads="1"/>
            </p:cNvPicPr>
            <p:nvPr/>
          </p:nvPicPr>
          <p:blipFill>
            <a:blip r:embed="rId3" cstate="print"/>
            <a:srcRect/>
            <a:stretch>
              <a:fillRect/>
            </a:stretch>
          </p:blipFill>
          <p:spPr bwMode="auto">
            <a:xfrm>
              <a:off x="6516216" y="3573016"/>
              <a:ext cx="755576" cy="755577"/>
            </a:xfrm>
            <a:prstGeom prst="rect">
              <a:avLst/>
            </a:prstGeom>
            <a:noFill/>
          </p:spPr>
        </p:pic>
        <p:pic>
          <p:nvPicPr>
            <p:cNvPr id="32" name="Picture 6" descr="policy, public icon"/>
            <p:cNvPicPr>
              <a:picLocks noChangeAspect="1" noChangeArrowheads="1"/>
            </p:cNvPicPr>
            <p:nvPr/>
          </p:nvPicPr>
          <p:blipFill>
            <a:blip r:embed="rId4" cstate="print">
              <a:grayscl/>
            </a:blip>
            <a:srcRect/>
            <a:stretch>
              <a:fillRect/>
            </a:stretch>
          </p:blipFill>
          <p:spPr bwMode="auto">
            <a:xfrm>
              <a:off x="467544" y="3573016"/>
              <a:ext cx="792088" cy="792089"/>
            </a:xfrm>
            <a:prstGeom prst="rect">
              <a:avLst/>
            </a:prstGeom>
            <a:noFill/>
          </p:spPr>
        </p:pic>
        <p:pic>
          <p:nvPicPr>
            <p:cNvPr id="33" name="Picture 10" descr="friends, group, people, users icon"/>
            <p:cNvPicPr>
              <a:picLocks noChangeAspect="1" noChangeArrowheads="1"/>
            </p:cNvPicPr>
            <p:nvPr/>
          </p:nvPicPr>
          <p:blipFill>
            <a:blip r:embed="rId5" cstate="print"/>
            <a:srcRect/>
            <a:stretch>
              <a:fillRect/>
            </a:stretch>
          </p:blipFill>
          <p:spPr bwMode="auto">
            <a:xfrm>
              <a:off x="8100392" y="3645024"/>
              <a:ext cx="533400" cy="533400"/>
            </a:xfrm>
            <a:prstGeom prst="rect">
              <a:avLst/>
            </a:prstGeom>
            <a:noFill/>
          </p:spPr>
        </p:pic>
        <p:grpSp>
          <p:nvGrpSpPr>
            <p:cNvPr id="34" name="Group 24"/>
            <p:cNvGrpSpPr/>
            <p:nvPr/>
          </p:nvGrpSpPr>
          <p:grpSpPr>
            <a:xfrm>
              <a:off x="1403648" y="3861048"/>
              <a:ext cx="864096" cy="176773"/>
              <a:chOff x="-990600" y="3609975"/>
              <a:chExt cx="1676400" cy="161925"/>
            </a:xfrm>
          </p:grpSpPr>
          <p:cxnSp>
            <p:nvCxnSpPr>
              <p:cNvPr id="74" name="Straight Connector 73"/>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6" name="Isosceles Triangle 75"/>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35" name="Rectangle 34"/>
            <p:cNvSpPr/>
            <p:nvPr/>
          </p:nvSpPr>
          <p:spPr>
            <a:xfrm>
              <a:off x="5550750" y="2779911"/>
              <a:ext cx="2022673" cy="577081"/>
            </a:xfrm>
            <a:prstGeom prst="rect">
              <a:avLst/>
            </a:prstGeom>
          </p:spPr>
          <p:txBody>
            <a:bodyPr wrap="square">
              <a:spAutoFit/>
            </a:bodyPr>
            <a:lstStyle/>
            <a:p>
              <a:pPr indent="-274320">
                <a:spcAft>
                  <a:spcPts val="900"/>
                </a:spcAft>
              </a:pPr>
              <a:r>
                <a:rPr lang="de-DE" sz="1050" b="1" dirty="0" smtClean="0">
                  <a:solidFill>
                    <a:schemeClr val="accent4">
                      <a:lumMod val="75000"/>
                    </a:schemeClr>
                  </a:solidFill>
                  <a:latin typeface="+mj-lt"/>
                </a:rPr>
                <a:t>Entwickler/Unternehmen integrieren Daten in Anwendungen (Services)</a:t>
              </a:r>
            </a:p>
          </p:txBody>
        </p:sp>
        <p:sp>
          <p:nvSpPr>
            <p:cNvPr id="36" name="Rectangle 35"/>
            <p:cNvSpPr/>
            <p:nvPr/>
          </p:nvSpPr>
          <p:spPr>
            <a:xfrm>
              <a:off x="1259632" y="2851919"/>
              <a:ext cx="1224136" cy="738664"/>
            </a:xfrm>
            <a:prstGeom prst="rect">
              <a:avLst/>
            </a:prstGeom>
          </p:spPr>
          <p:txBody>
            <a:bodyPr wrap="square">
              <a:spAutoFit/>
            </a:bodyPr>
            <a:lstStyle/>
            <a:p>
              <a:pPr indent="-274320">
                <a:spcAft>
                  <a:spcPts val="900"/>
                </a:spcAft>
              </a:pPr>
              <a:r>
                <a:rPr lang="de-DE" sz="1050" b="1" dirty="0" smtClean="0">
                  <a:solidFill>
                    <a:schemeClr val="accent4">
                      <a:lumMod val="75000"/>
                    </a:schemeClr>
                  </a:solidFill>
                  <a:latin typeface="+mj-lt"/>
                </a:rPr>
                <a:t>Öffentliche Verwaltungen  teilen ihre Daten online</a:t>
              </a:r>
            </a:p>
          </p:txBody>
        </p:sp>
        <p:sp>
          <p:nvSpPr>
            <p:cNvPr id="37" name="Rectangle 36"/>
            <p:cNvSpPr/>
            <p:nvPr/>
          </p:nvSpPr>
          <p:spPr>
            <a:xfrm>
              <a:off x="6614407" y="4437112"/>
              <a:ext cx="1918033" cy="577081"/>
            </a:xfrm>
            <a:prstGeom prst="rect">
              <a:avLst/>
            </a:prstGeom>
          </p:spPr>
          <p:txBody>
            <a:bodyPr wrap="square">
              <a:spAutoFit/>
            </a:bodyPr>
            <a:lstStyle/>
            <a:p>
              <a:pPr indent="-274320">
                <a:spcAft>
                  <a:spcPts val="900"/>
                </a:spcAft>
              </a:pPr>
              <a:r>
                <a:rPr lang="de-DE" sz="1050" b="1" dirty="0" smtClean="0">
                  <a:solidFill>
                    <a:schemeClr val="accent4">
                      <a:lumMod val="75000"/>
                    </a:schemeClr>
                  </a:solidFill>
                  <a:latin typeface="+mj-lt"/>
                </a:rPr>
                <a:t>Bürger/Unternehmen profitieren von den Anwendungen (Services)</a:t>
              </a:r>
            </a:p>
          </p:txBody>
        </p:sp>
        <p:pic>
          <p:nvPicPr>
            <p:cNvPr id="38" name="Picture 8" descr="camera, computer, notebook icon"/>
            <p:cNvPicPr>
              <a:picLocks noChangeAspect="1" noChangeArrowheads="1"/>
            </p:cNvPicPr>
            <p:nvPr/>
          </p:nvPicPr>
          <p:blipFill>
            <a:blip r:embed="rId6" cstate="print"/>
            <a:srcRect t="33333"/>
            <a:stretch>
              <a:fillRect/>
            </a:stretch>
          </p:blipFill>
          <p:spPr bwMode="auto">
            <a:xfrm>
              <a:off x="2339752" y="3501008"/>
              <a:ext cx="1440160" cy="936104"/>
            </a:xfrm>
            <a:prstGeom prst="rect">
              <a:avLst/>
            </a:prstGeom>
            <a:noFill/>
          </p:spPr>
        </p:pic>
        <p:pic>
          <p:nvPicPr>
            <p:cNvPr id="39" name="Picture 10" descr="http://www.gettyicons.com/free-icons/142/business/png/256/company_256.png"/>
            <p:cNvPicPr>
              <a:picLocks noChangeAspect="1" noChangeArrowheads="1"/>
            </p:cNvPicPr>
            <p:nvPr/>
          </p:nvPicPr>
          <p:blipFill>
            <a:blip r:embed="rId7" cstate="print">
              <a:grayscl/>
            </a:blip>
            <a:srcRect/>
            <a:stretch>
              <a:fillRect/>
            </a:stretch>
          </p:blipFill>
          <p:spPr bwMode="auto">
            <a:xfrm>
              <a:off x="4716016" y="3356992"/>
              <a:ext cx="1186254" cy="1186254"/>
            </a:xfrm>
            <a:prstGeom prst="rect">
              <a:avLst/>
            </a:prstGeom>
            <a:noFill/>
            <a:ln>
              <a:noFill/>
            </a:ln>
          </p:spPr>
        </p:pic>
        <p:grpSp>
          <p:nvGrpSpPr>
            <p:cNvPr id="40" name="Group 24"/>
            <p:cNvGrpSpPr/>
            <p:nvPr/>
          </p:nvGrpSpPr>
          <p:grpSpPr>
            <a:xfrm>
              <a:off x="3923928" y="3861048"/>
              <a:ext cx="864096" cy="176773"/>
              <a:chOff x="-990600" y="3609975"/>
              <a:chExt cx="1676400" cy="161925"/>
            </a:xfrm>
          </p:grpSpPr>
          <p:cxnSp>
            <p:nvCxnSpPr>
              <p:cNvPr id="71" name="Straight Connector 70"/>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3" name="Isosceles Triangle 72"/>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41" name="Group 24"/>
            <p:cNvGrpSpPr/>
            <p:nvPr/>
          </p:nvGrpSpPr>
          <p:grpSpPr>
            <a:xfrm>
              <a:off x="5652120" y="3861048"/>
              <a:ext cx="864096" cy="176773"/>
              <a:chOff x="-990600" y="3609975"/>
              <a:chExt cx="1676400" cy="161925"/>
            </a:xfrm>
          </p:grpSpPr>
          <p:cxnSp>
            <p:nvCxnSpPr>
              <p:cNvPr id="68" name="Straight Connector 67"/>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0" name="Isosceles Triangle 69"/>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49" name="Group 24"/>
            <p:cNvGrpSpPr/>
            <p:nvPr/>
          </p:nvGrpSpPr>
          <p:grpSpPr>
            <a:xfrm>
              <a:off x="7236296" y="3861048"/>
              <a:ext cx="864096" cy="176773"/>
              <a:chOff x="-990600" y="3609975"/>
              <a:chExt cx="1676400" cy="161925"/>
            </a:xfrm>
          </p:grpSpPr>
          <p:cxnSp>
            <p:nvCxnSpPr>
              <p:cNvPr id="65" name="Straight Connector 64"/>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7" name="Isosceles Triangle 66"/>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61" name="Rectangle 60"/>
            <p:cNvSpPr/>
            <p:nvPr/>
          </p:nvSpPr>
          <p:spPr>
            <a:xfrm>
              <a:off x="3795275" y="4411275"/>
              <a:ext cx="1224137" cy="738664"/>
            </a:xfrm>
            <a:prstGeom prst="rect">
              <a:avLst/>
            </a:prstGeom>
          </p:spPr>
          <p:txBody>
            <a:bodyPr wrap="square">
              <a:spAutoFit/>
            </a:bodyPr>
            <a:lstStyle/>
            <a:p>
              <a:pPr indent="-274320">
                <a:spcAft>
                  <a:spcPts val="900"/>
                </a:spcAft>
              </a:pPr>
              <a:r>
                <a:rPr lang="de-DE" sz="1050" b="1" dirty="0" smtClean="0">
                  <a:solidFill>
                    <a:schemeClr val="accent4">
                      <a:lumMod val="75000"/>
                    </a:schemeClr>
                  </a:solidFill>
                  <a:latin typeface="+mj-lt"/>
                </a:rPr>
                <a:t>Entwickler/ Unternehmen suchen nach Daten </a:t>
              </a:r>
            </a:p>
          </p:txBody>
        </p:sp>
        <p:pic>
          <p:nvPicPr>
            <p:cNvPr id="62" name="Picture 2" descr="developers, folder icon"/>
            <p:cNvPicPr>
              <a:picLocks noChangeAspect="1" noChangeArrowheads="1"/>
            </p:cNvPicPr>
            <p:nvPr/>
          </p:nvPicPr>
          <p:blipFill>
            <a:blip r:embed="rId8" cstate="print"/>
            <a:srcRect/>
            <a:stretch>
              <a:fillRect/>
            </a:stretch>
          </p:blipFill>
          <p:spPr bwMode="auto">
            <a:xfrm>
              <a:off x="5004048" y="4149080"/>
              <a:ext cx="648071" cy="648072"/>
            </a:xfrm>
            <a:prstGeom prst="rect">
              <a:avLst/>
            </a:prstGeom>
            <a:noFill/>
          </p:spPr>
        </p:pic>
        <p:sp>
          <p:nvSpPr>
            <p:cNvPr id="63" name="Rectangle 62"/>
            <p:cNvSpPr/>
            <p:nvPr/>
          </p:nvSpPr>
          <p:spPr bwMode="ltGray">
            <a:xfrm>
              <a:off x="323528" y="2060848"/>
              <a:ext cx="345638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latin typeface="Georgia" pitchFamily="18" charset="0"/>
                </a:rPr>
                <a:t>Veröffentlichung von Daten</a:t>
              </a:r>
            </a:p>
          </p:txBody>
        </p:sp>
        <p:sp>
          <p:nvSpPr>
            <p:cNvPr id="64" name="Rectangle 63"/>
            <p:cNvSpPr/>
            <p:nvPr/>
          </p:nvSpPr>
          <p:spPr bwMode="ltGray">
            <a:xfrm>
              <a:off x="3851920" y="5157192"/>
              <a:ext cx="489654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latin typeface="Georgia" pitchFamily="18" charset="0"/>
                </a:rPr>
                <a:t>Weiterverwendung von Daten</a:t>
              </a:r>
            </a:p>
          </p:txBody>
        </p:sp>
      </p:grpSp>
    </p:spTree>
    <p:extLst>
      <p:ext uri="{BB962C8B-B14F-4D97-AF65-F5344CB8AC3E}">
        <p14:creationId xmlns:p14="http://schemas.microsoft.com/office/powerpoint/2010/main" val="203005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In Europa gibt es mehr als 160 Portale, die Open Government Data bereitstellen</a:t>
            </a:r>
            <a:r>
              <a:rPr lang="de-DE" sz="2000" dirty="0" smtClean="0"/>
              <a:t/>
            </a:r>
            <a:br>
              <a:rPr lang="de-DE" sz="2000" dirty="0" smtClean="0"/>
            </a:br>
            <a:endParaRPr lang="de-DE" sz="2000" b="0" i="0" dirty="0"/>
          </a:p>
        </p:txBody>
      </p:sp>
      <p:sp>
        <p:nvSpPr>
          <p:cNvPr id="7" name="TextBox 6"/>
          <p:cNvSpPr txBox="1"/>
          <p:nvPr/>
        </p:nvSpPr>
        <p:spPr>
          <a:xfrm>
            <a:off x="381000" y="4267199"/>
            <a:ext cx="3599261" cy="2133601"/>
          </a:xfrm>
          <a:prstGeom prst="rect">
            <a:avLst/>
          </a:prstGeom>
          <a:noFill/>
        </p:spPr>
        <p:txBody>
          <a:bodyPr wrap="none" lIns="0" tIns="0" rIns="0" bIns="0" rtlCol="0">
            <a:noAutofit/>
          </a:bodyPr>
          <a:lstStyle/>
          <a:p>
            <a:r>
              <a:rPr lang="en-GB" sz="9600" b="1" i="1" dirty="0" smtClean="0">
                <a:solidFill>
                  <a:schemeClr val="accent1"/>
                </a:solidFill>
                <a:latin typeface="Georgia" pitchFamily="18" charset="0"/>
              </a:rPr>
              <a:t>160+</a:t>
            </a:r>
          </a:p>
        </p:txBody>
      </p:sp>
      <p:grpSp>
        <p:nvGrpSpPr>
          <p:cNvPr id="90" name="Group 89"/>
          <p:cNvGrpSpPr/>
          <p:nvPr/>
        </p:nvGrpSpPr>
        <p:grpSpPr>
          <a:xfrm>
            <a:off x="4772498" y="1981200"/>
            <a:ext cx="3457102" cy="3780064"/>
            <a:chOff x="4772498" y="1981200"/>
            <a:chExt cx="3457102" cy="3780064"/>
          </a:xfrm>
        </p:grpSpPr>
        <p:sp>
          <p:nvSpPr>
            <p:cNvPr id="155" name="Freeform 3"/>
            <p:cNvSpPr>
              <a:spLocks/>
            </p:cNvSpPr>
            <p:nvPr/>
          </p:nvSpPr>
          <p:spPr bwMode="auto">
            <a:xfrm>
              <a:off x="6996559" y="4057654"/>
              <a:ext cx="1233041" cy="817962"/>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6" name="Freeform 5"/>
            <p:cNvSpPr>
              <a:spLocks/>
            </p:cNvSpPr>
            <p:nvPr/>
          </p:nvSpPr>
          <p:spPr bwMode="auto">
            <a:xfrm>
              <a:off x="4772498" y="3753643"/>
              <a:ext cx="337222" cy="42102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7" name="Freeform 20"/>
            <p:cNvSpPr>
              <a:spLocks/>
            </p:cNvSpPr>
            <p:nvPr/>
          </p:nvSpPr>
          <p:spPr bwMode="auto">
            <a:xfrm>
              <a:off x="7677886" y="5654573"/>
              <a:ext cx="160582" cy="106691"/>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8" name="Freeform 21"/>
            <p:cNvSpPr>
              <a:spLocks/>
            </p:cNvSpPr>
            <p:nvPr/>
          </p:nvSpPr>
          <p:spPr bwMode="auto">
            <a:xfrm>
              <a:off x="6468933" y="5627040"/>
              <a:ext cx="21793" cy="25239"/>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9" name="Freeform 29"/>
            <p:cNvSpPr>
              <a:spLocks/>
            </p:cNvSpPr>
            <p:nvPr/>
          </p:nvSpPr>
          <p:spPr bwMode="auto">
            <a:xfrm>
              <a:off x="7302812" y="4451148"/>
              <a:ext cx="243167" cy="304011"/>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0" name="Freeform 30"/>
            <p:cNvSpPr>
              <a:spLocks/>
            </p:cNvSpPr>
            <p:nvPr/>
          </p:nvSpPr>
          <p:spPr bwMode="auto">
            <a:xfrm>
              <a:off x="6873829" y="4470650"/>
              <a:ext cx="640034" cy="470357"/>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1" name="Freeform 31"/>
            <p:cNvSpPr>
              <a:spLocks/>
            </p:cNvSpPr>
            <p:nvPr/>
          </p:nvSpPr>
          <p:spPr bwMode="auto">
            <a:xfrm>
              <a:off x="7264961" y="5061464"/>
              <a:ext cx="209904" cy="205351"/>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2" name="Freeform 32"/>
            <p:cNvSpPr>
              <a:spLocks/>
            </p:cNvSpPr>
            <p:nvPr/>
          </p:nvSpPr>
          <p:spPr bwMode="auto">
            <a:xfrm>
              <a:off x="7087174" y="3302788"/>
              <a:ext cx="332634" cy="245503"/>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3" name="Freeform 33"/>
            <p:cNvSpPr>
              <a:spLocks/>
            </p:cNvSpPr>
            <p:nvPr/>
          </p:nvSpPr>
          <p:spPr bwMode="auto">
            <a:xfrm>
              <a:off x="6913974" y="3474870"/>
              <a:ext cx="505833" cy="259270"/>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4" name="Freeform 34"/>
            <p:cNvSpPr>
              <a:spLocks/>
            </p:cNvSpPr>
            <p:nvPr/>
          </p:nvSpPr>
          <p:spPr bwMode="auto">
            <a:xfrm>
              <a:off x="6923151" y="3646952"/>
              <a:ext cx="399161" cy="284509"/>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5" name="Freeform 36"/>
            <p:cNvSpPr>
              <a:spLocks/>
            </p:cNvSpPr>
            <p:nvPr/>
          </p:nvSpPr>
          <p:spPr bwMode="auto">
            <a:xfrm>
              <a:off x="7048175" y="3682515"/>
              <a:ext cx="683621" cy="513951"/>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6" name="Freeform 37"/>
            <p:cNvSpPr>
              <a:spLocks/>
            </p:cNvSpPr>
            <p:nvPr/>
          </p:nvSpPr>
          <p:spPr bwMode="auto">
            <a:xfrm>
              <a:off x="6441404" y="3816739"/>
              <a:ext cx="716884" cy="59655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7" name="Freeform 38"/>
            <p:cNvSpPr>
              <a:spLocks/>
            </p:cNvSpPr>
            <p:nvPr/>
          </p:nvSpPr>
          <p:spPr bwMode="auto">
            <a:xfrm>
              <a:off x="5172806" y="4202203"/>
              <a:ext cx="901554" cy="853526"/>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8" name="Freeform 39"/>
            <p:cNvSpPr>
              <a:spLocks/>
            </p:cNvSpPr>
            <p:nvPr/>
          </p:nvSpPr>
          <p:spPr bwMode="auto">
            <a:xfrm>
              <a:off x="4847054" y="5061464"/>
              <a:ext cx="262666" cy="489860"/>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9" name="Freeform 40"/>
            <p:cNvSpPr>
              <a:spLocks/>
            </p:cNvSpPr>
            <p:nvPr/>
          </p:nvSpPr>
          <p:spPr bwMode="auto">
            <a:xfrm>
              <a:off x="6080095" y="4982307"/>
              <a:ext cx="74556" cy="158315"/>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0" name="Freeform 41"/>
            <p:cNvSpPr>
              <a:spLocks noEditPoints="1"/>
            </p:cNvSpPr>
            <p:nvPr/>
          </p:nvSpPr>
          <p:spPr bwMode="auto">
            <a:xfrm>
              <a:off x="5932130" y="4591107"/>
              <a:ext cx="831586" cy="98430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1" name="Freeform 42"/>
            <p:cNvSpPr>
              <a:spLocks/>
            </p:cNvSpPr>
            <p:nvPr/>
          </p:nvSpPr>
          <p:spPr bwMode="auto">
            <a:xfrm>
              <a:off x="5900013" y="4519980"/>
              <a:ext cx="322311" cy="205351"/>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2" name="Freeform 43"/>
            <p:cNvSpPr>
              <a:spLocks/>
            </p:cNvSpPr>
            <p:nvPr/>
          </p:nvSpPr>
          <p:spPr bwMode="auto">
            <a:xfrm>
              <a:off x="6131710" y="4393787"/>
              <a:ext cx="533362" cy="282214"/>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3" name="Freeform 44"/>
            <p:cNvSpPr>
              <a:spLocks/>
            </p:cNvSpPr>
            <p:nvPr/>
          </p:nvSpPr>
          <p:spPr bwMode="auto">
            <a:xfrm>
              <a:off x="6315233" y="4196466"/>
              <a:ext cx="462247" cy="262712"/>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4" name="Freeform 45"/>
            <p:cNvSpPr>
              <a:spLocks/>
            </p:cNvSpPr>
            <p:nvPr/>
          </p:nvSpPr>
          <p:spPr bwMode="auto">
            <a:xfrm>
              <a:off x="7006883" y="4866438"/>
              <a:ext cx="426689" cy="295981"/>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5" name="Freeform 46"/>
            <p:cNvSpPr>
              <a:spLocks/>
            </p:cNvSpPr>
            <p:nvPr/>
          </p:nvSpPr>
          <p:spPr bwMode="auto">
            <a:xfrm>
              <a:off x="6775186" y="4684032"/>
              <a:ext cx="300518" cy="412996"/>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6" name="Freeform 47"/>
            <p:cNvSpPr>
              <a:spLocks/>
            </p:cNvSpPr>
            <p:nvPr/>
          </p:nvSpPr>
          <p:spPr bwMode="auto">
            <a:xfrm>
              <a:off x="6881858" y="5044256"/>
              <a:ext cx="180081" cy="14225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7" name="Freeform 48"/>
            <p:cNvSpPr>
              <a:spLocks/>
            </p:cNvSpPr>
            <p:nvPr/>
          </p:nvSpPr>
          <p:spPr bwMode="auto">
            <a:xfrm>
              <a:off x="6793538" y="5004104"/>
              <a:ext cx="137642" cy="292539"/>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8" name="Freeform 49"/>
            <p:cNvSpPr>
              <a:spLocks/>
            </p:cNvSpPr>
            <p:nvPr/>
          </p:nvSpPr>
          <p:spPr bwMode="auto">
            <a:xfrm>
              <a:off x="6597398" y="4440823"/>
              <a:ext cx="454218" cy="289097"/>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9" name="Freeform 50"/>
            <p:cNvSpPr>
              <a:spLocks/>
            </p:cNvSpPr>
            <p:nvPr/>
          </p:nvSpPr>
          <p:spPr bwMode="auto">
            <a:xfrm>
              <a:off x="6627221" y="4342162"/>
              <a:ext cx="402602" cy="196173"/>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0" name="Freeform 51"/>
            <p:cNvSpPr>
              <a:spLocks/>
            </p:cNvSpPr>
            <p:nvPr/>
          </p:nvSpPr>
          <p:spPr bwMode="auto">
            <a:xfrm>
              <a:off x="6408141" y="4615199"/>
              <a:ext cx="213345" cy="147990"/>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1" name="Freeform 52"/>
            <p:cNvSpPr>
              <a:spLocks/>
            </p:cNvSpPr>
            <p:nvPr/>
          </p:nvSpPr>
          <p:spPr bwMode="auto">
            <a:xfrm>
              <a:off x="6558400" y="4751717"/>
              <a:ext cx="279872" cy="276478"/>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2" name="Freeform 53"/>
            <p:cNvSpPr>
              <a:spLocks/>
            </p:cNvSpPr>
            <p:nvPr/>
          </p:nvSpPr>
          <p:spPr bwMode="auto">
            <a:xfrm>
              <a:off x="6736187" y="4921505"/>
              <a:ext cx="147965" cy="169787"/>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3" name="Freeform 54"/>
            <p:cNvSpPr>
              <a:spLocks noEditPoints="1"/>
            </p:cNvSpPr>
            <p:nvPr/>
          </p:nvSpPr>
          <p:spPr bwMode="auto">
            <a:xfrm>
              <a:off x="6042243" y="3510434"/>
              <a:ext cx="500098" cy="347605"/>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4" name="Freeform 55"/>
            <p:cNvSpPr>
              <a:spLocks noEditPoints="1"/>
            </p:cNvSpPr>
            <p:nvPr/>
          </p:nvSpPr>
          <p:spPr bwMode="auto">
            <a:xfrm>
              <a:off x="5888543" y="3814445"/>
              <a:ext cx="645769" cy="762896"/>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5" name="Freeform 56"/>
            <p:cNvSpPr>
              <a:spLocks/>
            </p:cNvSpPr>
            <p:nvPr/>
          </p:nvSpPr>
          <p:spPr bwMode="auto">
            <a:xfrm>
              <a:off x="5732549" y="3958994"/>
              <a:ext cx="260372" cy="27877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6" name="Freeform 57"/>
            <p:cNvSpPr>
              <a:spLocks/>
            </p:cNvSpPr>
            <p:nvPr/>
          </p:nvSpPr>
          <p:spPr bwMode="auto">
            <a:xfrm>
              <a:off x="5675199" y="4150578"/>
              <a:ext cx="282166" cy="219118"/>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7" name="Freeform 58"/>
            <p:cNvSpPr>
              <a:spLocks/>
            </p:cNvSpPr>
            <p:nvPr/>
          </p:nvSpPr>
          <p:spPr bwMode="auto">
            <a:xfrm>
              <a:off x="5878220" y="4292832"/>
              <a:ext cx="75703" cy="73422"/>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8" name="Freeform 59"/>
            <p:cNvSpPr>
              <a:spLocks/>
            </p:cNvSpPr>
            <p:nvPr/>
          </p:nvSpPr>
          <p:spPr bwMode="auto">
            <a:xfrm>
              <a:off x="6974766" y="3417509"/>
              <a:ext cx="112407" cy="81452"/>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9" name="Freeform 60"/>
            <p:cNvSpPr>
              <a:spLocks/>
            </p:cNvSpPr>
            <p:nvPr/>
          </p:nvSpPr>
          <p:spPr bwMode="auto">
            <a:xfrm>
              <a:off x="6988530" y="3364738"/>
              <a:ext cx="79144" cy="52772"/>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0" name="Freeform 61"/>
            <p:cNvSpPr>
              <a:spLocks/>
            </p:cNvSpPr>
            <p:nvPr/>
          </p:nvSpPr>
          <p:spPr bwMode="auto">
            <a:xfrm>
              <a:off x="7061939" y="3409479"/>
              <a:ext cx="25234" cy="29828"/>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1" name="Freeform 62"/>
            <p:cNvSpPr>
              <a:spLocks/>
            </p:cNvSpPr>
            <p:nvPr/>
          </p:nvSpPr>
          <p:spPr bwMode="auto">
            <a:xfrm>
              <a:off x="7065380" y="3376210"/>
              <a:ext cx="21793" cy="11472"/>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2" name="Freeform 63"/>
            <p:cNvSpPr>
              <a:spLocks noEditPoints="1"/>
            </p:cNvSpPr>
            <p:nvPr/>
          </p:nvSpPr>
          <p:spPr bwMode="auto">
            <a:xfrm>
              <a:off x="6252147" y="2241617"/>
              <a:ext cx="886642" cy="1545295"/>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3" name="Freeform 69"/>
            <p:cNvSpPr>
              <a:spLocks noEditPoints="1"/>
            </p:cNvSpPr>
            <p:nvPr/>
          </p:nvSpPr>
          <p:spPr bwMode="auto">
            <a:xfrm>
              <a:off x="6824507" y="2111982"/>
              <a:ext cx="822410" cy="1190806"/>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4" name="Freeform 70"/>
            <p:cNvSpPr>
              <a:spLocks noEditPoints="1"/>
            </p:cNvSpPr>
            <p:nvPr/>
          </p:nvSpPr>
          <p:spPr bwMode="auto">
            <a:xfrm>
              <a:off x="5815134" y="1981200"/>
              <a:ext cx="1796225" cy="1513173"/>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5" name="Freeform 71"/>
            <p:cNvSpPr>
              <a:spLocks noEditPoints="1"/>
            </p:cNvSpPr>
            <p:nvPr/>
          </p:nvSpPr>
          <p:spPr bwMode="auto">
            <a:xfrm>
              <a:off x="4928492" y="3178889"/>
              <a:ext cx="700826" cy="1138034"/>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6" name="Freeform 72"/>
            <p:cNvSpPr>
              <a:spLocks/>
            </p:cNvSpPr>
            <p:nvPr/>
          </p:nvSpPr>
          <p:spPr bwMode="auto">
            <a:xfrm>
              <a:off x="4999607" y="3028605"/>
              <a:ext cx="35557" cy="25239"/>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7" name="Freeform 73"/>
            <p:cNvSpPr>
              <a:spLocks/>
            </p:cNvSpPr>
            <p:nvPr/>
          </p:nvSpPr>
          <p:spPr bwMode="auto">
            <a:xfrm>
              <a:off x="5043193" y="3056138"/>
              <a:ext cx="25234" cy="27533"/>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8" name="Freeform 74"/>
            <p:cNvSpPr>
              <a:spLocks/>
            </p:cNvSpPr>
            <p:nvPr/>
          </p:nvSpPr>
          <p:spPr bwMode="auto">
            <a:xfrm>
              <a:off x="5038605" y="3089407"/>
              <a:ext cx="24087" cy="40152"/>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9" name="Freeform 75"/>
            <p:cNvSpPr>
              <a:spLocks/>
            </p:cNvSpPr>
            <p:nvPr/>
          </p:nvSpPr>
          <p:spPr bwMode="auto">
            <a:xfrm>
              <a:off x="5019106" y="3012544"/>
              <a:ext cx="41293" cy="55066"/>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0" name="Freeform 76"/>
            <p:cNvSpPr>
              <a:spLocks/>
            </p:cNvSpPr>
            <p:nvPr/>
          </p:nvSpPr>
          <p:spPr bwMode="auto">
            <a:xfrm>
              <a:off x="5032870" y="3010249"/>
              <a:ext cx="41293" cy="37858"/>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1" name="Freeform 77"/>
            <p:cNvSpPr>
              <a:spLocks/>
            </p:cNvSpPr>
            <p:nvPr/>
          </p:nvSpPr>
          <p:spPr bwMode="auto">
            <a:xfrm>
              <a:off x="5070722" y="3006808"/>
              <a:ext cx="17205" cy="27533"/>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2" name="Freeform 78"/>
            <p:cNvSpPr>
              <a:spLocks/>
            </p:cNvSpPr>
            <p:nvPr/>
          </p:nvSpPr>
          <p:spPr bwMode="auto">
            <a:xfrm>
              <a:off x="5062693" y="3006808"/>
              <a:ext cx="8029" cy="16061"/>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3" name="Freeform 79"/>
            <p:cNvSpPr>
              <a:spLocks/>
            </p:cNvSpPr>
            <p:nvPr/>
          </p:nvSpPr>
          <p:spPr bwMode="auto">
            <a:xfrm>
              <a:off x="5084486" y="3014838"/>
              <a:ext cx="11470" cy="8030"/>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4" name="Freeform 80"/>
            <p:cNvSpPr>
              <a:spLocks noEditPoints="1"/>
            </p:cNvSpPr>
            <p:nvPr/>
          </p:nvSpPr>
          <p:spPr bwMode="auto">
            <a:xfrm>
              <a:off x="4868847" y="4905444"/>
              <a:ext cx="926788" cy="73306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5" name="Freeform 84"/>
            <p:cNvSpPr>
              <a:spLocks noEditPoints="1"/>
            </p:cNvSpPr>
            <p:nvPr/>
          </p:nvSpPr>
          <p:spPr bwMode="auto">
            <a:xfrm>
              <a:off x="6829095" y="5091292"/>
              <a:ext cx="586124" cy="645880"/>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6" name="Freeform 85"/>
            <p:cNvSpPr>
              <a:spLocks/>
            </p:cNvSpPr>
            <p:nvPr/>
          </p:nvSpPr>
          <p:spPr bwMode="auto">
            <a:xfrm>
              <a:off x="6416170" y="4645026"/>
              <a:ext cx="404896" cy="404966"/>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7" name="Freeform 86"/>
            <p:cNvSpPr>
              <a:spLocks/>
            </p:cNvSpPr>
            <p:nvPr/>
          </p:nvSpPr>
          <p:spPr bwMode="auto">
            <a:xfrm>
              <a:off x="6607721" y="4965099"/>
              <a:ext cx="57351" cy="13767"/>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8" name="Freeform 87"/>
            <p:cNvSpPr>
              <a:spLocks/>
            </p:cNvSpPr>
            <p:nvPr/>
          </p:nvSpPr>
          <p:spPr bwMode="auto">
            <a:xfrm>
              <a:off x="6607721" y="4946743"/>
              <a:ext cx="43587" cy="16061"/>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9" name="Freeform 88"/>
            <p:cNvSpPr>
              <a:spLocks/>
            </p:cNvSpPr>
            <p:nvPr/>
          </p:nvSpPr>
          <p:spPr bwMode="auto">
            <a:xfrm>
              <a:off x="6615751" y="4984601"/>
              <a:ext cx="47028" cy="16061"/>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0" name="Freeform 89"/>
            <p:cNvSpPr>
              <a:spLocks/>
            </p:cNvSpPr>
            <p:nvPr/>
          </p:nvSpPr>
          <p:spPr bwMode="auto">
            <a:xfrm>
              <a:off x="6476962" y="4776956"/>
              <a:ext cx="27528" cy="2409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1" name="Freeform 90"/>
            <p:cNvSpPr>
              <a:spLocks/>
            </p:cNvSpPr>
            <p:nvPr/>
          </p:nvSpPr>
          <p:spPr bwMode="auto">
            <a:xfrm>
              <a:off x="6465492" y="4773514"/>
              <a:ext cx="21793" cy="63097"/>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2" name="Freeform 91"/>
            <p:cNvSpPr>
              <a:spLocks/>
            </p:cNvSpPr>
            <p:nvPr/>
          </p:nvSpPr>
          <p:spPr bwMode="auto">
            <a:xfrm>
              <a:off x="6493020" y="4820550"/>
              <a:ext cx="38998" cy="45888"/>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3" name="Freeform 92"/>
            <p:cNvSpPr>
              <a:spLocks/>
            </p:cNvSpPr>
            <p:nvPr/>
          </p:nvSpPr>
          <p:spPr bwMode="auto">
            <a:xfrm>
              <a:off x="5604084" y="5014429"/>
              <a:ext cx="19499" cy="21797"/>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grpSp>
      <p:pic>
        <p:nvPicPr>
          <p:cNvPr id="216" name="Picture 8" descr="camera, computer, notebook icon"/>
          <p:cNvPicPr>
            <a:picLocks noChangeAspect="1" noChangeArrowheads="1"/>
          </p:cNvPicPr>
          <p:nvPr/>
        </p:nvPicPr>
        <p:blipFill>
          <a:blip r:embed="rId3" cstate="print"/>
          <a:srcRect t="33333"/>
          <a:stretch>
            <a:fillRect/>
          </a:stretch>
        </p:blipFill>
        <p:spPr bwMode="auto">
          <a:xfrm>
            <a:off x="5943600" y="3733800"/>
            <a:ext cx="571499" cy="381000"/>
          </a:xfrm>
          <a:prstGeom prst="rect">
            <a:avLst/>
          </a:prstGeom>
          <a:noFill/>
        </p:spPr>
      </p:pic>
      <p:pic>
        <p:nvPicPr>
          <p:cNvPr id="218" name="Picture 8" descr="camera, computer, notebook icon"/>
          <p:cNvPicPr>
            <a:picLocks noChangeAspect="1" noChangeArrowheads="1"/>
          </p:cNvPicPr>
          <p:nvPr/>
        </p:nvPicPr>
        <p:blipFill>
          <a:blip r:embed="rId3" cstate="print"/>
          <a:srcRect t="33333"/>
          <a:stretch>
            <a:fillRect/>
          </a:stretch>
        </p:blipFill>
        <p:spPr bwMode="auto">
          <a:xfrm>
            <a:off x="5029200" y="3733800"/>
            <a:ext cx="571499" cy="381000"/>
          </a:xfrm>
          <a:prstGeom prst="rect">
            <a:avLst/>
          </a:prstGeom>
          <a:noFill/>
        </p:spPr>
      </p:pic>
      <p:pic>
        <p:nvPicPr>
          <p:cNvPr id="219" name="Picture 8" descr="camera, computer, notebook icon"/>
          <p:cNvPicPr>
            <a:picLocks noChangeAspect="1" noChangeArrowheads="1"/>
          </p:cNvPicPr>
          <p:nvPr/>
        </p:nvPicPr>
        <p:blipFill>
          <a:blip r:embed="rId3" cstate="print"/>
          <a:srcRect t="33333"/>
          <a:stretch>
            <a:fillRect/>
          </a:stretch>
        </p:blipFill>
        <p:spPr bwMode="auto">
          <a:xfrm>
            <a:off x="5410200" y="4419600"/>
            <a:ext cx="571499" cy="381000"/>
          </a:xfrm>
          <a:prstGeom prst="rect">
            <a:avLst/>
          </a:prstGeom>
          <a:noFill/>
        </p:spPr>
      </p:pic>
      <p:pic>
        <p:nvPicPr>
          <p:cNvPr id="220" name="Picture 8" descr="camera, computer, notebook icon"/>
          <p:cNvPicPr>
            <a:picLocks noChangeAspect="1" noChangeArrowheads="1"/>
          </p:cNvPicPr>
          <p:nvPr/>
        </p:nvPicPr>
        <p:blipFill>
          <a:blip r:embed="rId3" cstate="print"/>
          <a:srcRect t="33333"/>
          <a:stretch>
            <a:fillRect/>
          </a:stretch>
        </p:blipFill>
        <p:spPr bwMode="auto">
          <a:xfrm>
            <a:off x="4953000" y="5105400"/>
            <a:ext cx="571499" cy="381000"/>
          </a:xfrm>
          <a:prstGeom prst="rect">
            <a:avLst/>
          </a:prstGeom>
          <a:noFill/>
        </p:spPr>
      </p:pic>
      <p:pic>
        <p:nvPicPr>
          <p:cNvPr id="221" name="Picture 8" descr="camera, computer, notebook icon"/>
          <p:cNvPicPr>
            <a:picLocks noChangeAspect="1" noChangeArrowheads="1"/>
          </p:cNvPicPr>
          <p:nvPr/>
        </p:nvPicPr>
        <p:blipFill>
          <a:blip r:embed="rId3" cstate="print"/>
          <a:srcRect t="33333"/>
          <a:stretch>
            <a:fillRect/>
          </a:stretch>
        </p:blipFill>
        <p:spPr bwMode="auto">
          <a:xfrm>
            <a:off x="6248400" y="2667000"/>
            <a:ext cx="571499" cy="381000"/>
          </a:xfrm>
          <a:prstGeom prst="rect">
            <a:avLst/>
          </a:prstGeom>
          <a:noFill/>
        </p:spPr>
      </p:pic>
      <p:pic>
        <p:nvPicPr>
          <p:cNvPr id="222" name="Picture 8" descr="camera, computer, notebook icon"/>
          <p:cNvPicPr>
            <a:picLocks noChangeAspect="1" noChangeArrowheads="1"/>
          </p:cNvPicPr>
          <p:nvPr/>
        </p:nvPicPr>
        <p:blipFill>
          <a:blip r:embed="rId3" cstate="print"/>
          <a:srcRect t="33333"/>
          <a:stretch>
            <a:fillRect/>
          </a:stretch>
        </p:blipFill>
        <p:spPr bwMode="auto">
          <a:xfrm>
            <a:off x="7162800" y="2743200"/>
            <a:ext cx="571499" cy="381000"/>
          </a:xfrm>
          <a:prstGeom prst="rect">
            <a:avLst/>
          </a:prstGeom>
          <a:noFill/>
        </p:spPr>
      </p:pic>
      <p:pic>
        <p:nvPicPr>
          <p:cNvPr id="223" name="Picture 8" descr="camera, computer, notebook icon"/>
          <p:cNvPicPr>
            <a:picLocks noChangeAspect="1" noChangeArrowheads="1"/>
          </p:cNvPicPr>
          <p:nvPr/>
        </p:nvPicPr>
        <p:blipFill>
          <a:blip r:embed="rId3" cstate="print"/>
          <a:srcRect t="33333"/>
          <a:stretch>
            <a:fillRect/>
          </a:stretch>
        </p:blipFill>
        <p:spPr bwMode="auto">
          <a:xfrm>
            <a:off x="6400800" y="4267200"/>
            <a:ext cx="571499" cy="381000"/>
          </a:xfrm>
          <a:prstGeom prst="rect">
            <a:avLst/>
          </a:prstGeom>
          <a:noFill/>
        </p:spPr>
      </p:pic>
      <p:pic>
        <p:nvPicPr>
          <p:cNvPr id="74" name="Picture 8" descr="camera, computer, notebook icon"/>
          <p:cNvPicPr>
            <a:picLocks noChangeAspect="1" noChangeArrowheads="1"/>
          </p:cNvPicPr>
          <p:nvPr/>
        </p:nvPicPr>
        <p:blipFill>
          <a:blip r:embed="rId3" cstate="print"/>
          <a:srcRect t="33333"/>
          <a:stretch>
            <a:fillRect/>
          </a:stretch>
        </p:blipFill>
        <p:spPr bwMode="auto">
          <a:xfrm>
            <a:off x="6876256" y="5085184"/>
            <a:ext cx="571499" cy="381000"/>
          </a:xfrm>
          <a:prstGeom prst="rect">
            <a:avLst/>
          </a:prstGeom>
          <a:noFill/>
        </p:spPr>
      </p:pic>
      <p:pic>
        <p:nvPicPr>
          <p:cNvPr id="75" name="Picture 8" descr="camera, computer, notebook icon"/>
          <p:cNvPicPr>
            <a:picLocks noChangeAspect="1" noChangeArrowheads="1"/>
          </p:cNvPicPr>
          <p:nvPr/>
        </p:nvPicPr>
        <p:blipFill>
          <a:blip r:embed="rId3" cstate="print"/>
          <a:srcRect t="33333"/>
          <a:stretch>
            <a:fillRect/>
          </a:stretch>
        </p:blipFill>
        <p:spPr bwMode="auto">
          <a:xfrm>
            <a:off x="6084168" y="4941168"/>
            <a:ext cx="571499" cy="381000"/>
          </a:xfrm>
          <a:prstGeom prst="rect">
            <a:avLst/>
          </a:prstGeom>
          <a:noFill/>
        </p:spPr>
      </p:pic>
      <p:pic>
        <p:nvPicPr>
          <p:cNvPr id="76" name="Picture 8" descr="camera, computer, notebook icon"/>
          <p:cNvPicPr>
            <a:picLocks noChangeAspect="1" noChangeArrowheads="1"/>
          </p:cNvPicPr>
          <p:nvPr/>
        </p:nvPicPr>
        <p:blipFill>
          <a:blip r:embed="rId3" cstate="print"/>
          <a:srcRect t="33333"/>
          <a:stretch>
            <a:fillRect/>
          </a:stretch>
        </p:blipFill>
        <p:spPr bwMode="auto">
          <a:xfrm>
            <a:off x="5796136" y="4077072"/>
            <a:ext cx="571499" cy="381000"/>
          </a:xfrm>
          <a:prstGeom prst="rect">
            <a:avLst/>
          </a:prstGeom>
          <a:noFill/>
        </p:spPr>
      </p:pic>
      <p:sp>
        <p:nvSpPr>
          <p:cNvPr id="81" name="TextBox 80"/>
          <p:cNvSpPr txBox="1"/>
          <p:nvPr/>
        </p:nvSpPr>
        <p:spPr>
          <a:xfrm>
            <a:off x="2843808" y="3284984"/>
            <a:ext cx="1656184" cy="432048"/>
          </a:xfrm>
          <a:prstGeom prst="rect">
            <a:avLst/>
          </a:prstGeom>
          <a:noFill/>
        </p:spPr>
        <p:txBody>
          <a:bodyPr vert="horz" wrap="none" lIns="0" tIns="0" rIns="0" bIns="0" rtlCol="0">
            <a:noAutofit/>
          </a:bodyPr>
          <a:lstStyle/>
          <a:p>
            <a:pPr indent="-274320">
              <a:lnSpc>
                <a:spcPct val="200000"/>
              </a:lnSpc>
              <a:spcAft>
                <a:spcPts val="900"/>
              </a:spcAft>
            </a:pPr>
            <a:r>
              <a:rPr lang="de-DE" sz="1200" dirty="0" smtClean="0">
                <a:solidFill>
                  <a:schemeClr val="accent1"/>
                </a:solidFill>
                <a:latin typeface="+mj-lt"/>
                <a:ea typeface="Hand Of Sean" pitchFamily="2" charset="-128"/>
              </a:rPr>
              <a:t>Vorhandenes OGD Portal</a:t>
            </a:r>
          </a:p>
        </p:txBody>
      </p:sp>
      <p:cxnSp>
        <p:nvCxnSpPr>
          <p:cNvPr id="83" name="Shape 82"/>
          <p:cNvCxnSpPr>
            <a:stCxn id="221" idx="0"/>
            <a:endCxn id="81" idx="0"/>
          </p:cNvCxnSpPr>
          <p:nvPr/>
        </p:nvCxnSpPr>
        <p:spPr>
          <a:xfrm rot="16200000" flipH="1" flipV="1">
            <a:off x="4794033" y="1544867"/>
            <a:ext cx="617984" cy="2862250"/>
          </a:xfrm>
          <a:prstGeom prst="curvedConnector3">
            <a:avLst>
              <a:gd name="adj1" fmla="val -36991"/>
            </a:avLst>
          </a:prstGeom>
          <a:ln>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4" name="Slide Number Placeholder 93"/>
          <p:cNvSpPr>
            <a:spLocks noGrp="1"/>
          </p:cNvSpPr>
          <p:nvPr>
            <p:ph type="sldNum" sz="quarter" idx="4294967295"/>
          </p:nvPr>
        </p:nvSpPr>
        <p:spPr>
          <a:xfrm>
            <a:off x="7086600" y="6477000"/>
            <a:ext cx="1527048" cy="152400"/>
          </a:xfrm>
          <a:prstGeom prst="rect">
            <a:avLst/>
          </a:prstGeom>
        </p:spPr>
        <p:txBody>
          <a:bodyPr/>
          <a:lstStyle/>
          <a:p>
            <a:r>
              <a:rPr lang="en-GB" dirty="0" err="1"/>
              <a:t>Folie</a:t>
            </a:r>
            <a:r>
              <a:rPr lang="en-GB" dirty="0"/>
              <a:t> </a:t>
            </a:r>
            <a:fld id="{F40CD079-BC3F-4086-BA81-31A79D845B02}" type="slidenum">
              <a:rPr lang="en-GB" smtClean="0"/>
              <a:pPr/>
              <a:t>6</a:t>
            </a:fld>
            <a:endParaRPr lang="en-GB" dirty="0"/>
          </a:p>
        </p:txBody>
      </p:sp>
    </p:spTree>
    <p:extLst>
      <p:ext uri="{BB962C8B-B14F-4D97-AF65-F5344CB8AC3E}">
        <p14:creationId xmlns:p14="http://schemas.microsoft.com/office/powerpoint/2010/main" val="4998048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4772498" y="1981200"/>
            <a:ext cx="3457102" cy="3780064"/>
            <a:chOff x="4772498" y="1981200"/>
            <a:chExt cx="3457102" cy="3780064"/>
          </a:xfrm>
        </p:grpSpPr>
        <p:sp>
          <p:nvSpPr>
            <p:cNvPr id="155" name="Freeform 3"/>
            <p:cNvSpPr>
              <a:spLocks/>
            </p:cNvSpPr>
            <p:nvPr/>
          </p:nvSpPr>
          <p:spPr bwMode="auto">
            <a:xfrm>
              <a:off x="6996559" y="4057654"/>
              <a:ext cx="1233041" cy="817962"/>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6" name="Freeform 5"/>
            <p:cNvSpPr>
              <a:spLocks/>
            </p:cNvSpPr>
            <p:nvPr/>
          </p:nvSpPr>
          <p:spPr bwMode="auto">
            <a:xfrm>
              <a:off x="4772498" y="3753643"/>
              <a:ext cx="337222" cy="42102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7" name="Freeform 20"/>
            <p:cNvSpPr>
              <a:spLocks/>
            </p:cNvSpPr>
            <p:nvPr/>
          </p:nvSpPr>
          <p:spPr bwMode="auto">
            <a:xfrm>
              <a:off x="7677886" y="5654573"/>
              <a:ext cx="160582" cy="106691"/>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8" name="Freeform 21"/>
            <p:cNvSpPr>
              <a:spLocks/>
            </p:cNvSpPr>
            <p:nvPr/>
          </p:nvSpPr>
          <p:spPr bwMode="auto">
            <a:xfrm>
              <a:off x="6468933" y="5627040"/>
              <a:ext cx="21793" cy="25239"/>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9" name="Freeform 29"/>
            <p:cNvSpPr>
              <a:spLocks/>
            </p:cNvSpPr>
            <p:nvPr/>
          </p:nvSpPr>
          <p:spPr bwMode="auto">
            <a:xfrm>
              <a:off x="7302812" y="4451148"/>
              <a:ext cx="243167" cy="304011"/>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0" name="Freeform 30"/>
            <p:cNvSpPr>
              <a:spLocks/>
            </p:cNvSpPr>
            <p:nvPr/>
          </p:nvSpPr>
          <p:spPr bwMode="auto">
            <a:xfrm>
              <a:off x="6873829" y="4470650"/>
              <a:ext cx="640034" cy="470357"/>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1" name="Freeform 31"/>
            <p:cNvSpPr>
              <a:spLocks/>
            </p:cNvSpPr>
            <p:nvPr/>
          </p:nvSpPr>
          <p:spPr bwMode="auto">
            <a:xfrm>
              <a:off x="7264961" y="5061465"/>
              <a:ext cx="209904" cy="205351"/>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2" name="Freeform 32"/>
            <p:cNvSpPr>
              <a:spLocks/>
            </p:cNvSpPr>
            <p:nvPr/>
          </p:nvSpPr>
          <p:spPr bwMode="auto">
            <a:xfrm>
              <a:off x="7087173" y="3302788"/>
              <a:ext cx="332634" cy="245503"/>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3" name="Freeform 33"/>
            <p:cNvSpPr>
              <a:spLocks/>
            </p:cNvSpPr>
            <p:nvPr/>
          </p:nvSpPr>
          <p:spPr bwMode="auto">
            <a:xfrm>
              <a:off x="6913974" y="3474870"/>
              <a:ext cx="505833" cy="259270"/>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4" name="Freeform 34"/>
            <p:cNvSpPr>
              <a:spLocks/>
            </p:cNvSpPr>
            <p:nvPr/>
          </p:nvSpPr>
          <p:spPr bwMode="auto">
            <a:xfrm>
              <a:off x="6923150" y="3646952"/>
              <a:ext cx="399161" cy="284509"/>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5" name="Freeform 36"/>
            <p:cNvSpPr>
              <a:spLocks/>
            </p:cNvSpPr>
            <p:nvPr/>
          </p:nvSpPr>
          <p:spPr bwMode="auto">
            <a:xfrm>
              <a:off x="7048175" y="3682516"/>
              <a:ext cx="683621" cy="513951"/>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6" name="Freeform 37"/>
            <p:cNvSpPr>
              <a:spLocks/>
            </p:cNvSpPr>
            <p:nvPr/>
          </p:nvSpPr>
          <p:spPr bwMode="auto">
            <a:xfrm>
              <a:off x="6441404" y="3816739"/>
              <a:ext cx="716884" cy="59655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7" name="Freeform 38"/>
            <p:cNvSpPr>
              <a:spLocks/>
            </p:cNvSpPr>
            <p:nvPr/>
          </p:nvSpPr>
          <p:spPr bwMode="auto">
            <a:xfrm>
              <a:off x="5172806" y="4202203"/>
              <a:ext cx="901553" cy="853526"/>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8" name="Freeform 39"/>
            <p:cNvSpPr>
              <a:spLocks/>
            </p:cNvSpPr>
            <p:nvPr/>
          </p:nvSpPr>
          <p:spPr bwMode="auto">
            <a:xfrm>
              <a:off x="4847054" y="5061465"/>
              <a:ext cx="262666" cy="489860"/>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9" name="Freeform 40"/>
            <p:cNvSpPr>
              <a:spLocks/>
            </p:cNvSpPr>
            <p:nvPr/>
          </p:nvSpPr>
          <p:spPr bwMode="auto">
            <a:xfrm>
              <a:off x="6080095" y="4982307"/>
              <a:ext cx="74556" cy="158315"/>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0" name="Freeform 41"/>
            <p:cNvSpPr>
              <a:spLocks noEditPoints="1"/>
            </p:cNvSpPr>
            <p:nvPr/>
          </p:nvSpPr>
          <p:spPr bwMode="auto">
            <a:xfrm>
              <a:off x="5932130" y="4591108"/>
              <a:ext cx="831586" cy="98430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1" name="Freeform 42"/>
            <p:cNvSpPr>
              <a:spLocks/>
            </p:cNvSpPr>
            <p:nvPr/>
          </p:nvSpPr>
          <p:spPr bwMode="auto">
            <a:xfrm>
              <a:off x="5900013" y="4519980"/>
              <a:ext cx="322311" cy="205351"/>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2" name="Freeform 43"/>
            <p:cNvSpPr>
              <a:spLocks/>
            </p:cNvSpPr>
            <p:nvPr/>
          </p:nvSpPr>
          <p:spPr bwMode="auto">
            <a:xfrm>
              <a:off x="6131710" y="4393787"/>
              <a:ext cx="533362" cy="282214"/>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3" name="Freeform 44"/>
            <p:cNvSpPr>
              <a:spLocks/>
            </p:cNvSpPr>
            <p:nvPr/>
          </p:nvSpPr>
          <p:spPr bwMode="auto">
            <a:xfrm>
              <a:off x="6315233" y="4196467"/>
              <a:ext cx="462247" cy="262712"/>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4" name="Freeform 45"/>
            <p:cNvSpPr>
              <a:spLocks/>
            </p:cNvSpPr>
            <p:nvPr/>
          </p:nvSpPr>
          <p:spPr bwMode="auto">
            <a:xfrm>
              <a:off x="7006882" y="4866439"/>
              <a:ext cx="426689" cy="295981"/>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5" name="Freeform 46"/>
            <p:cNvSpPr>
              <a:spLocks/>
            </p:cNvSpPr>
            <p:nvPr/>
          </p:nvSpPr>
          <p:spPr bwMode="auto">
            <a:xfrm>
              <a:off x="6775185" y="4684032"/>
              <a:ext cx="300518" cy="412996"/>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6" name="Freeform 47"/>
            <p:cNvSpPr>
              <a:spLocks/>
            </p:cNvSpPr>
            <p:nvPr/>
          </p:nvSpPr>
          <p:spPr bwMode="auto">
            <a:xfrm>
              <a:off x="6881858" y="5044256"/>
              <a:ext cx="180081" cy="14225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7" name="Freeform 48"/>
            <p:cNvSpPr>
              <a:spLocks/>
            </p:cNvSpPr>
            <p:nvPr/>
          </p:nvSpPr>
          <p:spPr bwMode="auto">
            <a:xfrm>
              <a:off x="6793538" y="5004104"/>
              <a:ext cx="137642" cy="292539"/>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8" name="Freeform 49"/>
            <p:cNvSpPr>
              <a:spLocks/>
            </p:cNvSpPr>
            <p:nvPr/>
          </p:nvSpPr>
          <p:spPr bwMode="auto">
            <a:xfrm>
              <a:off x="6597398" y="4440823"/>
              <a:ext cx="454218" cy="289097"/>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9" name="Freeform 50"/>
            <p:cNvSpPr>
              <a:spLocks/>
            </p:cNvSpPr>
            <p:nvPr/>
          </p:nvSpPr>
          <p:spPr bwMode="auto">
            <a:xfrm>
              <a:off x="6627221" y="4342163"/>
              <a:ext cx="402602" cy="196173"/>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0" name="Freeform 51"/>
            <p:cNvSpPr>
              <a:spLocks/>
            </p:cNvSpPr>
            <p:nvPr/>
          </p:nvSpPr>
          <p:spPr bwMode="auto">
            <a:xfrm>
              <a:off x="6408141" y="4615199"/>
              <a:ext cx="213345" cy="147990"/>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1" name="Freeform 52"/>
            <p:cNvSpPr>
              <a:spLocks/>
            </p:cNvSpPr>
            <p:nvPr/>
          </p:nvSpPr>
          <p:spPr bwMode="auto">
            <a:xfrm>
              <a:off x="6558400" y="4751717"/>
              <a:ext cx="279872" cy="276478"/>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2" name="Freeform 53"/>
            <p:cNvSpPr>
              <a:spLocks/>
            </p:cNvSpPr>
            <p:nvPr/>
          </p:nvSpPr>
          <p:spPr bwMode="auto">
            <a:xfrm>
              <a:off x="6736187" y="4921505"/>
              <a:ext cx="147965" cy="169787"/>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3" name="Freeform 54"/>
            <p:cNvSpPr>
              <a:spLocks noEditPoints="1"/>
            </p:cNvSpPr>
            <p:nvPr/>
          </p:nvSpPr>
          <p:spPr bwMode="auto">
            <a:xfrm>
              <a:off x="6042243" y="3510434"/>
              <a:ext cx="500098" cy="347605"/>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4" name="Freeform 55"/>
            <p:cNvSpPr>
              <a:spLocks noEditPoints="1"/>
            </p:cNvSpPr>
            <p:nvPr/>
          </p:nvSpPr>
          <p:spPr bwMode="auto">
            <a:xfrm>
              <a:off x="5888543" y="3814445"/>
              <a:ext cx="645769" cy="762896"/>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5" name="Freeform 56"/>
            <p:cNvSpPr>
              <a:spLocks/>
            </p:cNvSpPr>
            <p:nvPr/>
          </p:nvSpPr>
          <p:spPr bwMode="auto">
            <a:xfrm>
              <a:off x="5732549" y="3958994"/>
              <a:ext cx="260372" cy="27877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6" name="Freeform 57"/>
            <p:cNvSpPr>
              <a:spLocks/>
            </p:cNvSpPr>
            <p:nvPr/>
          </p:nvSpPr>
          <p:spPr bwMode="auto">
            <a:xfrm>
              <a:off x="5675198" y="4150578"/>
              <a:ext cx="282166" cy="219118"/>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7" name="Freeform 58"/>
            <p:cNvSpPr>
              <a:spLocks/>
            </p:cNvSpPr>
            <p:nvPr/>
          </p:nvSpPr>
          <p:spPr bwMode="auto">
            <a:xfrm>
              <a:off x="5878220" y="4292832"/>
              <a:ext cx="75703" cy="73422"/>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8" name="Freeform 59"/>
            <p:cNvSpPr>
              <a:spLocks/>
            </p:cNvSpPr>
            <p:nvPr/>
          </p:nvSpPr>
          <p:spPr bwMode="auto">
            <a:xfrm>
              <a:off x="6974766" y="3417510"/>
              <a:ext cx="112407" cy="81452"/>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9" name="Freeform 60"/>
            <p:cNvSpPr>
              <a:spLocks/>
            </p:cNvSpPr>
            <p:nvPr/>
          </p:nvSpPr>
          <p:spPr bwMode="auto">
            <a:xfrm>
              <a:off x="6988530" y="3364738"/>
              <a:ext cx="79144" cy="52772"/>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0" name="Freeform 61"/>
            <p:cNvSpPr>
              <a:spLocks/>
            </p:cNvSpPr>
            <p:nvPr/>
          </p:nvSpPr>
          <p:spPr bwMode="auto">
            <a:xfrm>
              <a:off x="7061939" y="3409479"/>
              <a:ext cx="25234" cy="29828"/>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1" name="Freeform 62"/>
            <p:cNvSpPr>
              <a:spLocks/>
            </p:cNvSpPr>
            <p:nvPr/>
          </p:nvSpPr>
          <p:spPr bwMode="auto">
            <a:xfrm>
              <a:off x="7065380" y="3376210"/>
              <a:ext cx="21793" cy="11472"/>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2" name="Freeform 63"/>
            <p:cNvSpPr>
              <a:spLocks noEditPoints="1"/>
            </p:cNvSpPr>
            <p:nvPr/>
          </p:nvSpPr>
          <p:spPr bwMode="auto">
            <a:xfrm>
              <a:off x="6252147" y="2241617"/>
              <a:ext cx="886642" cy="1545295"/>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3" name="Freeform 69"/>
            <p:cNvSpPr>
              <a:spLocks noEditPoints="1"/>
            </p:cNvSpPr>
            <p:nvPr/>
          </p:nvSpPr>
          <p:spPr bwMode="auto">
            <a:xfrm>
              <a:off x="6824507" y="2111982"/>
              <a:ext cx="822409" cy="1190806"/>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4" name="Freeform 70"/>
            <p:cNvSpPr>
              <a:spLocks noEditPoints="1"/>
            </p:cNvSpPr>
            <p:nvPr/>
          </p:nvSpPr>
          <p:spPr bwMode="auto">
            <a:xfrm>
              <a:off x="5815134" y="1981200"/>
              <a:ext cx="1796225" cy="1513173"/>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5" name="Freeform 71"/>
            <p:cNvSpPr>
              <a:spLocks noEditPoints="1"/>
            </p:cNvSpPr>
            <p:nvPr/>
          </p:nvSpPr>
          <p:spPr bwMode="auto">
            <a:xfrm>
              <a:off x="4928492" y="3178889"/>
              <a:ext cx="700826" cy="1138034"/>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6" name="Freeform 72"/>
            <p:cNvSpPr>
              <a:spLocks/>
            </p:cNvSpPr>
            <p:nvPr/>
          </p:nvSpPr>
          <p:spPr bwMode="auto">
            <a:xfrm>
              <a:off x="4999607" y="3028605"/>
              <a:ext cx="35557" cy="25239"/>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7" name="Freeform 73"/>
            <p:cNvSpPr>
              <a:spLocks/>
            </p:cNvSpPr>
            <p:nvPr/>
          </p:nvSpPr>
          <p:spPr bwMode="auto">
            <a:xfrm>
              <a:off x="5043193" y="3056138"/>
              <a:ext cx="25234" cy="27533"/>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8" name="Freeform 74"/>
            <p:cNvSpPr>
              <a:spLocks/>
            </p:cNvSpPr>
            <p:nvPr/>
          </p:nvSpPr>
          <p:spPr bwMode="auto">
            <a:xfrm>
              <a:off x="5038605" y="3089407"/>
              <a:ext cx="24087" cy="40152"/>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9" name="Freeform 75"/>
            <p:cNvSpPr>
              <a:spLocks/>
            </p:cNvSpPr>
            <p:nvPr/>
          </p:nvSpPr>
          <p:spPr bwMode="auto">
            <a:xfrm>
              <a:off x="5019106" y="3012544"/>
              <a:ext cx="41293" cy="55066"/>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0" name="Freeform 76"/>
            <p:cNvSpPr>
              <a:spLocks/>
            </p:cNvSpPr>
            <p:nvPr/>
          </p:nvSpPr>
          <p:spPr bwMode="auto">
            <a:xfrm>
              <a:off x="5032870" y="3010249"/>
              <a:ext cx="41293" cy="37858"/>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1" name="Freeform 77"/>
            <p:cNvSpPr>
              <a:spLocks/>
            </p:cNvSpPr>
            <p:nvPr/>
          </p:nvSpPr>
          <p:spPr bwMode="auto">
            <a:xfrm>
              <a:off x="5070722" y="3006808"/>
              <a:ext cx="17205" cy="27533"/>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2" name="Freeform 78"/>
            <p:cNvSpPr>
              <a:spLocks/>
            </p:cNvSpPr>
            <p:nvPr/>
          </p:nvSpPr>
          <p:spPr bwMode="auto">
            <a:xfrm>
              <a:off x="5062693" y="3006808"/>
              <a:ext cx="8029" cy="16061"/>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3" name="Freeform 79"/>
            <p:cNvSpPr>
              <a:spLocks/>
            </p:cNvSpPr>
            <p:nvPr/>
          </p:nvSpPr>
          <p:spPr bwMode="auto">
            <a:xfrm>
              <a:off x="5084486" y="3014838"/>
              <a:ext cx="11470" cy="8030"/>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4" name="Freeform 80"/>
            <p:cNvSpPr>
              <a:spLocks noEditPoints="1"/>
            </p:cNvSpPr>
            <p:nvPr/>
          </p:nvSpPr>
          <p:spPr bwMode="auto">
            <a:xfrm>
              <a:off x="4868847" y="4905444"/>
              <a:ext cx="926788" cy="73306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5" name="Freeform 84"/>
            <p:cNvSpPr>
              <a:spLocks noEditPoints="1"/>
            </p:cNvSpPr>
            <p:nvPr/>
          </p:nvSpPr>
          <p:spPr bwMode="auto">
            <a:xfrm>
              <a:off x="6829095" y="5091292"/>
              <a:ext cx="586124" cy="645880"/>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6" name="Freeform 85"/>
            <p:cNvSpPr>
              <a:spLocks/>
            </p:cNvSpPr>
            <p:nvPr/>
          </p:nvSpPr>
          <p:spPr bwMode="auto">
            <a:xfrm>
              <a:off x="6416170" y="4645027"/>
              <a:ext cx="404896" cy="404966"/>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7" name="Freeform 86"/>
            <p:cNvSpPr>
              <a:spLocks/>
            </p:cNvSpPr>
            <p:nvPr/>
          </p:nvSpPr>
          <p:spPr bwMode="auto">
            <a:xfrm>
              <a:off x="6607721" y="4965099"/>
              <a:ext cx="57351" cy="13767"/>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8" name="Freeform 87"/>
            <p:cNvSpPr>
              <a:spLocks/>
            </p:cNvSpPr>
            <p:nvPr/>
          </p:nvSpPr>
          <p:spPr bwMode="auto">
            <a:xfrm>
              <a:off x="6607721" y="4946743"/>
              <a:ext cx="43587" cy="16061"/>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9" name="Freeform 88"/>
            <p:cNvSpPr>
              <a:spLocks/>
            </p:cNvSpPr>
            <p:nvPr/>
          </p:nvSpPr>
          <p:spPr bwMode="auto">
            <a:xfrm>
              <a:off x="6615750" y="4984601"/>
              <a:ext cx="47028" cy="16061"/>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0" name="Freeform 89"/>
            <p:cNvSpPr>
              <a:spLocks/>
            </p:cNvSpPr>
            <p:nvPr/>
          </p:nvSpPr>
          <p:spPr bwMode="auto">
            <a:xfrm>
              <a:off x="6476962" y="4776956"/>
              <a:ext cx="27528" cy="2409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1" name="Freeform 90"/>
            <p:cNvSpPr>
              <a:spLocks/>
            </p:cNvSpPr>
            <p:nvPr/>
          </p:nvSpPr>
          <p:spPr bwMode="auto">
            <a:xfrm>
              <a:off x="6465492" y="4773514"/>
              <a:ext cx="21793" cy="63097"/>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2" name="Freeform 91"/>
            <p:cNvSpPr>
              <a:spLocks/>
            </p:cNvSpPr>
            <p:nvPr/>
          </p:nvSpPr>
          <p:spPr bwMode="auto">
            <a:xfrm>
              <a:off x="6493020" y="4820550"/>
              <a:ext cx="38998" cy="45888"/>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3" name="Freeform 92"/>
            <p:cNvSpPr>
              <a:spLocks/>
            </p:cNvSpPr>
            <p:nvPr/>
          </p:nvSpPr>
          <p:spPr bwMode="auto">
            <a:xfrm>
              <a:off x="5604084" y="5014429"/>
              <a:ext cx="19499" cy="21797"/>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grpSp>
      <p:pic>
        <p:nvPicPr>
          <p:cNvPr id="81" name="Picture 2" descr="http://icons-search.com/img/icons-land/IconsLandVistaElementsIconsDemo.zip/IconsLandVistaElementsIconsDemo-PNG-256x256-Search.png-256x256.png"/>
          <p:cNvPicPr>
            <a:picLocks noChangeAspect="1" noChangeArrowheads="1"/>
          </p:cNvPicPr>
          <p:nvPr/>
        </p:nvPicPr>
        <p:blipFill>
          <a:blip r:embed="rId3" cstate="print"/>
          <a:srcRect/>
          <a:stretch>
            <a:fillRect/>
          </a:stretch>
        </p:blipFill>
        <p:spPr bwMode="auto">
          <a:xfrm>
            <a:off x="6413590" y="3356992"/>
            <a:ext cx="2190858" cy="2271895"/>
          </a:xfrm>
          <a:prstGeom prst="rect">
            <a:avLst/>
          </a:prstGeom>
          <a:noFill/>
        </p:spPr>
      </p:pic>
      <p:sp>
        <p:nvSpPr>
          <p:cNvPr id="2" name="Title 1"/>
          <p:cNvSpPr>
            <a:spLocks noGrp="1"/>
          </p:cNvSpPr>
          <p:nvPr>
            <p:ph type="title"/>
          </p:nvPr>
        </p:nvSpPr>
        <p:spPr>
          <a:xfrm>
            <a:off x="539552" y="685800"/>
            <a:ext cx="8208912" cy="914400"/>
          </a:xfrm>
        </p:spPr>
        <p:txBody>
          <a:bodyPr>
            <a:noAutofit/>
          </a:bodyPr>
          <a:lstStyle/>
          <a:p>
            <a:r>
              <a:rPr lang="de-DE" sz="2000" dirty="0"/>
              <a:t>Eingeschränkte Zugänglichkeit und Mangel an (grenz-/ sektorenübergreifendem) Bewusstsein für offene Datensätze</a:t>
            </a:r>
            <a:endParaRPr lang="de-DE" sz="1400" b="0" i="0" dirty="0"/>
          </a:p>
        </p:txBody>
      </p:sp>
      <p:pic>
        <p:nvPicPr>
          <p:cNvPr id="216" name="Picture 8" descr="camera, computer, notebook icon"/>
          <p:cNvPicPr>
            <a:picLocks noChangeAspect="1" noChangeArrowheads="1"/>
          </p:cNvPicPr>
          <p:nvPr/>
        </p:nvPicPr>
        <p:blipFill>
          <a:blip r:embed="rId4" cstate="print"/>
          <a:srcRect t="33333"/>
          <a:stretch>
            <a:fillRect/>
          </a:stretch>
        </p:blipFill>
        <p:spPr bwMode="auto">
          <a:xfrm>
            <a:off x="5943600" y="3733800"/>
            <a:ext cx="571499" cy="381000"/>
          </a:xfrm>
          <a:prstGeom prst="rect">
            <a:avLst/>
          </a:prstGeom>
          <a:noFill/>
        </p:spPr>
      </p:pic>
      <p:pic>
        <p:nvPicPr>
          <p:cNvPr id="218" name="Picture 8" descr="camera, computer, notebook icon"/>
          <p:cNvPicPr>
            <a:picLocks noChangeAspect="1" noChangeArrowheads="1"/>
          </p:cNvPicPr>
          <p:nvPr/>
        </p:nvPicPr>
        <p:blipFill>
          <a:blip r:embed="rId4" cstate="print"/>
          <a:srcRect t="33333"/>
          <a:stretch>
            <a:fillRect/>
          </a:stretch>
        </p:blipFill>
        <p:spPr bwMode="auto">
          <a:xfrm>
            <a:off x="5029200" y="3733800"/>
            <a:ext cx="571499" cy="381000"/>
          </a:xfrm>
          <a:prstGeom prst="rect">
            <a:avLst/>
          </a:prstGeom>
          <a:noFill/>
        </p:spPr>
      </p:pic>
      <p:pic>
        <p:nvPicPr>
          <p:cNvPr id="219" name="Picture 8" descr="camera, computer, notebook icon"/>
          <p:cNvPicPr>
            <a:picLocks noChangeAspect="1" noChangeArrowheads="1"/>
          </p:cNvPicPr>
          <p:nvPr/>
        </p:nvPicPr>
        <p:blipFill>
          <a:blip r:embed="rId4" cstate="print"/>
          <a:srcRect t="33333"/>
          <a:stretch>
            <a:fillRect/>
          </a:stretch>
        </p:blipFill>
        <p:spPr bwMode="auto">
          <a:xfrm>
            <a:off x="5410200" y="4419600"/>
            <a:ext cx="571499" cy="381000"/>
          </a:xfrm>
          <a:prstGeom prst="rect">
            <a:avLst/>
          </a:prstGeom>
          <a:noFill/>
        </p:spPr>
      </p:pic>
      <p:pic>
        <p:nvPicPr>
          <p:cNvPr id="220" name="Picture 8" descr="camera, computer, notebook icon"/>
          <p:cNvPicPr>
            <a:picLocks noChangeAspect="1" noChangeArrowheads="1"/>
          </p:cNvPicPr>
          <p:nvPr/>
        </p:nvPicPr>
        <p:blipFill>
          <a:blip r:embed="rId4" cstate="print"/>
          <a:srcRect t="33333"/>
          <a:stretch>
            <a:fillRect/>
          </a:stretch>
        </p:blipFill>
        <p:spPr bwMode="auto">
          <a:xfrm>
            <a:off x="4953000" y="5105400"/>
            <a:ext cx="571499" cy="381000"/>
          </a:xfrm>
          <a:prstGeom prst="rect">
            <a:avLst/>
          </a:prstGeom>
          <a:noFill/>
        </p:spPr>
      </p:pic>
      <p:pic>
        <p:nvPicPr>
          <p:cNvPr id="221" name="Picture 8" descr="camera, computer, notebook icon"/>
          <p:cNvPicPr>
            <a:picLocks noChangeAspect="1" noChangeArrowheads="1"/>
          </p:cNvPicPr>
          <p:nvPr/>
        </p:nvPicPr>
        <p:blipFill>
          <a:blip r:embed="rId4" cstate="print"/>
          <a:srcRect t="33333"/>
          <a:stretch>
            <a:fillRect/>
          </a:stretch>
        </p:blipFill>
        <p:spPr bwMode="auto">
          <a:xfrm>
            <a:off x="6248400" y="2667000"/>
            <a:ext cx="571499" cy="381000"/>
          </a:xfrm>
          <a:prstGeom prst="rect">
            <a:avLst/>
          </a:prstGeom>
          <a:noFill/>
        </p:spPr>
      </p:pic>
      <p:pic>
        <p:nvPicPr>
          <p:cNvPr id="222" name="Picture 8" descr="camera, computer, notebook icon"/>
          <p:cNvPicPr>
            <a:picLocks noChangeAspect="1" noChangeArrowheads="1"/>
          </p:cNvPicPr>
          <p:nvPr/>
        </p:nvPicPr>
        <p:blipFill>
          <a:blip r:embed="rId4" cstate="print"/>
          <a:srcRect t="33333"/>
          <a:stretch>
            <a:fillRect/>
          </a:stretch>
        </p:blipFill>
        <p:spPr bwMode="auto">
          <a:xfrm>
            <a:off x="7162800" y="2743200"/>
            <a:ext cx="571499" cy="381000"/>
          </a:xfrm>
          <a:prstGeom prst="rect">
            <a:avLst/>
          </a:prstGeom>
          <a:noFill/>
        </p:spPr>
      </p:pic>
      <p:pic>
        <p:nvPicPr>
          <p:cNvPr id="223" name="Picture 8" descr="camera, computer, notebook icon"/>
          <p:cNvPicPr>
            <a:picLocks noChangeAspect="1" noChangeArrowheads="1"/>
          </p:cNvPicPr>
          <p:nvPr/>
        </p:nvPicPr>
        <p:blipFill>
          <a:blip r:embed="rId4" cstate="print"/>
          <a:srcRect t="33333"/>
          <a:stretch>
            <a:fillRect/>
          </a:stretch>
        </p:blipFill>
        <p:spPr bwMode="auto">
          <a:xfrm>
            <a:off x="6400800" y="4267200"/>
            <a:ext cx="571499" cy="381000"/>
          </a:xfrm>
          <a:prstGeom prst="rect">
            <a:avLst/>
          </a:prstGeom>
          <a:noFill/>
        </p:spPr>
      </p:pic>
      <p:pic>
        <p:nvPicPr>
          <p:cNvPr id="74" name="Picture 8" descr="camera, computer, notebook icon"/>
          <p:cNvPicPr>
            <a:picLocks noChangeAspect="1" noChangeArrowheads="1"/>
          </p:cNvPicPr>
          <p:nvPr/>
        </p:nvPicPr>
        <p:blipFill>
          <a:blip r:embed="rId4" cstate="print"/>
          <a:srcRect t="33333"/>
          <a:stretch>
            <a:fillRect/>
          </a:stretch>
        </p:blipFill>
        <p:spPr bwMode="auto">
          <a:xfrm>
            <a:off x="6876256" y="5085184"/>
            <a:ext cx="571499" cy="381000"/>
          </a:xfrm>
          <a:prstGeom prst="rect">
            <a:avLst/>
          </a:prstGeom>
          <a:noFill/>
        </p:spPr>
      </p:pic>
      <p:pic>
        <p:nvPicPr>
          <p:cNvPr id="75" name="Picture 8" descr="camera, computer, notebook icon"/>
          <p:cNvPicPr>
            <a:picLocks noChangeAspect="1" noChangeArrowheads="1"/>
          </p:cNvPicPr>
          <p:nvPr/>
        </p:nvPicPr>
        <p:blipFill>
          <a:blip r:embed="rId4" cstate="print"/>
          <a:srcRect t="33333"/>
          <a:stretch>
            <a:fillRect/>
          </a:stretch>
        </p:blipFill>
        <p:spPr bwMode="auto">
          <a:xfrm>
            <a:off x="6084168" y="4941168"/>
            <a:ext cx="571499" cy="381000"/>
          </a:xfrm>
          <a:prstGeom prst="rect">
            <a:avLst/>
          </a:prstGeom>
          <a:noFill/>
        </p:spPr>
      </p:pic>
      <p:pic>
        <p:nvPicPr>
          <p:cNvPr id="76" name="Picture 8" descr="camera, computer, notebook icon"/>
          <p:cNvPicPr>
            <a:picLocks noChangeAspect="1" noChangeArrowheads="1"/>
          </p:cNvPicPr>
          <p:nvPr/>
        </p:nvPicPr>
        <p:blipFill>
          <a:blip r:embed="rId4" cstate="print"/>
          <a:srcRect t="33333"/>
          <a:stretch>
            <a:fillRect/>
          </a:stretch>
        </p:blipFill>
        <p:spPr bwMode="auto">
          <a:xfrm>
            <a:off x="5796136" y="4077072"/>
            <a:ext cx="571499" cy="381000"/>
          </a:xfrm>
          <a:prstGeom prst="rect">
            <a:avLst/>
          </a:prstGeom>
          <a:noFill/>
        </p:spPr>
      </p:pic>
      <p:pic>
        <p:nvPicPr>
          <p:cNvPr id="29698" name="Picture 2" descr="question icon"/>
          <p:cNvPicPr>
            <a:picLocks noChangeAspect="1" noChangeArrowheads="1"/>
          </p:cNvPicPr>
          <p:nvPr/>
        </p:nvPicPr>
        <p:blipFill>
          <a:blip r:embed="rId5" cstate="print"/>
          <a:srcRect/>
          <a:stretch>
            <a:fillRect/>
          </a:stretch>
        </p:blipFill>
        <p:spPr bwMode="auto">
          <a:xfrm>
            <a:off x="7164288" y="3717031"/>
            <a:ext cx="864096" cy="864097"/>
          </a:xfrm>
          <a:prstGeom prst="rect">
            <a:avLst/>
          </a:prstGeom>
          <a:noFill/>
        </p:spPr>
      </p:pic>
      <p:graphicFrame>
        <p:nvGraphicFramePr>
          <p:cNvPr id="78" name="Diagram 77"/>
          <p:cNvGraphicFramePr/>
          <p:nvPr>
            <p:extLst>
              <p:ext uri="{D42A27DB-BD31-4B8C-83A1-F6EECF244321}">
                <p14:modId xmlns:p14="http://schemas.microsoft.com/office/powerpoint/2010/main" val="197419537"/>
              </p:ext>
            </p:extLst>
          </p:nvPr>
        </p:nvGraphicFramePr>
        <p:xfrm>
          <a:off x="899592" y="1571104"/>
          <a:ext cx="7315200" cy="279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3" name="Slide Number Placeholder 82"/>
          <p:cNvSpPr>
            <a:spLocks noGrp="1"/>
          </p:cNvSpPr>
          <p:nvPr>
            <p:ph type="sldNum" sz="quarter" idx="4294967295"/>
          </p:nvPr>
        </p:nvSpPr>
        <p:spPr>
          <a:xfrm>
            <a:off x="7086600" y="6477000"/>
            <a:ext cx="1527048" cy="152400"/>
          </a:xfrm>
          <a:prstGeom prst="rect">
            <a:avLst/>
          </a:prstGeom>
        </p:spPr>
        <p:txBody>
          <a:bodyPr/>
          <a:lstStyle/>
          <a:p>
            <a:r>
              <a:rPr lang="en-GB" dirty="0" err="1"/>
              <a:t>Folie</a:t>
            </a:r>
            <a:r>
              <a:rPr lang="en-GB" dirty="0"/>
              <a:t> </a:t>
            </a:r>
            <a:fld id="{F40CD079-BC3F-4086-BA81-31A79D845B02}" type="slidenum">
              <a:rPr lang="en-GB" smtClean="0"/>
              <a:pPr/>
              <a:t>7</a:t>
            </a:fld>
            <a:endParaRPr lang="en-GB" dirty="0"/>
          </a:p>
        </p:txBody>
      </p:sp>
    </p:spTree>
    <p:extLst>
      <p:ext uri="{BB962C8B-B14F-4D97-AF65-F5344CB8AC3E}">
        <p14:creationId xmlns:p14="http://schemas.microsoft.com/office/powerpoint/2010/main" val="21058577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539552" y="685800"/>
            <a:ext cx="8071048" cy="861774"/>
          </a:xfrm>
          <a:prstGeom prst="rect">
            <a:avLst/>
          </a:prstGeom>
        </p:spPr>
        <p:txBody>
          <a:bodyPr wrap="square">
            <a:spAutoFit/>
          </a:bodyPr>
          <a:lstStyle/>
          <a:p>
            <a:r>
              <a:rPr lang="de-DE" sz="2800" dirty="0" smtClean="0"/>
              <a:t>Keine Wiederverwendung = kein sozialer und ökonomischer Mehrwert</a:t>
            </a:r>
            <a:endParaRPr lang="de-DE" sz="2800" dirty="0"/>
          </a:p>
        </p:txBody>
      </p:sp>
      <p:sp>
        <p:nvSpPr>
          <p:cNvPr id="92" name="Slide Number Placeholder 91"/>
          <p:cNvSpPr>
            <a:spLocks noGrp="1"/>
          </p:cNvSpPr>
          <p:nvPr>
            <p:ph type="sldNum" sz="quarter" idx="4294967295"/>
          </p:nvPr>
        </p:nvSpPr>
        <p:spPr>
          <a:xfrm>
            <a:off x="7086600" y="6477000"/>
            <a:ext cx="1527048" cy="152400"/>
          </a:xfrm>
          <a:prstGeom prst="rect">
            <a:avLst/>
          </a:prstGeom>
        </p:spPr>
        <p:txBody>
          <a:bodyPr/>
          <a:lstStyle/>
          <a:p>
            <a:r>
              <a:rPr lang="en-GB" dirty="0" err="1"/>
              <a:t>Folie</a:t>
            </a:r>
            <a:r>
              <a:rPr lang="en-GB" dirty="0"/>
              <a:t> </a:t>
            </a:r>
            <a:fld id="{F40CD079-BC3F-4086-BA81-31A79D845B02}" type="slidenum">
              <a:rPr lang="en-GB" smtClean="0"/>
              <a:pPr/>
              <a:t>8</a:t>
            </a:fld>
            <a:endParaRPr lang="en-GB" dirty="0"/>
          </a:p>
        </p:txBody>
      </p:sp>
      <p:pic>
        <p:nvPicPr>
          <p:cNvPr id="93" name="Picture 4" descr="call, iphone, mobile, phone, telephone icon"/>
          <p:cNvPicPr>
            <a:picLocks noChangeAspect="1" noChangeArrowheads="1"/>
          </p:cNvPicPr>
          <p:nvPr/>
        </p:nvPicPr>
        <p:blipFill>
          <a:blip r:embed="rId3" cstate="print"/>
          <a:srcRect/>
          <a:stretch>
            <a:fillRect/>
          </a:stretch>
        </p:blipFill>
        <p:spPr bwMode="auto">
          <a:xfrm>
            <a:off x="6516216" y="3356992"/>
            <a:ext cx="755576" cy="755577"/>
          </a:xfrm>
          <a:prstGeom prst="rect">
            <a:avLst/>
          </a:prstGeom>
          <a:noFill/>
        </p:spPr>
      </p:pic>
      <p:pic>
        <p:nvPicPr>
          <p:cNvPr id="94" name="Picture 6" descr="policy, public icon"/>
          <p:cNvPicPr>
            <a:picLocks noChangeAspect="1" noChangeArrowheads="1"/>
          </p:cNvPicPr>
          <p:nvPr/>
        </p:nvPicPr>
        <p:blipFill>
          <a:blip r:embed="rId4" cstate="print">
            <a:grayscl/>
          </a:blip>
          <a:srcRect/>
          <a:stretch>
            <a:fillRect/>
          </a:stretch>
        </p:blipFill>
        <p:spPr bwMode="auto">
          <a:xfrm>
            <a:off x="467544" y="3356992"/>
            <a:ext cx="792088" cy="792089"/>
          </a:xfrm>
          <a:prstGeom prst="rect">
            <a:avLst/>
          </a:prstGeom>
          <a:noFill/>
        </p:spPr>
      </p:pic>
      <p:pic>
        <p:nvPicPr>
          <p:cNvPr id="95" name="Picture 10" descr="friends, group, people, users icon"/>
          <p:cNvPicPr>
            <a:picLocks noChangeAspect="1" noChangeArrowheads="1"/>
          </p:cNvPicPr>
          <p:nvPr/>
        </p:nvPicPr>
        <p:blipFill>
          <a:blip r:embed="rId5" cstate="print"/>
          <a:srcRect/>
          <a:stretch>
            <a:fillRect/>
          </a:stretch>
        </p:blipFill>
        <p:spPr bwMode="auto">
          <a:xfrm>
            <a:off x="8100392" y="3429000"/>
            <a:ext cx="533400" cy="533400"/>
          </a:xfrm>
          <a:prstGeom prst="rect">
            <a:avLst/>
          </a:prstGeom>
          <a:noFill/>
        </p:spPr>
      </p:pic>
      <p:grpSp>
        <p:nvGrpSpPr>
          <p:cNvPr id="96" name="Group 24"/>
          <p:cNvGrpSpPr/>
          <p:nvPr/>
        </p:nvGrpSpPr>
        <p:grpSpPr>
          <a:xfrm>
            <a:off x="1403648" y="3645024"/>
            <a:ext cx="864096" cy="176773"/>
            <a:chOff x="-990600" y="3609975"/>
            <a:chExt cx="1676400" cy="161925"/>
          </a:xfrm>
        </p:grpSpPr>
        <p:cxnSp>
          <p:nvCxnSpPr>
            <p:cNvPr id="97" name="Straight Connector 96"/>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9" name="Isosceles Triangle 98"/>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pic>
        <p:nvPicPr>
          <p:cNvPr id="103" name="Picture 8" descr="camera, computer, notebook icon"/>
          <p:cNvPicPr>
            <a:picLocks noChangeAspect="1" noChangeArrowheads="1"/>
          </p:cNvPicPr>
          <p:nvPr/>
        </p:nvPicPr>
        <p:blipFill>
          <a:blip r:embed="rId6" cstate="print"/>
          <a:srcRect t="33333"/>
          <a:stretch>
            <a:fillRect/>
          </a:stretch>
        </p:blipFill>
        <p:spPr bwMode="auto">
          <a:xfrm>
            <a:off x="2339752" y="3284984"/>
            <a:ext cx="1440160" cy="936104"/>
          </a:xfrm>
          <a:prstGeom prst="rect">
            <a:avLst/>
          </a:prstGeom>
          <a:noFill/>
        </p:spPr>
      </p:pic>
      <p:pic>
        <p:nvPicPr>
          <p:cNvPr id="104" name="Picture 10" descr="http://www.gettyicons.com/free-icons/142/business/png/256/company_256.png"/>
          <p:cNvPicPr>
            <a:picLocks noChangeAspect="1" noChangeArrowheads="1"/>
          </p:cNvPicPr>
          <p:nvPr/>
        </p:nvPicPr>
        <p:blipFill>
          <a:blip r:embed="rId7" cstate="print">
            <a:grayscl/>
          </a:blip>
          <a:srcRect/>
          <a:stretch>
            <a:fillRect/>
          </a:stretch>
        </p:blipFill>
        <p:spPr bwMode="auto">
          <a:xfrm>
            <a:off x="4716016" y="3140968"/>
            <a:ext cx="1186254" cy="1186254"/>
          </a:xfrm>
          <a:prstGeom prst="rect">
            <a:avLst/>
          </a:prstGeom>
          <a:noFill/>
          <a:ln>
            <a:noFill/>
          </a:ln>
        </p:spPr>
      </p:pic>
      <p:grpSp>
        <p:nvGrpSpPr>
          <p:cNvPr id="105" name="Group 24"/>
          <p:cNvGrpSpPr/>
          <p:nvPr/>
        </p:nvGrpSpPr>
        <p:grpSpPr>
          <a:xfrm>
            <a:off x="3923928" y="3645024"/>
            <a:ext cx="864096" cy="176773"/>
            <a:chOff x="-990600" y="3609975"/>
            <a:chExt cx="1676400" cy="161925"/>
          </a:xfrm>
        </p:grpSpPr>
        <p:cxnSp>
          <p:nvCxnSpPr>
            <p:cNvPr id="106" name="Straight Connector 105"/>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8" name="Isosceles Triangle 107"/>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109" name="Group 24"/>
          <p:cNvGrpSpPr/>
          <p:nvPr/>
        </p:nvGrpSpPr>
        <p:grpSpPr>
          <a:xfrm>
            <a:off x="5652120" y="3645024"/>
            <a:ext cx="864096" cy="176773"/>
            <a:chOff x="-990600" y="3609975"/>
            <a:chExt cx="1676400" cy="161925"/>
          </a:xfrm>
        </p:grpSpPr>
        <p:cxnSp>
          <p:nvCxnSpPr>
            <p:cNvPr id="110" name="Straight Connector 109"/>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2" name="Isosceles Triangle 111"/>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113" name="Group 24"/>
          <p:cNvGrpSpPr/>
          <p:nvPr/>
        </p:nvGrpSpPr>
        <p:grpSpPr>
          <a:xfrm>
            <a:off x="7236296" y="3645024"/>
            <a:ext cx="864096" cy="176773"/>
            <a:chOff x="-990600" y="3609975"/>
            <a:chExt cx="1676400" cy="161925"/>
          </a:xfrm>
        </p:grpSpPr>
        <p:cxnSp>
          <p:nvCxnSpPr>
            <p:cNvPr id="114" name="Straight Connector 113"/>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pic>
        <p:nvPicPr>
          <p:cNvPr id="118" name="Picture 2" descr="developers, folder icon"/>
          <p:cNvPicPr>
            <a:picLocks noChangeAspect="1" noChangeArrowheads="1"/>
          </p:cNvPicPr>
          <p:nvPr/>
        </p:nvPicPr>
        <p:blipFill>
          <a:blip r:embed="rId8" cstate="print"/>
          <a:srcRect/>
          <a:stretch>
            <a:fillRect/>
          </a:stretch>
        </p:blipFill>
        <p:spPr bwMode="auto">
          <a:xfrm>
            <a:off x="5004048" y="3933056"/>
            <a:ext cx="648071" cy="648072"/>
          </a:xfrm>
          <a:prstGeom prst="rect">
            <a:avLst/>
          </a:prstGeom>
          <a:noFill/>
        </p:spPr>
      </p:pic>
      <p:pic>
        <p:nvPicPr>
          <p:cNvPr id="64" name="Picture 2" descr="add, cross, delete, exit, remove icon"/>
          <p:cNvPicPr>
            <a:picLocks noChangeAspect="1" noChangeArrowheads="1"/>
          </p:cNvPicPr>
          <p:nvPr/>
        </p:nvPicPr>
        <p:blipFill>
          <a:blip r:embed="rId9" cstate="print"/>
          <a:srcRect/>
          <a:stretch>
            <a:fillRect/>
          </a:stretch>
        </p:blipFill>
        <p:spPr bwMode="auto">
          <a:xfrm>
            <a:off x="5580112" y="3248471"/>
            <a:ext cx="1116632" cy="1116633"/>
          </a:xfrm>
          <a:prstGeom prst="rect">
            <a:avLst/>
          </a:prstGeom>
          <a:noFill/>
        </p:spPr>
      </p:pic>
      <p:pic>
        <p:nvPicPr>
          <p:cNvPr id="65" name="Picture 2" descr="add, cross, delete, exit, remove icon"/>
          <p:cNvPicPr>
            <a:picLocks noChangeAspect="1" noChangeArrowheads="1"/>
          </p:cNvPicPr>
          <p:nvPr/>
        </p:nvPicPr>
        <p:blipFill>
          <a:blip r:embed="rId9" cstate="print"/>
          <a:srcRect/>
          <a:stretch>
            <a:fillRect/>
          </a:stretch>
        </p:blipFill>
        <p:spPr bwMode="auto">
          <a:xfrm>
            <a:off x="7164288" y="3248471"/>
            <a:ext cx="1116632" cy="1116633"/>
          </a:xfrm>
          <a:prstGeom prst="rect">
            <a:avLst/>
          </a:prstGeom>
          <a:noFill/>
        </p:spPr>
      </p:pic>
      <p:pic>
        <p:nvPicPr>
          <p:cNvPr id="67586" name="Picture 2" descr="add, cross, delete, exit, remove icon"/>
          <p:cNvPicPr>
            <a:picLocks noChangeAspect="1" noChangeArrowheads="1"/>
          </p:cNvPicPr>
          <p:nvPr/>
        </p:nvPicPr>
        <p:blipFill>
          <a:blip r:embed="rId9" cstate="print"/>
          <a:srcRect/>
          <a:stretch>
            <a:fillRect/>
          </a:stretch>
        </p:blipFill>
        <p:spPr bwMode="auto">
          <a:xfrm>
            <a:off x="3707904" y="3248471"/>
            <a:ext cx="1116632" cy="1116633"/>
          </a:xfrm>
          <a:prstGeom prst="rect">
            <a:avLst/>
          </a:prstGeom>
          <a:noFill/>
        </p:spPr>
      </p:pic>
      <p:sp>
        <p:nvSpPr>
          <p:cNvPr id="33" name="Rectangle 32"/>
          <p:cNvSpPr/>
          <p:nvPr/>
        </p:nvSpPr>
        <p:spPr>
          <a:xfrm>
            <a:off x="1259632" y="2708920"/>
            <a:ext cx="1368152" cy="738664"/>
          </a:xfrm>
          <a:prstGeom prst="rect">
            <a:avLst/>
          </a:prstGeom>
        </p:spPr>
        <p:txBody>
          <a:bodyPr wrap="square">
            <a:spAutoFit/>
          </a:bodyPr>
          <a:lstStyle/>
          <a:p>
            <a:pPr indent="-274320">
              <a:spcAft>
                <a:spcPts val="900"/>
              </a:spcAft>
            </a:pPr>
            <a:r>
              <a:rPr lang="de-DE" sz="1050" b="1" dirty="0" smtClean="0">
                <a:solidFill>
                  <a:schemeClr val="accent4">
                    <a:lumMod val="75000"/>
                  </a:schemeClr>
                </a:solidFill>
                <a:latin typeface="+mj-lt"/>
              </a:rPr>
              <a:t>Öffentliche Verwaltungen  teilen ihre Daten online</a:t>
            </a:r>
          </a:p>
        </p:txBody>
      </p:sp>
      <p:sp>
        <p:nvSpPr>
          <p:cNvPr id="34" name="Rectangle 33"/>
          <p:cNvSpPr/>
          <p:nvPr/>
        </p:nvSpPr>
        <p:spPr>
          <a:xfrm>
            <a:off x="3779912" y="4508103"/>
            <a:ext cx="1224136" cy="738664"/>
          </a:xfrm>
          <a:prstGeom prst="rect">
            <a:avLst/>
          </a:prstGeom>
        </p:spPr>
        <p:txBody>
          <a:bodyPr wrap="square">
            <a:spAutoFit/>
          </a:bodyPr>
          <a:lstStyle/>
          <a:p>
            <a:pPr indent="-274320">
              <a:spcAft>
                <a:spcPts val="900"/>
              </a:spcAft>
            </a:pPr>
            <a:r>
              <a:rPr lang="de-DE" sz="1050" b="1" dirty="0" smtClean="0">
                <a:solidFill>
                  <a:schemeClr val="accent4">
                    <a:lumMod val="75000"/>
                  </a:schemeClr>
                </a:solidFill>
                <a:latin typeface="+mj-lt"/>
              </a:rPr>
              <a:t>Entwickler/ Unternehmen suchen nach Daten </a:t>
            </a:r>
          </a:p>
        </p:txBody>
      </p:sp>
      <p:sp>
        <p:nvSpPr>
          <p:cNvPr id="35" name="Rectangle 34"/>
          <p:cNvSpPr/>
          <p:nvPr/>
        </p:nvSpPr>
        <p:spPr>
          <a:xfrm>
            <a:off x="5567238" y="2384738"/>
            <a:ext cx="2008414" cy="577081"/>
          </a:xfrm>
          <a:prstGeom prst="rect">
            <a:avLst/>
          </a:prstGeom>
        </p:spPr>
        <p:txBody>
          <a:bodyPr wrap="square">
            <a:spAutoFit/>
          </a:bodyPr>
          <a:lstStyle/>
          <a:p>
            <a:pPr indent="-274320">
              <a:spcAft>
                <a:spcPts val="900"/>
              </a:spcAft>
            </a:pPr>
            <a:r>
              <a:rPr lang="de-DE" sz="1050" b="1" dirty="0" smtClean="0">
                <a:solidFill>
                  <a:schemeClr val="accent4">
                    <a:lumMod val="75000"/>
                  </a:schemeClr>
                </a:solidFill>
                <a:latin typeface="+mj-lt"/>
              </a:rPr>
              <a:t>Entwickler/Unternehmen integrieren Daten in Anwendungen (Services)</a:t>
            </a:r>
          </a:p>
        </p:txBody>
      </p:sp>
      <p:sp>
        <p:nvSpPr>
          <p:cNvPr id="36" name="Rectangle 35"/>
          <p:cNvSpPr/>
          <p:nvPr/>
        </p:nvSpPr>
        <p:spPr>
          <a:xfrm>
            <a:off x="6614407" y="4508103"/>
            <a:ext cx="1922491" cy="577081"/>
          </a:xfrm>
          <a:prstGeom prst="rect">
            <a:avLst/>
          </a:prstGeom>
        </p:spPr>
        <p:txBody>
          <a:bodyPr wrap="square">
            <a:spAutoFit/>
          </a:bodyPr>
          <a:lstStyle/>
          <a:p>
            <a:pPr indent="-274320">
              <a:spcAft>
                <a:spcPts val="900"/>
              </a:spcAft>
            </a:pPr>
            <a:r>
              <a:rPr lang="de-DE" sz="1050" b="1" dirty="0" smtClean="0">
                <a:solidFill>
                  <a:schemeClr val="accent4">
                    <a:lumMod val="75000"/>
                  </a:schemeClr>
                </a:solidFill>
                <a:latin typeface="+mj-lt"/>
              </a:rPr>
              <a:t>Bürger/Unternehmen profitieren von den Anwendungen (Services)</a:t>
            </a:r>
          </a:p>
        </p:txBody>
      </p:sp>
    </p:spTree>
    <p:extLst>
      <p:ext uri="{BB962C8B-B14F-4D97-AF65-F5344CB8AC3E}">
        <p14:creationId xmlns:p14="http://schemas.microsoft.com/office/powerpoint/2010/main" val="1049633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539750" y="2133600"/>
            <a:ext cx="8353425" cy="914400"/>
          </a:xfrm>
        </p:spPr>
        <p:txBody>
          <a:bodyPr/>
          <a:lstStyle/>
          <a:p>
            <a:pPr eaLnBrk="1" hangingPunct="1"/>
            <a:r>
              <a:rPr lang="en-GB" sz="7200" i="0" smtClean="0">
                <a:solidFill>
                  <a:schemeClr val="accent1"/>
                </a:solidFill>
                <a:latin typeface="Bradley Hand ITC" pitchFamily="66" charset="0"/>
              </a:rPr>
              <a:t>Was sind Metadaten?</a:t>
            </a:r>
            <a:r>
              <a:rPr lang="en-GB" sz="8800" i="0" smtClean="0">
                <a:solidFill>
                  <a:schemeClr val="accent1"/>
                </a:solidFill>
                <a:latin typeface="Bradley Hand ITC" pitchFamily="66" charset="0"/>
              </a:rPr>
              <a:t/>
            </a:r>
            <a:br>
              <a:rPr lang="en-GB" sz="8800" i="0" smtClean="0">
                <a:solidFill>
                  <a:schemeClr val="accent1"/>
                </a:solidFill>
                <a:latin typeface="Bradley Hand ITC" pitchFamily="66" charset="0"/>
              </a:rPr>
            </a:br>
            <a:r>
              <a:rPr lang="en-GB" b="0" smtClean="0"/>
              <a:t> Definition, Beispiele und Standards der Wiederverwendung</a:t>
            </a:r>
            <a:endParaRPr lang="en-GB" b="0" smtClean="0">
              <a:solidFill>
                <a:schemeClr val="accent1"/>
              </a:solidFill>
            </a:endParaRPr>
          </a:p>
        </p:txBody>
      </p:sp>
      <p:sp>
        <p:nvSpPr>
          <p:cNvPr id="1741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err="1"/>
              <a:t>Folie</a:t>
            </a:r>
            <a:r>
              <a:rPr lang="en-GB" dirty="0"/>
              <a:t> </a:t>
            </a:r>
            <a:fld id="{B5802005-3AD4-46DF-A032-4D35898333CD}" type="slidenum">
              <a:rPr lang="en-GB" smtClean="0"/>
              <a:pPr fontAlgn="base">
                <a:spcBef>
                  <a:spcPct val="0"/>
                </a:spcBef>
                <a:spcAft>
                  <a:spcPct val="0"/>
                </a:spcAft>
              </a:pPr>
              <a:t>9</a:t>
            </a:fld>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6">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ppt/theme/themeOverride2.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docProps/app.xml><?xml version="1.0" encoding="utf-8"?>
<Properties xmlns="http://schemas.openxmlformats.org/officeDocument/2006/extended-properties" xmlns:vt="http://schemas.openxmlformats.org/officeDocument/2006/docPropsVTypes">
  <Template/>
  <TotalTime>0</TotalTime>
  <Words>3218</Words>
  <Application>Microsoft Office PowerPoint</Application>
  <PresentationFormat>Bildschirmpräsentation (4:3)</PresentationFormat>
  <Paragraphs>413</Paragraphs>
  <Slides>46</Slides>
  <Notes>46</Notes>
  <HiddenSlides>0</HiddenSlides>
  <MMClips>0</MMClip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ODS_presentation template v0.06</vt:lpstr>
      <vt:lpstr>PowerPoint-Präsentation</vt:lpstr>
      <vt:lpstr>Diese Präsentation wurde von PwC erstellt  Autoren:  Makx Dekkers, Michiel De Keyzer, Nikolaos Loutas und Stijn Goedertier </vt:lpstr>
      <vt:lpstr>Lernziele</vt:lpstr>
      <vt:lpstr>Inhalt</vt:lpstr>
      <vt:lpstr>Open Data hat das Potenzial sozialen und wirtschaftlichen Mehrwert zu generieren</vt:lpstr>
      <vt:lpstr>In Europa gibt es mehr als 160 Portale, die Open Government Data bereitstellen </vt:lpstr>
      <vt:lpstr>Eingeschränkte Zugänglichkeit und Mangel an (grenz-/ sektorenübergreifendem) Bewusstsein für offene Datensätze</vt:lpstr>
      <vt:lpstr>Keine Wiederverwendung = kein sozialer und ökonomischer Mehrwert</vt:lpstr>
      <vt:lpstr>Was sind Metadaten?  Definition, Beispiele und Standards der Wiederverwendung</vt:lpstr>
      <vt:lpstr>Was sind Metadaten?</vt:lpstr>
      <vt:lpstr>Arten von Metadaten</vt:lpstr>
      <vt:lpstr>Beispiele für Metadaten</vt:lpstr>
      <vt:lpstr>Zwei Ansätze, um Metadaten im Web zur Verfügung zu stellen</vt:lpstr>
      <vt:lpstr>Verwalten Sie die Metadaten Ihrer Datensätze</vt:lpstr>
      <vt:lpstr>Metadaten-Management ist wichtig</vt:lpstr>
      <vt:lpstr>Metadaten-Schema</vt:lpstr>
      <vt:lpstr>Weiterverwendung von vorhandenen Vokabeln, um Ihre Ressourcen mit Metadaten zu versorgen</vt:lpstr>
      <vt:lpstr>Entwerfen Sie Ihr Metadaten-Schema mit dem RDF Schema (RDFS) – wenn möglich wiederverwendbar</vt:lpstr>
      <vt:lpstr>Beispiel: Beschreibung eines offenen Datensatzes mit DCAT-AP</vt:lpstr>
      <vt:lpstr>Kontrollierte Vokabulare Thesauren, Taxonomien und standardisierte Listen von Begriffen können für die Zuweisung von Werten zu Metadateneigenschaften verwendet werden  </vt:lpstr>
      <vt:lpstr>Was sind kontrollierte Vokabulare?</vt:lpstr>
      <vt:lpstr>Welches kontrollierte Vokabular eignet sich für welche Objektart?</vt:lpstr>
      <vt:lpstr>Beispiel – Auswahllisten (Named Authority Lists) des Amts für Veröffentlichungen</vt:lpstr>
      <vt:lpstr>Der Lebenszyklus von Metadaten Erstellung, Pflege, Aktualisierung, Speicherung und Veröffentlichung von Metadaten sowie der Umgang mit Datenlöschung  </vt:lpstr>
      <vt:lpstr>Das Erstellen Ihrer Metadaten</vt:lpstr>
      <vt:lpstr>Die Pflege Ihrer Metadaten</vt:lpstr>
      <vt:lpstr>Die Aktualisierung Ihrer Metadaten – Änderungen planen</vt:lpstr>
      <vt:lpstr>Speicherung Ihrer Metadaten – was sind die Optionen?</vt:lpstr>
      <vt:lpstr>Die Löschung von Daten</vt:lpstr>
      <vt:lpstr>Veröffentlichung von Metadaten – Welche Optionen haben Sie?</vt:lpstr>
      <vt:lpstr>Metadatenqualität Die Qualität und Vollständigkeit der Metadatenbeschreibung Ihrer Datensätze haben einen direkten Einfluss auf ihre Auffindbarkeit und Weiterverwendung </vt:lpstr>
      <vt:lpstr>Bei der Metadaten Qualität geht es um... (1/3)</vt:lpstr>
      <vt:lpstr>Bei der Metadaten Qualität geht es um... (2/3)</vt:lpstr>
      <vt:lpstr>Bei der Metadaten Qualität geht es um… (3/3)</vt:lpstr>
      <vt:lpstr>Austausch von Metadaten für Datensätze Ordnen Sie Ihre Metadaten einem gemeinsamen Metadatenvokabular zu und tauschen Sie die Metadaten über Plattformen aus </vt:lpstr>
      <vt:lpstr>Vereinheitlichung von Metadaten</vt:lpstr>
      <vt:lpstr>Beispiel: Die Homogenisierung von Metadaten zu Datensätzen  Das DCAT Anwendungsprofil für Datenportale in Europa</vt:lpstr>
      <vt:lpstr>Abbildungsbeispiel – GovData</vt:lpstr>
      <vt:lpstr>Was kann die Open Data Interoperability Platform? </vt:lpstr>
      <vt:lpstr>Schlussfolgerungen</vt:lpstr>
      <vt:lpstr>Gruppenübung und Fragen</vt:lpstr>
      <vt:lpstr>Vielen Dank! ... Und jetzt IHRE Fragen?</vt:lpstr>
      <vt:lpstr>Referenzen</vt:lpstr>
      <vt:lpstr>Weiterführende Lektüre</vt:lpstr>
      <vt:lpstr>Verwandte Initiativen</vt:lpstr>
      <vt:lpstr>Werden Sie Teil unseres Teams...</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Pülicher, Leif</cp:lastModifiedBy>
  <cp:revision>327</cp:revision>
  <dcterms:created xsi:type="dcterms:W3CDTF">2013-06-24T07:24:29Z</dcterms:created>
  <dcterms:modified xsi:type="dcterms:W3CDTF">2014-09-26T16:05:47Z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