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0" r:id="rId1"/>
  </p:sldMasterIdLst>
  <p:notesMasterIdLst>
    <p:notesMasterId r:id="rId19"/>
  </p:notesMasterIdLst>
  <p:handoutMasterIdLst>
    <p:handoutMasterId r:id="rId20"/>
  </p:handoutMasterIdLst>
  <p:sldIdLst>
    <p:sldId id="445" r:id="rId2"/>
    <p:sldId id="479" r:id="rId3"/>
    <p:sldId id="449" r:id="rId4"/>
    <p:sldId id="450" r:id="rId5"/>
    <p:sldId id="472" r:id="rId6"/>
    <p:sldId id="452" r:id="rId7"/>
    <p:sldId id="481" r:id="rId8"/>
    <p:sldId id="471" r:id="rId9"/>
    <p:sldId id="455" r:id="rId10"/>
    <p:sldId id="456" r:id="rId11"/>
    <p:sldId id="458" r:id="rId12"/>
    <p:sldId id="459" r:id="rId13"/>
    <p:sldId id="478" r:id="rId14"/>
    <p:sldId id="462" r:id="rId15"/>
    <p:sldId id="463" r:id="rId16"/>
    <p:sldId id="482" r:id="rId17"/>
    <p:sldId id="477" r:id="rId1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rodriguf" initials="r" lastIdx="31" clrIdx="1"/>
  <p:cmAuthor id="2" name="Nikolaos Loutas" initials="NL" lastIdx="1" clrIdx="2"/>
  <p:cmAuthor id="3" name="Michiel De Keyzer" initials="MDK"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275" autoAdjust="0"/>
    <p:restoredTop sz="89857" autoAdjust="0"/>
  </p:normalViewPr>
  <p:slideViewPr>
    <p:cSldViewPr>
      <p:cViewPr varScale="1">
        <p:scale>
          <a:sx n="97" d="100"/>
          <a:sy n="97" d="100"/>
        </p:scale>
        <p:origin x="-1230" y="-96"/>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356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1BDED8-2651-43B1-9A0E-1B263A7304CE}" type="doc">
      <dgm:prSet loTypeId="urn:microsoft.com/office/officeart/2005/8/layout/equation1" loCatId="process" qsTypeId="urn:microsoft.com/office/officeart/2005/8/quickstyle/simple4" qsCatId="simple" csTypeId="urn:microsoft.com/office/officeart/2005/8/colors/accent4_4" csCatId="accent4" phldr="1"/>
      <dgm:spPr/>
    </dgm:pt>
    <dgm:pt modelId="{CC7B4CA4-F03C-4925-913B-94111BC9C802}">
      <dgm:prSet phldrT="[Text]" custT="1"/>
      <dgm:spPr/>
      <dgm:t>
        <a:bodyPr/>
        <a:lstStyle/>
        <a:p>
          <a:r>
            <a:rPr lang="de-DE" sz="1150" noProof="0" dirty="0" smtClean="0">
              <a:latin typeface="+mj-lt"/>
            </a:rPr>
            <a:t>Unterschiedliche Metadaten-vokabularien</a:t>
          </a:r>
          <a:endParaRPr lang="de-DE" sz="1150" noProof="0" dirty="0">
            <a:latin typeface="+mj-lt"/>
          </a:endParaRPr>
        </a:p>
      </dgm:t>
    </dgm:pt>
    <dgm:pt modelId="{110596B1-56EA-4E02-80C2-4F0187DE1CE8}" type="parTrans" cxnId="{E9BD3055-F587-4822-A880-B41E8F5849F4}">
      <dgm:prSet/>
      <dgm:spPr/>
      <dgm:t>
        <a:bodyPr/>
        <a:lstStyle/>
        <a:p>
          <a:endParaRPr lang="de-DE" noProof="0" dirty="0">
            <a:latin typeface="+mj-lt"/>
          </a:endParaRPr>
        </a:p>
      </dgm:t>
    </dgm:pt>
    <dgm:pt modelId="{3F87A67E-1362-4AAF-BF92-69F6D5997E4F}" type="sibTrans" cxnId="{E9BD3055-F587-4822-A880-B41E8F5849F4}">
      <dgm:prSet/>
      <dgm:spPr/>
      <dgm:t>
        <a:bodyPr/>
        <a:lstStyle/>
        <a:p>
          <a:endParaRPr lang="de-DE" noProof="0" dirty="0">
            <a:latin typeface="+mj-lt"/>
          </a:endParaRPr>
        </a:p>
      </dgm:t>
    </dgm:pt>
    <dgm:pt modelId="{E3407E75-66D5-459D-9AFB-E7DAE28D5277}">
      <dgm:prSet phldrT="[Text]" custT="1"/>
      <dgm:spPr/>
      <dgm:t>
        <a:bodyPr/>
        <a:lstStyle/>
        <a:p>
          <a:r>
            <a:rPr lang="de-DE" sz="1150" noProof="0" dirty="0" smtClean="0">
              <a:latin typeface="+mj-lt"/>
            </a:rPr>
            <a:t>Eingeschränkte Zugänglichkeit und Mangel an Bewusstsein</a:t>
          </a:r>
          <a:endParaRPr lang="de-DE" sz="1150" noProof="0" dirty="0">
            <a:latin typeface="+mj-lt"/>
          </a:endParaRPr>
        </a:p>
      </dgm:t>
    </dgm:pt>
    <dgm:pt modelId="{42488A67-91A7-4CA3-9A87-62E1BDC87B0A}" type="parTrans" cxnId="{27D55E77-79CC-4BF6-A8F7-CB96F68BC3D8}">
      <dgm:prSet/>
      <dgm:spPr/>
      <dgm:t>
        <a:bodyPr/>
        <a:lstStyle/>
        <a:p>
          <a:endParaRPr lang="de-DE" noProof="0" dirty="0">
            <a:latin typeface="+mj-lt"/>
          </a:endParaRPr>
        </a:p>
      </dgm:t>
    </dgm:pt>
    <dgm:pt modelId="{6E859682-381D-4C90-B3A0-39314B0D154C}" type="sibTrans" cxnId="{27D55E77-79CC-4BF6-A8F7-CB96F68BC3D8}">
      <dgm:prSet/>
      <dgm:spPr/>
      <dgm:t>
        <a:bodyPr/>
        <a:lstStyle/>
        <a:p>
          <a:endParaRPr lang="de-DE" noProof="0" dirty="0">
            <a:latin typeface="+mj-lt"/>
          </a:endParaRPr>
        </a:p>
      </dgm:t>
    </dgm:pt>
    <dgm:pt modelId="{E2218324-3619-4C98-BA75-59E930747F22}">
      <dgm:prSet phldrT="[Text]" custT="1"/>
      <dgm:spPr/>
      <dgm:t>
        <a:bodyPr/>
        <a:lstStyle/>
        <a:p>
          <a:r>
            <a:rPr lang="de-DE" sz="1150" noProof="0" dirty="0" smtClean="0">
              <a:latin typeface="+mj-lt"/>
            </a:rPr>
            <a:t>Geringe </a:t>
          </a:r>
          <a:r>
            <a:rPr lang="de-DE" sz="1150" noProof="0" dirty="0" err="1" smtClean="0">
              <a:latin typeface="+mj-lt"/>
            </a:rPr>
            <a:t>Wiederver</a:t>
          </a:r>
          <a:r>
            <a:rPr lang="de-DE" sz="1150" noProof="0" dirty="0" smtClean="0">
              <a:latin typeface="+mj-lt"/>
            </a:rPr>
            <a:t>-wendung von offenen Datensätzen</a:t>
          </a:r>
          <a:endParaRPr lang="de-DE" sz="1150" noProof="0" dirty="0">
            <a:latin typeface="+mj-lt"/>
          </a:endParaRPr>
        </a:p>
      </dgm:t>
    </dgm:pt>
    <dgm:pt modelId="{53F6B733-0D68-4726-AEBF-B3EC0DC261A0}" type="parTrans" cxnId="{764B78A5-49EB-4B3F-933D-88686D8EBAAE}">
      <dgm:prSet/>
      <dgm:spPr/>
      <dgm:t>
        <a:bodyPr/>
        <a:lstStyle/>
        <a:p>
          <a:endParaRPr lang="de-DE" noProof="0" dirty="0">
            <a:latin typeface="+mj-lt"/>
          </a:endParaRPr>
        </a:p>
      </dgm:t>
    </dgm:pt>
    <dgm:pt modelId="{A11A94CF-6D51-4929-809C-6114DDC0C3CF}" type="sibTrans" cxnId="{764B78A5-49EB-4B3F-933D-88686D8EBAAE}">
      <dgm:prSet/>
      <dgm:spPr/>
      <dgm:t>
        <a:bodyPr/>
        <a:lstStyle/>
        <a:p>
          <a:endParaRPr lang="de-DE" noProof="0" dirty="0">
            <a:latin typeface="+mj-lt"/>
          </a:endParaRPr>
        </a:p>
      </dgm:t>
    </dgm:pt>
    <dgm:pt modelId="{C4BDE1C3-4C1D-4B40-9565-E2C5FE03184C}" type="pres">
      <dgm:prSet presAssocID="{591BDED8-2651-43B1-9A0E-1B263A7304CE}" presName="linearFlow" presStyleCnt="0">
        <dgm:presLayoutVars>
          <dgm:dir/>
          <dgm:resizeHandles val="exact"/>
        </dgm:presLayoutVars>
      </dgm:prSet>
      <dgm:spPr/>
    </dgm:pt>
    <dgm:pt modelId="{9FCB5D39-C565-4139-85C7-F4375A9D0362}" type="pres">
      <dgm:prSet presAssocID="{CC7B4CA4-F03C-4925-913B-94111BC9C802}" presName="node" presStyleLbl="node1" presStyleIdx="0" presStyleCnt="3">
        <dgm:presLayoutVars>
          <dgm:bulletEnabled val="1"/>
        </dgm:presLayoutVars>
      </dgm:prSet>
      <dgm:spPr/>
      <dgm:t>
        <a:bodyPr/>
        <a:lstStyle/>
        <a:p>
          <a:endParaRPr lang="en-GB"/>
        </a:p>
      </dgm:t>
    </dgm:pt>
    <dgm:pt modelId="{A2964AB5-7360-4255-B025-93A1243B58EA}" type="pres">
      <dgm:prSet presAssocID="{3F87A67E-1362-4AAF-BF92-69F6D5997E4F}" presName="spacerL" presStyleCnt="0"/>
      <dgm:spPr/>
    </dgm:pt>
    <dgm:pt modelId="{859C790E-550D-4C8A-9496-6F9EC71C343D}" type="pres">
      <dgm:prSet presAssocID="{3F87A67E-1362-4AAF-BF92-69F6D5997E4F}" presName="sibTrans" presStyleLbl="sibTrans2D1" presStyleIdx="0" presStyleCnt="2"/>
      <dgm:spPr/>
      <dgm:t>
        <a:bodyPr/>
        <a:lstStyle/>
        <a:p>
          <a:endParaRPr lang="en-GB"/>
        </a:p>
      </dgm:t>
    </dgm:pt>
    <dgm:pt modelId="{B0757D26-F266-433B-AA1D-6FAE7487D228}" type="pres">
      <dgm:prSet presAssocID="{3F87A67E-1362-4AAF-BF92-69F6D5997E4F}" presName="spacerR" presStyleCnt="0"/>
      <dgm:spPr/>
    </dgm:pt>
    <dgm:pt modelId="{6ABC9947-DD65-44F4-A26C-5DCC3CEDA2A9}" type="pres">
      <dgm:prSet presAssocID="{E3407E75-66D5-459D-9AFB-E7DAE28D5277}" presName="node" presStyleLbl="node1" presStyleIdx="1" presStyleCnt="3">
        <dgm:presLayoutVars>
          <dgm:bulletEnabled val="1"/>
        </dgm:presLayoutVars>
      </dgm:prSet>
      <dgm:spPr/>
      <dgm:t>
        <a:bodyPr/>
        <a:lstStyle/>
        <a:p>
          <a:endParaRPr lang="en-GB"/>
        </a:p>
      </dgm:t>
    </dgm:pt>
    <dgm:pt modelId="{E41402AB-32B0-4298-AC15-C0DB4516EA68}" type="pres">
      <dgm:prSet presAssocID="{6E859682-381D-4C90-B3A0-39314B0D154C}" presName="spacerL" presStyleCnt="0"/>
      <dgm:spPr/>
    </dgm:pt>
    <dgm:pt modelId="{2613318D-AC72-4ADF-9D11-92B551473665}" type="pres">
      <dgm:prSet presAssocID="{6E859682-381D-4C90-B3A0-39314B0D154C}" presName="sibTrans" presStyleLbl="sibTrans2D1" presStyleIdx="1" presStyleCnt="2"/>
      <dgm:spPr/>
      <dgm:t>
        <a:bodyPr/>
        <a:lstStyle/>
        <a:p>
          <a:endParaRPr lang="en-GB"/>
        </a:p>
      </dgm:t>
    </dgm:pt>
    <dgm:pt modelId="{C985108A-8401-4BAA-9CFB-D61082CC7BA9}" type="pres">
      <dgm:prSet presAssocID="{6E859682-381D-4C90-B3A0-39314B0D154C}" presName="spacerR" presStyleCnt="0"/>
      <dgm:spPr/>
    </dgm:pt>
    <dgm:pt modelId="{F5A2F234-570D-4A0B-BCC2-1C7775002B08}" type="pres">
      <dgm:prSet presAssocID="{E2218324-3619-4C98-BA75-59E930747F22}" presName="node" presStyleLbl="node1" presStyleIdx="2" presStyleCnt="3">
        <dgm:presLayoutVars>
          <dgm:bulletEnabled val="1"/>
        </dgm:presLayoutVars>
      </dgm:prSet>
      <dgm:spPr/>
      <dgm:t>
        <a:bodyPr/>
        <a:lstStyle/>
        <a:p>
          <a:endParaRPr lang="en-GB"/>
        </a:p>
      </dgm:t>
    </dgm:pt>
  </dgm:ptLst>
  <dgm:cxnLst>
    <dgm:cxn modelId="{B80F0249-61CA-4F26-835E-6F00F9E0A974}" type="presOf" srcId="{E3407E75-66D5-459D-9AFB-E7DAE28D5277}" destId="{6ABC9947-DD65-44F4-A26C-5DCC3CEDA2A9}" srcOrd="0" destOrd="0" presId="urn:microsoft.com/office/officeart/2005/8/layout/equation1"/>
    <dgm:cxn modelId="{C55D7FAA-B557-4AB9-8327-95A8E66DB999}" type="presOf" srcId="{CC7B4CA4-F03C-4925-913B-94111BC9C802}" destId="{9FCB5D39-C565-4139-85C7-F4375A9D0362}" srcOrd="0" destOrd="0" presId="urn:microsoft.com/office/officeart/2005/8/layout/equation1"/>
    <dgm:cxn modelId="{764B78A5-49EB-4B3F-933D-88686D8EBAAE}" srcId="{591BDED8-2651-43B1-9A0E-1B263A7304CE}" destId="{E2218324-3619-4C98-BA75-59E930747F22}" srcOrd="2" destOrd="0" parTransId="{53F6B733-0D68-4726-AEBF-B3EC0DC261A0}" sibTransId="{A11A94CF-6D51-4929-809C-6114DDC0C3CF}"/>
    <dgm:cxn modelId="{49FFDBC3-9BDA-4F92-A4DF-C196BC706A09}" type="presOf" srcId="{591BDED8-2651-43B1-9A0E-1B263A7304CE}" destId="{C4BDE1C3-4C1D-4B40-9565-E2C5FE03184C}" srcOrd="0" destOrd="0" presId="urn:microsoft.com/office/officeart/2005/8/layout/equation1"/>
    <dgm:cxn modelId="{E9BD3055-F587-4822-A880-B41E8F5849F4}" srcId="{591BDED8-2651-43B1-9A0E-1B263A7304CE}" destId="{CC7B4CA4-F03C-4925-913B-94111BC9C802}" srcOrd="0" destOrd="0" parTransId="{110596B1-56EA-4E02-80C2-4F0187DE1CE8}" sibTransId="{3F87A67E-1362-4AAF-BF92-69F6D5997E4F}"/>
    <dgm:cxn modelId="{27D55E77-79CC-4BF6-A8F7-CB96F68BC3D8}" srcId="{591BDED8-2651-43B1-9A0E-1B263A7304CE}" destId="{E3407E75-66D5-459D-9AFB-E7DAE28D5277}" srcOrd="1" destOrd="0" parTransId="{42488A67-91A7-4CA3-9A87-62E1BDC87B0A}" sibTransId="{6E859682-381D-4C90-B3A0-39314B0D154C}"/>
    <dgm:cxn modelId="{FD5C9A5C-C61A-46E2-869D-2E316F6B6A23}" type="presOf" srcId="{6E859682-381D-4C90-B3A0-39314B0D154C}" destId="{2613318D-AC72-4ADF-9D11-92B551473665}" srcOrd="0" destOrd="0" presId="urn:microsoft.com/office/officeart/2005/8/layout/equation1"/>
    <dgm:cxn modelId="{DE4722AF-F635-4DE4-B54C-9101D4AF285B}" type="presOf" srcId="{E2218324-3619-4C98-BA75-59E930747F22}" destId="{F5A2F234-570D-4A0B-BCC2-1C7775002B08}" srcOrd="0" destOrd="0" presId="urn:microsoft.com/office/officeart/2005/8/layout/equation1"/>
    <dgm:cxn modelId="{84FD44DA-3434-4E71-9BF5-D5C68F4E8FA6}" type="presOf" srcId="{3F87A67E-1362-4AAF-BF92-69F6D5997E4F}" destId="{859C790E-550D-4C8A-9496-6F9EC71C343D}" srcOrd="0" destOrd="0" presId="urn:microsoft.com/office/officeart/2005/8/layout/equation1"/>
    <dgm:cxn modelId="{2E65DFFC-50C2-41FB-9635-6715406FC5AD}" type="presParOf" srcId="{C4BDE1C3-4C1D-4B40-9565-E2C5FE03184C}" destId="{9FCB5D39-C565-4139-85C7-F4375A9D0362}" srcOrd="0" destOrd="0" presId="urn:microsoft.com/office/officeart/2005/8/layout/equation1"/>
    <dgm:cxn modelId="{A255D709-65BB-4DC7-B9FC-5AE4B60AF860}" type="presParOf" srcId="{C4BDE1C3-4C1D-4B40-9565-E2C5FE03184C}" destId="{A2964AB5-7360-4255-B025-93A1243B58EA}" srcOrd="1" destOrd="0" presId="urn:microsoft.com/office/officeart/2005/8/layout/equation1"/>
    <dgm:cxn modelId="{F24EE14B-97BB-4EF7-8BBE-CB84794B0A85}" type="presParOf" srcId="{C4BDE1C3-4C1D-4B40-9565-E2C5FE03184C}" destId="{859C790E-550D-4C8A-9496-6F9EC71C343D}" srcOrd="2" destOrd="0" presId="urn:microsoft.com/office/officeart/2005/8/layout/equation1"/>
    <dgm:cxn modelId="{EDC0AC6A-CA79-44DD-9FFC-6A71DEEDCDCC}" type="presParOf" srcId="{C4BDE1C3-4C1D-4B40-9565-E2C5FE03184C}" destId="{B0757D26-F266-433B-AA1D-6FAE7487D228}" srcOrd="3" destOrd="0" presId="urn:microsoft.com/office/officeart/2005/8/layout/equation1"/>
    <dgm:cxn modelId="{091F1B0B-B5E4-423D-A54F-354AB5D033CF}" type="presParOf" srcId="{C4BDE1C3-4C1D-4B40-9565-E2C5FE03184C}" destId="{6ABC9947-DD65-44F4-A26C-5DCC3CEDA2A9}" srcOrd="4" destOrd="0" presId="urn:microsoft.com/office/officeart/2005/8/layout/equation1"/>
    <dgm:cxn modelId="{B3CC6264-8E52-43F0-96D9-59C9E817016F}" type="presParOf" srcId="{C4BDE1C3-4C1D-4B40-9565-E2C5FE03184C}" destId="{E41402AB-32B0-4298-AC15-C0DB4516EA68}" srcOrd="5" destOrd="0" presId="urn:microsoft.com/office/officeart/2005/8/layout/equation1"/>
    <dgm:cxn modelId="{2984C739-D11C-4E23-8B36-8B49FB25C71B}" type="presParOf" srcId="{C4BDE1C3-4C1D-4B40-9565-E2C5FE03184C}" destId="{2613318D-AC72-4ADF-9D11-92B551473665}" srcOrd="6" destOrd="0" presId="urn:microsoft.com/office/officeart/2005/8/layout/equation1"/>
    <dgm:cxn modelId="{CF207EFF-4B61-4152-9F42-C4B5517190B0}" type="presParOf" srcId="{C4BDE1C3-4C1D-4B40-9565-E2C5FE03184C}" destId="{C985108A-8401-4BAA-9CFB-D61082CC7BA9}" srcOrd="7" destOrd="0" presId="urn:microsoft.com/office/officeart/2005/8/layout/equation1"/>
    <dgm:cxn modelId="{C108508E-02DA-43A8-A76E-BCCB08849209}" type="presParOf" srcId="{C4BDE1C3-4C1D-4B40-9565-E2C5FE03184C}" destId="{F5A2F234-570D-4A0B-BCC2-1C7775002B08}" srcOrd="8" destOrd="0" presId="urn:microsoft.com/office/officeart/2005/8/layout/equation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FA2374-D54A-44DE-A7D7-FA23E0E68ADA}" type="doc">
      <dgm:prSet loTypeId="urn:microsoft.com/office/officeart/2005/8/layout/radial6" loCatId="cycle" qsTypeId="urn:microsoft.com/office/officeart/2005/8/quickstyle/simple1" qsCatId="simple" csTypeId="urn:microsoft.com/office/officeart/2005/8/colors/colorful1#1" csCatId="colorful" phldr="1"/>
      <dgm:spPr/>
      <dgm:t>
        <a:bodyPr/>
        <a:lstStyle/>
        <a:p>
          <a:endParaRPr lang="en-GB"/>
        </a:p>
      </dgm:t>
    </dgm:pt>
    <dgm:pt modelId="{1535C1A3-E9D4-4FD5-87A6-A764D7795242}">
      <dgm:prSet phldrT="[Text]"/>
      <dgm:spPr/>
      <dgm:t>
        <a:bodyPr/>
        <a:lstStyle/>
        <a:p>
          <a:r>
            <a:rPr lang="en-GB" dirty="0" smtClean="0">
              <a:latin typeface="+mj-lt"/>
            </a:rPr>
            <a:t>IT Services</a:t>
          </a:r>
          <a:endParaRPr lang="en-GB" dirty="0">
            <a:latin typeface="+mj-lt"/>
          </a:endParaRPr>
        </a:p>
      </dgm:t>
    </dgm:pt>
    <dgm:pt modelId="{284016C0-A1B8-4364-89A1-CFF860FD8D7E}" type="parTrans" cxnId="{3349F4BA-9E29-4755-9BFC-4DA66F6E4E27}">
      <dgm:prSet/>
      <dgm:spPr/>
      <dgm:t>
        <a:bodyPr/>
        <a:lstStyle/>
        <a:p>
          <a:endParaRPr lang="en-GB">
            <a:latin typeface="+mj-lt"/>
          </a:endParaRPr>
        </a:p>
      </dgm:t>
    </dgm:pt>
    <dgm:pt modelId="{2A88A149-0EB6-4CA2-9C83-347243A401CE}" type="sibTrans" cxnId="{3349F4BA-9E29-4755-9BFC-4DA66F6E4E27}">
      <dgm:prSet/>
      <dgm:spPr/>
      <dgm:t>
        <a:bodyPr/>
        <a:lstStyle/>
        <a:p>
          <a:endParaRPr lang="en-GB">
            <a:latin typeface="+mj-lt"/>
          </a:endParaRPr>
        </a:p>
      </dgm:t>
    </dgm:pt>
    <dgm:pt modelId="{63613B19-5E22-413D-8756-D33BE3A8BDB7}">
      <dgm:prSet phldrT="[Text]"/>
      <dgm:spPr/>
      <dgm:t>
        <a:bodyPr/>
        <a:lstStyle/>
        <a:p>
          <a:r>
            <a:rPr lang="en-GB" dirty="0" smtClean="0">
              <a:latin typeface="+mj-lt"/>
            </a:rPr>
            <a:t>Business Services</a:t>
          </a:r>
          <a:endParaRPr lang="en-GB" dirty="0">
            <a:latin typeface="+mj-lt"/>
          </a:endParaRPr>
        </a:p>
      </dgm:t>
    </dgm:pt>
    <dgm:pt modelId="{8D5D5108-884A-48CC-947E-926907A898B0}" type="parTrans" cxnId="{EF7B55F4-C5C4-4EA3-9122-1BB7FF29E8AE}">
      <dgm:prSet/>
      <dgm:spPr/>
      <dgm:t>
        <a:bodyPr/>
        <a:lstStyle/>
        <a:p>
          <a:endParaRPr lang="en-GB">
            <a:latin typeface="+mj-lt"/>
          </a:endParaRPr>
        </a:p>
      </dgm:t>
    </dgm:pt>
    <dgm:pt modelId="{0FE5B130-2EED-495F-88C3-3F4C4CE12CE8}" type="sibTrans" cxnId="{EF7B55F4-C5C4-4EA3-9122-1BB7FF29E8AE}">
      <dgm:prSet/>
      <dgm:spPr/>
      <dgm:t>
        <a:bodyPr/>
        <a:lstStyle/>
        <a:p>
          <a:endParaRPr lang="en-GB">
            <a:latin typeface="+mj-lt"/>
          </a:endParaRPr>
        </a:p>
      </dgm:t>
    </dgm:pt>
    <dgm:pt modelId="{628D07CD-4E71-4052-AFD0-12BDE084615D}">
      <dgm:prSet phldrT="[Text]" custT="1"/>
      <dgm:spPr/>
      <dgm:t>
        <a:bodyPr/>
        <a:lstStyle/>
        <a:p>
          <a:r>
            <a:rPr lang="de-DE" sz="800" noProof="0" dirty="0" smtClean="0">
              <a:latin typeface="+mj-lt"/>
            </a:rPr>
            <a:t>Bewusstseins-bildende Maßnahmen</a:t>
          </a:r>
          <a:endParaRPr lang="de-DE" sz="800" noProof="0" dirty="0">
            <a:latin typeface="+mj-lt"/>
          </a:endParaRPr>
        </a:p>
      </dgm:t>
    </dgm:pt>
    <dgm:pt modelId="{FA57ADA0-CD5A-442F-9264-E3306083CD72}" type="parTrans" cxnId="{F0A056BA-7C87-4A48-A53D-26C89D0FBE92}">
      <dgm:prSet/>
      <dgm:spPr/>
      <dgm:t>
        <a:bodyPr/>
        <a:lstStyle/>
        <a:p>
          <a:endParaRPr lang="en-GB">
            <a:latin typeface="+mj-lt"/>
          </a:endParaRPr>
        </a:p>
      </dgm:t>
    </dgm:pt>
    <dgm:pt modelId="{A05CD2C6-8F8E-4592-8450-EF8C8076B64A}" type="sibTrans" cxnId="{F0A056BA-7C87-4A48-A53D-26C89D0FBE92}">
      <dgm:prSet/>
      <dgm:spPr/>
      <dgm:t>
        <a:bodyPr/>
        <a:lstStyle/>
        <a:p>
          <a:endParaRPr lang="en-GB">
            <a:latin typeface="+mj-lt"/>
          </a:endParaRPr>
        </a:p>
      </dgm:t>
    </dgm:pt>
    <dgm:pt modelId="{8E77FA43-4975-4565-B63E-C61B65B61316}">
      <dgm:prSet phldrT="[Text]"/>
      <dgm:spPr/>
      <dgm:t>
        <a:bodyPr/>
        <a:lstStyle/>
        <a:p>
          <a:r>
            <a:rPr lang="de-DE" noProof="0" dirty="0" smtClean="0">
              <a:latin typeface="+mj-lt"/>
            </a:rPr>
            <a:t>Juristische Dienstleistungen</a:t>
          </a:r>
          <a:endParaRPr lang="de-DE" noProof="0" dirty="0">
            <a:latin typeface="+mj-lt"/>
          </a:endParaRPr>
        </a:p>
      </dgm:t>
    </dgm:pt>
    <dgm:pt modelId="{2463820A-FBC5-4B3B-8C00-48D8229F41EA}" type="parTrans" cxnId="{439D3BF7-B6BF-4BEC-A626-1DCD972DFDCE}">
      <dgm:prSet/>
      <dgm:spPr/>
      <dgm:t>
        <a:bodyPr/>
        <a:lstStyle/>
        <a:p>
          <a:endParaRPr lang="en-GB">
            <a:latin typeface="+mj-lt"/>
          </a:endParaRPr>
        </a:p>
      </dgm:t>
    </dgm:pt>
    <dgm:pt modelId="{83824E52-1F26-47A1-866B-50CDE7F22927}" type="sibTrans" cxnId="{439D3BF7-B6BF-4BEC-A626-1DCD972DFDCE}">
      <dgm:prSet/>
      <dgm:spPr/>
      <dgm:t>
        <a:bodyPr/>
        <a:lstStyle/>
        <a:p>
          <a:endParaRPr lang="en-GB">
            <a:latin typeface="+mj-lt"/>
          </a:endParaRPr>
        </a:p>
      </dgm:t>
    </dgm:pt>
    <dgm:pt modelId="{1CF04927-CC40-4918-821B-37FE2834003E}">
      <dgm:prSet phldrT="[Text]"/>
      <dgm:spPr/>
      <dgm:t>
        <a:bodyPr/>
        <a:lstStyle/>
        <a:p>
          <a:r>
            <a:rPr lang="de-DE" noProof="0" dirty="0" smtClean="0">
              <a:latin typeface="+mj-lt"/>
            </a:rPr>
            <a:t>Beratungs-dienstleistungen</a:t>
          </a:r>
          <a:endParaRPr lang="de-DE" noProof="0" dirty="0">
            <a:latin typeface="+mj-lt"/>
          </a:endParaRPr>
        </a:p>
      </dgm:t>
    </dgm:pt>
    <dgm:pt modelId="{3241F404-AEA3-41E4-96D1-0FA3F270DAA8}" type="sibTrans" cxnId="{525678D5-BACD-439F-B708-E412FF3E6A02}">
      <dgm:prSet/>
      <dgm:spPr/>
      <dgm:t>
        <a:bodyPr/>
        <a:lstStyle/>
        <a:p>
          <a:endParaRPr lang="en-GB">
            <a:latin typeface="+mj-lt"/>
          </a:endParaRPr>
        </a:p>
      </dgm:t>
    </dgm:pt>
    <dgm:pt modelId="{9D00DC62-97FB-4A23-A738-747D3688AF65}" type="parTrans" cxnId="{525678D5-BACD-439F-B708-E412FF3E6A02}">
      <dgm:prSet/>
      <dgm:spPr/>
      <dgm:t>
        <a:bodyPr/>
        <a:lstStyle/>
        <a:p>
          <a:endParaRPr lang="en-GB">
            <a:latin typeface="+mj-lt"/>
          </a:endParaRPr>
        </a:p>
      </dgm:t>
    </dgm:pt>
    <dgm:pt modelId="{1ECE8915-3E15-4D8A-B4FF-B9A5F328E954}">
      <dgm:prSet phldrT="[Text]" custT="1"/>
      <dgm:spPr/>
      <dgm:t>
        <a:bodyPr/>
        <a:lstStyle/>
        <a:p>
          <a:r>
            <a:rPr lang="de-DE" sz="800" noProof="0" dirty="0" smtClean="0">
              <a:latin typeface="+mj-lt"/>
            </a:rPr>
            <a:t>Übersetzungs-dienstleistungen</a:t>
          </a:r>
          <a:endParaRPr lang="de-DE" sz="800" noProof="0" dirty="0">
            <a:latin typeface="+mj-lt"/>
          </a:endParaRPr>
        </a:p>
      </dgm:t>
    </dgm:pt>
    <dgm:pt modelId="{D1B7EDBF-3EAD-409A-BD24-627DB4F10130}" type="sibTrans" cxnId="{DEFAD0FA-8281-4D2D-9DC2-1BD4B03F1D47}">
      <dgm:prSet/>
      <dgm:spPr/>
      <dgm:t>
        <a:bodyPr/>
        <a:lstStyle/>
        <a:p>
          <a:endParaRPr lang="en-GB">
            <a:latin typeface="+mj-lt"/>
          </a:endParaRPr>
        </a:p>
      </dgm:t>
    </dgm:pt>
    <dgm:pt modelId="{82522D5E-1A95-4437-BFC9-B7CF0BD9FB06}" type="parTrans" cxnId="{DEFAD0FA-8281-4D2D-9DC2-1BD4B03F1D47}">
      <dgm:prSet/>
      <dgm:spPr/>
      <dgm:t>
        <a:bodyPr/>
        <a:lstStyle/>
        <a:p>
          <a:endParaRPr lang="en-GB">
            <a:latin typeface="+mj-lt"/>
          </a:endParaRPr>
        </a:p>
      </dgm:t>
    </dgm:pt>
    <dgm:pt modelId="{A5EA3FF4-42E3-4387-B8B6-1EBA6D9BAFC9}" type="pres">
      <dgm:prSet presAssocID="{3FFA2374-D54A-44DE-A7D7-FA23E0E68ADA}" presName="Name0" presStyleCnt="0">
        <dgm:presLayoutVars>
          <dgm:chMax val="1"/>
          <dgm:dir/>
          <dgm:animLvl val="ctr"/>
          <dgm:resizeHandles val="exact"/>
        </dgm:presLayoutVars>
      </dgm:prSet>
      <dgm:spPr/>
      <dgm:t>
        <a:bodyPr/>
        <a:lstStyle/>
        <a:p>
          <a:endParaRPr lang="en-GB"/>
        </a:p>
      </dgm:t>
    </dgm:pt>
    <dgm:pt modelId="{327A0E24-0205-4044-ABA9-DB1201B8468B}" type="pres">
      <dgm:prSet presAssocID="{1CF04927-CC40-4918-821B-37FE2834003E}" presName="centerShape" presStyleLbl="node0" presStyleIdx="0" presStyleCnt="1"/>
      <dgm:spPr/>
      <dgm:t>
        <a:bodyPr/>
        <a:lstStyle/>
        <a:p>
          <a:endParaRPr lang="en-GB"/>
        </a:p>
      </dgm:t>
    </dgm:pt>
    <dgm:pt modelId="{0D05DE1B-DAE9-4999-BBE6-512188248F80}" type="pres">
      <dgm:prSet presAssocID="{1535C1A3-E9D4-4FD5-87A6-A764D7795242}" presName="node" presStyleLbl="node1" presStyleIdx="0" presStyleCnt="5">
        <dgm:presLayoutVars>
          <dgm:bulletEnabled val="1"/>
        </dgm:presLayoutVars>
      </dgm:prSet>
      <dgm:spPr/>
      <dgm:t>
        <a:bodyPr/>
        <a:lstStyle/>
        <a:p>
          <a:endParaRPr lang="en-GB"/>
        </a:p>
      </dgm:t>
    </dgm:pt>
    <dgm:pt modelId="{B0E3CDA9-0838-471A-97E6-9A7CA0DE4735}" type="pres">
      <dgm:prSet presAssocID="{1535C1A3-E9D4-4FD5-87A6-A764D7795242}" presName="dummy" presStyleCnt="0"/>
      <dgm:spPr/>
    </dgm:pt>
    <dgm:pt modelId="{CE5C6B33-3DCE-435B-958B-2148723B98C6}" type="pres">
      <dgm:prSet presAssocID="{2A88A149-0EB6-4CA2-9C83-347243A401CE}" presName="sibTrans" presStyleLbl="sibTrans2D1" presStyleIdx="0" presStyleCnt="5"/>
      <dgm:spPr/>
      <dgm:t>
        <a:bodyPr/>
        <a:lstStyle/>
        <a:p>
          <a:endParaRPr lang="en-GB"/>
        </a:p>
      </dgm:t>
    </dgm:pt>
    <dgm:pt modelId="{9AFC17AB-95D1-4EF8-9312-7DD8BEB645B9}" type="pres">
      <dgm:prSet presAssocID="{63613B19-5E22-413D-8756-D33BE3A8BDB7}" presName="node" presStyleLbl="node1" presStyleIdx="1" presStyleCnt="5">
        <dgm:presLayoutVars>
          <dgm:bulletEnabled val="1"/>
        </dgm:presLayoutVars>
      </dgm:prSet>
      <dgm:spPr/>
      <dgm:t>
        <a:bodyPr/>
        <a:lstStyle/>
        <a:p>
          <a:endParaRPr lang="en-GB"/>
        </a:p>
      </dgm:t>
    </dgm:pt>
    <dgm:pt modelId="{B12A39DE-32CA-4A45-81AA-CB228FBE7AEE}" type="pres">
      <dgm:prSet presAssocID="{63613B19-5E22-413D-8756-D33BE3A8BDB7}" presName="dummy" presStyleCnt="0"/>
      <dgm:spPr/>
    </dgm:pt>
    <dgm:pt modelId="{6E214C59-3DD8-43CA-B22A-7D9399DF28D0}" type="pres">
      <dgm:prSet presAssocID="{0FE5B130-2EED-495F-88C3-3F4C4CE12CE8}" presName="sibTrans" presStyleLbl="sibTrans2D1" presStyleIdx="1" presStyleCnt="5"/>
      <dgm:spPr/>
      <dgm:t>
        <a:bodyPr/>
        <a:lstStyle/>
        <a:p>
          <a:endParaRPr lang="en-GB"/>
        </a:p>
      </dgm:t>
    </dgm:pt>
    <dgm:pt modelId="{F224B727-7D85-4278-A6E5-D948B1373B21}" type="pres">
      <dgm:prSet presAssocID="{8E77FA43-4975-4565-B63E-C61B65B61316}" presName="node" presStyleLbl="node1" presStyleIdx="2" presStyleCnt="5">
        <dgm:presLayoutVars>
          <dgm:bulletEnabled val="1"/>
        </dgm:presLayoutVars>
      </dgm:prSet>
      <dgm:spPr/>
      <dgm:t>
        <a:bodyPr/>
        <a:lstStyle/>
        <a:p>
          <a:endParaRPr lang="en-GB"/>
        </a:p>
      </dgm:t>
    </dgm:pt>
    <dgm:pt modelId="{8D0850D7-E345-44CA-A6BB-63A2F5EA8181}" type="pres">
      <dgm:prSet presAssocID="{8E77FA43-4975-4565-B63E-C61B65B61316}" presName="dummy" presStyleCnt="0"/>
      <dgm:spPr/>
    </dgm:pt>
    <dgm:pt modelId="{B3B6888A-5F81-4FF1-89BB-FB3E0A435FF0}" type="pres">
      <dgm:prSet presAssocID="{83824E52-1F26-47A1-866B-50CDE7F22927}" presName="sibTrans" presStyleLbl="sibTrans2D1" presStyleIdx="2" presStyleCnt="5"/>
      <dgm:spPr/>
      <dgm:t>
        <a:bodyPr/>
        <a:lstStyle/>
        <a:p>
          <a:endParaRPr lang="en-GB"/>
        </a:p>
      </dgm:t>
    </dgm:pt>
    <dgm:pt modelId="{9859FD17-9684-4C24-92A5-DA727AA45CDB}" type="pres">
      <dgm:prSet presAssocID="{628D07CD-4E71-4052-AFD0-12BDE084615D}" presName="node" presStyleLbl="node1" presStyleIdx="3" presStyleCnt="5">
        <dgm:presLayoutVars>
          <dgm:bulletEnabled val="1"/>
        </dgm:presLayoutVars>
      </dgm:prSet>
      <dgm:spPr/>
      <dgm:t>
        <a:bodyPr/>
        <a:lstStyle/>
        <a:p>
          <a:endParaRPr lang="en-GB"/>
        </a:p>
      </dgm:t>
    </dgm:pt>
    <dgm:pt modelId="{4D2AEC19-F20E-4560-9B42-ABA9D470E06F}" type="pres">
      <dgm:prSet presAssocID="{628D07CD-4E71-4052-AFD0-12BDE084615D}" presName="dummy" presStyleCnt="0"/>
      <dgm:spPr/>
    </dgm:pt>
    <dgm:pt modelId="{CD155EB6-C5A1-4D5F-A634-3B2F879D33B9}" type="pres">
      <dgm:prSet presAssocID="{A05CD2C6-8F8E-4592-8450-EF8C8076B64A}" presName="sibTrans" presStyleLbl="sibTrans2D1" presStyleIdx="3" presStyleCnt="5"/>
      <dgm:spPr/>
      <dgm:t>
        <a:bodyPr/>
        <a:lstStyle/>
        <a:p>
          <a:endParaRPr lang="en-GB"/>
        </a:p>
      </dgm:t>
    </dgm:pt>
    <dgm:pt modelId="{0AD0FF9D-3637-45D2-BF21-47101F49DD2F}" type="pres">
      <dgm:prSet presAssocID="{1ECE8915-3E15-4D8A-B4FF-B9A5F328E954}" presName="node" presStyleLbl="node1" presStyleIdx="4" presStyleCnt="5">
        <dgm:presLayoutVars>
          <dgm:bulletEnabled val="1"/>
        </dgm:presLayoutVars>
      </dgm:prSet>
      <dgm:spPr/>
      <dgm:t>
        <a:bodyPr/>
        <a:lstStyle/>
        <a:p>
          <a:endParaRPr lang="en-GB"/>
        </a:p>
      </dgm:t>
    </dgm:pt>
    <dgm:pt modelId="{E23EAF74-3985-4990-8D9C-78B0CD690A27}" type="pres">
      <dgm:prSet presAssocID="{1ECE8915-3E15-4D8A-B4FF-B9A5F328E954}" presName="dummy" presStyleCnt="0"/>
      <dgm:spPr/>
    </dgm:pt>
    <dgm:pt modelId="{4BE1E252-C048-4B6C-A3BD-E5E26042C676}" type="pres">
      <dgm:prSet presAssocID="{D1B7EDBF-3EAD-409A-BD24-627DB4F10130}" presName="sibTrans" presStyleLbl="sibTrans2D1" presStyleIdx="4" presStyleCnt="5"/>
      <dgm:spPr/>
      <dgm:t>
        <a:bodyPr/>
        <a:lstStyle/>
        <a:p>
          <a:endParaRPr lang="en-GB"/>
        </a:p>
      </dgm:t>
    </dgm:pt>
  </dgm:ptLst>
  <dgm:cxnLst>
    <dgm:cxn modelId="{F374B01A-F16F-4473-8819-60F4A3B671C7}" type="presOf" srcId="{63613B19-5E22-413D-8756-D33BE3A8BDB7}" destId="{9AFC17AB-95D1-4EF8-9312-7DD8BEB645B9}" srcOrd="0" destOrd="0" presId="urn:microsoft.com/office/officeart/2005/8/layout/radial6"/>
    <dgm:cxn modelId="{1910DAE5-2032-49BD-BF66-DD8850345D6E}" type="presOf" srcId="{A05CD2C6-8F8E-4592-8450-EF8C8076B64A}" destId="{CD155EB6-C5A1-4D5F-A634-3B2F879D33B9}" srcOrd="0" destOrd="0" presId="urn:microsoft.com/office/officeart/2005/8/layout/radial6"/>
    <dgm:cxn modelId="{4AAB2341-3277-4821-BFA0-10D6C6C8BF17}" type="presOf" srcId="{D1B7EDBF-3EAD-409A-BD24-627DB4F10130}" destId="{4BE1E252-C048-4B6C-A3BD-E5E26042C676}" srcOrd="0" destOrd="0" presId="urn:microsoft.com/office/officeart/2005/8/layout/radial6"/>
    <dgm:cxn modelId="{DEFAD0FA-8281-4D2D-9DC2-1BD4B03F1D47}" srcId="{1CF04927-CC40-4918-821B-37FE2834003E}" destId="{1ECE8915-3E15-4D8A-B4FF-B9A5F328E954}" srcOrd="4" destOrd="0" parTransId="{82522D5E-1A95-4437-BFC9-B7CF0BD9FB06}" sibTransId="{D1B7EDBF-3EAD-409A-BD24-627DB4F10130}"/>
    <dgm:cxn modelId="{7573BF03-158A-4F9A-8387-30911D5CA594}" type="presOf" srcId="{2A88A149-0EB6-4CA2-9C83-347243A401CE}" destId="{CE5C6B33-3DCE-435B-958B-2148723B98C6}" srcOrd="0" destOrd="0" presId="urn:microsoft.com/office/officeart/2005/8/layout/radial6"/>
    <dgm:cxn modelId="{525678D5-BACD-439F-B708-E412FF3E6A02}" srcId="{3FFA2374-D54A-44DE-A7D7-FA23E0E68ADA}" destId="{1CF04927-CC40-4918-821B-37FE2834003E}" srcOrd="0" destOrd="0" parTransId="{9D00DC62-97FB-4A23-A738-747D3688AF65}" sibTransId="{3241F404-AEA3-41E4-96D1-0FA3F270DAA8}"/>
    <dgm:cxn modelId="{439D3BF7-B6BF-4BEC-A626-1DCD972DFDCE}" srcId="{1CF04927-CC40-4918-821B-37FE2834003E}" destId="{8E77FA43-4975-4565-B63E-C61B65B61316}" srcOrd="2" destOrd="0" parTransId="{2463820A-FBC5-4B3B-8C00-48D8229F41EA}" sibTransId="{83824E52-1F26-47A1-866B-50CDE7F22927}"/>
    <dgm:cxn modelId="{1AC22BAE-A869-4AB7-A205-1041B1C7592C}" type="presOf" srcId="{0FE5B130-2EED-495F-88C3-3F4C4CE12CE8}" destId="{6E214C59-3DD8-43CA-B22A-7D9399DF28D0}" srcOrd="0" destOrd="0" presId="urn:microsoft.com/office/officeart/2005/8/layout/radial6"/>
    <dgm:cxn modelId="{3349F4BA-9E29-4755-9BFC-4DA66F6E4E27}" srcId="{1CF04927-CC40-4918-821B-37FE2834003E}" destId="{1535C1A3-E9D4-4FD5-87A6-A764D7795242}" srcOrd="0" destOrd="0" parTransId="{284016C0-A1B8-4364-89A1-CFF860FD8D7E}" sibTransId="{2A88A149-0EB6-4CA2-9C83-347243A401CE}"/>
    <dgm:cxn modelId="{2735BFC6-9747-454C-A7F1-08CF3E06E07F}" type="presOf" srcId="{8E77FA43-4975-4565-B63E-C61B65B61316}" destId="{F224B727-7D85-4278-A6E5-D948B1373B21}" srcOrd="0" destOrd="0" presId="urn:microsoft.com/office/officeart/2005/8/layout/radial6"/>
    <dgm:cxn modelId="{D8016F48-0E98-4210-B7CE-E1D49C3D087D}" type="presOf" srcId="{83824E52-1F26-47A1-866B-50CDE7F22927}" destId="{B3B6888A-5F81-4FF1-89BB-FB3E0A435FF0}" srcOrd="0" destOrd="0" presId="urn:microsoft.com/office/officeart/2005/8/layout/radial6"/>
    <dgm:cxn modelId="{98A8A92A-C202-4C7F-9A2B-827AC9B83CEF}" type="presOf" srcId="{3FFA2374-D54A-44DE-A7D7-FA23E0E68ADA}" destId="{A5EA3FF4-42E3-4387-B8B6-1EBA6D9BAFC9}" srcOrd="0" destOrd="0" presId="urn:microsoft.com/office/officeart/2005/8/layout/radial6"/>
    <dgm:cxn modelId="{8879CAD4-806B-4ACC-A392-A6B6CBC46347}" type="presOf" srcId="{628D07CD-4E71-4052-AFD0-12BDE084615D}" destId="{9859FD17-9684-4C24-92A5-DA727AA45CDB}" srcOrd="0" destOrd="0" presId="urn:microsoft.com/office/officeart/2005/8/layout/radial6"/>
    <dgm:cxn modelId="{F0A056BA-7C87-4A48-A53D-26C89D0FBE92}" srcId="{1CF04927-CC40-4918-821B-37FE2834003E}" destId="{628D07CD-4E71-4052-AFD0-12BDE084615D}" srcOrd="3" destOrd="0" parTransId="{FA57ADA0-CD5A-442F-9264-E3306083CD72}" sibTransId="{A05CD2C6-8F8E-4592-8450-EF8C8076B64A}"/>
    <dgm:cxn modelId="{C18B7A60-DC55-4097-A81E-52A816E3719A}" type="presOf" srcId="{1CF04927-CC40-4918-821B-37FE2834003E}" destId="{327A0E24-0205-4044-ABA9-DB1201B8468B}" srcOrd="0" destOrd="0" presId="urn:microsoft.com/office/officeart/2005/8/layout/radial6"/>
    <dgm:cxn modelId="{027B2F9F-5A79-475F-80EA-DB9F7189B835}" type="presOf" srcId="{1ECE8915-3E15-4D8A-B4FF-B9A5F328E954}" destId="{0AD0FF9D-3637-45D2-BF21-47101F49DD2F}" srcOrd="0" destOrd="0" presId="urn:microsoft.com/office/officeart/2005/8/layout/radial6"/>
    <dgm:cxn modelId="{EF7B55F4-C5C4-4EA3-9122-1BB7FF29E8AE}" srcId="{1CF04927-CC40-4918-821B-37FE2834003E}" destId="{63613B19-5E22-413D-8756-D33BE3A8BDB7}" srcOrd="1" destOrd="0" parTransId="{8D5D5108-884A-48CC-947E-926907A898B0}" sibTransId="{0FE5B130-2EED-495F-88C3-3F4C4CE12CE8}"/>
    <dgm:cxn modelId="{10B937B9-BB1E-4D8F-B4F5-C3ACD7FBDF31}" type="presOf" srcId="{1535C1A3-E9D4-4FD5-87A6-A764D7795242}" destId="{0D05DE1B-DAE9-4999-BBE6-512188248F80}" srcOrd="0" destOrd="0" presId="urn:microsoft.com/office/officeart/2005/8/layout/radial6"/>
    <dgm:cxn modelId="{7D18B106-775F-4900-8EC5-A137E8C8F248}" type="presParOf" srcId="{A5EA3FF4-42E3-4387-B8B6-1EBA6D9BAFC9}" destId="{327A0E24-0205-4044-ABA9-DB1201B8468B}" srcOrd="0" destOrd="0" presId="urn:microsoft.com/office/officeart/2005/8/layout/radial6"/>
    <dgm:cxn modelId="{6331C743-34F0-4EE1-8DE2-AF6DEAE61B9C}" type="presParOf" srcId="{A5EA3FF4-42E3-4387-B8B6-1EBA6D9BAFC9}" destId="{0D05DE1B-DAE9-4999-BBE6-512188248F80}" srcOrd="1" destOrd="0" presId="urn:microsoft.com/office/officeart/2005/8/layout/radial6"/>
    <dgm:cxn modelId="{226666F9-F862-4C5C-B26C-605CE0B7280C}" type="presParOf" srcId="{A5EA3FF4-42E3-4387-B8B6-1EBA6D9BAFC9}" destId="{B0E3CDA9-0838-471A-97E6-9A7CA0DE4735}" srcOrd="2" destOrd="0" presId="urn:microsoft.com/office/officeart/2005/8/layout/radial6"/>
    <dgm:cxn modelId="{3DB95D26-61F3-4EF8-9B85-6B75A117F0C5}" type="presParOf" srcId="{A5EA3FF4-42E3-4387-B8B6-1EBA6D9BAFC9}" destId="{CE5C6B33-3DCE-435B-958B-2148723B98C6}" srcOrd="3" destOrd="0" presId="urn:microsoft.com/office/officeart/2005/8/layout/radial6"/>
    <dgm:cxn modelId="{0B714742-6F47-4AA7-B5EC-C1882613B961}" type="presParOf" srcId="{A5EA3FF4-42E3-4387-B8B6-1EBA6D9BAFC9}" destId="{9AFC17AB-95D1-4EF8-9312-7DD8BEB645B9}" srcOrd="4" destOrd="0" presId="urn:microsoft.com/office/officeart/2005/8/layout/radial6"/>
    <dgm:cxn modelId="{D60CA59E-C847-42D9-8970-EDAD135CDBF1}" type="presParOf" srcId="{A5EA3FF4-42E3-4387-B8B6-1EBA6D9BAFC9}" destId="{B12A39DE-32CA-4A45-81AA-CB228FBE7AEE}" srcOrd="5" destOrd="0" presId="urn:microsoft.com/office/officeart/2005/8/layout/radial6"/>
    <dgm:cxn modelId="{8E03E87B-D5B7-474C-87FC-77906B690D54}" type="presParOf" srcId="{A5EA3FF4-42E3-4387-B8B6-1EBA6D9BAFC9}" destId="{6E214C59-3DD8-43CA-B22A-7D9399DF28D0}" srcOrd="6" destOrd="0" presId="urn:microsoft.com/office/officeart/2005/8/layout/radial6"/>
    <dgm:cxn modelId="{A3166617-EAC3-496B-96E1-49FA39C5DD87}" type="presParOf" srcId="{A5EA3FF4-42E3-4387-B8B6-1EBA6D9BAFC9}" destId="{F224B727-7D85-4278-A6E5-D948B1373B21}" srcOrd="7" destOrd="0" presId="urn:microsoft.com/office/officeart/2005/8/layout/radial6"/>
    <dgm:cxn modelId="{660F575E-4663-4902-865C-0EAFA8CF6D80}" type="presParOf" srcId="{A5EA3FF4-42E3-4387-B8B6-1EBA6D9BAFC9}" destId="{8D0850D7-E345-44CA-A6BB-63A2F5EA8181}" srcOrd="8" destOrd="0" presId="urn:microsoft.com/office/officeart/2005/8/layout/radial6"/>
    <dgm:cxn modelId="{2A564B0E-8CF2-464D-A361-915B0AD6C659}" type="presParOf" srcId="{A5EA3FF4-42E3-4387-B8B6-1EBA6D9BAFC9}" destId="{B3B6888A-5F81-4FF1-89BB-FB3E0A435FF0}" srcOrd="9" destOrd="0" presId="urn:microsoft.com/office/officeart/2005/8/layout/radial6"/>
    <dgm:cxn modelId="{D47CCBC2-2C67-4001-856A-84ACCCACC026}" type="presParOf" srcId="{A5EA3FF4-42E3-4387-B8B6-1EBA6D9BAFC9}" destId="{9859FD17-9684-4C24-92A5-DA727AA45CDB}" srcOrd="10" destOrd="0" presId="urn:microsoft.com/office/officeart/2005/8/layout/radial6"/>
    <dgm:cxn modelId="{8CD98AD4-EC22-40C5-879F-3CAFCA029739}" type="presParOf" srcId="{A5EA3FF4-42E3-4387-B8B6-1EBA6D9BAFC9}" destId="{4D2AEC19-F20E-4560-9B42-ABA9D470E06F}" srcOrd="11" destOrd="0" presId="urn:microsoft.com/office/officeart/2005/8/layout/radial6"/>
    <dgm:cxn modelId="{BF62A741-4126-461F-83BA-36C86978A467}" type="presParOf" srcId="{A5EA3FF4-42E3-4387-B8B6-1EBA6D9BAFC9}" destId="{CD155EB6-C5A1-4D5F-A634-3B2F879D33B9}" srcOrd="12" destOrd="0" presId="urn:microsoft.com/office/officeart/2005/8/layout/radial6"/>
    <dgm:cxn modelId="{BF594A52-7098-432C-9021-0C53A335D9BC}" type="presParOf" srcId="{A5EA3FF4-42E3-4387-B8B6-1EBA6D9BAFC9}" destId="{0AD0FF9D-3637-45D2-BF21-47101F49DD2F}" srcOrd="13" destOrd="0" presId="urn:microsoft.com/office/officeart/2005/8/layout/radial6"/>
    <dgm:cxn modelId="{DCF29B27-31F6-4F85-8BB7-F874C05A72F8}" type="presParOf" srcId="{A5EA3FF4-42E3-4387-B8B6-1EBA6D9BAFC9}" destId="{E23EAF74-3985-4990-8D9C-78B0CD690A27}" srcOrd="14" destOrd="0" presId="urn:microsoft.com/office/officeart/2005/8/layout/radial6"/>
    <dgm:cxn modelId="{210A58A1-23CB-4AB0-805F-DC43A28EBCE1}" type="presParOf" srcId="{A5EA3FF4-42E3-4387-B8B6-1EBA6D9BAFC9}" destId="{4BE1E252-C048-4B6C-A3BD-E5E26042C676}"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CB5D39-C565-4139-85C7-F4375A9D0362}">
      <dsp:nvSpPr>
        <dsp:cNvPr id="0" name=""/>
        <dsp:cNvSpPr/>
      </dsp:nvSpPr>
      <dsp:spPr>
        <a:xfrm>
          <a:off x="1230" y="581719"/>
          <a:ext cx="1630560" cy="1630560"/>
        </a:xfrm>
        <a:prstGeom prst="ellipse">
          <a:avLst/>
        </a:prstGeom>
        <a:gradFill rotWithShape="0">
          <a:gsLst>
            <a:gs pos="0">
              <a:schemeClr val="accent4">
                <a:shade val="50000"/>
                <a:hueOff val="0"/>
                <a:satOff val="0"/>
                <a:lumOff val="0"/>
                <a:alphaOff val="0"/>
                <a:shade val="51000"/>
                <a:satMod val="130000"/>
              </a:schemeClr>
            </a:gs>
            <a:gs pos="80000">
              <a:schemeClr val="accent4">
                <a:shade val="50000"/>
                <a:hueOff val="0"/>
                <a:satOff val="0"/>
                <a:lumOff val="0"/>
                <a:alphaOff val="0"/>
                <a:shade val="93000"/>
                <a:satMod val="130000"/>
              </a:schemeClr>
            </a:gs>
            <a:gs pos="100000">
              <a:schemeClr val="accent4">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11175">
            <a:lnSpc>
              <a:spcPct val="90000"/>
            </a:lnSpc>
            <a:spcBef>
              <a:spcPct val="0"/>
            </a:spcBef>
            <a:spcAft>
              <a:spcPct val="35000"/>
            </a:spcAft>
          </a:pPr>
          <a:r>
            <a:rPr lang="de-DE" sz="1150" kern="1200" noProof="0" dirty="0" smtClean="0">
              <a:latin typeface="+mj-lt"/>
            </a:rPr>
            <a:t>Unterschiedliche Metadaten-vokabularien</a:t>
          </a:r>
          <a:endParaRPr lang="de-DE" sz="1150" kern="1200" noProof="0" dirty="0">
            <a:latin typeface="+mj-lt"/>
          </a:endParaRPr>
        </a:p>
      </dsp:txBody>
      <dsp:txXfrm>
        <a:off x="240020" y="820509"/>
        <a:ext cx="1152980" cy="1152980"/>
      </dsp:txXfrm>
    </dsp:sp>
    <dsp:sp modelId="{859C790E-550D-4C8A-9496-6F9EC71C343D}">
      <dsp:nvSpPr>
        <dsp:cNvPr id="0" name=""/>
        <dsp:cNvSpPr/>
      </dsp:nvSpPr>
      <dsp:spPr>
        <a:xfrm>
          <a:off x="1764192" y="924137"/>
          <a:ext cx="945725" cy="945725"/>
        </a:xfrm>
        <a:prstGeom prst="mathPlus">
          <a:avLst/>
        </a:prstGeom>
        <a:gradFill rotWithShape="0">
          <a:gsLst>
            <a:gs pos="0">
              <a:schemeClr val="accent4">
                <a:shade val="90000"/>
                <a:hueOff val="0"/>
                <a:satOff val="0"/>
                <a:lumOff val="0"/>
                <a:alphaOff val="0"/>
                <a:shade val="51000"/>
                <a:satMod val="130000"/>
              </a:schemeClr>
            </a:gs>
            <a:gs pos="80000">
              <a:schemeClr val="accent4">
                <a:shade val="90000"/>
                <a:hueOff val="0"/>
                <a:satOff val="0"/>
                <a:lumOff val="0"/>
                <a:alphaOff val="0"/>
                <a:shade val="93000"/>
                <a:satMod val="130000"/>
              </a:schemeClr>
            </a:gs>
            <a:gs pos="100000">
              <a:schemeClr val="accent4">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de-DE" sz="1700" kern="1200" noProof="0" dirty="0">
            <a:latin typeface="+mj-lt"/>
          </a:endParaRPr>
        </a:p>
      </dsp:txBody>
      <dsp:txXfrm>
        <a:off x="1889548" y="1285782"/>
        <a:ext cx="695013" cy="222435"/>
      </dsp:txXfrm>
    </dsp:sp>
    <dsp:sp modelId="{6ABC9947-DD65-44F4-A26C-5DCC3CEDA2A9}">
      <dsp:nvSpPr>
        <dsp:cNvPr id="0" name=""/>
        <dsp:cNvSpPr/>
      </dsp:nvSpPr>
      <dsp:spPr>
        <a:xfrm>
          <a:off x="2842319" y="581719"/>
          <a:ext cx="1630560" cy="1630560"/>
        </a:xfrm>
        <a:prstGeom prst="ellipse">
          <a:avLst/>
        </a:prstGeom>
        <a:gradFill rotWithShape="0">
          <a:gsLst>
            <a:gs pos="0">
              <a:schemeClr val="accent4">
                <a:shade val="50000"/>
                <a:hueOff val="100353"/>
                <a:satOff val="17567"/>
                <a:lumOff val="24188"/>
                <a:alphaOff val="0"/>
                <a:shade val="51000"/>
                <a:satMod val="130000"/>
              </a:schemeClr>
            </a:gs>
            <a:gs pos="80000">
              <a:schemeClr val="accent4">
                <a:shade val="50000"/>
                <a:hueOff val="100353"/>
                <a:satOff val="17567"/>
                <a:lumOff val="24188"/>
                <a:alphaOff val="0"/>
                <a:shade val="93000"/>
                <a:satMod val="130000"/>
              </a:schemeClr>
            </a:gs>
            <a:gs pos="100000">
              <a:schemeClr val="accent4">
                <a:shade val="50000"/>
                <a:hueOff val="100353"/>
                <a:satOff val="17567"/>
                <a:lumOff val="2418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11175">
            <a:lnSpc>
              <a:spcPct val="90000"/>
            </a:lnSpc>
            <a:spcBef>
              <a:spcPct val="0"/>
            </a:spcBef>
            <a:spcAft>
              <a:spcPct val="35000"/>
            </a:spcAft>
          </a:pPr>
          <a:r>
            <a:rPr lang="de-DE" sz="1150" kern="1200" noProof="0" dirty="0" smtClean="0">
              <a:latin typeface="+mj-lt"/>
            </a:rPr>
            <a:t>Eingeschränkte Zugänglichkeit und Mangel an Bewusstsein</a:t>
          </a:r>
          <a:endParaRPr lang="de-DE" sz="1150" kern="1200" noProof="0" dirty="0">
            <a:latin typeface="+mj-lt"/>
          </a:endParaRPr>
        </a:p>
      </dsp:txBody>
      <dsp:txXfrm>
        <a:off x="3081109" y="820509"/>
        <a:ext cx="1152980" cy="1152980"/>
      </dsp:txXfrm>
    </dsp:sp>
    <dsp:sp modelId="{2613318D-AC72-4ADF-9D11-92B551473665}">
      <dsp:nvSpPr>
        <dsp:cNvPr id="0" name=""/>
        <dsp:cNvSpPr/>
      </dsp:nvSpPr>
      <dsp:spPr>
        <a:xfrm>
          <a:off x="4605282" y="924137"/>
          <a:ext cx="945725" cy="945725"/>
        </a:xfrm>
        <a:prstGeom prst="mathEqual">
          <a:avLst/>
        </a:prstGeom>
        <a:gradFill rotWithShape="0">
          <a:gsLst>
            <a:gs pos="0">
              <a:schemeClr val="accent4">
                <a:shade val="90000"/>
                <a:hueOff val="158196"/>
                <a:satOff val="1525"/>
                <a:lumOff val="22698"/>
                <a:alphaOff val="0"/>
                <a:shade val="51000"/>
                <a:satMod val="130000"/>
              </a:schemeClr>
            </a:gs>
            <a:gs pos="80000">
              <a:schemeClr val="accent4">
                <a:shade val="90000"/>
                <a:hueOff val="158196"/>
                <a:satOff val="1525"/>
                <a:lumOff val="22698"/>
                <a:alphaOff val="0"/>
                <a:shade val="93000"/>
                <a:satMod val="130000"/>
              </a:schemeClr>
            </a:gs>
            <a:gs pos="100000">
              <a:schemeClr val="accent4">
                <a:shade val="90000"/>
                <a:hueOff val="158196"/>
                <a:satOff val="1525"/>
                <a:lumOff val="2269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866900">
            <a:lnSpc>
              <a:spcPct val="90000"/>
            </a:lnSpc>
            <a:spcBef>
              <a:spcPct val="0"/>
            </a:spcBef>
            <a:spcAft>
              <a:spcPct val="35000"/>
            </a:spcAft>
          </a:pPr>
          <a:endParaRPr lang="de-DE" sz="4200" kern="1200" noProof="0" dirty="0">
            <a:latin typeface="+mj-lt"/>
          </a:endParaRPr>
        </a:p>
      </dsp:txBody>
      <dsp:txXfrm>
        <a:off x="4730638" y="1118956"/>
        <a:ext cx="695013" cy="556087"/>
      </dsp:txXfrm>
    </dsp:sp>
    <dsp:sp modelId="{F5A2F234-570D-4A0B-BCC2-1C7775002B08}">
      <dsp:nvSpPr>
        <dsp:cNvPr id="0" name=""/>
        <dsp:cNvSpPr/>
      </dsp:nvSpPr>
      <dsp:spPr>
        <a:xfrm>
          <a:off x="5683408" y="581719"/>
          <a:ext cx="1630560" cy="1630560"/>
        </a:xfrm>
        <a:prstGeom prst="ellipse">
          <a:avLst/>
        </a:prstGeom>
        <a:gradFill rotWithShape="0">
          <a:gsLst>
            <a:gs pos="0">
              <a:schemeClr val="accent4">
                <a:shade val="50000"/>
                <a:hueOff val="100353"/>
                <a:satOff val="17567"/>
                <a:lumOff val="24188"/>
                <a:alphaOff val="0"/>
                <a:shade val="51000"/>
                <a:satMod val="130000"/>
              </a:schemeClr>
            </a:gs>
            <a:gs pos="80000">
              <a:schemeClr val="accent4">
                <a:shade val="50000"/>
                <a:hueOff val="100353"/>
                <a:satOff val="17567"/>
                <a:lumOff val="24188"/>
                <a:alphaOff val="0"/>
                <a:shade val="93000"/>
                <a:satMod val="130000"/>
              </a:schemeClr>
            </a:gs>
            <a:gs pos="100000">
              <a:schemeClr val="accent4">
                <a:shade val="50000"/>
                <a:hueOff val="100353"/>
                <a:satOff val="17567"/>
                <a:lumOff val="2418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11175">
            <a:lnSpc>
              <a:spcPct val="90000"/>
            </a:lnSpc>
            <a:spcBef>
              <a:spcPct val="0"/>
            </a:spcBef>
            <a:spcAft>
              <a:spcPct val="35000"/>
            </a:spcAft>
          </a:pPr>
          <a:r>
            <a:rPr lang="de-DE" sz="1150" kern="1200" noProof="0" dirty="0" smtClean="0">
              <a:latin typeface="+mj-lt"/>
            </a:rPr>
            <a:t>Geringe </a:t>
          </a:r>
          <a:r>
            <a:rPr lang="de-DE" sz="1150" kern="1200" noProof="0" dirty="0" err="1" smtClean="0">
              <a:latin typeface="+mj-lt"/>
            </a:rPr>
            <a:t>Wiederver</a:t>
          </a:r>
          <a:r>
            <a:rPr lang="de-DE" sz="1150" kern="1200" noProof="0" dirty="0" smtClean="0">
              <a:latin typeface="+mj-lt"/>
            </a:rPr>
            <a:t>-wendung von offenen Datensätzen</a:t>
          </a:r>
          <a:endParaRPr lang="de-DE" sz="1150" kern="1200" noProof="0" dirty="0">
            <a:latin typeface="+mj-lt"/>
          </a:endParaRPr>
        </a:p>
      </dsp:txBody>
      <dsp:txXfrm>
        <a:off x="5922198" y="820509"/>
        <a:ext cx="1152980" cy="11529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5F05CFF-548C-4E04-B325-CF1209D66BDC}" type="datetimeFigureOut">
              <a:rPr lang="en-GB" smtClean="0">
                <a:latin typeface="Arial" pitchFamily="34" charset="0"/>
                <a:cs typeface="Arial" pitchFamily="34" charset="0"/>
              </a:rPr>
              <a:pPr/>
              <a:t>26/09/2014</a:t>
            </a:fld>
            <a:endParaRPr lang="en-GB">
              <a:latin typeface="Arial" pitchFamily="34" charset="0"/>
              <a:cs typeface="Arial" pitchFamily="34" charset="0"/>
            </a:endParaRP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latin typeface="Arial" pitchFamily="34" charset="0"/>
              <a:cs typeface="Arial" pitchFamily="34" charset="0"/>
            </a:endParaRP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4EE90EF7-3E10-491C-87C2-59674BB3AAF6}" type="slidenum">
              <a:rPr lang="en-GB" smtClean="0">
                <a:latin typeface="Arial" pitchFamily="34" charset="0"/>
                <a:cs typeface="Arial" pitchFamily="34" charset="0"/>
              </a:rPr>
              <a:pPr/>
              <a:t>‹Nr.›</a:t>
            </a:fld>
            <a:endParaRPr lang="en-GB">
              <a:latin typeface="Arial" pitchFamily="34" charset="0"/>
              <a:cs typeface="Arial" pitchFamily="34" charset="0"/>
            </a:endParaRPr>
          </a:p>
        </p:txBody>
      </p:sp>
    </p:spTree>
    <p:extLst>
      <p:ext uri="{BB962C8B-B14F-4D97-AF65-F5344CB8AC3E}">
        <p14:creationId xmlns:p14="http://schemas.microsoft.com/office/powerpoint/2010/main" val="1203437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5EFB8DA3-BCA9-4B7D-B50D-14F47506B614}" type="datetimeFigureOut">
              <a:rPr lang="en-GB" smtClean="0"/>
              <a:pPr/>
              <a:t>26/09/2014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F07B8F03-BC93-4120-96CA-A36DF640BE24}" type="slidenum">
              <a:rPr lang="en-GB" smtClean="0"/>
              <a:pPr/>
              <a:t>‹Nr.›</a:t>
            </a:fld>
            <a:endParaRPr lang="en-GB"/>
          </a:p>
        </p:txBody>
      </p:sp>
    </p:spTree>
    <p:extLst>
      <p:ext uri="{BB962C8B-B14F-4D97-AF65-F5344CB8AC3E}">
        <p14:creationId xmlns:p14="http://schemas.microsoft.com/office/powerpoint/2010/main" val="408718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14</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15</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07B8F03-BC93-4120-96CA-A36DF640BE24}" type="slidenum">
              <a:rPr lang="en-GB" smtClean="0"/>
              <a:pPr/>
              <a:t>16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GB" smtClean="0"/>
              <a:pPr/>
              <a:t>4</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6D5EE04-6622-4AD6-A6DC-40BC47304F9B}" type="slidenum">
              <a:rPr lang="en-GB" smtClean="0"/>
              <a:pPr/>
              <a:t>5</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6</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grpSp>
        <p:nvGrpSpPr>
          <p:cNvPr id="26" name="Group 25"/>
          <p:cNvGrpSpPr/>
          <p:nvPr userDrawn="1"/>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userDrawn="1"/>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9"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50" name="Group 32"/>
          <p:cNvGrpSpPr/>
          <p:nvPr userDrawn="1"/>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userDrawn="1"/>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‹Nr.›</a:t>
            </a:fld>
            <a:endParaRPr lang="en-GB"/>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Key point: Colour">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lstStyle>
            <a:lvl1pPr>
              <a:lnSpc>
                <a:spcPct val="100000"/>
              </a:lnSpc>
              <a:defRPr baseline="0">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fld id="{9EBD5762-3BDC-484D-9503-7EA6D5A9A8CE}" type="slidenum">
              <a:rPr lang="en-GB" smtClean="0"/>
              <a:pPr/>
              <a:t>‹Nr.›</a:t>
            </a:fld>
            <a:endParaRPr lang="en-GB"/>
          </a:p>
        </p:txBody>
      </p:sp>
      <p:sp>
        <p:nvSpPr>
          <p:cNvPr id="10" name="Date Placeholder 3"/>
          <p:cNvSpPr>
            <a:spLocks noGrp="1"/>
          </p:cNvSpPr>
          <p:nvPr>
            <p:ph type="dt" sz="half" idx="2"/>
          </p:nvPr>
        </p:nvSpPr>
        <p:spPr>
          <a:xfrm>
            <a:off x="7086600" y="6324600"/>
            <a:ext cx="1524000" cy="152400"/>
          </a:xfrm>
          <a:prstGeom prst="rect">
            <a:avLst/>
          </a:prstGeom>
        </p:spPr>
        <p:txBody>
          <a:bodyPr lIns="0" tIns="0" rIns="0" bIns="0" anchor="t" anchorCtr="0">
            <a:noAutofit/>
          </a:bodyPr>
          <a:lstStyle>
            <a:lvl1pPr algn="r">
              <a:defRPr sz="1000">
                <a:solidFill>
                  <a:schemeClr val="bg1"/>
                </a:solidFill>
                <a:latin typeface="Arial" pitchFamily="34" charset="0"/>
                <a:cs typeface="Arial" pitchFamily="34" charset="0"/>
              </a:defRPr>
            </a:lvl1pPr>
          </a:lstStyle>
          <a:p>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685800"/>
            <a:ext cx="8071048"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sp>
        <p:nvSpPr>
          <p:cNvPr id="16" name="Slide Number Placeholder 15"/>
          <p:cNvSpPr>
            <a:spLocks noGrp="1"/>
          </p:cNvSpPr>
          <p:nvPr>
            <p:ph type="sldNum" sz="quarter" idx="18"/>
          </p:nvPr>
        </p:nvSpPr>
        <p:spPr/>
        <p:txBody>
          <a:bodyPr/>
          <a:lstStyle/>
          <a:p>
            <a:r>
              <a:rPr lang="en-GB" smtClean="0"/>
              <a:t>Slide </a:t>
            </a:r>
            <a:fld id="{F40CD079-BC3F-4086-BA81-31A79D845B02}" type="slidenum">
              <a:rPr lang="en-GB" smtClean="0"/>
              <a:pPr/>
              <a:t>‹Nr.›</a:t>
            </a:fld>
            <a:endParaRPr lang="en-GB"/>
          </a:p>
        </p:txBody>
      </p:sp>
      <p:pic>
        <p:nvPicPr>
          <p:cNvPr id="6"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8"/>
          </p:nvPr>
        </p:nvSpPr>
        <p:spPr/>
        <p:txBody>
          <a:bodyPr/>
          <a:lstStyle/>
          <a:p>
            <a:r>
              <a:rPr lang="en-GB" smtClean="0"/>
              <a:t>Slide </a:t>
            </a:r>
            <a:fld id="{E44EE0AE-258D-448E-BE6F-A5950D950578}" type="slidenum">
              <a:rPr lang="en-GB" smtClean="0"/>
              <a:pPr/>
              <a:t>‹Nr.›</a:t>
            </a:fld>
            <a:endParaRPr lang="en-GB"/>
          </a:p>
        </p:txBody>
      </p:sp>
      <p:sp>
        <p:nvSpPr>
          <p:cNvPr id="1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E5AEF7E6-F54B-465B-80D8-F94E30169B2B}" type="slidenum">
              <a:rPr lang="en-GB" smtClean="0"/>
              <a:pPr/>
              <a:t>‹Nr.›</a:t>
            </a:fld>
            <a:endParaRPr lang="en-GB"/>
          </a:p>
        </p:txBody>
      </p:sp>
      <p:sp>
        <p:nvSpPr>
          <p:cNvPr id="20"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9"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2A1DF1AB-ECF4-458D-ADC6-8F9126CBD0F9}" type="slidenum">
              <a:rPr lang="en-GB" smtClean="0"/>
              <a:pPr/>
              <a:t>‹Nr.›</a:t>
            </a:fld>
            <a:endParaRPr lang="en-GB"/>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9"/>
          </p:nvPr>
        </p:nvSpPr>
        <p:spPr/>
        <p:txBody>
          <a:bodyPr/>
          <a:lstStyle/>
          <a:p>
            <a:r>
              <a:rPr lang="en-GB" smtClean="0"/>
              <a:t>Slide </a:t>
            </a:r>
            <a:fld id="{A487AC06-E2A2-4E8D-9AFD-439DCFCCE529}" type="slidenum">
              <a:rPr lang="en-GB" smtClean="0"/>
              <a:pPr/>
              <a:t>‹Nr.›</a:t>
            </a:fld>
            <a:endParaRPr lang="en-GB"/>
          </a:p>
        </p:txBody>
      </p:sp>
      <p:sp>
        <p:nvSpPr>
          <p:cNvPr id="18" name="PwCFirm"/>
          <p:cNvSpPr txBox="1"/>
          <p:nvPr userDrawn="1"/>
        </p:nvSpPr>
        <p:spPr>
          <a:xfrm>
            <a:off x="533400" y="6453336"/>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8"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r>
              <a:rPr lang="en-GB" smtClean="0"/>
              <a:t>Slide </a:t>
            </a:r>
            <a:fld id="{7703A140-4BD5-4963-8DDB-02EE24C99514}" type="slidenum">
              <a:rPr lang="en-GB" smtClean="0"/>
              <a:pPr/>
              <a:t>‹Nr.›</a:t>
            </a:fld>
            <a:endParaRPr lang="en-GB"/>
          </a:p>
        </p:txBody>
      </p:sp>
      <p:sp>
        <p:nvSpPr>
          <p:cNvPr id="1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6"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1pPr>
            <a:lvl2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2pPr>
            <a:lvl3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3pPr>
            <a:lvl4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4pPr>
            <a:lvl5pPr indent="-274320" algn="l" defTabSz="914400" rtl="0" eaLnBrk="1" latinLnBrk="0" hangingPunct="1">
              <a:lnSpc>
                <a:spcPct val="100000"/>
              </a:lnSpc>
              <a:spcBef>
                <a:spcPts val="0"/>
              </a:spcBef>
              <a:spcAft>
                <a:spcPts val="900"/>
              </a:spcAft>
              <a:buClr>
                <a:schemeClr val="tx1"/>
              </a:buClr>
              <a:defRPr lang="en-GB" sz="2000" kern="1200" baseline="0" noProof="0" dirty="0">
                <a:solidFill>
                  <a:schemeClr val="tx1"/>
                </a:solidFill>
                <a:latin typeface="Georgia" pitchFamily="18" charset="0"/>
                <a:ea typeface="+mn-ea"/>
                <a:cs typeface="+mn-cs"/>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a:p>
        </p:txBody>
      </p:sp>
      <p:sp>
        <p:nvSpPr>
          <p:cNvPr id="17" name="Slide Number Placeholder 16"/>
          <p:cNvSpPr>
            <a:spLocks noGrp="1"/>
          </p:cNvSpPr>
          <p:nvPr>
            <p:ph type="sldNum" sz="quarter" idx="18"/>
          </p:nvPr>
        </p:nvSpPr>
        <p:spPr/>
        <p:txBody>
          <a:bodyPr/>
          <a:lstStyle/>
          <a:p>
            <a:r>
              <a:rPr lang="en-GB" smtClean="0"/>
              <a:t>Slide </a:t>
            </a:r>
            <a:fld id="{C65BB6A6-903A-4B60-A0CF-B2137834975A}" type="slidenum">
              <a:rPr lang="en-GB" smtClean="0"/>
              <a:pPr/>
              <a:t>‹Nr.›</a:t>
            </a:fld>
            <a:endParaRPr lang="en-GB"/>
          </a:p>
        </p:txBody>
      </p:sp>
      <p:sp>
        <p:nvSpPr>
          <p:cNvPr id="1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pic>
        <p:nvPicPr>
          <p:cNvPr id="7" name="Picture 2"/>
          <p:cNvPicPr>
            <a:picLocks noChangeAspect="1" noChangeArrowheads="1"/>
          </p:cNvPicPr>
          <p:nvPr userDrawn="1"/>
        </p:nvPicPr>
        <p:blipFill>
          <a:blip r:embed="rId2" cstate="print"/>
          <a:srcRect/>
          <a:stretch>
            <a:fillRect/>
          </a:stretch>
        </p:blipFill>
        <p:spPr bwMode="auto">
          <a:xfrm>
            <a:off x="539552" y="6309320"/>
            <a:ext cx="2717131" cy="401241"/>
          </a:xfrm>
          <a:prstGeom prst="rect">
            <a:avLst/>
          </a:prstGeom>
          <a:noFill/>
          <a:ln w="9525">
            <a:noFill/>
            <a:miter lim="800000"/>
            <a:headEnd/>
            <a:tailEnd/>
          </a:ln>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point: Colour">
    <p:bg>
      <p:bgPr>
        <a:solidFill>
          <a:schemeClr val="tx2"/>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077200" cy="4419600"/>
          </a:xfrm>
        </p:spPr>
        <p:txBody>
          <a:bodyPr>
            <a:noAutofit/>
          </a:bodyPr>
          <a:lstStyle>
            <a:lvl1pPr>
              <a:lnSpc>
                <a:spcPts val="3600"/>
              </a:lnSpc>
              <a:spcBef>
                <a:spcPts val="0"/>
              </a:spcBef>
              <a:spcAft>
                <a:spcPts val="600"/>
              </a:spcAft>
              <a:defRPr sz="3200" baseline="0">
                <a:solidFill>
                  <a:schemeClr val="bg1"/>
                </a:solidFill>
              </a:defRPr>
            </a:lvl1pPr>
            <a:lvl2pPr marL="444500" indent="-263525">
              <a:lnSpc>
                <a:spcPts val="3600"/>
              </a:lnSpc>
              <a:spcBef>
                <a:spcPts val="0"/>
              </a:spcBef>
              <a:spcAft>
                <a:spcPts val="600"/>
              </a:spcAft>
              <a:buClr>
                <a:schemeClr val="bg1"/>
              </a:buClr>
              <a:defRPr sz="3200">
                <a:solidFill>
                  <a:schemeClr val="bg1"/>
                </a:solidFill>
              </a:defRPr>
            </a:lvl2pPr>
            <a:lvl3pPr marL="714375" indent="-266700">
              <a:lnSpc>
                <a:spcPts val="3600"/>
              </a:lnSpc>
              <a:spcBef>
                <a:spcPts val="0"/>
              </a:spcBef>
              <a:spcAft>
                <a:spcPts val="600"/>
              </a:spcAft>
              <a:buClr>
                <a:schemeClr val="bg1"/>
              </a:buClr>
              <a:defRPr sz="3200">
                <a:solidFill>
                  <a:schemeClr val="bg1"/>
                </a:solidFill>
              </a:defRPr>
            </a:lvl3pPr>
            <a:lvl4pPr marL="984250" indent="-266700">
              <a:lnSpc>
                <a:spcPts val="3600"/>
              </a:lnSpc>
              <a:spcBef>
                <a:spcPts val="0"/>
              </a:spcBef>
              <a:spcAft>
                <a:spcPts val="600"/>
              </a:spcAft>
              <a:buClr>
                <a:schemeClr val="bg1"/>
              </a:buClr>
              <a:defRPr sz="3200">
                <a:solidFill>
                  <a:schemeClr val="bg1"/>
                </a:solidFill>
              </a:defRPr>
            </a:lvl4pPr>
            <a:lvl5pPr marL="1341438" indent="-266700">
              <a:lnSpc>
                <a:spcPts val="3600"/>
              </a:lnSpc>
              <a:spcBef>
                <a:spcPts val="0"/>
              </a:spcBef>
              <a:spcAft>
                <a:spcPts val="600"/>
              </a:spcAft>
              <a:buClr>
                <a:schemeClr val="bg1"/>
              </a:buClr>
              <a:defRPr sz="3200">
                <a:solidFill>
                  <a:schemeClr val="bg1"/>
                </a:solidFill>
              </a:defRPr>
            </a:lvl5pPr>
            <a:lvl6pPr marL="1611313" indent="-271463">
              <a:lnSpc>
                <a:spcPts val="3600"/>
              </a:lnSpc>
              <a:spcBef>
                <a:spcPts val="0"/>
              </a:spcBef>
              <a:spcAft>
                <a:spcPts val="60"/>
              </a:spcAft>
              <a:buClr>
                <a:schemeClr val="bg1"/>
              </a:buClr>
              <a:buFont typeface="Arial" pitchFamily="34" charset="0"/>
              <a:buNone/>
              <a:defRPr sz="2800">
                <a:solidFill>
                  <a:schemeClr val="bg1"/>
                </a:solidFill>
              </a:defRPr>
            </a:lvl6pPr>
            <a:lvl7pPr>
              <a:defRPr sz="2800">
                <a:solidFill>
                  <a:schemeClr val="bg1"/>
                </a:solidFill>
              </a:defRPr>
            </a:lvl7pPr>
            <a:lvl8pPr>
              <a:lnSpc>
                <a:spcPts val="3600"/>
              </a:lnSpc>
              <a:defRPr sz="2800">
                <a:solidFill>
                  <a:schemeClr val="bg1"/>
                </a:solidFill>
              </a:defRPr>
            </a:lvl8pPr>
            <a:lvl9pPr>
              <a:defRPr sz="2800">
                <a:solidFill>
                  <a:schemeClr val="bg1"/>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4" name="Slide Number Placeholder 16"/>
          <p:cNvSpPr>
            <a:spLocks noGrp="1"/>
          </p:cNvSpPr>
          <p:nvPr>
            <p:ph type="sldNum" sz="quarter" idx="18"/>
          </p:nvPr>
        </p:nvSpPr>
        <p:spPr>
          <a:xfrm>
            <a:off x="7086600" y="6477000"/>
            <a:ext cx="1527048" cy="152400"/>
          </a:xfrm>
        </p:spPr>
        <p:txBody>
          <a:bodyPr/>
          <a:lstStyle/>
          <a:p>
            <a:r>
              <a:rPr lang="en-GB" smtClean="0"/>
              <a:t>Slide </a:t>
            </a:r>
            <a:fld id="{C65BB6A6-903A-4B60-A0CF-B2137834975A}" type="slidenum">
              <a:rPr lang="en-GB" smtClean="0"/>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creativecommons.org/licenses/by/2.0/"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552" y="685800"/>
            <a:ext cx="8071049"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4424FA8E-F7FA-40CC-BCA5-BCCDFCD308A3}" type="slidenum">
              <a:rPr lang="en-GB" smtClean="0"/>
              <a:pPr/>
              <a:t>‹Nr.›</a:t>
            </a:fld>
            <a:endParaRPr lang="en-GB"/>
          </a:p>
        </p:txBody>
      </p:sp>
      <p:pic>
        <p:nvPicPr>
          <p:cNvPr id="9" name="Picture 2" descr="http://www.lib.umich.edu/files/services/copyright/cc-by.png">
            <a:hlinkClick r:id="rId13"/>
          </p:cNvPr>
          <p:cNvPicPr>
            <a:picLocks noChangeAspect="1" noChangeArrowheads="1"/>
          </p:cNvPicPr>
          <p:nvPr/>
        </p:nvPicPr>
        <p:blipFill>
          <a:blip r:embed="rId14" cstate="print"/>
          <a:srcRect/>
          <a:stretch>
            <a:fillRect/>
          </a:stretch>
        </p:blipFill>
        <p:spPr bwMode="auto">
          <a:xfrm>
            <a:off x="8090178" y="6669360"/>
            <a:ext cx="539163" cy="188640"/>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6" r:id="rId4"/>
    <p:sldLayoutId id="2147483657" r:id="rId5"/>
    <p:sldLayoutId id="2147483658" r:id="rId6"/>
    <p:sldLayoutId id="2147483659" r:id="rId7"/>
    <p:sldLayoutId id="2147483662" r:id="rId8"/>
    <p:sldLayoutId id="2147483663" r:id="rId9"/>
    <p:sldLayoutId id="2147483666" r:id="rId10"/>
    <p:sldLayoutId id="2147483667" r:id="rId11"/>
  </p:sldLayoutIdLst>
  <p:hf hdr="0" ftr="0" dt="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www.google.co.uk/url?sa=i&amp;source=images&amp;cd=&amp;cad=rja&amp;docid=SE7FMEdJDXLGRM&amp;tbnid=iOAlFfmdXacIzM:&amp;ved=0CAgQjRwwAA&amp;url=http://www.collaboration133.com/despite-posting-huge-profits-linkedin-still-hasnt-figured-out-rss-feeds/1329/linkedin-icon/&amp;ei=qViTUeDwDsfesgbKloCIDQ&amp;psig=AFQjCNFUKf5qekIs09Vjl6j4tqvs6rCrxQ&amp;ust=1368697385296369" TargetMode="External"/><Relationship Id="rId13" Type="http://schemas.openxmlformats.org/officeDocument/2006/relationships/hyperlink" Target="https://twitter.com/OpenDataSupport" TargetMode="External"/><Relationship Id="rId3" Type="http://schemas.openxmlformats.org/officeDocument/2006/relationships/hyperlink" Target="http://www.google.co.uk/url?sa=i&amp;rct=j&amp;q=&amp;esrc=s&amp;frm=1&amp;source=images&amp;cd=&amp;cad=rja&amp;docid=kQOSE_Qm988B-M&amp;tbnid=wtsKUGiNqTAINM:&amp;ved=&amp;url=http://iwebask.com/blog/2012/06/11/leverage-slideshare-increase-traffic-website/&amp;ei=TliTUf7PFMKXtAahwoCQDg&amp;bvm=bv.46471029,d.Yms&amp;psig=AFQjCNHXFJZYAyHNHJZynmy81ri4lsG6Hw&amp;ust=1368697294780597" TargetMode="External"/><Relationship Id="rId7" Type="http://schemas.openxmlformats.org/officeDocument/2006/relationships/hyperlink" Target="http://www.opendatasupport.eu/" TargetMode="External"/><Relationship Id="rId12" Type="http://schemas.openxmlformats.org/officeDocument/2006/relationships/image" Target="../media/image23.png"/><Relationship Id="rId2" Type="http://schemas.openxmlformats.org/officeDocument/2006/relationships/notesSlide" Target="../notesSlides/notesSlide12.xml"/><Relationship Id="rId16" Type="http://schemas.openxmlformats.org/officeDocument/2006/relationships/hyperlink" Target="mailto:contact@opendatasupport.eu" TargetMode="Externa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hyperlink" Target="http://www.google.co.uk/url?sa=i&amp;rct=j&amp;q=&amp;esrc=s&amp;frm=1&amp;source=images&amp;cd=&amp;cad=rja&amp;docid=H73Bp3_m1xl35M&amp;tbnid=RL8r_BDa6hOUiM:&amp;ved=0CAUQjRw&amp;url=http://info.hjmt.com/blog/bid/271040/Should-You-Use-a-Live-Twitter-Stream-at-Your-Next-Event&amp;ei=dFmTUfTsGMWItQaWtIHoDA&amp;bvm=bv.46471029,d.Yms&amp;psig=AFQjCNEdFo_vMlWlFwv7YoyBHrTZ8pUvFA&amp;ust=1368697574802004" TargetMode="External"/><Relationship Id="rId5" Type="http://schemas.openxmlformats.org/officeDocument/2006/relationships/hyperlink" Target="http://www.slideshare.net/OpenDataSupport" TargetMode="External"/><Relationship Id="rId15" Type="http://schemas.openxmlformats.org/officeDocument/2006/relationships/image" Target="../media/image24.png"/><Relationship Id="rId10" Type="http://schemas.openxmlformats.org/officeDocument/2006/relationships/hyperlink" Target="http://www.linkedin.com/groups/Open-Data-Support-4859070?gid=4859070&amp;mostPopular=&amp;trk=tyah" TargetMode="External"/><Relationship Id="rId4" Type="http://schemas.openxmlformats.org/officeDocument/2006/relationships/image" Target="../media/image20.jpeg"/><Relationship Id="rId9" Type="http://schemas.openxmlformats.org/officeDocument/2006/relationships/image" Target="../media/image22.png"/><Relationship Id="rId14" Type="http://schemas.openxmlformats.org/officeDocument/2006/relationships/hyperlink" Target="http://joinup.ec.europa.eu/"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11.png"/><Relationship Id="rId7" Type="http://schemas.openxmlformats.org/officeDocument/2006/relationships/diagramLayout" Target="../diagrams/layou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Data" Target="../diagrams/data1.xml"/><Relationship Id="rId5" Type="http://schemas.openxmlformats.org/officeDocument/2006/relationships/image" Target="../media/image12.png"/><Relationship Id="rId10" Type="http://schemas.microsoft.com/office/2007/relationships/diagramDrawing" Target="../diagrams/drawing1.xml"/><Relationship Id="rId4" Type="http://schemas.openxmlformats.org/officeDocument/2006/relationships/image" Target="../media/image10.png"/><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895475" y="838200"/>
            <a:ext cx="5343525" cy="2734816"/>
          </a:xfrm>
        </p:spPr>
        <p:txBody>
          <a:bodyPr/>
          <a:lstStyle/>
          <a:p>
            <a:r>
              <a:rPr lang="de-DE" sz="5200" b="0" dirty="0" smtClean="0">
                <a:latin typeface="Bradley Hand ITC" pitchFamily="66" charset="0"/>
              </a:rPr>
              <a:t/>
            </a:r>
            <a:br>
              <a:rPr lang="de-DE" sz="5200" b="0" dirty="0" smtClean="0">
                <a:latin typeface="Bradley Hand ITC" pitchFamily="66" charset="0"/>
              </a:rPr>
            </a:br>
            <a:r>
              <a:rPr lang="de-DE" sz="5200" i="0" dirty="0" smtClean="0">
                <a:latin typeface="Bradley Hand ITC" pitchFamily="66" charset="0"/>
              </a:rPr>
              <a:t>Open Data Support</a:t>
            </a:r>
            <a:br>
              <a:rPr lang="de-DE" sz="5200" i="0" dirty="0" smtClean="0">
                <a:latin typeface="Bradley Hand ITC" pitchFamily="66" charset="0"/>
              </a:rPr>
            </a:br>
            <a:r>
              <a:rPr lang="de-DE" sz="4400" b="0" i="0" dirty="0" smtClean="0">
                <a:latin typeface="Bradley Hand ITC" pitchFamily="66" charset="0"/>
              </a:rPr>
              <a:t>Wie können wir Ihnen helfen?</a:t>
            </a:r>
            <a:endParaRPr lang="de-DE" sz="5200" b="0" dirty="0">
              <a:latin typeface="Bradley Hand ITC" pitchFamily="66" charset="0"/>
            </a:endParaRPr>
          </a:p>
        </p:txBody>
      </p:sp>
      <p:sp>
        <p:nvSpPr>
          <p:cNvPr id="10" name="Text Placeholder 9"/>
          <p:cNvSpPr>
            <a:spLocks noGrp="1"/>
          </p:cNvSpPr>
          <p:nvPr>
            <p:ph type="body" sz="quarter" idx="10"/>
          </p:nvPr>
        </p:nvSpPr>
        <p:spPr/>
        <p:txBody>
          <a:bodyPr/>
          <a:lstStyle/>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descr="C:\Users\kourtids\Documents\1. Clients\European Commission\DIGIT - SEMIC.EU\SEMIC - Phase 2\ca24595.jpg"/>
          <p:cNvPicPr>
            <a:picLocks noChangeAspect="1" noChangeArrowheads="1"/>
          </p:cNvPicPr>
          <p:nvPr/>
        </p:nvPicPr>
        <p:blipFill>
          <a:blip r:embed="rId3" cstate="print"/>
          <a:srcRect t="40241" r="2798" b="13750"/>
          <a:stretch>
            <a:fillRect/>
          </a:stretch>
        </p:blipFill>
        <p:spPr bwMode="auto">
          <a:xfrm>
            <a:off x="530026" y="1575841"/>
            <a:ext cx="2601813" cy="1224137"/>
          </a:xfrm>
          <a:prstGeom prst="rect">
            <a:avLst/>
          </a:prstGeom>
          <a:noFill/>
        </p:spPr>
      </p:pic>
      <p:sp>
        <p:nvSpPr>
          <p:cNvPr id="2" name="Title 1"/>
          <p:cNvSpPr>
            <a:spLocks noGrp="1"/>
          </p:cNvSpPr>
          <p:nvPr>
            <p:ph type="title"/>
          </p:nvPr>
        </p:nvSpPr>
        <p:spPr>
          <a:xfrm>
            <a:off x="458579" y="685800"/>
            <a:ext cx="8154000" cy="914400"/>
          </a:xfrm>
        </p:spPr>
        <p:txBody>
          <a:bodyPr/>
          <a:lstStyle/>
          <a:p>
            <a:r>
              <a:rPr lang="de-DE" dirty="0" smtClean="0"/>
              <a:t>Wir bieten Ihnen Unterstützung beim Veröffentlichungsmanagement</a:t>
            </a:r>
            <a:endParaRPr lang="de-DE" dirty="0"/>
          </a:p>
        </p:txBody>
      </p:sp>
      <p:sp>
        <p:nvSpPr>
          <p:cNvPr id="22" name="Rectangle 21"/>
          <p:cNvSpPr/>
          <p:nvPr/>
        </p:nvSpPr>
        <p:spPr bwMode="ltGray">
          <a:xfrm>
            <a:off x="533400" y="2957736"/>
            <a:ext cx="2598440" cy="648072"/>
          </a:xfrm>
          <a:prstGeom prst="rect">
            <a:avLst/>
          </a:pr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pPr lvl="0"/>
            <a:r>
              <a:rPr lang="de-DE" sz="2000" b="1" i="1" dirty="0" smtClean="0">
                <a:solidFill>
                  <a:schemeClr val="bg1"/>
                </a:solidFill>
                <a:latin typeface="Georgia" pitchFamily="18" charset="0"/>
              </a:rPr>
              <a:t>Zielgruppe</a:t>
            </a:r>
          </a:p>
        </p:txBody>
      </p:sp>
      <p:sp>
        <p:nvSpPr>
          <p:cNvPr id="23" name="Rectangle 22"/>
          <p:cNvSpPr/>
          <p:nvPr/>
        </p:nvSpPr>
        <p:spPr bwMode="ltGray">
          <a:xfrm>
            <a:off x="3275856" y="1575842"/>
            <a:ext cx="5334744" cy="1224136"/>
          </a:xfrm>
          <a:prstGeom prst="rect">
            <a:avLst/>
          </a:pr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500" dirty="0">
                <a:solidFill>
                  <a:schemeClr val="bg1"/>
                </a:solidFill>
                <a:latin typeface="Georgia" pitchFamily="18" charset="0"/>
              </a:rPr>
              <a:t>Wir helfen (potenziellen) </a:t>
            </a:r>
            <a:r>
              <a:rPr lang="de-DE" sz="1500" dirty="0" smtClean="0">
                <a:solidFill>
                  <a:schemeClr val="bg1"/>
                </a:solidFill>
                <a:latin typeface="Georgia" pitchFamily="18" charset="0"/>
              </a:rPr>
              <a:t>Herausgebern von Open Government Data </a:t>
            </a:r>
            <a:r>
              <a:rPr lang="de-DE" sz="1500" dirty="0">
                <a:solidFill>
                  <a:schemeClr val="bg1"/>
                </a:solidFill>
                <a:latin typeface="Georgia" pitchFamily="18" charset="0"/>
              </a:rPr>
              <a:t>dabei, wiederverwendbare Metadatenbeschreibungen für ihre Datensets vorzubereiten, zu transformieren und zu veröffentlichen.</a:t>
            </a:r>
          </a:p>
        </p:txBody>
      </p:sp>
      <p:sp>
        <p:nvSpPr>
          <p:cNvPr id="24" name="Rectangle 23"/>
          <p:cNvSpPr/>
          <p:nvPr/>
        </p:nvSpPr>
        <p:spPr bwMode="ltGray">
          <a:xfrm>
            <a:off x="3275856" y="2957736"/>
            <a:ext cx="2520280" cy="648072"/>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400" dirty="0" smtClean="0">
                <a:solidFill>
                  <a:schemeClr val="bg1"/>
                </a:solidFill>
                <a:latin typeface="Georgia" pitchFamily="18" charset="0"/>
              </a:rPr>
              <a:t>Open Data </a:t>
            </a:r>
            <a:r>
              <a:rPr lang="de-DE" sz="1400" dirty="0" smtClean="0">
                <a:solidFill>
                  <a:schemeClr val="bg1"/>
                </a:solidFill>
                <a:latin typeface="Georgia"/>
                <a:ea typeface="Arial"/>
                <a:cs typeface="Times New Roman"/>
              </a:rPr>
              <a:t>Portale</a:t>
            </a:r>
            <a:endParaRPr lang="de-DE" sz="1400" dirty="0">
              <a:solidFill>
                <a:schemeClr val="bg1"/>
              </a:solidFill>
            </a:endParaRPr>
          </a:p>
        </p:txBody>
      </p:sp>
      <p:sp>
        <p:nvSpPr>
          <p:cNvPr id="25" name="Rectangle 24"/>
          <p:cNvSpPr/>
          <p:nvPr/>
        </p:nvSpPr>
        <p:spPr bwMode="ltGray">
          <a:xfrm>
            <a:off x="5940152" y="2957736"/>
            <a:ext cx="2664296" cy="648072"/>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400" dirty="0" smtClean="0">
                <a:solidFill>
                  <a:schemeClr val="bg1"/>
                </a:solidFill>
                <a:latin typeface="Georgia"/>
                <a:ea typeface="Arial"/>
                <a:cs typeface="Times New Roman"/>
              </a:rPr>
              <a:t>Herausgeber von </a:t>
            </a:r>
            <a:r>
              <a:rPr lang="de-DE" sz="1400" dirty="0" smtClean="0">
                <a:solidFill>
                  <a:schemeClr val="bg1"/>
                </a:solidFill>
                <a:latin typeface="Georgia" pitchFamily="18" charset="0"/>
              </a:rPr>
              <a:t>Open Government Data </a:t>
            </a:r>
            <a:endParaRPr lang="de-DE" sz="1400" dirty="0">
              <a:solidFill>
                <a:schemeClr val="bg1"/>
              </a:solidFill>
            </a:endParaRPr>
          </a:p>
        </p:txBody>
      </p:sp>
      <p:sp>
        <p:nvSpPr>
          <p:cNvPr id="27" name="Rectangle 26"/>
          <p:cNvSpPr/>
          <p:nvPr/>
        </p:nvSpPr>
        <p:spPr bwMode="ltGray">
          <a:xfrm>
            <a:off x="533400" y="3749824"/>
            <a:ext cx="2598440" cy="2271464"/>
          </a:xfrm>
          <a:prstGeom prst="rect">
            <a:avLst/>
          </a:pr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2000" b="1" i="1" dirty="0" smtClean="0">
                <a:solidFill>
                  <a:schemeClr val="bg1"/>
                </a:solidFill>
                <a:latin typeface="Georgia" pitchFamily="18" charset="0"/>
              </a:rPr>
              <a:t>Was ist Ihr Vorteil?</a:t>
            </a:r>
          </a:p>
        </p:txBody>
      </p:sp>
      <p:sp>
        <p:nvSpPr>
          <p:cNvPr id="28" name="Rectangle 27"/>
          <p:cNvSpPr/>
          <p:nvPr/>
        </p:nvSpPr>
        <p:spPr bwMode="ltGray">
          <a:xfrm>
            <a:off x="3275856" y="3749824"/>
            <a:ext cx="5328592" cy="687288"/>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lvl="0">
              <a:spcBef>
                <a:spcPct val="0"/>
              </a:spcBef>
              <a:spcAft>
                <a:spcPct val="0"/>
              </a:spcAft>
            </a:pPr>
            <a:r>
              <a:rPr lang="de-DE" sz="1400" b="1" dirty="0" smtClean="0">
                <a:latin typeface="+mj-lt"/>
              </a:rPr>
              <a:t>Erhöhen der Sichtbarkeit</a:t>
            </a:r>
            <a:r>
              <a:rPr lang="de-DE" sz="1400" dirty="0" smtClean="0">
                <a:latin typeface="+mj-lt"/>
              </a:rPr>
              <a:t>: Machen Sie Datensätze über verschiedene Zugangspunkte auffindbar. </a:t>
            </a:r>
            <a:endParaRPr lang="de-DE" sz="1400" dirty="0" smtClean="0">
              <a:solidFill>
                <a:schemeClr val="bg1"/>
              </a:solidFill>
              <a:latin typeface="Arial" pitchFamily="34" charset="0"/>
              <a:cs typeface="Arial" pitchFamily="34" charset="0"/>
            </a:endParaRPr>
          </a:p>
        </p:txBody>
      </p:sp>
      <p:sp>
        <p:nvSpPr>
          <p:cNvPr id="18" name="Rectangle 17"/>
          <p:cNvSpPr/>
          <p:nvPr/>
        </p:nvSpPr>
        <p:spPr bwMode="ltGray">
          <a:xfrm>
            <a:off x="3275856" y="4509120"/>
            <a:ext cx="5328592" cy="72008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lvl="0">
              <a:spcBef>
                <a:spcPct val="0"/>
              </a:spcBef>
              <a:spcAft>
                <a:spcPct val="0"/>
              </a:spcAft>
            </a:pPr>
            <a:r>
              <a:rPr lang="de-DE" sz="1400" b="1" dirty="0" smtClean="0">
                <a:latin typeface="+mj-lt"/>
              </a:rPr>
              <a:t>Fördern der Wiederverwendung</a:t>
            </a:r>
            <a:r>
              <a:rPr lang="de-DE" sz="1400" dirty="0" smtClean="0">
                <a:latin typeface="+mj-lt"/>
              </a:rPr>
              <a:t>: Vergrößern und stärken Sie die Community der Wiederverwender.</a:t>
            </a:r>
            <a:endParaRPr lang="de-DE" sz="1400" dirty="0" smtClean="0">
              <a:solidFill>
                <a:schemeClr val="bg1"/>
              </a:solidFill>
              <a:latin typeface="Arial" pitchFamily="34" charset="0"/>
              <a:cs typeface="Arial" pitchFamily="34" charset="0"/>
            </a:endParaRPr>
          </a:p>
        </p:txBody>
      </p:sp>
      <p:sp>
        <p:nvSpPr>
          <p:cNvPr id="19" name="Rectangle 18"/>
          <p:cNvSpPr/>
          <p:nvPr/>
        </p:nvSpPr>
        <p:spPr bwMode="ltGray">
          <a:xfrm>
            <a:off x="3275856" y="5301208"/>
            <a:ext cx="5328592" cy="72008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lvl="0">
              <a:spcBef>
                <a:spcPct val="0"/>
              </a:spcBef>
              <a:spcAft>
                <a:spcPct val="0"/>
              </a:spcAft>
            </a:pPr>
            <a:r>
              <a:rPr lang="de-DE" sz="1400" b="1" dirty="0" smtClean="0">
                <a:latin typeface="+mj-lt"/>
              </a:rPr>
              <a:t>Verbessern der Qualität</a:t>
            </a:r>
            <a:r>
              <a:rPr lang="de-DE" sz="1400" dirty="0" smtClean="0">
                <a:latin typeface="+mj-lt"/>
              </a:rPr>
              <a:t>: Reichern Sie </a:t>
            </a:r>
            <a:r>
              <a:rPr lang="de-DE" sz="1400" dirty="0" smtClean="0">
                <a:solidFill>
                  <a:schemeClr val="bg1"/>
                </a:solidFill>
                <a:latin typeface="Georgia" pitchFamily="18" charset="0"/>
              </a:rPr>
              <a:t>Open Government Data</a:t>
            </a:r>
            <a:r>
              <a:rPr lang="de-DE" sz="1400" dirty="0" smtClean="0">
                <a:latin typeface="+mj-lt"/>
              </a:rPr>
              <a:t> mit Metadaten an, verknüpfen Sie Daten mit anderen Daten, </a:t>
            </a:r>
            <a:r>
              <a:rPr lang="de-DE" sz="1400" dirty="0" err="1" smtClean="0">
                <a:latin typeface="+mj-lt"/>
              </a:rPr>
              <a:t>crowdsourcen</a:t>
            </a:r>
            <a:r>
              <a:rPr lang="de-DE" sz="1400" dirty="0" smtClean="0">
                <a:latin typeface="+mj-lt"/>
              </a:rPr>
              <a:t> Sie die Datenqualität.</a:t>
            </a:r>
            <a:endParaRPr lang="de-DE" sz="1400" dirty="0" smtClean="0">
              <a:solidFill>
                <a:schemeClr val="bg1"/>
              </a:solidFill>
              <a:latin typeface="Arial" pitchFamily="34" charset="0"/>
              <a:cs typeface="Arial" pitchFamily="34" charset="0"/>
            </a:endParaRPr>
          </a:p>
        </p:txBody>
      </p:sp>
      <p:sp>
        <p:nvSpPr>
          <p:cNvPr id="20" name="Slide Number Placeholder 19"/>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a:t>Wir bieten Ihnen </a:t>
            </a:r>
            <a:r>
              <a:rPr lang="de-DE" sz="2600" dirty="0"/>
              <a:t>Trainingsdienstleistungen</a:t>
            </a:r>
            <a:endParaRPr lang="en-GB" sz="2600" dirty="0"/>
          </a:p>
        </p:txBody>
      </p:sp>
      <p:sp>
        <p:nvSpPr>
          <p:cNvPr id="11" name="Rectangle 10"/>
          <p:cNvSpPr/>
          <p:nvPr/>
        </p:nvSpPr>
        <p:spPr bwMode="ltGray">
          <a:xfrm>
            <a:off x="533400" y="1533872"/>
            <a:ext cx="2514600" cy="1247056"/>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t" anchorCtr="0"/>
          <a:lstStyle/>
          <a:p>
            <a:r>
              <a:rPr lang="de-DE" sz="2800" b="1" i="1" dirty="0" smtClean="0">
                <a:solidFill>
                  <a:schemeClr val="bg1"/>
                </a:solidFill>
                <a:latin typeface="Georgia" pitchFamily="18" charset="0"/>
              </a:rPr>
              <a:t>Training</a:t>
            </a:r>
          </a:p>
          <a:p>
            <a:r>
              <a:rPr lang="de-DE" sz="2800" b="1" i="1" dirty="0" err="1" smtClean="0">
                <a:solidFill>
                  <a:schemeClr val="bg1"/>
                </a:solidFill>
                <a:latin typeface="Georgia" pitchFamily="18" charset="0"/>
              </a:rPr>
              <a:t>services</a:t>
            </a:r>
            <a:endParaRPr lang="de-DE" sz="2800" b="1" i="1" dirty="0" smtClean="0">
              <a:solidFill>
                <a:schemeClr val="bg1"/>
              </a:solidFill>
              <a:latin typeface="Georgia" pitchFamily="18" charset="0"/>
            </a:endParaRPr>
          </a:p>
        </p:txBody>
      </p:sp>
      <p:sp>
        <p:nvSpPr>
          <p:cNvPr id="12" name="Rectangle 11"/>
          <p:cNvSpPr/>
          <p:nvPr/>
        </p:nvSpPr>
        <p:spPr bwMode="ltGray">
          <a:xfrm>
            <a:off x="533400" y="2924944"/>
            <a:ext cx="2514600" cy="1066800"/>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2400" b="1" i="1" dirty="0" smtClean="0">
                <a:solidFill>
                  <a:schemeClr val="bg1"/>
                </a:solidFill>
                <a:latin typeface="Georgia" pitchFamily="18" charset="0"/>
              </a:rPr>
              <a:t>Zielgruppe</a:t>
            </a:r>
          </a:p>
        </p:txBody>
      </p:sp>
      <p:sp>
        <p:nvSpPr>
          <p:cNvPr id="13" name="Rectangle 12"/>
          <p:cNvSpPr/>
          <p:nvPr/>
        </p:nvSpPr>
        <p:spPr bwMode="ltGray">
          <a:xfrm>
            <a:off x="3200400"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400" dirty="0" smtClean="0">
                <a:solidFill>
                  <a:schemeClr val="bg1"/>
                </a:solidFill>
                <a:latin typeface="Georgia"/>
                <a:ea typeface="Arial"/>
                <a:cs typeface="Times New Roman"/>
              </a:rPr>
              <a:t>Entscheidungs-träger und Regierungs-beamte</a:t>
            </a:r>
            <a:endParaRPr lang="de-DE" sz="1400" dirty="0">
              <a:solidFill>
                <a:schemeClr val="bg1"/>
              </a:solidFill>
            </a:endParaRPr>
          </a:p>
        </p:txBody>
      </p:sp>
      <p:sp>
        <p:nvSpPr>
          <p:cNvPr id="14" name="Rectangle 13"/>
          <p:cNvSpPr/>
          <p:nvPr/>
        </p:nvSpPr>
        <p:spPr bwMode="ltGray">
          <a:xfrm>
            <a:off x="3200400" y="1533872"/>
            <a:ext cx="5410200" cy="1247056"/>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500" dirty="0">
                <a:solidFill>
                  <a:schemeClr val="bg1"/>
                </a:solidFill>
                <a:latin typeface="Georgia" pitchFamily="18" charset="0"/>
              </a:rPr>
              <a:t>Wir trainieren öffentliche Verwaltungen in ganz Europa hinsichtlich des Mehrwerts von (</a:t>
            </a:r>
            <a:r>
              <a:rPr lang="de-DE" sz="1500" dirty="0" err="1">
                <a:solidFill>
                  <a:schemeClr val="bg1"/>
                </a:solidFill>
                <a:latin typeface="Georgia" pitchFamily="18" charset="0"/>
              </a:rPr>
              <a:t>Linked</a:t>
            </a:r>
            <a:r>
              <a:rPr lang="de-DE" sz="1500" dirty="0">
                <a:solidFill>
                  <a:schemeClr val="bg1"/>
                </a:solidFill>
                <a:latin typeface="Georgia" pitchFamily="18" charset="0"/>
              </a:rPr>
              <a:t>) </a:t>
            </a:r>
            <a:r>
              <a:rPr lang="de-DE" sz="1500" dirty="0" smtClean="0">
                <a:solidFill>
                  <a:schemeClr val="bg1"/>
                </a:solidFill>
                <a:latin typeface="Georgia" pitchFamily="18" charset="0"/>
              </a:rPr>
              <a:t>Open Government Data </a:t>
            </a:r>
            <a:r>
              <a:rPr lang="de-DE" sz="1500" dirty="0">
                <a:solidFill>
                  <a:schemeClr val="bg1"/>
                </a:solidFill>
                <a:latin typeface="Georgia" pitchFamily="18" charset="0"/>
              </a:rPr>
              <a:t>und helfen ihnen dabei, Kapazitäten in der effektiven und effizienten Veröffentlichung von Daten aufzubauen.</a:t>
            </a:r>
          </a:p>
        </p:txBody>
      </p:sp>
      <p:sp>
        <p:nvSpPr>
          <p:cNvPr id="18" name="Rectangle 17"/>
          <p:cNvSpPr/>
          <p:nvPr/>
        </p:nvSpPr>
        <p:spPr bwMode="ltGray">
          <a:xfrm>
            <a:off x="5055326"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400" dirty="0" smtClean="0">
                <a:solidFill>
                  <a:schemeClr val="bg1"/>
                </a:solidFill>
                <a:latin typeface="Georgia"/>
                <a:ea typeface="Arial"/>
                <a:cs typeface="Times New Roman"/>
              </a:rPr>
              <a:t>IT-Strategen der Regierung</a:t>
            </a:r>
            <a:endParaRPr lang="de-DE" sz="1400" dirty="0">
              <a:solidFill>
                <a:schemeClr val="bg1"/>
              </a:solidFill>
            </a:endParaRPr>
          </a:p>
        </p:txBody>
      </p:sp>
      <p:sp>
        <p:nvSpPr>
          <p:cNvPr id="19" name="Rectangle 18"/>
          <p:cNvSpPr/>
          <p:nvPr/>
        </p:nvSpPr>
        <p:spPr bwMode="ltGray">
          <a:xfrm>
            <a:off x="6934200" y="2924944"/>
            <a:ext cx="1676400" cy="10668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400" dirty="0" smtClean="0">
                <a:solidFill>
                  <a:schemeClr val="bg1"/>
                </a:solidFill>
                <a:latin typeface="Georgia"/>
                <a:ea typeface="Arial"/>
                <a:cs typeface="Times New Roman"/>
              </a:rPr>
              <a:t>Software-Ingenieure der Regierung</a:t>
            </a:r>
          </a:p>
        </p:txBody>
      </p:sp>
      <p:sp>
        <p:nvSpPr>
          <p:cNvPr id="23" name="Rectangle 22"/>
          <p:cNvSpPr/>
          <p:nvPr/>
        </p:nvSpPr>
        <p:spPr bwMode="ltGray">
          <a:xfrm>
            <a:off x="533400" y="4149080"/>
            <a:ext cx="2514600" cy="1728192"/>
          </a:xfrm>
          <a:prstGeom prst="rect">
            <a:avLst/>
          </a:prstGeom>
          <a:solidFill>
            <a:schemeClr val="accent3">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2400" b="1" i="1" dirty="0" smtClean="0">
                <a:solidFill>
                  <a:schemeClr val="bg1"/>
                </a:solidFill>
                <a:latin typeface="Georgia" pitchFamily="18" charset="0"/>
              </a:rPr>
              <a:t>Was werden Sie lernen?</a:t>
            </a:r>
          </a:p>
        </p:txBody>
      </p:sp>
      <p:sp>
        <p:nvSpPr>
          <p:cNvPr id="24" name="Rectangle 23"/>
          <p:cNvSpPr/>
          <p:nvPr/>
        </p:nvSpPr>
        <p:spPr bwMode="ltGray">
          <a:xfrm>
            <a:off x="3200400"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pPr lvl="0">
              <a:spcBef>
                <a:spcPct val="0"/>
              </a:spcBef>
              <a:spcAft>
                <a:spcPct val="0"/>
              </a:spcAft>
            </a:pPr>
            <a:r>
              <a:rPr lang="de-DE" sz="1200" dirty="0" smtClean="0">
                <a:solidFill>
                  <a:schemeClr val="bg1"/>
                </a:solidFill>
                <a:latin typeface="Georgia" pitchFamily="18" charset="0"/>
                <a:ea typeface="Arial" pitchFamily="34" charset="0"/>
                <a:cs typeface="Times New Roman" pitchFamily="18" charset="0"/>
              </a:rPr>
              <a:t>Sie verstehen und konzipieren den Mehrwert von </a:t>
            </a:r>
            <a:r>
              <a:rPr lang="de-DE" sz="1200" dirty="0" err="1" smtClean="0">
                <a:solidFill>
                  <a:schemeClr val="bg1"/>
                </a:solidFill>
                <a:latin typeface="Georgia" pitchFamily="18" charset="0"/>
                <a:ea typeface="Arial" pitchFamily="34" charset="0"/>
                <a:cs typeface="Times New Roman" pitchFamily="18" charset="0"/>
              </a:rPr>
              <a:t>Linked</a:t>
            </a:r>
            <a:r>
              <a:rPr lang="de-DE" sz="1200" dirty="0" smtClean="0">
                <a:solidFill>
                  <a:schemeClr val="bg1"/>
                </a:solidFill>
                <a:latin typeface="Georgia" pitchFamily="18" charset="0"/>
                <a:ea typeface="Arial" pitchFamily="34" charset="0"/>
                <a:cs typeface="Times New Roman" pitchFamily="18" charset="0"/>
              </a:rPr>
              <a:t> </a:t>
            </a:r>
            <a:r>
              <a:rPr lang="de-DE" sz="1200" dirty="0" smtClean="0">
                <a:solidFill>
                  <a:schemeClr val="bg1"/>
                </a:solidFill>
                <a:latin typeface="Georgia" pitchFamily="18" charset="0"/>
              </a:rPr>
              <a:t>Open Government Data </a:t>
            </a:r>
            <a:r>
              <a:rPr lang="de-DE" sz="1200" dirty="0" smtClean="0">
                <a:solidFill>
                  <a:schemeClr val="bg1"/>
                </a:solidFill>
                <a:latin typeface="Georgia" pitchFamily="18" charset="0"/>
                <a:ea typeface="Arial" pitchFamily="34" charset="0"/>
                <a:cs typeface="Times New Roman" pitchFamily="18" charset="0"/>
              </a:rPr>
              <a:t>für Ihre Domäne.</a:t>
            </a:r>
            <a:endParaRPr lang="de-DE" sz="1200" dirty="0" smtClean="0">
              <a:solidFill>
                <a:schemeClr val="bg1"/>
              </a:solidFill>
              <a:latin typeface="Arial" pitchFamily="34" charset="0"/>
              <a:cs typeface="Arial" pitchFamily="34" charset="0"/>
            </a:endParaRPr>
          </a:p>
        </p:txBody>
      </p:sp>
      <p:sp>
        <p:nvSpPr>
          <p:cNvPr id="25" name="Rectangle 24"/>
          <p:cNvSpPr/>
          <p:nvPr/>
        </p:nvSpPr>
        <p:spPr bwMode="ltGray">
          <a:xfrm>
            <a:off x="5055326"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200" dirty="0" smtClean="0">
                <a:latin typeface="Georgia" pitchFamily="18" charset="0"/>
                <a:ea typeface="Arial" pitchFamily="34" charset="0"/>
                <a:cs typeface="Times New Roman" pitchFamily="18" charset="0"/>
              </a:rPr>
              <a:t>Sie verstehen den Lebenszyklus und die Veröffentlich-</a:t>
            </a:r>
            <a:r>
              <a:rPr lang="de-DE" sz="1200" dirty="0" err="1" smtClean="0">
                <a:latin typeface="Georgia" pitchFamily="18" charset="0"/>
                <a:ea typeface="Arial" pitchFamily="34" charset="0"/>
                <a:cs typeface="Times New Roman" pitchFamily="18" charset="0"/>
              </a:rPr>
              <a:t>ungsvoraussetz</a:t>
            </a:r>
            <a:r>
              <a:rPr lang="de-DE" sz="1200" dirty="0" smtClean="0">
                <a:latin typeface="Georgia" pitchFamily="18" charset="0"/>
                <a:ea typeface="Arial" pitchFamily="34" charset="0"/>
                <a:cs typeface="Times New Roman" pitchFamily="18" charset="0"/>
              </a:rPr>
              <a:t>-</a:t>
            </a:r>
            <a:r>
              <a:rPr lang="de-DE" sz="1200" dirty="0" err="1" smtClean="0">
                <a:latin typeface="Georgia" pitchFamily="18" charset="0"/>
                <a:ea typeface="Arial" pitchFamily="34" charset="0"/>
                <a:cs typeface="Times New Roman" pitchFamily="18" charset="0"/>
              </a:rPr>
              <a:t>ungen</a:t>
            </a:r>
            <a:r>
              <a:rPr lang="de-DE" sz="1200" dirty="0" smtClean="0">
                <a:latin typeface="Georgia" pitchFamily="18" charset="0"/>
                <a:ea typeface="Arial" pitchFamily="34" charset="0"/>
                <a:cs typeface="Times New Roman" pitchFamily="18" charset="0"/>
              </a:rPr>
              <a:t> von </a:t>
            </a:r>
            <a:r>
              <a:rPr lang="de-DE" sz="1200" dirty="0" err="1" smtClean="0">
                <a:latin typeface="Georgia" pitchFamily="18" charset="0"/>
                <a:ea typeface="Arial" pitchFamily="34" charset="0"/>
                <a:cs typeface="Times New Roman" pitchFamily="18" charset="0"/>
              </a:rPr>
              <a:t>Linked</a:t>
            </a:r>
            <a:r>
              <a:rPr lang="de-DE" sz="1200" dirty="0" smtClean="0">
                <a:latin typeface="Georgia" pitchFamily="18" charset="0"/>
                <a:ea typeface="Arial" pitchFamily="34" charset="0"/>
                <a:cs typeface="Times New Roman" pitchFamily="18" charset="0"/>
              </a:rPr>
              <a:t> </a:t>
            </a:r>
            <a:r>
              <a:rPr lang="de-DE" sz="1200" dirty="0" smtClean="0">
                <a:solidFill>
                  <a:schemeClr val="bg1"/>
                </a:solidFill>
                <a:latin typeface="Georgia" pitchFamily="18" charset="0"/>
              </a:rPr>
              <a:t>Open Government Data </a:t>
            </a:r>
            <a:r>
              <a:rPr lang="de-DE" sz="1200" dirty="0" smtClean="0">
                <a:latin typeface="Georgia" pitchFamily="18" charset="0"/>
                <a:ea typeface="Arial" pitchFamily="34" charset="0"/>
                <a:cs typeface="Times New Roman" pitchFamily="18" charset="0"/>
              </a:rPr>
              <a:t>.</a:t>
            </a:r>
          </a:p>
        </p:txBody>
      </p:sp>
      <p:sp>
        <p:nvSpPr>
          <p:cNvPr id="26" name="Rectangle 25"/>
          <p:cNvSpPr/>
          <p:nvPr/>
        </p:nvSpPr>
        <p:spPr bwMode="ltGray">
          <a:xfrm>
            <a:off x="6934200" y="4149080"/>
            <a:ext cx="1676400" cy="172819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200" dirty="0" smtClean="0">
                <a:solidFill>
                  <a:schemeClr val="bg1"/>
                </a:solidFill>
                <a:latin typeface="Georgia" pitchFamily="18" charset="0"/>
                <a:ea typeface="Arial" pitchFamily="34" charset="0"/>
                <a:cs typeface="Times New Roman" pitchFamily="18" charset="0"/>
              </a:rPr>
              <a:t>Sie sammeln praktische Erfahrung mit </a:t>
            </a:r>
            <a:r>
              <a:rPr lang="de-DE" sz="1200" dirty="0" err="1" smtClean="0">
                <a:solidFill>
                  <a:schemeClr val="bg1"/>
                </a:solidFill>
                <a:latin typeface="Georgia" pitchFamily="18" charset="0"/>
                <a:ea typeface="Arial" pitchFamily="34" charset="0"/>
                <a:cs typeface="Times New Roman" pitchFamily="18" charset="0"/>
              </a:rPr>
              <a:t>Linked</a:t>
            </a:r>
            <a:r>
              <a:rPr lang="de-DE" sz="1200" dirty="0">
                <a:solidFill>
                  <a:schemeClr val="bg1"/>
                </a:solidFill>
                <a:latin typeface="Georgia" pitchFamily="18" charset="0"/>
                <a:ea typeface="Arial" pitchFamily="34" charset="0"/>
                <a:cs typeface="Times New Roman" pitchFamily="18" charset="0"/>
              </a:rPr>
              <a:t> </a:t>
            </a:r>
            <a:r>
              <a:rPr lang="de-DE" sz="1200" dirty="0" smtClean="0">
                <a:solidFill>
                  <a:schemeClr val="bg1"/>
                </a:solidFill>
                <a:latin typeface="Georgia" pitchFamily="18" charset="0"/>
              </a:rPr>
              <a:t>Open Government Data </a:t>
            </a:r>
            <a:r>
              <a:rPr lang="de-DE" sz="1200" dirty="0" smtClean="0">
                <a:solidFill>
                  <a:schemeClr val="bg1"/>
                </a:solidFill>
                <a:latin typeface="Georgia" pitchFamily="18" charset="0"/>
                <a:ea typeface="Arial" pitchFamily="34" charset="0"/>
                <a:cs typeface="Times New Roman" pitchFamily="18" charset="0"/>
              </a:rPr>
              <a:t>Technologien</a:t>
            </a:r>
            <a:r>
              <a:rPr lang="de-DE" sz="1200" dirty="0">
                <a:solidFill>
                  <a:schemeClr val="bg1"/>
                </a:solidFill>
                <a:latin typeface="Georgia" pitchFamily="18" charset="0"/>
                <a:ea typeface="Arial" pitchFamily="34" charset="0"/>
                <a:cs typeface="Times New Roman" pitchFamily="18" charset="0"/>
              </a:rPr>
              <a:t>.</a:t>
            </a:r>
            <a:endParaRPr lang="de-DE" sz="1200" dirty="0" smtClean="0">
              <a:solidFill>
                <a:schemeClr val="bg1"/>
              </a:solidFill>
              <a:latin typeface="Georgia" pitchFamily="18" charset="0"/>
              <a:ea typeface="Arial" pitchFamily="34" charset="0"/>
              <a:cs typeface="Times New Roman" pitchFamily="18" charset="0"/>
            </a:endParaRPr>
          </a:p>
        </p:txBody>
      </p:sp>
      <p:sp>
        <p:nvSpPr>
          <p:cNvPr id="17" name="Slide Number Placeholder 16"/>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11</a:t>
            </a:fld>
            <a:endParaRPr lang="en-GB" dirty="0"/>
          </a:p>
        </p:txBody>
      </p:sp>
      <p:pic>
        <p:nvPicPr>
          <p:cNvPr id="16385" name="Picture 1" descr="C:\Users\kourtids\Documents\1. Clients\European Commission\DIGIT - SEMIC.EU\SEMIC - Phase 2\42-15262148.jpg"/>
          <p:cNvPicPr>
            <a:picLocks noChangeAspect="1" noChangeArrowheads="1"/>
          </p:cNvPicPr>
          <p:nvPr/>
        </p:nvPicPr>
        <p:blipFill>
          <a:blip r:embed="rId3" cstate="print"/>
          <a:srcRect t="12494" b="9970"/>
          <a:stretch>
            <a:fillRect/>
          </a:stretch>
        </p:blipFill>
        <p:spPr bwMode="auto">
          <a:xfrm>
            <a:off x="530027" y="1532409"/>
            <a:ext cx="2523107" cy="124851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ltGray">
          <a:xfrm>
            <a:off x="4644008" y="2695600"/>
            <a:ext cx="2514600" cy="2841104"/>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b" anchorCtr="0"/>
          <a:lstStyle/>
          <a:p>
            <a:pPr algn="ctr"/>
            <a:r>
              <a:rPr lang="de-DE" sz="2800" b="1" i="1" dirty="0" smtClean="0">
                <a:solidFill>
                  <a:schemeClr val="bg1"/>
                </a:solidFill>
                <a:latin typeface="Georgia" pitchFamily="18" charset="0"/>
              </a:rPr>
              <a:t>Vor-Ort-</a:t>
            </a:r>
          </a:p>
          <a:p>
            <a:pPr algn="ctr"/>
            <a:r>
              <a:rPr lang="de-DE" sz="2800" b="1" i="1" dirty="0" smtClean="0">
                <a:solidFill>
                  <a:schemeClr val="bg1"/>
                </a:solidFill>
                <a:latin typeface="Georgia" pitchFamily="18" charset="0"/>
              </a:rPr>
              <a:t>Training</a:t>
            </a:r>
          </a:p>
        </p:txBody>
      </p:sp>
      <p:sp>
        <p:nvSpPr>
          <p:cNvPr id="14" name="Rectangle 13"/>
          <p:cNvSpPr/>
          <p:nvPr/>
        </p:nvSpPr>
        <p:spPr bwMode="ltGray">
          <a:xfrm>
            <a:off x="1907704" y="2695600"/>
            <a:ext cx="2514600" cy="2841104"/>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b" anchorCtr="0"/>
          <a:lstStyle/>
          <a:p>
            <a:pPr algn="ctr"/>
            <a:r>
              <a:rPr lang="en-GB" sz="2800" b="1" i="1" dirty="0" smtClean="0">
                <a:solidFill>
                  <a:schemeClr val="bg1"/>
                </a:solidFill>
                <a:latin typeface="Georgia" pitchFamily="18" charset="0"/>
              </a:rPr>
              <a:t>Online-Training</a:t>
            </a:r>
          </a:p>
        </p:txBody>
      </p:sp>
      <p:sp>
        <p:nvSpPr>
          <p:cNvPr id="2" name="Title 1"/>
          <p:cNvSpPr>
            <a:spLocks noGrp="1"/>
          </p:cNvSpPr>
          <p:nvPr>
            <p:ph type="title"/>
          </p:nvPr>
        </p:nvSpPr>
        <p:spPr/>
        <p:txBody>
          <a:bodyPr/>
          <a:lstStyle/>
          <a:p>
            <a:r>
              <a:rPr lang="de-DE" sz="2800" dirty="0" smtClean="0"/>
              <a:t>Unsere Trainingsdienstleistungen</a:t>
            </a:r>
            <a:endParaRPr lang="de-DE" sz="2800" dirty="0"/>
          </a:p>
        </p:txBody>
      </p:sp>
      <p:pic>
        <p:nvPicPr>
          <p:cNvPr id="9" name="Picture 6" descr="black board, learn, school, table, teach, tutorials icon"/>
          <p:cNvPicPr>
            <a:picLocks noChangeAspect="1" noChangeArrowheads="1"/>
          </p:cNvPicPr>
          <p:nvPr/>
        </p:nvPicPr>
        <p:blipFill>
          <a:blip r:embed="rId2" cstate="print">
            <a:grayscl/>
            <a:lum bright="6000" contrast="52000"/>
          </a:blip>
          <a:srcRect/>
          <a:stretch>
            <a:fillRect/>
          </a:stretch>
        </p:blipFill>
        <p:spPr bwMode="auto">
          <a:xfrm rot="10800000" flipV="1">
            <a:off x="5316588" y="3115773"/>
            <a:ext cx="1152128" cy="1152128"/>
          </a:xfrm>
          <a:prstGeom prst="rect">
            <a:avLst/>
          </a:prstGeom>
          <a:noFill/>
        </p:spPr>
      </p:pic>
      <p:pic>
        <p:nvPicPr>
          <p:cNvPr id="10" name="Picture 10" descr="computer icon"/>
          <p:cNvPicPr>
            <a:picLocks noChangeAspect="1" noChangeArrowheads="1"/>
          </p:cNvPicPr>
          <p:nvPr/>
        </p:nvPicPr>
        <p:blipFill>
          <a:blip r:embed="rId3" cstate="print">
            <a:duotone>
              <a:schemeClr val="bg2">
                <a:shade val="45000"/>
                <a:satMod val="135000"/>
              </a:schemeClr>
              <a:prstClr val="white"/>
            </a:duotone>
            <a:lum bright="100000"/>
          </a:blip>
          <a:srcRect/>
          <a:stretch>
            <a:fillRect/>
          </a:stretch>
        </p:blipFill>
        <p:spPr bwMode="auto">
          <a:xfrm>
            <a:off x="2627784" y="3127648"/>
            <a:ext cx="990600" cy="990600"/>
          </a:xfrm>
          <a:prstGeom prst="rect">
            <a:avLst/>
          </a:prstGeom>
          <a:noFill/>
        </p:spPr>
      </p:pic>
      <p:sp>
        <p:nvSpPr>
          <p:cNvPr id="11" name="TextBox 10"/>
          <p:cNvSpPr txBox="1"/>
          <p:nvPr/>
        </p:nvSpPr>
        <p:spPr>
          <a:xfrm>
            <a:off x="1907704" y="1556792"/>
            <a:ext cx="2514600" cy="1008112"/>
          </a:xfrm>
          <a:prstGeom prst="rect">
            <a:avLst/>
          </a:prstGeom>
          <a:noFill/>
        </p:spPr>
        <p:txBody>
          <a:bodyPr wrap="square" lIns="0" tIns="0" rIns="0" bIns="0" rtlCol="0" anchor="ctr">
            <a:noAutofit/>
          </a:bodyPr>
          <a:lstStyle/>
          <a:p>
            <a:pPr indent="-274320" algn="ctr">
              <a:spcAft>
                <a:spcPts val="900"/>
              </a:spcAft>
            </a:pPr>
            <a:r>
              <a:rPr lang="de-DE" sz="1400" dirty="0" smtClean="0">
                <a:solidFill>
                  <a:schemeClr val="accent3"/>
                </a:solidFill>
                <a:latin typeface="+mj-lt"/>
                <a:ea typeface="Hand Of Sean" pitchFamily="2" charset="-128"/>
              </a:rPr>
              <a:t>Alle Trainings sind online frei abrufbar auf </a:t>
            </a:r>
            <a:r>
              <a:rPr lang="de-DE" sz="1400" dirty="0" err="1" smtClean="0">
                <a:solidFill>
                  <a:schemeClr val="accent3"/>
                </a:solidFill>
                <a:latin typeface="+mj-lt"/>
                <a:ea typeface="Hand Of Sean" pitchFamily="2" charset="-128"/>
              </a:rPr>
              <a:t>Joinup</a:t>
            </a:r>
            <a:r>
              <a:rPr lang="de-DE" sz="1400" dirty="0" smtClean="0">
                <a:solidFill>
                  <a:schemeClr val="accent3"/>
                </a:solidFill>
                <a:latin typeface="+mj-lt"/>
                <a:ea typeface="Hand Of Sean" pitchFamily="2" charset="-128"/>
              </a:rPr>
              <a:t>.</a:t>
            </a:r>
          </a:p>
        </p:txBody>
      </p:sp>
      <p:sp>
        <p:nvSpPr>
          <p:cNvPr id="13" name="TextBox 12"/>
          <p:cNvSpPr txBox="1"/>
          <p:nvPr/>
        </p:nvSpPr>
        <p:spPr>
          <a:xfrm>
            <a:off x="4644008" y="1556792"/>
            <a:ext cx="2514600" cy="1008112"/>
          </a:xfrm>
          <a:prstGeom prst="rect">
            <a:avLst/>
          </a:prstGeom>
          <a:noFill/>
        </p:spPr>
        <p:txBody>
          <a:bodyPr wrap="square" lIns="0" tIns="0" rIns="0" bIns="0" rtlCol="0" anchor="ctr">
            <a:noAutofit/>
          </a:bodyPr>
          <a:lstStyle/>
          <a:p>
            <a:pPr indent="-274320" algn="ctr">
              <a:spcAft>
                <a:spcPts val="900"/>
              </a:spcAft>
            </a:pPr>
            <a:r>
              <a:rPr lang="de-DE" sz="1400" dirty="0" smtClean="0">
                <a:solidFill>
                  <a:schemeClr val="accent2"/>
                </a:solidFill>
                <a:latin typeface="+mj-lt"/>
                <a:ea typeface="Hand Of Sean" pitchFamily="2" charset="-128"/>
              </a:rPr>
              <a:t>Wir bieten Vor-Ort-Trainings, die genau auf Ihre Bedürfnisse zugeschnitten sind.</a:t>
            </a:r>
          </a:p>
        </p:txBody>
      </p:sp>
      <p:sp>
        <p:nvSpPr>
          <p:cNvPr id="19" name="Rectangle 18"/>
          <p:cNvSpPr/>
          <p:nvPr/>
        </p:nvSpPr>
        <p:spPr bwMode="ltGray">
          <a:xfrm>
            <a:off x="2771800" y="3212976"/>
            <a:ext cx="720080" cy="504056"/>
          </a:xfrm>
          <a:prstGeom prst="rect">
            <a:avLst/>
          </a:prstGeom>
          <a:solidFill>
            <a:schemeClr val="bg1">
              <a:alpha val="84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pic>
        <p:nvPicPr>
          <p:cNvPr id="18" name="Picture 1" descr="C:\Users\kourtids\Documents\1. Clients\European Commission\joinup_logo.png"/>
          <p:cNvPicPr>
            <a:picLocks noChangeAspect="1" noChangeArrowheads="1"/>
          </p:cNvPicPr>
          <p:nvPr/>
        </p:nvPicPr>
        <p:blipFill>
          <a:blip r:embed="rId4" cstate="print"/>
          <a:srcRect/>
          <a:stretch>
            <a:fillRect/>
          </a:stretch>
        </p:blipFill>
        <p:spPr bwMode="auto">
          <a:xfrm>
            <a:off x="2862858" y="3366517"/>
            <a:ext cx="504056" cy="193868"/>
          </a:xfrm>
          <a:prstGeom prst="rect">
            <a:avLst/>
          </a:prstGeom>
          <a:noFill/>
        </p:spPr>
      </p:pic>
      <p:sp>
        <p:nvSpPr>
          <p:cNvPr id="20" name="Slide Number Placeholder 19"/>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438944"/>
          </a:xfrm>
        </p:spPr>
        <p:txBody>
          <a:bodyPr/>
          <a:lstStyle/>
          <a:p>
            <a:r>
              <a:rPr lang="de-DE" sz="2800" dirty="0" smtClean="0"/>
              <a:t>Trainingskatalog</a:t>
            </a:r>
            <a:endParaRPr lang="de-DE" sz="2800" dirty="0"/>
          </a:p>
        </p:txBody>
      </p:sp>
      <p:sp>
        <p:nvSpPr>
          <p:cNvPr id="61" name="Slide Number Placeholder 60"/>
          <p:cNvSpPr>
            <a:spLocks noGrp="1"/>
          </p:cNvSpPr>
          <p:nvPr>
            <p:ph type="sldNum" sz="quarter" idx="18"/>
          </p:nvPr>
        </p:nvSpPr>
        <p:spPr/>
        <p:txBody>
          <a:bodyPr/>
          <a:lstStyle/>
          <a:p>
            <a:r>
              <a:rPr lang="de-DE" dirty="0" smtClean="0">
                <a:latin typeface="+mj-lt"/>
              </a:rPr>
              <a:t>Folie </a:t>
            </a:r>
            <a:fld id="{F40CD079-BC3F-4086-BA81-31A79D845B02}" type="slidenum">
              <a:rPr lang="de-DE" smtClean="0">
                <a:latin typeface="+mj-lt"/>
              </a:rPr>
              <a:pPr/>
              <a:t>13</a:t>
            </a:fld>
            <a:endParaRPr lang="de-DE" dirty="0">
              <a:latin typeface="+mj-lt"/>
            </a:endParaRPr>
          </a:p>
        </p:txBody>
      </p:sp>
      <p:grpSp>
        <p:nvGrpSpPr>
          <p:cNvPr id="3" name="Group 2"/>
          <p:cNvGrpSpPr/>
          <p:nvPr/>
        </p:nvGrpSpPr>
        <p:grpSpPr>
          <a:xfrm>
            <a:off x="530027" y="1399546"/>
            <a:ext cx="8342659" cy="4839616"/>
            <a:chOff x="530027" y="1399546"/>
            <a:chExt cx="8342659" cy="4839616"/>
          </a:xfrm>
        </p:grpSpPr>
        <p:sp>
          <p:nvSpPr>
            <p:cNvPr id="66" name="Rectangle 65"/>
            <p:cNvSpPr/>
            <p:nvPr/>
          </p:nvSpPr>
          <p:spPr bwMode="ltGray">
            <a:xfrm>
              <a:off x="533400" y="1769998"/>
              <a:ext cx="8077200" cy="28988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000" dirty="0" smtClean="0">
                  <a:latin typeface="+mj-lt"/>
                  <a:ea typeface="Arial" pitchFamily="34" charset="0"/>
                  <a:cs typeface="Times New Roman" pitchFamily="18" charset="0"/>
                </a:rPr>
                <a:t>Thema 1: Einführung in </a:t>
              </a:r>
              <a:r>
                <a:rPr lang="de-DE" sz="1000" dirty="0" err="1" smtClean="0">
                  <a:latin typeface="+mj-lt"/>
                  <a:ea typeface="Arial" pitchFamily="34" charset="0"/>
                  <a:cs typeface="Times New Roman" pitchFamily="18" charset="0"/>
                </a:rPr>
                <a:t>Linked</a:t>
              </a:r>
              <a:r>
                <a:rPr lang="de-DE" sz="1000" dirty="0" smtClean="0">
                  <a:latin typeface="+mj-lt"/>
                  <a:ea typeface="Arial" pitchFamily="34" charset="0"/>
                  <a:cs typeface="Times New Roman" pitchFamily="18" charset="0"/>
                </a:rPr>
                <a:t> Open Government Data (Grundlagenmodule)</a:t>
              </a:r>
              <a:endParaRPr lang="de-DE" sz="1000" dirty="0">
                <a:latin typeface="+mj-lt"/>
              </a:endParaRPr>
            </a:p>
          </p:txBody>
        </p:sp>
        <p:sp>
          <p:nvSpPr>
            <p:cNvPr id="6" name="Rectangle 5"/>
            <p:cNvSpPr/>
            <p:nvPr/>
          </p:nvSpPr>
          <p:spPr>
            <a:xfrm>
              <a:off x="4750582" y="1399546"/>
              <a:ext cx="1269218" cy="338554"/>
            </a:xfrm>
            <a:prstGeom prst="rect">
              <a:avLst/>
            </a:prstGeom>
            <a:solidFill>
              <a:schemeClr val="accent3"/>
            </a:solidFill>
          </p:spPr>
          <p:txBody>
            <a:bodyPr wrap="square">
              <a:spAutoFit/>
            </a:bodyPr>
            <a:lstStyle/>
            <a:p>
              <a:r>
                <a:rPr lang="de-DE" sz="800" dirty="0" smtClean="0">
                  <a:solidFill>
                    <a:schemeClr val="bg1"/>
                  </a:solidFill>
                  <a:latin typeface="+mj-lt"/>
                </a:rPr>
                <a:t>Entscheidungsträger und Regierungsbeamte</a:t>
              </a:r>
              <a:endParaRPr lang="de-DE" sz="800" dirty="0">
                <a:solidFill>
                  <a:schemeClr val="bg1"/>
                </a:solidFill>
                <a:latin typeface="+mj-lt"/>
              </a:endParaRPr>
            </a:p>
          </p:txBody>
        </p:sp>
        <p:sp>
          <p:nvSpPr>
            <p:cNvPr id="10" name="Rectangle 9"/>
            <p:cNvSpPr/>
            <p:nvPr/>
          </p:nvSpPr>
          <p:spPr>
            <a:xfrm>
              <a:off x="6038686" y="1399546"/>
              <a:ext cx="1276514" cy="338554"/>
            </a:xfrm>
            <a:prstGeom prst="rect">
              <a:avLst/>
            </a:prstGeom>
            <a:solidFill>
              <a:schemeClr val="accent3"/>
            </a:solidFill>
          </p:spPr>
          <p:txBody>
            <a:bodyPr wrap="square">
              <a:spAutoFit/>
            </a:bodyPr>
            <a:lstStyle/>
            <a:p>
              <a:r>
                <a:rPr lang="de-DE" sz="800" dirty="0">
                  <a:solidFill>
                    <a:schemeClr val="bg1"/>
                  </a:solidFill>
                  <a:latin typeface="+mj-lt"/>
                </a:rPr>
                <a:t>IT-Strategen der Regierung</a:t>
              </a:r>
            </a:p>
          </p:txBody>
        </p:sp>
        <p:sp>
          <p:nvSpPr>
            <p:cNvPr id="11" name="Rectangle 10"/>
            <p:cNvSpPr/>
            <p:nvPr/>
          </p:nvSpPr>
          <p:spPr>
            <a:xfrm>
              <a:off x="7334250" y="1399546"/>
              <a:ext cx="1274089" cy="338554"/>
            </a:xfrm>
            <a:prstGeom prst="rect">
              <a:avLst/>
            </a:prstGeom>
            <a:solidFill>
              <a:schemeClr val="accent3"/>
            </a:solidFill>
          </p:spPr>
          <p:txBody>
            <a:bodyPr wrap="square">
              <a:spAutoFit/>
            </a:bodyPr>
            <a:lstStyle/>
            <a:p>
              <a:r>
                <a:rPr lang="de-DE" sz="800" dirty="0">
                  <a:solidFill>
                    <a:schemeClr val="bg1"/>
                  </a:solidFill>
                  <a:latin typeface="+mj-lt"/>
                </a:rPr>
                <a:t>Software-Ingenieure der Regierung</a:t>
              </a:r>
            </a:p>
          </p:txBody>
        </p:sp>
        <p:sp>
          <p:nvSpPr>
            <p:cNvPr id="23" name="Rectangle 22"/>
            <p:cNvSpPr/>
            <p:nvPr/>
          </p:nvSpPr>
          <p:spPr bwMode="ltGray">
            <a:xfrm>
              <a:off x="533400" y="2390934"/>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900" dirty="0" smtClean="0">
                  <a:solidFill>
                    <a:schemeClr val="tx1"/>
                  </a:solidFill>
                  <a:latin typeface="+mj-lt"/>
                  <a:cs typeface="Arial" charset="0"/>
                </a:rPr>
                <a:t>1.2 Einführung in </a:t>
              </a:r>
              <a:r>
                <a:rPr lang="de-DE" sz="900" dirty="0" err="1" smtClean="0">
                  <a:solidFill>
                    <a:schemeClr val="tx1"/>
                  </a:solidFill>
                  <a:latin typeface="+mj-lt"/>
                  <a:cs typeface="Arial" charset="0"/>
                </a:rPr>
                <a:t>Linked</a:t>
              </a:r>
              <a:r>
                <a:rPr lang="de-DE" sz="900" dirty="0" smtClean="0">
                  <a:solidFill>
                    <a:schemeClr val="tx1"/>
                  </a:solidFill>
                  <a:latin typeface="+mj-lt"/>
                  <a:cs typeface="Arial" charset="0"/>
                </a:rPr>
                <a:t> Data</a:t>
              </a:r>
              <a:endParaRPr lang="de-DE" sz="900" dirty="0">
                <a:solidFill>
                  <a:schemeClr val="tx1"/>
                </a:solidFill>
                <a:latin typeface="+mj-lt"/>
                <a:cs typeface="Arial" charset="0"/>
              </a:endParaRPr>
            </a:p>
          </p:txBody>
        </p:sp>
        <p:sp>
          <p:nvSpPr>
            <p:cNvPr id="24" name="Rectangle 23"/>
            <p:cNvSpPr/>
            <p:nvPr/>
          </p:nvSpPr>
          <p:spPr bwMode="ltGray">
            <a:xfrm>
              <a:off x="533400" y="26915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dirty="0" smtClean="0">
                  <a:solidFill>
                    <a:schemeClr val="tx1"/>
                  </a:solidFill>
                  <a:latin typeface="+mj-lt"/>
                </a:rPr>
                <a:t>1.3 Einführung in RDF </a:t>
              </a:r>
              <a:r>
                <a:rPr lang="de-DE" sz="900" dirty="0">
                  <a:solidFill>
                    <a:schemeClr val="tx1"/>
                  </a:solidFill>
                  <a:latin typeface="+mj-lt"/>
                </a:rPr>
                <a:t>u</a:t>
              </a:r>
              <a:r>
                <a:rPr lang="de-DE" sz="900" dirty="0" smtClean="0">
                  <a:solidFill>
                    <a:schemeClr val="tx1"/>
                  </a:solidFill>
                  <a:latin typeface="+mj-lt"/>
                </a:rPr>
                <a:t>nd SPARQL</a:t>
              </a:r>
              <a:endParaRPr lang="de-DE" sz="900" dirty="0">
                <a:solidFill>
                  <a:schemeClr val="tx1"/>
                </a:solidFill>
                <a:latin typeface="+mj-lt"/>
              </a:endParaRPr>
            </a:p>
          </p:txBody>
        </p:sp>
        <p:sp>
          <p:nvSpPr>
            <p:cNvPr id="25" name="Rectangle 24"/>
            <p:cNvSpPr/>
            <p:nvPr/>
          </p:nvSpPr>
          <p:spPr bwMode="ltGray">
            <a:xfrm>
              <a:off x="533400" y="29963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dirty="0" smtClean="0">
                  <a:solidFill>
                    <a:schemeClr val="tx1"/>
                  </a:solidFill>
                  <a:latin typeface="+mj-lt"/>
                  <a:ea typeface="Arial" pitchFamily="34" charset="0"/>
                  <a:cs typeface="Times New Roman" pitchFamily="18" charset="0"/>
                </a:rPr>
                <a:t>1.4 Einführung  in das Metadaten-Management</a:t>
              </a:r>
              <a:endParaRPr lang="de-DE" sz="900" dirty="0">
                <a:solidFill>
                  <a:schemeClr val="tx1"/>
                </a:solidFill>
                <a:latin typeface="+mj-lt"/>
              </a:endParaRPr>
            </a:p>
          </p:txBody>
        </p:sp>
        <p:sp>
          <p:nvSpPr>
            <p:cNvPr id="26" name="Rectangle 25"/>
            <p:cNvSpPr/>
            <p:nvPr/>
          </p:nvSpPr>
          <p:spPr bwMode="ltGray">
            <a:xfrm>
              <a:off x="533400" y="33011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fontAlgn="base" hangingPunct="0">
                <a:spcBef>
                  <a:spcPct val="0"/>
                </a:spcBef>
                <a:spcAft>
                  <a:spcPct val="0"/>
                </a:spcAft>
              </a:pPr>
              <a:r>
                <a:rPr lang="de-DE" sz="900" dirty="0" smtClean="0">
                  <a:solidFill>
                    <a:schemeClr val="tx1"/>
                  </a:solidFill>
                  <a:latin typeface="+mj-lt"/>
                  <a:cs typeface="Times New Roman" pitchFamily="18" charset="0"/>
                </a:rPr>
                <a:t>1.5 Fördern der Wiederverwendung von Open Data mit Hilfe der Open Data </a:t>
              </a:r>
              <a:r>
                <a:rPr lang="de-DE" sz="900" dirty="0" err="1" smtClean="0">
                  <a:solidFill>
                    <a:schemeClr val="tx1"/>
                  </a:solidFill>
                  <a:latin typeface="+mj-lt"/>
                  <a:cs typeface="Times New Roman" pitchFamily="18" charset="0"/>
                </a:rPr>
                <a:t>Interoperability</a:t>
              </a:r>
              <a:r>
                <a:rPr lang="de-DE" sz="900" dirty="0" smtClean="0">
                  <a:solidFill>
                    <a:schemeClr val="tx1"/>
                  </a:solidFill>
                  <a:latin typeface="+mj-lt"/>
                  <a:cs typeface="Times New Roman" pitchFamily="18" charset="0"/>
                </a:rPr>
                <a:t> </a:t>
              </a:r>
              <a:r>
                <a:rPr lang="de-DE" sz="900" dirty="0" err="1" smtClean="0">
                  <a:solidFill>
                    <a:schemeClr val="tx1"/>
                  </a:solidFill>
                  <a:latin typeface="+mj-lt"/>
                  <a:cs typeface="Times New Roman" pitchFamily="18" charset="0"/>
                </a:rPr>
                <a:t>Platform</a:t>
              </a:r>
              <a:r>
                <a:rPr lang="de-DE" sz="900" dirty="0" smtClean="0">
                  <a:solidFill>
                    <a:schemeClr val="tx1"/>
                  </a:solidFill>
                  <a:latin typeface="+mj-lt"/>
                  <a:cs typeface="Times New Roman" pitchFamily="18" charset="0"/>
                </a:rPr>
                <a:t> (ODIP)</a:t>
              </a:r>
              <a:endParaRPr lang="de-DE" sz="900" dirty="0" smtClean="0">
                <a:solidFill>
                  <a:schemeClr val="tx1"/>
                </a:solidFill>
                <a:latin typeface="+mj-lt"/>
                <a:cs typeface="Arial" pitchFamily="34" charset="0"/>
              </a:endParaRPr>
            </a:p>
          </p:txBody>
        </p:sp>
        <p:sp>
          <p:nvSpPr>
            <p:cNvPr id="53" name="Rectangle 52"/>
            <p:cNvSpPr/>
            <p:nvPr/>
          </p:nvSpPr>
          <p:spPr bwMode="ltGray">
            <a:xfrm>
              <a:off x="533400" y="39107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eaLnBrk="0" fontAlgn="base" hangingPunct="0">
                <a:spcBef>
                  <a:spcPct val="0"/>
                </a:spcBef>
                <a:spcAft>
                  <a:spcPct val="0"/>
                </a:spcAft>
              </a:pPr>
              <a:r>
                <a:rPr lang="de-DE" sz="900" dirty="0" smtClean="0">
                  <a:solidFill>
                    <a:schemeClr val="tx1"/>
                  </a:solidFill>
                  <a:latin typeface="+mj-lt"/>
                  <a:ea typeface="Arial" pitchFamily="34" charset="0"/>
                  <a:cs typeface="Times New Roman" pitchFamily="18" charset="0"/>
                </a:rPr>
                <a:t>2.1 Der Lebenszyklus von </a:t>
              </a:r>
              <a:r>
                <a:rPr lang="de-DE" sz="900" dirty="0" err="1" smtClean="0">
                  <a:solidFill>
                    <a:schemeClr val="tx1"/>
                  </a:solidFill>
                  <a:latin typeface="+mj-lt"/>
                  <a:ea typeface="Arial" pitchFamily="34" charset="0"/>
                  <a:cs typeface="Times New Roman" pitchFamily="18" charset="0"/>
                </a:rPr>
                <a:t>Linked</a:t>
              </a:r>
              <a:r>
                <a:rPr lang="de-DE" sz="900" dirty="0" smtClean="0">
                  <a:solidFill>
                    <a:schemeClr val="tx1"/>
                  </a:solidFill>
                  <a:latin typeface="+mj-lt"/>
                  <a:ea typeface="Arial" pitchFamily="34" charset="0"/>
                  <a:cs typeface="Times New Roman" pitchFamily="18" charset="0"/>
                </a:rPr>
                <a:t> Open Government Data </a:t>
              </a:r>
            </a:p>
          </p:txBody>
        </p:sp>
        <p:sp>
          <p:nvSpPr>
            <p:cNvPr id="55" name="Rectangle 54"/>
            <p:cNvSpPr/>
            <p:nvPr/>
          </p:nvSpPr>
          <p:spPr bwMode="ltGray">
            <a:xfrm>
              <a:off x="533400" y="42282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gn="just" eaLnBrk="0" fontAlgn="base" hangingPunct="0">
                <a:spcBef>
                  <a:spcPct val="0"/>
                </a:spcBef>
                <a:spcAft>
                  <a:spcPct val="0"/>
                </a:spcAft>
              </a:pPr>
              <a:r>
                <a:rPr lang="de-DE" sz="900" dirty="0" smtClean="0">
                  <a:solidFill>
                    <a:schemeClr val="tx1"/>
                  </a:solidFill>
                  <a:latin typeface="+mj-lt"/>
                  <a:ea typeface="Arial" pitchFamily="34" charset="0"/>
                  <a:cs typeface="Times New Roman" pitchFamily="18" charset="0"/>
                </a:rPr>
                <a:t>2.2 Einführung in die Open Data Qualität</a:t>
              </a:r>
            </a:p>
          </p:txBody>
        </p:sp>
        <p:sp>
          <p:nvSpPr>
            <p:cNvPr id="56" name="Rectangle 55"/>
            <p:cNvSpPr/>
            <p:nvPr/>
          </p:nvSpPr>
          <p:spPr bwMode="ltGray">
            <a:xfrm>
              <a:off x="533400" y="45330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gn="just" eaLnBrk="0" fontAlgn="base" hangingPunct="0">
                <a:spcBef>
                  <a:spcPct val="0"/>
                </a:spcBef>
                <a:spcAft>
                  <a:spcPct val="0"/>
                </a:spcAft>
              </a:pPr>
              <a:r>
                <a:rPr lang="de-DE" sz="900" dirty="0" smtClean="0">
                  <a:solidFill>
                    <a:schemeClr val="tx1"/>
                  </a:solidFill>
                  <a:latin typeface="+mj-lt"/>
                  <a:ea typeface="Arial" pitchFamily="34" charset="0"/>
                  <a:cs typeface="Times New Roman" pitchFamily="18" charset="0"/>
                </a:rPr>
                <a:t>2.3 Konzeption und Verwaltung persistent er URIs</a:t>
              </a:r>
            </a:p>
          </p:txBody>
        </p:sp>
        <p:sp>
          <p:nvSpPr>
            <p:cNvPr id="57" name="Rectangle 56"/>
            <p:cNvSpPr/>
            <p:nvPr/>
          </p:nvSpPr>
          <p:spPr bwMode="ltGray">
            <a:xfrm>
              <a:off x="533400" y="48378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gn="just" eaLnBrk="0" fontAlgn="base" hangingPunct="0">
                <a:spcBef>
                  <a:spcPct val="0"/>
                </a:spcBef>
                <a:spcAft>
                  <a:spcPct val="0"/>
                </a:spcAft>
              </a:pPr>
              <a:r>
                <a:rPr lang="de-DE" sz="900" dirty="0" smtClean="0">
                  <a:solidFill>
                    <a:schemeClr val="tx1"/>
                  </a:solidFill>
                  <a:latin typeface="+mj-lt"/>
                  <a:ea typeface="Arial" pitchFamily="34" charset="0"/>
                  <a:cs typeface="Times New Roman" pitchFamily="18" charset="0"/>
                </a:rPr>
                <a:t>2.4 Konzeption und  Entwicklung von Vokabularien in RDF</a:t>
              </a:r>
            </a:p>
          </p:txBody>
        </p:sp>
        <p:sp>
          <p:nvSpPr>
            <p:cNvPr id="63" name="Rectangle 62"/>
            <p:cNvSpPr/>
            <p:nvPr/>
          </p:nvSpPr>
          <p:spPr bwMode="ltGray">
            <a:xfrm>
              <a:off x="533400" y="5155342"/>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4" algn="just" eaLnBrk="0" fontAlgn="base" hangingPunct="0">
                <a:spcBef>
                  <a:spcPct val="0"/>
                </a:spcBef>
                <a:spcAft>
                  <a:spcPct val="0"/>
                </a:spcAft>
              </a:pPr>
              <a:r>
                <a:rPr lang="de-DE" sz="900" dirty="0" smtClean="0">
                  <a:solidFill>
                    <a:schemeClr val="tx1"/>
                  </a:solidFill>
                  <a:latin typeface="+mj-lt"/>
                  <a:ea typeface="Arial" pitchFamily="34" charset="0"/>
                  <a:cs typeface="Times New Roman" pitchFamily="18" charset="0"/>
                </a:rPr>
                <a:t>2.5 Lizensierung Ihrer Daten und Metadaten</a:t>
              </a:r>
            </a:p>
          </p:txBody>
        </p:sp>
        <p:sp>
          <p:nvSpPr>
            <p:cNvPr id="65" name="Rectangle 64"/>
            <p:cNvSpPr/>
            <p:nvPr/>
          </p:nvSpPr>
          <p:spPr bwMode="ltGray">
            <a:xfrm>
              <a:off x="533400" y="3610074"/>
              <a:ext cx="8077200" cy="289882"/>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fontAlgn="base" hangingPunct="0">
                <a:spcBef>
                  <a:spcPct val="0"/>
                </a:spcBef>
                <a:spcAft>
                  <a:spcPct val="0"/>
                </a:spcAft>
              </a:pPr>
              <a:r>
                <a:rPr lang="de-DE" sz="1000" dirty="0" smtClean="0">
                  <a:solidFill>
                    <a:schemeClr val="bg1"/>
                  </a:solidFill>
                  <a:latin typeface="+mj-lt"/>
                  <a:ea typeface="Arial" pitchFamily="34" charset="0"/>
                  <a:cs typeface="Times New Roman" pitchFamily="18" charset="0"/>
                </a:rPr>
                <a:t>Thema 2: Veröffentlichung von </a:t>
              </a:r>
              <a:r>
                <a:rPr lang="de-DE" sz="1000" dirty="0" err="1" smtClean="0">
                  <a:solidFill>
                    <a:schemeClr val="bg1"/>
                  </a:solidFill>
                  <a:latin typeface="+mj-lt"/>
                  <a:ea typeface="Arial" pitchFamily="34" charset="0"/>
                  <a:cs typeface="Times New Roman" pitchFamily="18" charset="0"/>
                </a:rPr>
                <a:t>Linked</a:t>
              </a:r>
              <a:r>
                <a:rPr lang="de-DE" sz="1000" dirty="0" smtClean="0">
                  <a:solidFill>
                    <a:schemeClr val="bg1"/>
                  </a:solidFill>
                  <a:latin typeface="+mj-lt"/>
                  <a:ea typeface="Arial" pitchFamily="34" charset="0"/>
                  <a:cs typeface="Times New Roman" pitchFamily="18" charset="0"/>
                </a:rPr>
                <a:t> Open Government Data und Metadaten (fortgeschrittene Module)</a:t>
              </a:r>
              <a:endParaRPr lang="de-DE" sz="900" dirty="0" smtClean="0">
                <a:solidFill>
                  <a:schemeClr val="bg1"/>
                </a:solidFill>
                <a:latin typeface="+mj-lt"/>
                <a:cs typeface="Arial" pitchFamily="34" charset="0"/>
              </a:endParaRPr>
            </a:p>
          </p:txBody>
        </p:sp>
        <p:sp>
          <p:nvSpPr>
            <p:cNvPr id="68" name="Rectangle 67"/>
            <p:cNvSpPr/>
            <p:nvPr/>
          </p:nvSpPr>
          <p:spPr bwMode="ltGray">
            <a:xfrm>
              <a:off x="4743450" y="2390874"/>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900" dirty="0" smtClean="0">
                  <a:solidFill>
                    <a:schemeClr val="bg1"/>
                  </a:solidFill>
                  <a:latin typeface="+mj-lt"/>
                </a:rPr>
                <a:t> </a:t>
              </a:r>
              <a:endParaRPr lang="de-DE" sz="900" dirty="0">
                <a:solidFill>
                  <a:schemeClr val="bg1"/>
                </a:solidFill>
                <a:latin typeface="+mj-lt"/>
              </a:endParaRPr>
            </a:p>
          </p:txBody>
        </p:sp>
        <p:sp>
          <p:nvSpPr>
            <p:cNvPr id="69" name="Rectangle 68"/>
            <p:cNvSpPr/>
            <p:nvPr/>
          </p:nvSpPr>
          <p:spPr bwMode="ltGray">
            <a:xfrm>
              <a:off x="4743450" y="2691482"/>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900" dirty="0">
                <a:solidFill>
                  <a:schemeClr val="bg1"/>
                </a:solidFill>
                <a:latin typeface="+mj-lt"/>
              </a:endParaRPr>
            </a:p>
          </p:txBody>
        </p:sp>
        <p:sp>
          <p:nvSpPr>
            <p:cNvPr id="70" name="Rectangle 69"/>
            <p:cNvSpPr/>
            <p:nvPr/>
          </p:nvSpPr>
          <p:spPr bwMode="ltGray">
            <a:xfrm>
              <a:off x="4743450" y="2996282"/>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900" dirty="0">
                <a:solidFill>
                  <a:schemeClr val="bg1"/>
                </a:solidFill>
                <a:latin typeface="+mj-lt"/>
              </a:endParaRPr>
            </a:p>
          </p:txBody>
        </p:sp>
        <p:sp>
          <p:nvSpPr>
            <p:cNvPr id="71" name="Rectangle 70"/>
            <p:cNvSpPr/>
            <p:nvPr/>
          </p:nvSpPr>
          <p:spPr bwMode="ltGray">
            <a:xfrm>
              <a:off x="4743450" y="3301082"/>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de-DE" sz="900" dirty="0" smtClean="0">
                  <a:solidFill>
                    <a:schemeClr val="bg1"/>
                  </a:solidFill>
                  <a:latin typeface="+mj-lt"/>
                </a:rPr>
                <a:t> </a:t>
              </a:r>
            </a:p>
          </p:txBody>
        </p:sp>
        <p:sp>
          <p:nvSpPr>
            <p:cNvPr id="72" name="Rectangle 71"/>
            <p:cNvSpPr/>
            <p:nvPr/>
          </p:nvSpPr>
          <p:spPr bwMode="ltGray">
            <a:xfrm>
              <a:off x="6038850" y="2390874"/>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73" name="Rectangle 72"/>
            <p:cNvSpPr/>
            <p:nvPr/>
          </p:nvSpPr>
          <p:spPr bwMode="ltGray">
            <a:xfrm>
              <a:off x="6038850" y="2691482"/>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74" name="Rectangle 73"/>
            <p:cNvSpPr/>
            <p:nvPr/>
          </p:nvSpPr>
          <p:spPr bwMode="ltGray">
            <a:xfrm>
              <a:off x="6038850" y="2996282"/>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75" name="Rectangle 74"/>
            <p:cNvSpPr/>
            <p:nvPr/>
          </p:nvSpPr>
          <p:spPr bwMode="ltGray">
            <a:xfrm>
              <a:off x="6038850" y="3301082"/>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76" name="Rectangle 75"/>
            <p:cNvSpPr/>
            <p:nvPr/>
          </p:nvSpPr>
          <p:spPr bwMode="ltGray">
            <a:xfrm>
              <a:off x="7334250" y="2390874"/>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dirty="0" smtClean="0">
                  <a:solidFill>
                    <a:schemeClr val="bg1"/>
                  </a:solidFill>
                  <a:latin typeface="+mj-lt"/>
                </a:rPr>
                <a:t> </a:t>
              </a:r>
              <a:endParaRPr lang="de-DE" sz="900" dirty="0">
                <a:solidFill>
                  <a:schemeClr val="bg1"/>
                </a:solidFill>
                <a:latin typeface="+mj-lt"/>
              </a:endParaRPr>
            </a:p>
          </p:txBody>
        </p:sp>
        <p:sp>
          <p:nvSpPr>
            <p:cNvPr id="77" name="Rectangle 76"/>
            <p:cNvSpPr/>
            <p:nvPr/>
          </p:nvSpPr>
          <p:spPr bwMode="ltGray">
            <a:xfrm>
              <a:off x="7334250" y="2691482"/>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78" name="Rectangle 77"/>
            <p:cNvSpPr/>
            <p:nvPr/>
          </p:nvSpPr>
          <p:spPr bwMode="ltGray">
            <a:xfrm>
              <a:off x="7334250" y="2996282"/>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79" name="Rectangle 78"/>
            <p:cNvSpPr/>
            <p:nvPr/>
          </p:nvSpPr>
          <p:spPr bwMode="ltGray">
            <a:xfrm>
              <a:off x="7334250" y="3301082"/>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80" name="Rectangle 79"/>
            <p:cNvSpPr/>
            <p:nvPr/>
          </p:nvSpPr>
          <p:spPr bwMode="ltGray">
            <a:xfrm>
              <a:off x="4743450" y="3912086"/>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dirty="0" smtClean="0">
                  <a:solidFill>
                    <a:schemeClr val="bg1"/>
                  </a:solidFill>
                  <a:latin typeface="+mj-lt"/>
                </a:rPr>
                <a:t> </a:t>
              </a:r>
              <a:endParaRPr lang="de-DE" sz="900" dirty="0">
                <a:solidFill>
                  <a:schemeClr val="bg1"/>
                </a:solidFill>
                <a:latin typeface="+mj-lt"/>
              </a:endParaRPr>
            </a:p>
          </p:txBody>
        </p:sp>
        <p:sp>
          <p:nvSpPr>
            <p:cNvPr id="82" name="Rectangle 81"/>
            <p:cNvSpPr/>
            <p:nvPr/>
          </p:nvSpPr>
          <p:spPr bwMode="ltGray">
            <a:xfrm>
              <a:off x="4743450" y="4225394"/>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900" dirty="0">
                <a:solidFill>
                  <a:schemeClr val="bg1"/>
                </a:solidFill>
                <a:latin typeface="+mj-lt"/>
              </a:endParaRPr>
            </a:p>
          </p:txBody>
        </p:sp>
        <p:sp>
          <p:nvSpPr>
            <p:cNvPr id="83" name="Rectangle 82"/>
            <p:cNvSpPr/>
            <p:nvPr/>
          </p:nvSpPr>
          <p:spPr bwMode="ltGray">
            <a:xfrm>
              <a:off x="4743450" y="4530194"/>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de-DE" sz="900" dirty="0" smtClean="0">
                  <a:solidFill>
                    <a:schemeClr val="bg1"/>
                  </a:solidFill>
                  <a:latin typeface="+mj-lt"/>
                </a:rPr>
                <a:t> </a:t>
              </a:r>
            </a:p>
          </p:txBody>
        </p:sp>
        <p:sp>
          <p:nvSpPr>
            <p:cNvPr id="84" name="Rectangle 83"/>
            <p:cNvSpPr/>
            <p:nvPr/>
          </p:nvSpPr>
          <p:spPr bwMode="ltGray">
            <a:xfrm>
              <a:off x="6038850" y="3912086"/>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86" name="Rectangle 85"/>
            <p:cNvSpPr/>
            <p:nvPr/>
          </p:nvSpPr>
          <p:spPr bwMode="ltGray">
            <a:xfrm>
              <a:off x="6038850" y="4225394"/>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87" name="Rectangle 86"/>
            <p:cNvSpPr/>
            <p:nvPr/>
          </p:nvSpPr>
          <p:spPr bwMode="ltGray">
            <a:xfrm>
              <a:off x="6038850" y="4530194"/>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88" name="Rectangle 87"/>
            <p:cNvSpPr/>
            <p:nvPr/>
          </p:nvSpPr>
          <p:spPr bwMode="ltGray">
            <a:xfrm>
              <a:off x="7334250" y="3912086"/>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de-DE" sz="900" dirty="0">
                <a:solidFill>
                  <a:schemeClr val="bg1"/>
                </a:solidFill>
                <a:latin typeface="+mj-lt"/>
                <a:cs typeface="Arial" charset="0"/>
              </a:endParaRPr>
            </a:p>
          </p:txBody>
        </p:sp>
        <p:sp>
          <p:nvSpPr>
            <p:cNvPr id="90" name="Rectangle 89"/>
            <p:cNvSpPr/>
            <p:nvPr/>
          </p:nvSpPr>
          <p:spPr bwMode="ltGray">
            <a:xfrm>
              <a:off x="7334250" y="4225394"/>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91" name="Rectangle 90"/>
            <p:cNvSpPr/>
            <p:nvPr/>
          </p:nvSpPr>
          <p:spPr bwMode="ltGray">
            <a:xfrm>
              <a:off x="7334250" y="4530194"/>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92" name="Rectangle 91"/>
            <p:cNvSpPr/>
            <p:nvPr/>
          </p:nvSpPr>
          <p:spPr bwMode="ltGray">
            <a:xfrm>
              <a:off x="4745340" y="5155342"/>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97" name="Rectangle 96"/>
            <p:cNvSpPr/>
            <p:nvPr/>
          </p:nvSpPr>
          <p:spPr bwMode="ltGray">
            <a:xfrm>
              <a:off x="6040740" y="5154384"/>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endParaRPr lang="de-DE" sz="900" dirty="0">
                <a:solidFill>
                  <a:schemeClr val="bg1"/>
                </a:solidFill>
                <a:latin typeface="+mj-lt"/>
                <a:cs typeface="Arial" charset="0"/>
              </a:endParaRPr>
            </a:p>
          </p:txBody>
        </p:sp>
        <p:sp>
          <p:nvSpPr>
            <p:cNvPr id="100" name="Rectangle 99"/>
            <p:cNvSpPr/>
            <p:nvPr/>
          </p:nvSpPr>
          <p:spPr bwMode="ltGray">
            <a:xfrm>
              <a:off x="7336140" y="5154384"/>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59" name="Rectangle 58"/>
            <p:cNvSpPr/>
            <p:nvPr/>
          </p:nvSpPr>
          <p:spPr bwMode="ltGray">
            <a:xfrm>
              <a:off x="530027" y="2075299"/>
              <a:ext cx="419100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900" dirty="0" smtClean="0">
                  <a:solidFill>
                    <a:schemeClr val="tx1"/>
                  </a:solidFill>
                  <a:latin typeface="+mj-lt"/>
                  <a:cs typeface="Arial" charset="0"/>
                </a:rPr>
                <a:t>1.1 Open Government Data </a:t>
              </a:r>
              <a:r>
                <a:rPr lang="de-DE" sz="900" dirty="0">
                  <a:solidFill>
                    <a:schemeClr val="tx1"/>
                  </a:solidFill>
                  <a:latin typeface="+mj-lt"/>
                  <a:cs typeface="Arial" charset="0"/>
                </a:rPr>
                <a:t>und </a:t>
              </a:r>
              <a:r>
                <a:rPr lang="de-DE" sz="900" dirty="0" smtClean="0">
                  <a:solidFill>
                    <a:schemeClr val="tx1"/>
                  </a:solidFill>
                  <a:latin typeface="+mj-lt"/>
                  <a:cs typeface="Arial" charset="0"/>
                </a:rPr>
                <a:t>die PSI Direktive</a:t>
              </a:r>
              <a:endParaRPr lang="de-DE" sz="900" dirty="0">
                <a:solidFill>
                  <a:schemeClr val="tx1"/>
                </a:solidFill>
                <a:latin typeface="+mj-lt"/>
                <a:cs typeface="Arial" charset="0"/>
              </a:endParaRPr>
            </a:p>
          </p:txBody>
        </p:sp>
        <p:sp>
          <p:nvSpPr>
            <p:cNvPr id="110" name="Rectangle 109"/>
            <p:cNvSpPr/>
            <p:nvPr/>
          </p:nvSpPr>
          <p:spPr bwMode="ltGray">
            <a:xfrm>
              <a:off x="4744591" y="2079491"/>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111" name="Rectangle 110"/>
            <p:cNvSpPr/>
            <p:nvPr/>
          </p:nvSpPr>
          <p:spPr bwMode="ltGray">
            <a:xfrm>
              <a:off x="6039991" y="2079491"/>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112" name="Rectangle 111"/>
            <p:cNvSpPr/>
            <p:nvPr/>
          </p:nvSpPr>
          <p:spPr bwMode="ltGray">
            <a:xfrm>
              <a:off x="7335391" y="2079491"/>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dirty="0" smtClean="0">
                  <a:solidFill>
                    <a:schemeClr val="bg1"/>
                  </a:solidFill>
                  <a:latin typeface="+mj-lt"/>
                </a:rPr>
                <a:t> </a:t>
              </a:r>
              <a:endParaRPr lang="de-DE" sz="900" dirty="0">
                <a:solidFill>
                  <a:schemeClr val="bg1"/>
                </a:solidFill>
                <a:latin typeface="+mj-lt"/>
              </a:endParaRPr>
            </a:p>
          </p:txBody>
        </p:sp>
        <p:sp>
          <p:nvSpPr>
            <p:cNvPr id="62" name="Rectangle 61"/>
            <p:cNvSpPr/>
            <p:nvPr/>
          </p:nvSpPr>
          <p:spPr bwMode="ltGray">
            <a:xfrm>
              <a:off x="7334250" y="2385189"/>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64" name="Rectangle 63"/>
            <p:cNvSpPr/>
            <p:nvPr/>
          </p:nvSpPr>
          <p:spPr bwMode="ltGray">
            <a:xfrm>
              <a:off x="7337623" y="2085782"/>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67" name="Rectangle 66"/>
            <p:cNvSpPr/>
            <p:nvPr/>
          </p:nvSpPr>
          <p:spPr bwMode="ltGray">
            <a:xfrm>
              <a:off x="7336879" y="3916407"/>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p>
          </p:txBody>
        </p:sp>
        <p:sp>
          <p:nvSpPr>
            <p:cNvPr id="103" name="Rectangle 102"/>
            <p:cNvSpPr/>
            <p:nvPr/>
          </p:nvSpPr>
          <p:spPr bwMode="ltGray">
            <a:xfrm>
              <a:off x="7337623" y="4841260"/>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98" name="Rectangle 97"/>
            <p:cNvSpPr/>
            <p:nvPr/>
          </p:nvSpPr>
          <p:spPr bwMode="ltGray">
            <a:xfrm>
              <a:off x="539552" y="5949280"/>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101" name="Rectangle 100"/>
            <p:cNvSpPr/>
            <p:nvPr/>
          </p:nvSpPr>
          <p:spPr bwMode="ltGray">
            <a:xfrm>
              <a:off x="6444208" y="5949280"/>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900" dirty="0">
                <a:solidFill>
                  <a:schemeClr val="bg1"/>
                </a:solidFill>
                <a:latin typeface="+mj-lt"/>
              </a:endParaRPr>
            </a:p>
          </p:txBody>
        </p:sp>
        <p:sp>
          <p:nvSpPr>
            <p:cNvPr id="102" name="Rectangle 101"/>
            <p:cNvSpPr/>
            <p:nvPr/>
          </p:nvSpPr>
          <p:spPr bwMode="ltGray">
            <a:xfrm>
              <a:off x="3059832" y="5947430"/>
              <a:ext cx="1276350" cy="289882"/>
            </a:xfrm>
            <a:prstGeom prst="rect">
              <a:avLst/>
            </a:prstGeom>
            <a:solidFill>
              <a:srgbClr val="00B0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ü"/>
              </a:pPr>
              <a:r>
                <a:rPr lang="de-DE" sz="900" dirty="0" smtClean="0">
                  <a:solidFill>
                    <a:schemeClr val="bg1"/>
                  </a:solidFill>
                  <a:latin typeface="+mj-lt"/>
                  <a:cs typeface="Arial" charset="0"/>
                </a:rPr>
                <a:t> </a:t>
              </a:r>
              <a:endParaRPr lang="de-DE" sz="900" dirty="0">
                <a:solidFill>
                  <a:schemeClr val="bg1"/>
                </a:solidFill>
                <a:latin typeface="+mj-lt"/>
                <a:cs typeface="Arial" charset="0"/>
              </a:endParaRPr>
            </a:p>
          </p:txBody>
        </p:sp>
        <p:sp>
          <p:nvSpPr>
            <p:cNvPr id="104" name="TextBox 103"/>
            <p:cNvSpPr txBox="1"/>
            <p:nvPr/>
          </p:nvSpPr>
          <p:spPr>
            <a:xfrm>
              <a:off x="1902890" y="5949280"/>
              <a:ext cx="1440160" cy="288032"/>
            </a:xfrm>
            <a:prstGeom prst="rect">
              <a:avLst/>
            </a:prstGeom>
            <a:noFill/>
          </p:spPr>
          <p:txBody>
            <a:bodyPr vert="horz" wrap="square" lIns="0" tIns="0" rIns="0" bIns="0" rtlCol="0" anchor="ctr" anchorCtr="0">
              <a:noAutofit/>
            </a:bodyPr>
            <a:lstStyle/>
            <a:p>
              <a:pPr indent="-274320">
                <a:spcAft>
                  <a:spcPts val="900"/>
                </a:spcAft>
              </a:pPr>
              <a:r>
                <a:rPr lang="de-DE" sz="1200" dirty="0" smtClean="0">
                  <a:latin typeface="+mj-lt"/>
                </a:rPr>
                <a:t>Zielgruppe</a:t>
              </a:r>
            </a:p>
          </p:txBody>
        </p:sp>
        <p:sp>
          <p:nvSpPr>
            <p:cNvPr id="105" name="TextBox 104"/>
            <p:cNvSpPr txBox="1"/>
            <p:nvPr/>
          </p:nvSpPr>
          <p:spPr>
            <a:xfrm>
              <a:off x="4409342" y="5949280"/>
              <a:ext cx="1800200" cy="288032"/>
            </a:xfrm>
            <a:prstGeom prst="rect">
              <a:avLst/>
            </a:prstGeom>
            <a:noFill/>
          </p:spPr>
          <p:txBody>
            <a:bodyPr vert="horz" wrap="square" lIns="0" tIns="0" rIns="0" bIns="0" rtlCol="0" anchor="ctr" anchorCtr="0">
              <a:noAutofit/>
            </a:bodyPr>
            <a:lstStyle/>
            <a:p>
              <a:pPr indent="-274320">
                <a:spcAft>
                  <a:spcPts val="900"/>
                </a:spcAft>
              </a:pPr>
              <a:r>
                <a:rPr lang="de-DE" sz="1200" dirty="0">
                  <a:latin typeface="+mj-lt"/>
                </a:rPr>
                <a:t>e</a:t>
              </a:r>
              <a:r>
                <a:rPr lang="de-DE" sz="1200" dirty="0" smtClean="0">
                  <a:latin typeface="+mj-lt"/>
                </a:rPr>
                <a:t>benfalls interessant für</a:t>
              </a:r>
            </a:p>
          </p:txBody>
        </p:sp>
        <p:sp>
          <p:nvSpPr>
            <p:cNvPr id="113" name="TextBox 112"/>
            <p:cNvSpPr txBox="1"/>
            <p:nvPr/>
          </p:nvSpPr>
          <p:spPr>
            <a:xfrm>
              <a:off x="7792566" y="5949280"/>
              <a:ext cx="1080120" cy="288032"/>
            </a:xfrm>
            <a:prstGeom prst="rect">
              <a:avLst/>
            </a:prstGeom>
            <a:noFill/>
          </p:spPr>
          <p:txBody>
            <a:bodyPr vert="horz" wrap="square" lIns="0" tIns="0" rIns="0" bIns="0" rtlCol="0" anchor="ctr" anchorCtr="0">
              <a:noAutofit/>
            </a:bodyPr>
            <a:lstStyle/>
            <a:p>
              <a:pPr indent="-274320">
                <a:spcAft>
                  <a:spcPts val="900"/>
                </a:spcAft>
              </a:pPr>
              <a:r>
                <a:rPr lang="de-DE" sz="1200" dirty="0" err="1" smtClean="0">
                  <a:latin typeface="+mj-lt"/>
                </a:rPr>
                <a:t>n.a</a:t>
              </a:r>
              <a:r>
                <a:rPr lang="de-DE" sz="1200" dirty="0" smtClean="0">
                  <a:latin typeface="+mj-lt"/>
                </a:rPr>
                <a:t>.</a:t>
              </a:r>
            </a:p>
          </p:txBody>
        </p:sp>
      </p:grpSp>
      <p:sp>
        <p:nvSpPr>
          <p:cNvPr id="60" name="Rectangle 59"/>
          <p:cNvSpPr/>
          <p:nvPr/>
        </p:nvSpPr>
        <p:spPr bwMode="ltGray">
          <a:xfrm>
            <a:off x="6038304" y="5157192"/>
            <a:ext cx="1276350" cy="289882"/>
          </a:xfrm>
          <a:prstGeom prst="rect">
            <a:avLst/>
          </a:prstGeom>
          <a:solidFill>
            <a:srgbClr val="92D05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Wingdings" pitchFamily="2" charset="2"/>
              <a:buChar char="ü"/>
            </a:pPr>
            <a:r>
              <a:rPr lang="de-DE" sz="900" dirty="0" smtClean="0">
                <a:solidFill>
                  <a:schemeClr val="bg1"/>
                </a:solidFill>
                <a:latin typeface="+mj-lt"/>
                <a:cs typeface="Arial" charset="0"/>
              </a:rPr>
              <a:t> </a:t>
            </a:r>
          </a:p>
        </p:txBody>
      </p:sp>
      <p:sp>
        <p:nvSpPr>
          <p:cNvPr id="81" name="Rectangle 80"/>
          <p:cNvSpPr/>
          <p:nvPr/>
        </p:nvSpPr>
        <p:spPr bwMode="ltGray">
          <a:xfrm>
            <a:off x="4742160" y="4841910"/>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de-DE" sz="900" dirty="0" smtClean="0">
                <a:solidFill>
                  <a:schemeClr val="bg1"/>
                </a:solidFill>
                <a:latin typeface="+mj-lt"/>
              </a:rPr>
              <a:t> </a:t>
            </a:r>
          </a:p>
        </p:txBody>
      </p:sp>
      <p:sp>
        <p:nvSpPr>
          <p:cNvPr id="85" name="Rectangle 84"/>
          <p:cNvSpPr/>
          <p:nvPr/>
        </p:nvSpPr>
        <p:spPr bwMode="ltGray">
          <a:xfrm>
            <a:off x="6038304" y="4847952"/>
            <a:ext cx="1276350" cy="289882"/>
          </a:xfrm>
          <a:prstGeom prst="rect">
            <a:avLst/>
          </a:prstGeom>
          <a:solidFill>
            <a:schemeClr val="bg1">
              <a:lumMod val="8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fontAlgn="base">
              <a:spcBef>
                <a:spcPct val="0"/>
              </a:spcBef>
              <a:spcAft>
                <a:spcPct val="0"/>
              </a:spcAft>
            </a:pPr>
            <a:r>
              <a:rPr lang="de-DE" sz="900" dirty="0" smtClean="0">
                <a:solidFill>
                  <a:schemeClr val="bg1"/>
                </a:solidFill>
                <a:latin typeface="+mj-lt"/>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Picture 2" descr="C:\Users\kourtids\Documents\1. Clients\European Commission\DIGIT - SEMIC.EU\SEMIC - Phase 2\42-24219470.jpg"/>
          <p:cNvPicPr>
            <a:picLocks noChangeAspect="1" noChangeArrowheads="1"/>
          </p:cNvPicPr>
          <p:nvPr/>
        </p:nvPicPr>
        <p:blipFill>
          <a:blip r:embed="rId3" cstate="print"/>
          <a:srcRect r="12500"/>
          <a:stretch>
            <a:fillRect/>
          </a:stretch>
        </p:blipFill>
        <p:spPr bwMode="auto">
          <a:xfrm>
            <a:off x="533872" y="1526330"/>
            <a:ext cx="2525960" cy="1531084"/>
          </a:xfrm>
          <a:prstGeom prst="rect">
            <a:avLst/>
          </a:prstGeom>
          <a:noFill/>
        </p:spPr>
      </p:pic>
      <p:sp>
        <p:nvSpPr>
          <p:cNvPr id="2" name="Title 1"/>
          <p:cNvSpPr>
            <a:spLocks noGrp="1"/>
          </p:cNvSpPr>
          <p:nvPr>
            <p:ph type="title"/>
          </p:nvPr>
        </p:nvSpPr>
        <p:spPr/>
        <p:txBody>
          <a:bodyPr/>
          <a:lstStyle/>
          <a:p>
            <a:r>
              <a:rPr lang="de-DE" sz="2700" dirty="0"/>
              <a:t>Wir bieten Ihnen </a:t>
            </a:r>
            <a:r>
              <a:rPr lang="de-DE" sz="2700" dirty="0" smtClean="0"/>
              <a:t>Beratungsdienstleistungen</a:t>
            </a:r>
            <a:endParaRPr lang="en-GB" sz="2700" dirty="0"/>
          </a:p>
        </p:txBody>
      </p:sp>
      <p:sp>
        <p:nvSpPr>
          <p:cNvPr id="12" name="Rectangle 11"/>
          <p:cNvSpPr/>
          <p:nvPr/>
        </p:nvSpPr>
        <p:spPr bwMode="ltGray">
          <a:xfrm>
            <a:off x="533400" y="3212976"/>
            <a:ext cx="2514600" cy="864096"/>
          </a:xfrm>
          <a:prstGeom prst="rect">
            <a:avLst/>
          </a:pr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b="1" i="1" dirty="0" smtClean="0">
                <a:solidFill>
                  <a:schemeClr val="bg1"/>
                </a:solidFill>
                <a:latin typeface="Georgia" pitchFamily="18" charset="0"/>
              </a:rPr>
              <a:t>Zielgruppe</a:t>
            </a:r>
          </a:p>
        </p:txBody>
      </p:sp>
      <p:sp>
        <p:nvSpPr>
          <p:cNvPr id="14" name="Rectangle 13"/>
          <p:cNvSpPr/>
          <p:nvPr/>
        </p:nvSpPr>
        <p:spPr bwMode="ltGray">
          <a:xfrm>
            <a:off x="3200400" y="1524000"/>
            <a:ext cx="5410200" cy="1544960"/>
          </a:xfrm>
          <a:prstGeom prst="rect">
            <a:avLst/>
          </a:pr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600" dirty="0">
                <a:solidFill>
                  <a:schemeClr val="bg1"/>
                </a:solidFill>
                <a:latin typeface="Georgia" pitchFamily="18" charset="0"/>
              </a:rPr>
              <a:t>Wir bieten Ihnen Beratungsdienstleistungen, die genau auf den Bedarf öffentlicher Verwaltungen zugeschnitten sind und ein breites Spektrum an Themen abdecken; von IT </a:t>
            </a:r>
            <a:r>
              <a:rPr lang="de-DE" sz="1600" dirty="0" smtClean="0">
                <a:solidFill>
                  <a:schemeClr val="bg1"/>
                </a:solidFill>
                <a:latin typeface="Georgia" pitchFamily="18" charset="0"/>
              </a:rPr>
              <a:t>bis zur </a:t>
            </a:r>
            <a:r>
              <a:rPr lang="de-DE" sz="1600" dirty="0">
                <a:solidFill>
                  <a:schemeClr val="bg1"/>
                </a:solidFill>
                <a:latin typeface="Georgia" pitchFamily="18" charset="0"/>
              </a:rPr>
              <a:t>Lizensierung von (</a:t>
            </a:r>
            <a:r>
              <a:rPr lang="de-DE" sz="1600" dirty="0" err="1">
                <a:solidFill>
                  <a:schemeClr val="bg1"/>
                </a:solidFill>
                <a:latin typeface="Georgia" pitchFamily="18" charset="0"/>
              </a:rPr>
              <a:t>Linked</a:t>
            </a:r>
            <a:r>
              <a:rPr lang="de-DE" sz="1600" dirty="0">
                <a:solidFill>
                  <a:schemeClr val="bg1"/>
                </a:solidFill>
                <a:latin typeface="Georgia" pitchFamily="18" charset="0"/>
              </a:rPr>
              <a:t>) </a:t>
            </a:r>
            <a:r>
              <a:rPr lang="de-DE" sz="1600" dirty="0" smtClean="0">
                <a:solidFill>
                  <a:schemeClr val="bg1"/>
                </a:solidFill>
                <a:latin typeface="Georgia" pitchFamily="18" charset="0"/>
              </a:rPr>
              <a:t>Open Government Data </a:t>
            </a:r>
            <a:r>
              <a:rPr lang="de-DE" sz="1600" dirty="0">
                <a:solidFill>
                  <a:schemeClr val="bg1"/>
                </a:solidFill>
                <a:latin typeface="Georgia" pitchFamily="18" charset="0"/>
              </a:rPr>
              <a:t>. </a:t>
            </a:r>
          </a:p>
        </p:txBody>
      </p:sp>
      <p:sp>
        <p:nvSpPr>
          <p:cNvPr id="23" name="Rectangle 22"/>
          <p:cNvSpPr/>
          <p:nvPr/>
        </p:nvSpPr>
        <p:spPr bwMode="ltGray">
          <a:xfrm>
            <a:off x="533400" y="4221088"/>
            <a:ext cx="2514600" cy="1728192"/>
          </a:xfrm>
          <a:prstGeom prst="rect">
            <a:avLst/>
          </a:prstGeom>
          <a:solidFill>
            <a:schemeClr val="accent5">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b="1" i="1" dirty="0" smtClean="0">
                <a:solidFill>
                  <a:schemeClr val="bg1"/>
                </a:solidFill>
                <a:latin typeface="Georgia" pitchFamily="18" charset="0"/>
              </a:rPr>
              <a:t>Was ist Ihr Vorteil?</a:t>
            </a:r>
          </a:p>
        </p:txBody>
      </p:sp>
      <p:sp>
        <p:nvSpPr>
          <p:cNvPr id="17" name="Rectangle 16"/>
          <p:cNvSpPr/>
          <p:nvPr/>
        </p:nvSpPr>
        <p:spPr bwMode="ltGray">
          <a:xfrm>
            <a:off x="3200400" y="3212976"/>
            <a:ext cx="2523728" cy="864096"/>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600" dirty="0" smtClean="0">
                <a:solidFill>
                  <a:schemeClr val="bg1"/>
                </a:solidFill>
                <a:latin typeface="Georgia"/>
                <a:ea typeface="Arial"/>
                <a:cs typeface="Times New Roman"/>
              </a:rPr>
              <a:t>Open Data Portale</a:t>
            </a:r>
          </a:p>
        </p:txBody>
      </p:sp>
      <p:sp>
        <p:nvSpPr>
          <p:cNvPr id="20" name="Rectangle 19"/>
          <p:cNvSpPr/>
          <p:nvPr/>
        </p:nvSpPr>
        <p:spPr bwMode="ltGray">
          <a:xfrm>
            <a:off x="5868144" y="3212976"/>
            <a:ext cx="2736304" cy="864096"/>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600" dirty="0">
                <a:solidFill>
                  <a:schemeClr val="bg1"/>
                </a:solidFill>
                <a:latin typeface="Georgia"/>
                <a:ea typeface="Arial"/>
                <a:cs typeface="Times New Roman"/>
              </a:rPr>
              <a:t>Herausgeber von </a:t>
            </a:r>
            <a:r>
              <a:rPr lang="de-DE" sz="1600" dirty="0" smtClean="0">
                <a:solidFill>
                  <a:schemeClr val="bg1"/>
                </a:solidFill>
                <a:latin typeface="Georgia" pitchFamily="18" charset="0"/>
              </a:rPr>
              <a:t>Open Government Data </a:t>
            </a:r>
            <a:endParaRPr lang="de-DE" sz="1600" dirty="0">
              <a:solidFill>
                <a:schemeClr val="bg1"/>
              </a:solidFill>
              <a:latin typeface="Georgia"/>
              <a:ea typeface="Arial"/>
              <a:cs typeface="Times New Roman"/>
            </a:endParaRPr>
          </a:p>
        </p:txBody>
      </p:sp>
      <p:sp>
        <p:nvSpPr>
          <p:cNvPr id="22" name="Rectangle 21"/>
          <p:cNvSpPr/>
          <p:nvPr/>
        </p:nvSpPr>
        <p:spPr bwMode="ltGray">
          <a:xfrm>
            <a:off x="3203848" y="4221088"/>
            <a:ext cx="5400600" cy="792088"/>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lvl="0">
              <a:spcBef>
                <a:spcPct val="0"/>
              </a:spcBef>
              <a:spcAft>
                <a:spcPct val="0"/>
              </a:spcAft>
            </a:pPr>
            <a:r>
              <a:rPr lang="de-DE" sz="1400" dirty="0" smtClean="0">
                <a:latin typeface="+mj-lt"/>
              </a:rPr>
              <a:t>Sie schärfen Ihr Bewusstsein für den ökonomischen und sozialen Mehrwert von Open Data.</a:t>
            </a:r>
            <a:endParaRPr lang="de-DE" sz="1400" dirty="0" smtClean="0">
              <a:solidFill>
                <a:schemeClr val="bg1"/>
              </a:solidFill>
              <a:latin typeface="+mj-lt"/>
              <a:cs typeface="Arial" pitchFamily="34" charset="0"/>
            </a:endParaRPr>
          </a:p>
        </p:txBody>
      </p:sp>
      <p:sp>
        <p:nvSpPr>
          <p:cNvPr id="31" name="Slide Number Placeholder 30"/>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14</a:t>
            </a:fld>
            <a:endParaRPr lang="en-GB" dirty="0"/>
          </a:p>
        </p:txBody>
      </p:sp>
      <p:sp>
        <p:nvSpPr>
          <p:cNvPr id="32" name="Rectangle 31"/>
          <p:cNvSpPr/>
          <p:nvPr/>
        </p:nvSpPr>
        <p:spPr bwMode="ltGray">
          <a:xfrm>
            <a:off x="3203848" y="5157192"/>
            <a:ext cx="5400600" cy="792088"/>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nchorCtr="0"/>
          <a:lstStyle/>
          <a:p>
            <a:pPr>
              <a:spcBef>
                <a:spcPct val="0"/>
              </a:spcBef>
              <a:spcAft>
                <a:spcPct val="0"/>
              </a:spcAft>
            </a:pPr>
            <a:r>
              <a:rPr lang="de-DE" sz="1400" dirty="0" smtClean="0">
                <a:latin typeface="+mj-lt"/>
              </a:rPr>
              <a:t>Sie erlangen neues Wissen, Fähigkeiten, technische Expertise und praktische Erfahrungen mit </a:t>
            </a:r>
            <a:r>
              <a:rPr lang="de-DE" sz="1400" dirty="0" err="1" smtClean="0">
                <a:solidFill>
                  <a:schemeClr val="bg1"/>
                </a:solidFill>
                <a:latin typeface="+mj-lt"/>
                <a:ea typeface="Arial" pitchFamily="34" charset="0"/>
                <a:cs typeface="Times New Roman" pitchFamily="18" charset="0"/>
              </a:rPr>
              <a:t>Linked</a:t>
            </a:r>
            <a:r>
              <a:rPr lang="de-DE" sz="1400" dirty="0" smtClean="0">
                <a:solidFill>
                  <a:schemeClr val="bg1"/>
                </a:solidFill>
                <a:latin typeface="+mj-lt"/>
                <a:ea typeface="Arial" pitchFamily="34" charset="0"/>
                <a:cs typeface="Times New Roman" pitchFamily="18" charset="0"/>
              </a:rPr>
              <a:t> Open Data Technologien.</a:t>
            </a:r>
            <a:endParaRPr lang="de-DE" sz="1400" dirty="0" smtClean="0">
              <a:solidFill>
                <a:schemeClr val="bg1"/>
              </a:solidFill>
              <a:latin typeface="+mj-l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smtClean="0"/>
              <a:t>Unsere Beratungsdienstleistungen</a:t>
            </a:r>
            <a:endParaRPr lang="de-DE" sz="2800" dirty="0"/>
          </a:p>
        </p:txBody>
      </p:sp>
      <p:graphicFrame>
        <p:nvGraphicFramePr>
          <p:cNvPr id="10" name="Diagram 9"/>
          <p:cNvGraphicFramePr/>
          <p:nvPr>
            <p:extLst>
              <p:ext uri="{D42A27DB-BD31-4B8C-83A1-F6EECF244321}">
                <p14:modId xmlns:p14="http://schemas.microsoft.com/office/powerpoint/2010/main" val="3567338600"/>
              </p:ext>
            </p:extLst>
          </p:nvPr>
        </p:nvGraphicFramePr>
        <p:xfrm>
          <a:off x="1524000" y="1412776"/>
          <a:ext cx="6096000"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Slide Number Placeholder 31"/>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smtClean="0"/>
              <a:t>Werden Sie Teil unseres Teams</a:t>
            </a:r>
            <a:r>
              <a:rPr lang="en-GB" sz="2800" dirty="0" smtClean="0"/>
              <a:t>...</a:t>
            </a:r>
            <a:endParaRPr lang="en-GB" sz="2800" dirty="0"/>
          </a:p>
        </p:txBody>
      </p:sp>
      <p:sp>
        <p:nvSpPr>
          <p:cNvPr id="35" name="Slide Number Placeholder 34"/>
          <p:cNvSpPr>
            <a:spLocks noGrp="1"/>
          </p:cNvSpPr>
          <p:nvPr>
            <p:ph type="sldNum" sz="quarter" idx="18"/>
          </p:nvPr>
        </p:nvSpPr>
        <p:spPr/>
        <p:txBody>
          <a:bodyPr/>
          <a:lstStyle/>
          <a:p>
            <a:r>
              <a:rPr lang="en-GB" dirty="0" err="1" smtClean="0"/>
              <a:t>Folie</a:t>
            </a:r>
            <a:r>
              <a:rPr lang="en-GB" dirty="0" smtClean="0"/>
              <a:t> </a:t>
            </a:r>
            <a:fld id="{F40CD079-BC3F-4086-BA81-31A79D845B02}" type="slidenum">
              <a:rPr lang="en-GB" smtClean="0"/>
              <a:pPr/>
              <a:t>16</a:t>
            </a:fld>
            <a:endParaRPr lang="en-GB" dirty="0"/>
          </a:p>
        </p:txBody>
      </p:sp>
      <p:sp>
        <p:nvSpPr>
          <p:cNvPr id="18" name="TextBox 6"/>
          <p:cNvSpPr txBox="1"/>
          <p:nvPr/>
        </p:nvSpPr>
        <p:spPr>
          <a:xfrm>
            <a:off x="900113" y="1628775"/>
            <a:ext cx="3024187" cy="956773"/>
          </a:xfrm>
          <a:prstGeom prst="rect">
            <a:avLst/>
          </a:prstGeom>
          <a:solidFill>
            <a:schemeClr val="accent4">
              <a:lumMod val="75000"/>
            </a:schemeClr>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Besuchen Sie uns</a:t>
            </a:r>
            <a:endParaRPr lang="de-DE" sz="2400" b="1" i="1" dirty="0">
              <a:solidFill>
                <a:schemeClr val="bg1"/>
              </a:solidFill>
              <a:latin typeface="+mj-lt"/>
              <a:cs typeface="Arial" pitchFamily="34" charset="0"/>
            </a:endParaRPr>
          </a:p>
        </p:txBody>
      </p:sp>
      <p:sp>
        <p:nvSpPr>
          <p:cNvPr id="20" name="TextBox 9"/>
          <p:cNvSpPr txBox="1"/>
          <p:nvPr/>
        </p:nvSpPr>
        <p:spPr>
          <a:xfrm>
            <a:off x="5076823" y="4293094"/>
            <a:ext cx="3024000" cy="956773"/>
          </a:xfrm>
          <a:prstGeom prst="rect">
            <a:avLst/>
          </a:prstGeom>
          <a:solidFill>
            <a:schemeClr val="accent2"/>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Kontaktieren Sie uns</a:t>
            </a:r>
            <a:endParaRPr lang="de-DE" sz="2400" b="1" i="1" dirty="0">
              <a:solidFill>
                <a:schemeClr val="bg1"/>
              </a:solidFill>
              <a:latin typeface="+mj-lt"/>
              <a:cs typeface="Arial" pitchFamily="34" charset="0"/>
            </a:endParaRPr>
          </a:p>
        </p:txBody>
      </p:sp>
      <p:sp>
        <p:nvSpPr>
          <p:cNvPr id="21" name="TextBox 18"/>
          <p:cNvSpPr txBox="1"/>
          <p:nvPr/>
        </p:nvSpPr>
        <p:spPr>
          <a:xfrm>
            <a:off x="5076823" y="1628774"/>
            <a:ext cx="3024000" cy="956773"/>
          </a:xfrm>
          <a:prstGeom prst="rect">
            <a:avLst/>
          </a:prstGeom>
          <a:solidFill>
            <a:schemeClr val="accent1"/>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Lernen Sie uns kennen</a:t>
            </a:r>
            <a:endParaRPr lang="de-DE" sz="2400" b="1" i="1" dirty="0">
              <a:solidFill>
                <a:schemeClr val="bg1"/>
              </a:solidFill>
              <a:latin typeface="+mj-lt"/>
              <a:cs typeface="Arial" pitchFamily="34" charset="0"/>
            </a:endParaRPr>
          </a:p>
        </p:txBody>
      </p:sp>
      <p:sp>
        <p:nvSpPr>
          <p:cNvPr id="22" name="TextBox 22"/>
          <p:cNvSpPr txBox="1"/>
          <p:nvPr/>
        </p:nvSpPr>
        <p:spPr>
          <a:xfrm>
            <a:off x="900112" y="4293095"/>
            <a:ext cx="3024000" cy="957600"/>
          </a:xfrm>
          <a:prstGeom prst="rect">
            <a:avLst/>
          </a:prstGeom>
          <a:solidFill>
            <a:schemeClr val="accent5"/>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Folgen Sie uns</a:t>
            </a:r>
            <a:endParaRPr lang="de-DE" sz="2400" b="1" i="1" dirty="0">
              <a:solidFill>
                <a:schemeClr val="bg1"/>
              </a:solidFill>
              <a:latin typeface="+mj-lt"/>
              <a:cs typeface="Arial" pitchFamily="34" charset="0"/>
            </a:endParaRPr>
          </a:p>
        </p:txBody>
      </p:sp>
      <p:pic>
        <p:nvPicPr>
          <p:cNvPr id="24" name="Picture 2" descr="http://iwebask.com/blog/wp-content/uploads/2012/06/slideshare-marketing-content.jpg">
            <a:hlinkClick r:id="rId3"/>
          </p:cNvPr>
          <p:cNvPicPr>
            <a:picLocks noChangeAspect="1" noChangeArrowheads="1"/>
          </p:cNvPicPr>
          <p:nvPr/>
        </p:nvPicPr>
        <p:blipFill>
          <a:blip r:embed="rId4" cstate="print"/>
          <a:srcRect r="70772"/>
          <a:stretch>
            <a:fillRect/>
          </a:stretch>
        </p:blipFill>
        <p:spPr bwMode="auto">
          <a:xfrm>
            <a:off x="852488" y="2803669"/>
            <a:ext cx="366712" cy="431800"/>
          </a:xfrm>
          <a:prstGeom prst="rect">
            <a:avLst/>
          </a:prstGeom>
          <a:noFill/>
          <a:ln w="9525">
            <a:noFill/>
            <a:miter lim="800000"/>
            <a:headEnd/>
            <a:tailEnd/>
          </a:ln>
        </p:spPr>
      </p:pic>
      <p:sp>
        <p:nvSpPr>
          <p:cNvPr id="25" name="Rectangle 25"/>
          <p:cNvSpPr>
            <a:spLocks noChangeArrowheads="1"/>
          </p:cNvSpPr>
          <p:nvPr/>
        </p:nvSpPr>
        <p:spPr bwMode="auto">
          <a:xfrm>
            <a:off x="1271588" y="2824307"/>
            <a:ext cx="2797561" cy="430887"/>
          </a:xfrm>
          <a:prstGeom prst="rect">
            <a:avLst/>
          </a:prstGeom>
          <a:noFill/>
          <a:ln w="9525">
            <a:noFill/>
            <a:miter lim="800000"/>
            <a:headEnd/>
            <a:tailEnd/>
          </a:ln>
        </p:spPr>
        <p:txBody>
          <a:bodyPr wrap="none">
            <a:spAutoFit/>
          </a:bodyPr>
          <a:lstStyle/>
          <a:p>
            <a:r>
              <a:rPr lang="en-GB" sz="1200" dirty="0">
                <a:latin typeface="+mj-lt"/>
                <a:hlinkClick r:id="rId5"/>
              </a:rPr>
              <a:t>Open Data Support</a:t>
            </a:r>
            <a:endParaRPr lang="en-GB" sz="1200" dirty="0">
              <a:latin typeface="+mj-lt"/>
            </a:endParaRPr>
          </a:p>
          <a:p>
            <a:r>
              <a:rPr lang="en-GB" sz="1000" dirty="0">
                <a:latin typeface="+mj-lt"/>
              </a:rPr>
              <a:t>http://www.slideshare.net/OpenDataSupport</a:t>
            </a:r>
          </a:p>
        </p:txBody>
      </p:sp>
      <p:pic>
        <p:nvPicPr>
          <p:cNvPr id="27" name="Picture 4" descr="image"/>
          <p:cNvPicPr>
            <a:picLocks noChangeAspect="1" noChangeArrowheads="1"/>
          </p:cNvPicPr>
          <p:nvPr/>
        </p:nvPicPr>
        <p:blipFill>
          <a:blip r:embed="rId6" cstate="print"/>
          <a:srcRect/>
          <a:stretch>
            <a:fillRect/>
          </a:stretch>
        </p:blipFill>
        <p:spPr bwMode="auto">
          <a:xfrm>
            <a:off x="5076825" y="2730500"/>
            <a:ext cx="719138" cy="708025"/>
          </a:xfrm>
          <a:prstGeom prst="rect">
            <a:avLst/>
          </a:prstGeom>
          <a:noFill/>
          <a:ln w="9525">
            <a:noFill/>
            <a:miter lim="800000"/>
            <a:headEnd/>
            <a:tailEnd/>
          </a:ln>
        </p:spPr>
      </p:pic>
      <p:sp>
        <p:nvSpPr>
          <p:cNvPr id="29" name="Rectangle 27"/>
          <p:cNvSpPr>
            <a:spLocks noChangeArrowheads="1"/>
          </p:cNvSpPr>
          <p:nvPr/>
        </p:nvSpPr>
        <p:spPr bwMode="auto">
          <a:xfrm>
            <a:off x="5076825" y="3522663"/>
            <a:ext cx="2077813" cy="246221"/>
          </a:xfrm>
          <a:prstGeom prst="rect">
            <a:avLst/>
          </a:prstGeom>
          <a:noFill/>
          <a:ln w="9525">
            <a:noFill/>
            <a:miter lim="800000"/>
            <a:headEnd/>
            <a:tailEnd/>
          </a:ln>
        </p:spPr>
        <p:txBody>
          <a:bodyPr wrap="none">
            <a:spAutoFit/>
          </a:bodyPr>
          <a:lstStyle/>
          <a:p>
            <a:r>
              <a:rPr lang="en-GB" sz="1000" dirty="0">
                <a:latin typeface="+mj-lt"/>
                <a:hlinkClick r:id="rId7"/>
              </a:rPr>
              <a:t>http://www.opendatasupport.eu</a:t>
            </a:r>
            <a:r>
              <a:rPr lang="en-GB" sz="1000" dirty="0">
                <a:latin typeface="+mj-lt"/>
              </a:rPr>
              <a:t> </a:t>
            </a:r>
          </a:p>
        </p:txBody>
      </p:sp>
      <p:pic>
        <p:nvPicPr>
          <p:cNvPr id="31" name="Picture 6" descr="http://www.collaboration133.com/wp-content/uploads/2011/12/linkedin-icon.png">
            <a:hlinkClick r:id="rId8"/>
          </p:cNvPr>
          <p:cNvPicPr>
            <a:picLocks noChangeAspect="1" noChangeArrowheads="1"/>
          </p:cNvPicPr>
          <p:nvPr/>
        </p:nvPicPr>
        <p:blipFill>
          <a:blip r:embed="rId9" cstate="print"/>
          <a:srcRect/>
          <a:stretch>
            <a:fillRect/>
          </a:stretch>
        </p:blipFill>
        <p:spPr bwMode="auto">
          <a:xfrm>
            <a:off x="900113" y="3424300"/>
            <a:ext cx="271462" cy="288925"/>
          </a:xfrm>
          <a:prstGeom prst="rect">
            <a:avLst/>
          </a:prstGeom>
          <a:noFill/>
          <a:ln w="9525">
            <a:noFill/>
            <a:miter lim="800000"/>
            <a:headEnd/>
            <a:tailEnd/>
          </a:ln>
        </p:spPr>
      </p:pic>
      <p:sp>
        <p:nvSpPr>
          <p:cNvPr id="36" name="Rectangle 29"/>
          <p:cNvSpPr>
            <a:spLocks noChangeArrowheads="1"/>
          </p:cNvSpPr>
          <p:nvPr/>
        </p:nvSpPr>
        <p:spPr bwMode="auto">
          <a:xfrm>
            <a:off x="1284288" y="3358153"/>
            <a:ext cx="1497526" cy="430887"/>
          </a:xfrm>
          <a:prstGeom prst="rect">
            <a:avLst/>
          </a:prstGeom>
          <a:noFill/>
          <a:ln w="9525">
            <a:noFill/>
            <a:miter lim="800000"/>
            <a:headEnd/>
            <a:tailEnd/>
          </a:ln>
        </p:spPr>
        <p:txBody>
          <a:bodyPr wrap="none">
            <a:spAutoFit/>
          </a:bodyPr>
          <a:lstStyle/>
          <a:p>
            <a:r>
              <a:rPr lang="en-GB" sz="1200" dirty="0">
                <a:latin typeface="+mj-lt"/>
                <a:hlinkClick r:id="rId10"/>
              </a:rPr>
              <a:t>Open Data Support</a:t>
            </a:r>
            <a:endParaRPr lang="en-GB" sz="1200" dirty="0">
              <a:latin typeface="+mj-lt"/>
            </a:endParaRPr>
          </a:p>
          <a:p>
            <a:r>
              <a:rPr lang="en-GB" sz="1000" dirty="0">
                <a:latin typeface="+mj-lt"/>
              </a:rPr>
              <a:t>http://goo.gl/y9ZZI</a:t>
            </a:r>
          </a:p>
        </p:txBody>
      </p:sp>
      <p:pic>
        <p:nvPicPr>
          <p:cNvPr id="37" name="Picture 8" descr="http://info.hjmt.com/Portals/150282/images/Twitter_Logo.gif">
            <a:hlinkClick r:id="rId11"/>
          </p:cNvPr>
          <p:cNvPicPr>
            <a:picLocks noChangeAspect="1" noChangeArrowheads="1"/>
          </p:cNvPicPr>
          <p:nvPr/>
        </p:nvPicPr>
        <p:blipFill>
          <a:blip r:embed="rId12" cstate="print"/>
          <a:srcRect/>
          <a:stretch>
            <a:fillRect/>
          </a:stretch>
        </p:blipFill>
        <p:spPr bwMode="auto">
          <a:xfrm>
            <a:off x="900113" y="5444331"/>
            <a:ext cx="287338" cy="288925"/>
          </a:xfrm>
          <a:prstGeom prst="rect">
            <a:avLst/>
          </a:prstGeom>
          <a:noFill/>
          <a:ln w="9525">
            <a:noFill/>
            <a:miter lim="800000"/>
            <a:headEnd/>
            <a:tailEnd/>
          </a:ln>
        </p:spPr>
      </p:pic>
      <p:sp>
        <p:nvSpPr>
          <p:cNvPr id="38" name="Rectangle 31"/>
          <p:cNvSpPr>
            <a:spLocks noChangeArrowheads="1"/>
          </p:cNvSpPr>
          <p:nvPr/>
        </p:nvSpPr>
        <p:spPr bwMode="auto">
          <a:xfrm>
            <a:off x="1235076" y="5444331"/>
            <a:ext cx="1566454" cy="276999"/>
          </a:xfrm>
          <a:prstGeom prst="rect">
            <a:avLst/>
          </a:prstGeom>
          <a:noFill/>
          <a:ln w="9525">
            <a:noFill/>
            <a:miter lim="800000"/>
            <a:headEnd/>
            <a:tailEnd/>
          </a:ln>
        </p:spPr>
        <p:txBody>
          <a:bodyPr wrap="none">
            <a:spAutoFit/>
          </a:bodyPr>
          <a:lstStyle/>
          <a:p>
            <a:r>
              <a:rPr lang="en-GB" sz="1200" dirty="0">
                <a:latin typeface="+mj-lt"/>
                <a:hlinkClick r:id="rId13"/>
              </a:rPr>
              <a:t>@</a:t>
            </a:r>
            <a:r>
              <a:rPr lang="en-GB" sz="1200" dirty="0" err="1">
                <a:latin typeface="+mj-lt"/>
                <a:hlinkClick r:id="rId13"/>
              </a:rPr>
              <a:t>OpenDataSupport</a:t>
            </a:r>
            <a:endParaRPr lang="en-GB" sz="1200" dirty="0">
              <a:latin typeface="+mj-lt"/>
            </a:endParaRPr>
          </a:p>
        </p:txBody>
      </p:sp>
      <p:pic>
        <p:nvPicPr>
          <p:cNvPr id="39" name="Picture 2" descr="Go to the home page">
            <a:hlinkClick r:id="rId14" tooltip="Go to the home page"/>
          </p:cNvPr>
          <p:cNvPicPr>
            <a:picLocks noChangeAspect="1" noChangeArrowheads="1"/>
          </p:cNvPicPr>
          <p:nvPr/>
        </p:nvPicPr>
        <p:blipFill>
          <a:blip r:embed="rId15" cstate="print"/>
          <a:srcRect/>
          <a:stretch>
            <a:fillRect/>
          </a:stretch>
        </p:blipFill>
        <p:spPr bwMode="auto">
          <a:xfrm>
            <a:off x="5906533" y="2801938"/>
            <a:ext cx="1676400" cy="619125"/>
          </a:xfrm>
          <a:prstGeom prst="rect">
            <a:avLst/>
          </a:prstGeom>
          <a:noFill/>
          <a:ln w="9525">
            <a:noFill/>
            <a:miter lim="800000"/>
            <a:headEnd/>
            <a:tailEnd/>
          </a:ln>
        </p:spPr>
      </p:pic>
      <p:sp>
        <p:nvSpPr>
          <p:cNvPr id="40" name="Rectangle 33"/>
          <p:cNvSpPr>
            <a:spLocks noChangeArrowheads="1"/>
          </p:cNvSpPr>
          <p:nvPr/>
        </p:nvSpPr>
        <p:spPr bwMode="auto">
          <a:xfrm>
            <a:off x="5076825" y="5444330"/>
            <a:ext cx="3455988" cy="276999"/>
          </a:xfrm>
          <a:prstGeom prst="rect">
            <a:avLst/>
          </a:prstGeom>
          <a:noFill/>
          <a:ln w="9525">
            <a:noFill/>
            <a:miter lim="800000"/>
            <a:headEnd/>
            <a:tailEnd/>
          </a:ln>
        </p:spPr>
        <p:txBody>
          <a:bodyPr>
            <a:spAutoFit/>
          </a:bodyPr>
          <a:lstStyle/>
          <a:p>
            <a:pPr marL="0" lvl="2"/>
            <a:r>
              <a:rPr lang="en-GB" sz="1200" dirty="0">
                <a:latin typeface="+mj-lt"/>
                <a:hlinkClick r:id="rId16"/>
              </a:rPr>
              <a:t>contact@opendatasupport.eu</a:t>
            </a:r>
            <a:r>
              <a:rPr lang="en-GB" sz="1200" dirty="0">
                <a:latin typeface="+mj-lt"/>
              </a:rPr>
              <a:t> </a:t>
            </a:r>
          </a:p>
        </p:txBody>
      </p:sp>
    </p:spTree>
    <p:extLst>
      <p:ext uri="{BB962C8B-B14F-4D97-AF65-F5344CB8AC3E}">
        <p14:creationId xmlns:p14="http://schemas.microsoft.com/office/powerpoint/2010/main" val="4133475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303748" y="2920480"/>
            <a:ext cx="4536504" cy="1017041"/>
          </a:xfrm>
          <a:prstGeom prst="rect">
            <a:avLst/>
          </a:prstGeom>
          <a:noFill/>
        </p:spPr>
        <p:txBody>
          <a:bodyPr vert="horz" wrap="square" lIns="0" tIns="0" rIns="0" bIns="0" rtlCol="0">
            <a:noAutofit/>
          </a:bodyPr>
          <a:lstStyle/>
          <a:p>
            <a:pPr indent="-274320" algn="ctr">
              <a:spcAft>
                <a:spcPts val="900"/>
              </a:spcAft>
            </a:pPr>
            <a:r>
              <a:rPr lang="de-DE" sz="3000" b="1" i="1" dirty="0" smtClean="0">
                <a:solidFill>
                  <a:schemeClr val="bg1"/>
                </a:solidFill>
                <a:latin typeface="+mj-lt"/>
              </a:rPr>
              <a:t>Vielen Dank für Ihre Aufmerksamkeit!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1303040"/>
          </a:xfrm>
        </p:spPr>
        <p:txBody>
          <a:bodyPr>
            <a:noAutofit/>
          </a:bodyPr>
          <a:lstStyle/>
          <a:p>
            <a:pPr>
              <a:spcBef>
                <a:spcPts val="600"/>
              </a:spcBef>
              <a:spcAft>
                <a:spcPts val="600"/>
              </a:spcAft>
            </a:pPr>
            <a:r>
              <a:rPr lang="de-DE" sz="1600" dirty="0"/>
              <a:t>Diese Präsentation wurde von PwC </a:t>
            </a:r>
            <a:r>
              <a:rPr lang="de-DE" sz="1600" dirty="0" smtClean="0"/>
              <a:t>erstellt</a:t>
            </a:r>
            <a:br>
              <a:rPr lang="de-DE" sz="1600" dirty="0" smtClean="0"/>
            </a:br>
            <a:r>
              <a:rPr lang="en-GB" sz="1600" dirty="0" smtClean="0"/>
              <a:t/>
            </a:r>
            <a:br>
              <a:rPr lang="en-GB" sz="1600" dirty="0" smtClean="0"/>
            </a:br>
            <a:r>
              <a:rPr lang="de-DE" sz="1600" dirty="0" smtClean="0"/>
              <a:t>Autoren: </a:t>
            </a:r>
            <a:br>
              <a:rPr lang="de-DE" sz="1600" dirty="0" smtClean="0"/>
            </a:br>
            <a:r>
              <a:rPr lang="de-DE" sz="1600" i="0" dirty="0" smtClean="0"/>
              <a:t>Nikolaos </a:t>
            </a:r>
            <a:r>
              <a:rPr lang="de-DE" sz="1600" i="0" dirty="0" err="1" smtClean="0"/>
              <a:t>Loutas</a:t>
            </a:r>
            <a:r>
              <a:rPr lang="de-DE" sz="1600" i="0" dirty="0" smtClean="0"/>
              <a:t>, </a:t>
            </a:r>
            <a:r>
              <a:rPr lang="de-DE" sz="1600" i="0" dirty="0" err="1" smtClean="0"/>
              <a:t>Michiel</a:t>
            </a:r>
            <a:r>
              <a:rPr lang="de-DE" sz="1600" i="0" dirty="0" smtClean="0"/>
              <a:t> De </a:t>
            </a:r>
            <a:r>
              <a:rPr lang="de-DE" sz="1600" i="0" dirty="0" err="1" smtClean="0"/>
              <a:t>Keyzer</a:t>
            </a:r>
            <a:r>
              <a:rPr lang="de-DE" sz="1600" i="0" dirty="0" smtClean="0"/>
              <a:t> </a:t>
            </a:r>
            <a:r>
              <a:rPr lang="de-DE" sz="1600" i="0" dirty="0"/>
              <a:t>u</a:t>
            </a:r>
            <a:r>
              <a:rPr lang="de-DE" sz="1600" i="0" dirty="0" smtClean="0"/>
              <a:t>nd </a:t>
            </a:r>
            <a:r>
              <a:rPr lang="de-DE" sz="1600" i="0" dirty="0" err="1" smtClean="0"/>
              <a:t>Stijn</a:t>
            </a:r>
            <a:r>
              <a:rPr lang="de-DE" sz="1600" i="0" dirty="0" smtClean="0"/>
              <a:t> </a:t>
            </a:r>
            <a:r>
              <a:rPr lang="de-DE" sz="1600" i="0" dirty="0" err="1" smtClean="0"/>
              <a:t>Goedertier</a:t>
            </a:r>
            <a:r>
              <a:rPr lang="en-GB" sz="1600" i="0" dirty="0" smtClean="0"/>
              <a:t/>
            </a:r>
            <a:br>
              <a:rPr lang="en-GB" sz="1600" i="0" dirty="0" smtClean="0"/>
            </a:br>
            <a:endParaRPr lang="en-GB" sz="1600" i="0" dirty="0"/>
          </a:p>
        </p:txBody>
      </p:sp>
      <p:sp>
        <p:nvSpPr>
          <p:cNvPr id="3" name="Content Placeholder 2"/>
          <p:cNvSpPr>
            <a:spLocks noGrp="1"/>
          </p:cNvSpPr>
          <p:nvPr>
            <p:ph sz="quarter" idx="15"/>
          </p:nvPr>
        </p:nvSpPr>
        <p:spPr/>
        <p:txBody>
          <a:bodyPr>
            <a:normAutofit lnSpcReduction="10000"/>
          </a:bodyPr>
          <a:lstStyle/>
          <a:p>
            <a:r>
              <a:rPr lang="en-GB" sz="1200" dirty="0" smtClean="0"/>
              <a:t> </a:t>
            </a:r>
          </a:p>
          <a:p>
            <a:endParaRPr lang="en-GB" sz="1200" b="1" i="1" dirty="0" smtClean="0"/>
          </a:p>
          <a:p>
            <a:endParaRPr lang="en-GB" sz="1200" b="1" i="1" dirty="0" smtClean="0"/>
          </a:p>
          <a:p>
            <a:r>
              <a:rPr lang="en-GB" sz="1200" b="1" i="1" dirty="0" smtClean="0"/>
              <a:t>Disclaimer </a:t>
            </a:r>
          </a:p>
          <a:p>
            <a:r>
              <a:rPr lang="de-DE" sz="1200" dirty="0"/>
              <a:t>Die Ansichten, die in dieser Präsentation vertreten werden, spiegeln </a:t>
            </a:r>
            <a:r>
              <a:rPr lang="de-DE" sz="1200" dirty="0" smtClean="0"/>
              <a:t>ausschließlich die </a:t>
            </a:r>
            <a:r>
              <a:rPr lang="de-DE" sz="1200" dirty="0"/>
              <a:t>Meinung des Autors wider und dürfen unter keinen Umständen als offizielle Position der Europäischen Kommission interpretiert werden.</a:t>
            </a:r>
          </a:p>
          <a:p>
            <a:r>
              <a:rPr lang="de-DE" sz="1200" dirty="0"/>
              <a:t>Die Europäische Kommission übernimmt weder eine Garantie für die Genauigkeit der Informationen, die Inhalt dieser Präsentation sind, noch akzeptiert sie jegliche Verantwortung für die Nutzung der selbigen. </a:t>
            </a:r>
            <a:endParaRPr lang="en-GB" sz="1200" dirty="0" smtClean="0"/>
          </a:p>
          <a:p>
            <a:r>
              <a:rPr lang="de-DE" sz="1200" dirty="0"/>
              <a:t>Referenzen innerhalb dieser Präsentation zu spezifischen Produkten, Spezifikationen, Prozessen oder Services durch Handelsnamen, Markenzeichen, Hersteller oder ähnliches, implizieren nicht unbedingt deren Unterstützung oder Bevorzugung durch die Europäische Kommission.</a:t>
            </a:r>
          </a:p>
          <a:p>
            <a:r>
              <a:rPr lang="de-DE" sz="1200" dirty="0"/>
              <a:t>Der Autor hat sämtliche Anstrengungen unternommen, um sicherzustellen, dass er/sie, wo nötig, die Erlaubnis erhalten hat, die einzelnen Teile der in dieser Präsentation genutzten Manuskripte zu benutzen. Dies beinhaltet das Einholen einer Nutzungserlaubnis von den Lizenzinhabern oder deren gesetzlichen Vertretern zur Nutzung von Illustrationen, Karten, Schaubildern, die durch Rechte des geistigen Eigentums geschützt sind.</a:t>
            </a:r>
          </a:p>
        </p:txBody>
      </p:sp>
      <p:sp>
        <p:nvSpPr>
          <p:cNvPr id="5" name="Text Placeholder 4"/>
          <p:cNvSpPr>
            <a:spLocks noGrp="1"/>
          </p:cNvSpPr>
          <p:nvPr>
            <p:ph type="body" sz="quarter" idx="16"/>
          </p:nvPr>
        </p:nvSpPr>
        <p:spPr/>
        <p:txBody>
          <a:bodyPr/>
          <a:lstStyle/>
          <a:p>
            <a:r>
              <a:rPr lang="de-DE" dirty="0" smtClean="0"/>
              <a:t>Metadaten der Präsentation</a:t>
            </a:r>
            <a:endParaRPr lang="de-DE" dirty="0"/>
          </a:p>
        </p:txBody>
      </p:sp>
      <p:sp>
        <p:nvSpPr>
          <p:cNvPr id="4" name="Slide Number Placeholder 3"/>
          <p:cNvSpPr>
            <a:spLocks noGrp="1"/>
          </p:cNvSpPr>
          <p:nvPr>
            <p:ph type="sldNum" sz="quarter" idx="19"/>
          </p:nvPr>
        </p:nvSpPr>
        <p:spPr/>
        <p:txBody>
          <a:bodyPr/>
          <a:lstStyle/>
          <a:p>
            <a:r>
              <a:rPr lang="en-GB" dirty="0" err="1" smtClean="0"/>
              <a:t>Folie</a:t>
            </a:r>
            <a:r>
              <a:rPr lang="en-GB" dirty="0" smtClean="0"/>
              <a:t> </a:t>
            </a:r>
            <a:fld id="{F40CD079-BC3F-4086-BA81-31A79D845B02}" type="slidenum">
              <a:rPr lang="en-GB" smtClean="0"/>
              <a:pPr/>
              <a:t>2</a:t>
            </a:fld>
            <a:endParaRPr lang="en-GB" dirty="0"/>
          </a:p>
        </p:txBody>
      </p:sp>
      <p:sp>
        <p:nvSpPr>
          <p:cNvPr id="6" name="Rectangle 5"/>
          <p:cNvSpPr/>
          <p:nvPr/>
        </p:nvSpPr>
        <p:spPr>
          <a:xfrm>
            <a:off x="467544" y="2924944"/>
            <a:ext cx="2376264" cy="1938992"/>
          </a:xfrm>
          <a:prstGeom prst="rect">
            <a:avLst/>
          </a:prstGeom>
        </p:spPr>
        <p:txBody>
          <a:bodyPr wrap="square">
            <a:spAutoFit/>
          </a:bodyPr>
          <a:lstStyle/>
          <a:p>
            <a:r>
              <a:rPr lang="de-DE" sz="1200" dirty="0">
                <a:latin typeface="Georgia" pitchFamily="18" charset="0"/>
              </a:rPr>
              <a:t>Open Data Support wird von der Europäischen Kommission, gemäß SMART 2012/0107 ‘Lot 2: Provision </a:t>
            </a:r>
            <a:r>
              <a:rPr lang="de-DE" sz="1200" dirty="0" err="1">
                <a:latin typeface="Georgia" pitchFamily="18" charset="0"/>
              </a:rPr>
              <a:t>of</a:t>
            </a:r>
            <a:r>
              <a:rPr lang="de-DE" sz="1200" dirty="0">
                <a:latin typeface="Georgia" pitchFamily="18" charset="0"/>
              </a:rPr>
              <a:t> </a:t>
            </a:r>
            <a:r>
              <a:rPr lang="de-DE" sz="1200" dirty="0" err="1">
                <a:latin typeface="Georgia" pitchFamily="18" charset="0"/>
              </a:rPr>
              <a:t>services</a:t>
            </a:r>
            <a:r>
              <a:rPr lang="de-DE" sz="1200" dirty="0">
                <a:latin typeface="Georgia" pitchFamily="18" charset="0"/>
              </a:rPr>
              <a:t> </a:t>
            </a:r>
            <a:r>
              <a:rPr lang="de-DE" sz="1200" dirty="0" err="1">
                <a:latin typeface="Georgia" pitchFamily="18" charset="0"/>
              </a:rPr>
              <a:t>for</a:t>
            </a:r>
            <a:r>
              <a:rPr lang="de-DE" sz="1200" dirty="0">
                <a:latin typeface="Georgia" pitchFamily="18" charset="0"/>
              </a:rPr>
              <a:t> </a:t>
            </a:r>
            <a:r>
              <a:rPr lang="de-DE" sz="1200" dirty="0" err="1">
                <a:latin typeface="Georgia" pitchFamily="18" charset="0"/>
              </a:rPr>
              <a:t>the</a:t>
            </a:r>
            <a:r>
              <a:rPr lang="de-DE" sz="1200" dirty="0">
                <a:latin typeface="Georgia" pitchFamily="18" charset="0"/>
              </a:rPr>
              <a:t> </a:t>
            </a:r>
            <a:r>
              <a:rPr lang="de-DE" sz="1200" dirty="0" err="1">
                <a:latin typeface="Georgia" pitchFamily="18" charset="0"/>
              </a:rPr>
              <a:t>Publication</a:t>
            </a:r>
            <a:r>
              <a:rPr lang="de-DE" sz="1200" dirty="0">
                <a:latin typeface="Georgia" pitchFamily="18" charset="0"/>
              </a:rPr>
              <a:t>, Access </a:t>
            </a:r>
            <a:r>
              <a:rPr lang="de-DE" sz="1200" dirty="0" err="1">
                <a:latin typeface="Georgia" pitchFamily="18" charset="0"/>
              </a:rPr>
              <a:t>and</a:t>
            </a:r>
            <a:r>
              <a:rPr lang="de-DE" sz="1200" dirty="0">
                <a:latin typeface="Georgia" pitchFamily="18" charset="0"/>
              </a:rPr>
              <a:t> Reuse </a:t>
            </a:r>
            <a:r>
              <a:rPr lang="de-DE" sz="1200" dirty="0" err="1">
                <a:latin typeface="Georgia" pitchFamily="18" charset="0"/>
              </a:rPr>
              <a:t>of</a:t>
            </a:r>
            <a:r>
              <a:rPr lang="de-DE" sz="1200" dirty="0">
                <a:latin typeface="Georgia" pitchFamily="18" charset="0"/>
              </a:rPr>
              <a:t> Open Public Data </a:t>
            </a:r>
            <a:r>
              <a:rPr lang="de-DE" sz="1200" dirty="0" err="1">
                <a:latin typeface="Georgia" pitchFamily="18" charset="0"/>
              </a:rPr>
              <a:t>across</a:t>
            </a:r>
            <a:r>
              <a:rPr lang="de-DE" sz="1200" dirty="0">
                <a:latin typeface="Georgia" pitchFamily="18" charset="0"/>
              </a:rPr>
              <a:t> </a:t>
            </a:r>
            <a:r>
              <a:rPr lang="de-DE" sz="1200" dirty="0" err="1">
                <a:latin typeface="Georgia" pitchFamily="18" charset="0"/>
              </a:rPr>
              <a:t>the</a:t>
            </a:r>
            <a:r>
              <a:rPr lang="de-DE" sz="1200" dirty="0">
                <a:latin typeface="Georgia" pitchFamily="18" charset="0"/>
              </a:rPr>
              <a:t> European Union, </a:t>
            </a:r>
            <a:r>
              <a:rPr lang="de-DE" sz="1200" dirty="0" err="1">
                <a:latin typeface="Georgia" pitchFamily="18" charset="0"/>
              </a:rPr>
              <a:t>through</a:t>
            </a:r>
            <a:r>
              <a:rPr lang="de-DE" sz="1200" dirty="0">
                <a:latin typeface="Georgia" pitchFamily="18" charset="0"/>
              </a:rPr>
              <a:t> </a:t>
            </a:r>
            <a:r>
              <a:rPr lang="de-DE" sz="1200" dirty="0" err="1">
                <a:latin typeface="Georgia" pitchFamily="18" charset="0"/>
              </a:rPr>
              <a:t>existing</a:t>
            </a:r>
            <a:r>
              <a:rPr lang="de-DE" sz="1200" dirty="0">
                <a:latin typeface="Georgia" pitchFamily="18" charset="0"/>
              </a:rPr>
              <a:t> open </a:t>
            </a:r>
            <a:r>
              <a:rPr lang="de-DE" sz="1200" dirty="0" err="1">
                <a:latin typeface="Georgia" pitchFamily="18" charset="0"/>
              </a:rPr>
              <a:t>data</a:t>
            </a:r>
            <a:r>
              <a:rPr lang="de-DE" sz="1200" dirty="0">
                <a:latin typeface="Georgia" pitchFamily="18" charset="0"/>
              </a:rPr>
              <a:t> </a:t>
            </a:r>
            <a:r>
              <a:rPr lang="de-DE" sz="1200" dirty="0" err="1">
                <a:latin typeface="Georgia" pitchFamily="18" charset="0"/>
              </a:rPr>
              <a:t>portals</a:t>
            </a:r>
            <a:r>
              <a:rPr lang="de-DE" sz="1200" dirty="0">
                <a:latin typeface="Georgia" pitchFamily="18" charset="0"/>
              </a:rPr>
              <a:t>’(Vertrag </a:t>
            </a:r>
            <a:r>
              <a:rPr lang="de-DE" sz="1200" dirty="0" err="1">
                <a:latin typeface="Georgia" pitchFamily="18" charset="0"/>
              </a:rPr>
              <a:t>No</a:t>
            </a:r>
            <a:r>
              <a:rPr lang="de-DE" sz="1200" dirty="0">
                <a:latin typeface="Georgia" pitchFamily="18" charset="0"/>
              </a:rPr>
              <a:t>. 30-CE-0530965/00-17) finanziert.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77200" cy="914400"/>
          </a:xfrm>
        </p:spPr>
        <p:txBody>
          <a:bodyPr>
            <a:normAutofit/>
          </a:bodyPr>
          <a:lstStyle/>
          <a:p>
            <a:r>
              <a:rPr lang="de-DE" sz="2750" dirty="0" smtClean="0"/>
              <a:t>Open Data bietet großes Potenzial sozialen und ökonomischen Mehrwert zu generieren</a:t>
            </a:r>
            <a:endParaRPr lang="de-DE" sz="2750" dirty="0"/>
          </a:p>
        </p:txBody>
      </p:sp>
      <p:sp>
        <p:nvSpPr>
          <p:cNvPr id="60" name="Slide Number Placeholder 59"/>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a:t>
            </a:fld>
            <a:endParaRPr lang="en-GB" dirty="0"/>
          </a:p>
        </p:txBody>
      </p:sp>
      <p:grpSp>
        <p:nvGrpSpPr>
          <p:cNvPr id="30" name="Group 29"/>
          <p:cNvGrpSpPr/>
          <p:nvPr/>
        </p:nvGrpSpPr>
        <p:grpSpPr>
          <a:xfrm>
            <a:off x="323528" y="2060848"/>
            <a:ext cx="8485402" cy="3672408"/>
            <a:chOff x="323528" y="2060848"/>
            <a:chExt cx="8485402" cy="3672408"/>
          </a:xfrm>
        </p:grpSpPr>
        <p:pic>
          <p:nvPicPr>
            <p:cNvPr id="31" name="Picture 4" descr="call, iphone, mobile, phone, telephone icon"/>
            <p:cNvPicPr>
              <a:picLocks noChangeAspect="1" noChangeArrowheads="1"/>
            </p:cNvPicPr>
            <p:nvPr/>
          </p:nvPicPr>
          <p:blipFill>
            <a:blip r:embed="rId3" cstate="print"/>
            <a:srcRect/>
            <a:stretch>
              <a:fillRect/>
            </a:stretch>
          </p:blipFill>
          <p:spPr bwMode="auto">
            <a:xfrm>
              <a:off x="6516216" y="3573016"/>
              <a:ext cx="755576" cy="755577"/>
            </a:xfrm>
            <a:prstGeom prst="rect">
              <a:avLst/>
            </a:prstGeom>
            <a:noFill/>
          </p:spPr>
        </p:pic>
        <p:pic>
          <p:nvPicPr>
            <p:cNvPr id="32" name="Picture 6" descr="policy, public icon"/>
            <p:cNvPicPr>
              <a:picLocks noChangeAspect="1" noChangeArrowheads="1"/>
            </p:cNvPicPr>
            <p:nvPr/>
          </p:nvPicPr>
          <p:blipFill>
            <a:blip r:embed="rId4" cstate="print">
              <a:grayscl/>
            </a:blip>
            <a:srcRect/>
            <a:stretch>
              <a:fillRect/>
            </a:stretch>
          </p:blipFill>
          <p:spPr bwMode="auto">
            <a:xfrm>
              <a:off x="467544" y="3573016"/>
              <a:ext cx="792088" cy="792089"/>
            </a:xfrm>
            <a:prstGeom prst="rect">
              <a:avLst/>
            </a:prstGeom>
            <a:noFill/>
          </p:spPr>
        </p:pic>
        <p:pic>
          <p:nvPicPr>
            <p:cNvPr id="33" name="Picture 10" descr="friends, group, people, users icon"/>
            <p:cNvPicPr>
              <a:picLocks noChangeAspect="1" noChangeArrowheads="1"/>
            </p:cNvPicPr>
            <p:nvPr/>
          </p:nvPicPr>
          <p:blipFill>
            <a:blip r:embed="rId5" cstate="print"/>
            <a:srcRect/>
            <a:stretch>
              <a:fillRect/>
            </a:stretch>
          </p:blipFill>
          <p:spPr bwMode="auto">
            <a:xfrm>
              <a:off x="8100392" y="3645024"/>
              <a:ext cx="533400" cy="533400"/>
            </a:xfrm>
            <a:prstGeom prst="rect">
              <a:avLst/>
            </a:prstGeom>
            <a:noFill/>
          </p:spPr>
        </p:pic>
        <p:grpSp>
          <p:nvGrpSpPr>
            <p:cNvPr id="34" name="Group 24"/>
            <p:cNvGrpSpPr/>
            <p:nvPr/>
          </p:nvGrpSpPr>
          <p:grpSpPr>
            <a:xfrm>
              <a:off x="1403648" y="3861048"/>
              <a:ext cx="864096" cy="176773"/>
              <a:chOff x="-990600" y="3609975"/>
              <a:chExt cx="1676400" cy="161925"/>
            </a:xfrm>
          </p:grpSpPr>
          <p:cxnSp>
            <p:nvCxnSpPr>
              <p:cNvPr id="74" name="Straight Connector 73"/>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6" name="Isosceles Triangle 75"/>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35" name="Rectangle 34"/>
            <p:cNvSpPr/>
            <p:nvPr/>
          </p:nvSpPr>
          <p:spPr>
            <a:xfrm>
              <a:off x="5568570" y="2762344"/>
              <a:ext cx="1584176" cy="738664"/>
            </a:xfrm>
            <a:prstGeom prst="rect">
              <a:avLst/>
            </a:prstGeom>
          </p:spPr>
          <p:txBody>
            <a:bodyPr wrap="square">
              <a:spAutoFit/>
            </a:bodyPr>
            <a:lstStyle/>
            <a:p>
              <a:pPr indent="-274320">
                <a:spcAft>
                  <a:spcPts val="900"/>
                </a:spcAft>
              </a:pPr>
              <a:r>
                <a:rPr lang="de-DE" sz="1050" b="1" dirty="0" smtClean="0">
                  <a:solidFill>
                    <a:schemeClr val="accent4">
                      <a:lumMod val="75000"/>
                    </a:schemeClr>
                  </a:solidFill>
                  <a:latin typeface="+mj-lt"/>
                </a:rPr>
                <a:t>Entwickler/ Unternehmen integrieren Daten in Apps (Services)</a:t>
              </a:r>
            </a:p>
          </p:txBody>
        </p:sp>
        <p:sp>
          <p:nvSpPr>
            <p:cNvPr id="36" name="Rectangle 35"/>
            <p:cNvSpPr/>
            <p:nvPr/>
          </p:nvSpPr>
          <p:spPr>
            <a:xfrm>
              <a:off x="1259632" y="2762344"/>
              <a:ext cx="1440160" cy="738664"/>
            </a:xfrm>
            <a:prstGeom prst="rect">
              <a:avLst/>
            </a:prstGeom>
          </p:spPr>
          <p:txBody>
            <a:bodyPr wrap="square">
              <a:spAutoFit/>
            </a:bodyPr>
            <a:lstStyle/>
            <a:p>
              <a:pPr indent="-274320">
                <a:spcAft>
                  <a:spcPts val="900"/>
                </a:spcAft>
              </a:pPr>
              <a:r>
                <a:rPr lang="de-DE" sz="1050" b="1" dirty="0" smtClean="0">
                  <a:solidFill>
                    <a:schemeClr val="accent4">
                      <a:lumMod val="75000"/>
                    </a:schemeClr>
                  </a:solidFill>
                  <a:latin typeface="+mj-lt"/>
                </a:rPr>
                <a:t>Öffentliche Verwaltungen teilen ihre Daten online</a:t>
              </a:r>
            </a:p>
          </p:txBody>
        </p:sp>
        <p:sp>
          <p:nvSpPr>
            <p:cNvPr id="37" name="Rectangle 36"/>
            <p:cNvSpPr/>
            <p:nvPr/>
          </p:nvSpPr>
          <p:spPr>
            <a:xfrm>
              <a:off x="7152746" y="4328593"/>
              <a:ext cx="1656184" cy="738664"/>
            </a:xfrm>
            <a:prstGeom prst="rect">
              <a:avLst/>
            </a:prstGeom>
          </p:spPr>
          <p:txBody>
            <a:bodyPr wrap="square">
              <a:spAutoFit/>
            </a:bodyPr>
            <a:lstStyle/>
            <a:p>
              <a:pPr indent="-274320">
                <a:spcAft>
                  <a:spcPts val="900"/>
                </a:spcAft>
              </a:pPr>
              <a:r>
                <a:rPr lang="de-DE" sz="1050" b="1" dirty="0" smtClean="0">
                  <a:solidFill>
                    <a:schemeClr val="accent4">
                      <a:lumMod val="75000"/>
                    </a:schemeClr>
                  </a:solidFill>
                  <a:latin typeface="+mj-lt"/>
                </a:rPr>
                <a:t>Bürger/ Unternehmen profitieren von den Apps (Services)</a:t>
              </a:r>
            </a:p>
          </p:txBody>
        </p:sp>
        <p:pic>
          <p:nvPicPr>
            <p:cNvPr id="38" name="Picture 8" descr="camera, computer, notebook icon"/>
            <p:cNvPicPr>
              <a:picLocks noChangeAspect="1" noChangeArrowheads="1"/>
            </p:cNvPicPr>
            <p:nvPr/>
          </p:nvPicPr>
          <p:blipFill>
            <a:blip r:embed="rId6" cstate="print"/>
            <a:srcRect t="33333"/>
            <a:stretch>
              <a:fillRect/>
            </a:stretch>
          </p:blipFill>
          <p:spPr bwMode="auto">
            <a:xfrm>
              <a:off x="2339752" y="3501008"/>
              <a:ext cx="1440160" cy="936104"/>
            </a:xfrm>
            <a:prstGeom prst="rect">
              <a:avLst/>
            </a:prstGeom>
            <a:noFill/>
          </p:spPr>
        </p:pic>
        <p:pic>
          <p:nvPicPr>
            <p:cNvPr id="39" name="Picture 10" descr="http://www.gettyicons.com/free-icons/142/business/png/256/company_256.png"/>
            <p:cNvPicPr>
              <a:picLocks noChangeAspect="1" noChangeArrowheads="1"/>
            </p:cNvPicPr>
            <p:nvPr/>
          </p:nvPicPr>
          <p:blipFill>
            <a:blip r:embed="rId7" cstate="print">
              <a:grayscl/>
            </a:blip>
            <a:srcRect/>
            <a:stretch>
              <a:fillRect/>
            </a:stretch>
          </p:blipFill>
          <p:spPr bwMode="auto">
            <a:xfrm>
              <a:off x="4716016" y="3356992"/>
              <a:ext cx="1186254" cy="1186254"/>
            </a:xfrm>
            <a:prstGeom prst="rect">
              <a:avLst/>
            </a:prstGeom>
            <a:noFill/>
            <a:ln>
              <a:noFill/>
            </a:ln>
          </p:spPr>
        </p:pic>
        <p:grpSp>
          <p:nvGrpSpPr>
            <p:cNvPr id="40" name="Group 24"/>
            <p:cNvGrpSpPr/>
            <p:nvPr/>
          </p:nvGrpSpPr>
          <p:grpSpPr>
            <a:xfrm>
              <a:off x="3923928" y="3861048"/>
              <a:ext cx="864096" cy="176773"/>
              <a:chOff x="-990600" y="3609975"/>
              <a:chExt cx="1676400" cy="161925"/>
            </a:xfrm>
          </p:grpSpPr>
          <p:cxnSp>
            <p:nvCxnSpPr>
              <p:cNvPr id="71" name="Straight Connector 70"/>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3" name="Isosceles Triangle 72"/>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41" name="Group 24"/>
            <p:cNvGrpSpPr/>
            <p:nvPr/>
          </p:nvGrpSpPr>
          <p:grpSpPr>
            <a:xfrm>
              <a:off x="5652120" y="3861048"/>
              <a:ext cx="864096" cy="176773"/>
              <a:chOff x="-990600" y="3609975"/>
              <a:chExt cx="1676400" cy="161925"/>
            </a:xfrm>
          </p:grpSpPr>
          <p:cxnSp>
            <p:nvCxnSpPr>
              <p:cNvPr id="68" name="Straight Connector 67"/>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70" name="Isosceles Triangle 69"/>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grpSp>
          <p:nvGrpSpPr>
            <p:cNvPr id="49" name="Group 24"/>
            <p:cNvGrpSpPr/>
            <p:nvPr/>
          </p:nvGrpSpPr>
          <p:grpSpPr>
            <a:xfrm>
              <a:off x="7236296" y="3861048"/>
              <a:ext cx="864096" cy="176773"/>
              <a:chOff x="-990600" y="3609975"/>
              <a:chExt cx="1676400" cy="161925"/>
            </a:xfrm>
          </p:grpSpPr>
          <p:cxnSp>
            <p:nvCxnSpPr>
              <p:cNvPr id="65" name="Straight Connector 64"/>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7" name="Isosceles Triangle 66"/>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grpSp>
        <p:sp>
          <p:nvSpPr>
            <p:cNvPr id="61" name="Rectangle 60"/>
            <p:cNvSpPr/>
            <p:nvPr/>
          </p:nvSpPr>
          <p:spPr>
            <a:xfrm>
              <a:off x="3779912" y="4365104"/>
              <a:ext cx="1224136" cy="738664"/>
            </a:xfrm>
            <a:prstGeom prst="rect">
              <a:avLst/>
            </a:prstGeom>
          </p:spPr>
          <p:txBody>
            <a:bodyPr wrap="square">
              <a:spAutoFit/>
            </a:bodyPr>
            <a:lstStyle/>
            <a:p>
              <a:pPr indent="-274320">
                <a:spcAft>
                  <a:spcPts val="900"/>
                </a:spcAft>
              </a:pPr>
              <a:r>
                <a:rPr lang="de-DE" sz="1050" b="1" dirty="0" smtClean="0">
                  <a:solidFill>
                    <a:schemeClr val="accent4">
                      <a:lumMod val="75000"/>
                    </a:schemeClr>
                  </a:solidFill>
                  <a:latin typeface="+mj-lt"/>
                </a:rPr>
                <a:t>Entwickler/ Unternehmen suchen nach Daten</a:t>
              </a:r>
            </a:p>
          </p:txBody>
        </p:sp>
        <p:pic>
          <p:nvPicPr>
            <p:cNvPr id="62" name="Picture 2" descr="developers, folder icon"/>
            <p:cNvPicPr>
              <a:picLocks noChangeAspect="1" noChangeArrowheads="1"/>
            </p:cNvPicPr>
            <p:nvPr/>
          </p:nvPicPr>
          <p:blipFill>
            <a:blip r:embed="rId8" cstate="print"/>
            <a:srcRect/>
            <a:stretch>
              <a:fillRect/>
            </a:stretch>
          </p:blipFill>
          <p:spPr bwMode="auto">
            <a:xfrm>
              <a:off x="5004048" y="4149080"/>
              <a:ext cx="648071" cy="648072"/>
            </a:xfrm>
            <a:prstGeom prst="rect">
              <a:avLst/>
            </a:prstGeom>
            <a:noFill/>
          </p:spPr>
        </p:pic>
        <p:sp>
          <p:nvSpPr>
            <p:cNvPr id="63" name="Rectangle 62"/>
            <p:cNvSpPr/>
            <p:nvPr/>
          </p:nvSpPr>
          <p:spPr bwMode="ltGray">
            <a:xfrm>
              <a:off x="323528" y="2060848"/>
              <a:ext cx="3456384" cy="504056"/>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bg1"/>
                  </a:solidFill>
                  <a:latin typeface="Georgia" pitchFamily="18" charset="0"/>
                </a:rPr>
                <a:t>Veröffentlichung von Daten</a:t>
              </a:r>
            </a:p>
          </p:txBody>
        </p:sp>
        <p:sp>
          <p:nvSpPr>
            <p:cNvPr id="64" name="Rectangle 63"/>
            <p:cNvSpPr/>
            <p:nvPr/>
          </p:nvSpPr>
          <p:spPr bwMode="ltGray">
            <a:xfrm>
              <a:off x="3851920" y="5229200"/>
              <a:ext cx="4896544" cy="504056"/>
            </a:xfrm>
            <a:prstGeom prst="rect">
              <a:avLst/>
            </a:prstGeom>
            <a:solidFill>
              <a:schemeClr val="tx2"/>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bg1"/>
                  </a:solidFill>
                  <a:latin typeface="Georgia" pitchFamily="18" charset="0"/>
                </a:rPr>
                <a:t>Wiederverwendung von Daten</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smtClean="0"/>
              <a:t>In Europa gibt es mehr als 160 Portale, die Open Government Data bereitstellen</a:t>
            </a:r>
            <a:endParaRPr lang="de-DE" sz="2000" b="0" i="0" dirty="0"/>
          </a:p>
        </p:txBody>
      </p:sp>
      <p:sp>
        <p:nvSpPr>
          <p:cNvPr id="7" name="TextBox 6"/>
          <p:cNvSpPr txBox="1"/>
          <p:nvPr/>
        </p:nvSpPr>
        <p:spPr>
          <a:xfrm>
            <a:off x="381000" y="4267199"/>
            <a:ext cx="3599261" cy="2133601"/>
          </a:xfrm>
          <a:prstGeom prst="rect">
            <a:avLst/>
          </a:prstGeom>
          <a:noFill/>
        </p:spPr>
        <p:txBody>
          <a:bodyPr wrap="none" lIns="0" tIns="0" rIns="0" bIns="0" rtlCol="0">
            <a:noAutofit/>
          </a:bodyPr>
          <a:lstStyle/>
          <a:p>
            <a:r>
              <a:rPr lang="en-GB" sz="9600" b="1" i="1" dirty="0" smtClean="0">
                <a:solidFill>
                  <a:schemeClr val="accent1"/>
                </a:solidFill>
                <a:latin typeface="Georgia" pitchFamily="18" charset="0"/>
              </a:rPr>
              <a:t>160+</a:t>
            </a:r>
          </a:p>
        </p:txBody>
      </p:sp>
      <p:grpSp>
        <p:nvGrpSpPr>
          <p:cNvPr id="90" name="Group 89"/>
          <p:cNvGrpSpPr/>
          <p:nvPr/>
        </p:nvGrpSpPr>
        <p:grpSpPr>
          <a:xfrm>
            <a:off x="4772498" y="1981200"/>
            <a:ext cx="3457102" cy="3780064"/>
            <a:chOff x="4772498" y="1981200"/>
            <a:chExt cx="3457102" cy="3780064"/>
          </a:xfrm>
        </p:grpSpPr>
        <p:sp>
          <p:nvSpPr>
            <p:cNvPr id="155" name="Freeform 3"/>
            <p:cNvSpPr>
              <a:spLocks/>
            </p:cNvSpPr>
            <p:nvPr/>
          </p:nvSpPr>
          <p:spPr bwMode="auto">
            <a:xfrm>
              <a:off x="6996559" y="4057654"/>
              <a:ext cx="1233041" cy="817962"/>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6" name="Freeform 5"/>
            <p:cNvSpPr>
              <a:spLocks/>
            </p:cNvSpPr>
            <p:nvPr/>
          </p:nvSpPr>
          <p:spPr bwMode="auto">
            <a:xfrm>
              <a:off x="4772498" y="3753643"/>
              <a:ext cx="337222" cy="42102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7" name="Freeform 20"/>
            <p:cNvSpPr>
              <a:spLocks/>
            </p:cNvSpPr>
            <p:nvPr/>
          </p:nvSpPr>
          <p:spPr bwMode="auto">
            <a:xfrm>
              <a:off x="7677886" y="5654573"/>
              <a:ext cx="160582" cy="106691"/>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8" name="Freeform 21"/>
            <p:cNvSpPr>
              <a:spLocks/>
            </p:cNvSpPr>
            <p:nvPr/>
          </p:nvSpPr>
          <p:spPr bwMode="auto">
            <a:xfrm>
              <a:off x="6468933" y="5627040"/>
              <a:ext cx="21793" cy="25239"/>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9" name="Freeform 29"/>
            <p:cNvSpPr>
              <a:spLocks/>
            </p:cNvSpPr>
            <p:nvPr/>
          </p:nvSpPr>
          <p:spPr bwMode="auto">
            <a:xfrm>
              <a:off x="7302812" y="4451148"/>
              <a:ext cx="243167" cy="304011"/>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0" name="Freeform 30"/>
            <p:cNvSpPr>
              <a:spLocks/>
            </p:cNvSpPr>
            <p:nvPr/>
          </p:nvSpPr>
          <p:spPr bwMode="auto">
            <a:xfrm>
              <a:off x="6873829" y="4470650"/>
              <a:ext cx="640034" cy="470357"/>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1" name="Freeform 31"/>
            <p:cNvSpPr>
              <a:spLocks/>
            </p:cNvSpPr>
            <p:nvPr/>
          </p:nvSpPr>
          <p:spPr bwMode="auto">
            <a:xfrm>
              <a:off x="7264961" y="5061464"/>
              <a:ext cx="209904" cy="205351"/>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2" name="Freeform 32"/>
            <p:cNvSpPr>
              <a:spLocks/>
            </p:cNvSpPr>
            <p:nvPr/>
          </p:nvSpPr>
          <p:spPr bwMode="auto">
            <a:xfrm>
              <a:off x="7087174" y="3302788"/>
              <a:ext cx="332634" cy="245503"/>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3" name="Freeform 33"/>
            <p:cNvSpPr>
              <a:spLocks/>
            </p:cNvSpPr>
            <p:nvPr/>
          </p:nvSpPr>
          <p:spPr bwMode="auto">
            <a:xfrm>
              <a:off x="6913974" y="3474870"/>
              <a:ext cx="505833" cy="259270"/>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4" name="Freeform 34"/>
            <p:cNvSpPr>
              <a:spLocks/>
            </p:cNvSpPr>
            <p:nvPr/>
          </p:nvSpPr>
          <p:spPr bwMode="auto">
            <a:xfrm>
              <a:off x="6923151" y="3646952"/>
              <a:ext cx="399161" cy="284509"/>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5" name="Freeform 36"/>
            <p:cNvSpPr>
              <a:spLocks/>
            </p:cNvSpPr>
            <p:nvPr/>
          </p:nvSpPr>
          <p:spPr bwMode="auto">
            <a:xfrm>
              <a:off x="7048175" y="3682515"/>
              <a:ext cx="683621" cy="513951"/>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6" name="Freeform 37"/>
            <p:cNvSpPr>
              <a:spLocks/>
            </p:cNvSpPr>
            <p:nvPr/>
          </p:nvSpPr>
          <p:spPr bwMode="auto">
            <a:xfrm>
              <a:off x="6441404" y="3816739"/>
              <a:ext cx="716884" cy="59655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7" name="Freeform 38"/>
            <p:cNvSpPr>
              <a:spLocks/>
            </p:cNvSpPr>
            <p:nvPr/>
          </p:nvSpPr>
          <p:spPr bwMode="auto">
            <a:xfrm>
              <a:off x="5172806" y="4202203"/>
              <a:ext cx="901554" cy="853526"/>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8" name="Freeform 39"/>
            <p:cNvSpPr>
              <a:spLocks/>
            </p:cNvSpPr>
            <p:nvPr/>
          </p:nvSpPr>
          <p:spPr bwMode="auto">
            <a:xfrm>
              <a:off x="4847054" y="5061464"/>
              <a:ext cx="262666" cy="489860"/>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9" name="Freeform 40"/>
            <p:cNvSpPr>
              <a:spLocks/>
            </p:cNvSpPr>
            <p:nvPr/>
          </p:nvSpPr>
          <p:spPr bwMode="auto">
            <a:xfrm>
              <a:off x="6080095" y="4982307"/>
              <a:ext cx="74556" cy="158315"/>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0" name="Freeform 41"/>
            <p:cNvSpPr>
              <a:spLocks noEditPoints="1"/>
            </p:cNvSpPr>
            <p:nvPr/>
          </p:nvSpPr>
          <p:spPr bwMode="auto">
            <a:xfrm>
              <a:off x="5932130" y="4591107"/>
              <a:ext cx="831586" cy="98430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1" name="Freeform 42"/>
            <p:cNvSpPr>
              <a:spLocks/>
            </p:cNvSpPr>
            <p:nvPr/>
          </p:nvSpPr>
          <p:spPr bwMode="auto">
            <a:xfrm>
              <a:off x="5900013" y="4519980"/>
              <a:ext cx="322311" cy="205351"/>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2" name="Freeform 43"/>
            <p:cNvSpPr>
              <a:spLocks/>
            </p:cNvSpPr>
            <p:nvPr/>
          </p:nvSpPr>
          <p:spPr bwMode="auto">
            <a:xfrm>
              <a:off x="6131710" y="4393787"/>
              <a:ext cx="533362" cy="282214"/>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3" name="Freeform 44"/>
            <p:cNvSpPr>
              <a:spLocks/>
            </p:cNvSpPr>
            <p:nvPr/>
          </p:nvSpPr>
          <p:spPr bwMode="auto">
            <a:xfrm>
              <a:off x="6315233" y="4196466"/>
              <a:ext cx="462247" cy="262712"/>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4" name="Freeform 45"/>
            <p:cNvSpPr>
              <a:spLocks/>
            </p:cNvSpPr>
            <p:nvPr/>
          </p:nvSpPr>
          <p:spPr bwMode="auto">
            <a:xfrm>
              <a:off x="7006883" y="4866438"/>
              <a:ext cx="426689" cy="295981"/>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5" name="Freeform 46"/>
            <p:cNvSpPr>
              <a:spLocks/>
            </p:cNvSpPr>
            <p:nvPr/>
          </p:nvSpPr>
          <p:spPr bwMode="auto">
            <a:xfrm>
              <a:off x="6775186" y="4684032"/>
              <a:ext cx="300518" cy="412996"/>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6" name="Freeform 47"/>
            <p:cNvSpPr>
              <a:spLocks/>
            </p:cNvSpPr>
            <p:nvPr/>
          </p:nvSpPr>
          <p:spPr bwMode="auto">
            <a:xfrm>
              <a:off x="6881858" y="5044256"/>
              <a:ext cx="180081" cy="14225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7" name="Freeform 48"/>
            <p:cNvSpPr>
              <a:spLocks/>
            </p:cNvSpPr>
            <p:nvPr/>
          </p:nvSpPr>
          <p:spPr bwMode="auto">
            <a:xfrm>
              <a:off x="6793538" y="5004104"/>
              <a:ext cx="137642" cy="292539"/>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8" name="Freeform 49"/>
            <p:cNvSpPr>
              <a:spLocks/>
            </p:cNvSpPr>
            <p:nvPr/>
          </p:nvSpPr>
          <p:spPr bwMode="auto">
            <a:xfrm>
              <a:off x="6597398" y="4440823"/>
              <a:ext cx="454218" cy="289097"/>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9" name="Freeform 50"/>
            <p:cNvSpPr>
              <a:spLocks/>
            </p:cNvSpPr>
            <p:nvPr/>
          </p:nvSpPr>
          <p:spPr bwMode="auto">
            <a:xfrm>
              <a:off x="6627221" y="4342162"/>
              <a:ext cx="402602" cy="196173"/>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0" name="Freeform 51"/>
            <p:cNvSpPr>
              <a:spLocks/>
            </p:cNvSpPr>
            <p:nvPr/>
          </p:nvSpPr>
          <p:spPr bwMode="auto">
            <a:xfrm>
              <a:off x="6408141" y="4615199"/>
              <a:ext cx="213345" cy="147990"/>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1" name="Freeform 52"/>
            <p:cNvSpPr>
              <a:spLocks/>
            </p:cNvSpPr>
            <p:nvPr/>
          </p:nvSpPr>
          <p:spPr bwMode="auto">
            <a:xfrm>
              <a:off x="6558400" y="4751717"/>
              <a:ext cx="279872" cy="276478"/>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2" name="Freeform 53"/>
            <p:cNvSpPr>
              <a:spLocks/>
            </p:cNvSpPr>
            <p:nvPr/>
          </p:nvSpPr>
          <p:spPr bwMode="auto">
            <a:xfrm>
              <a:off x="6736187" y="4921505"/>
              <a:ext cx="147965" cy="169787"/>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3" name="Freeform 54"/>
            <p:cNvSpPr>
              <a:spLocks noEditPoints="1"/>
            </p:cNvSpPr>
            <p:nvPr/>
          </p:nvSpPr>
          <p:spPr bwMode="auto">
            <a:xfrm>
              <a:off x="6042243" y="3510434"/>
              <a:ext cx="500098" cy="347605"/>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4" name="Freeform 55"/>
            <p:cNvSpPr>
              <a:spLocks noEditPoints="1"/>
            </p:cNvSpPr>
            <p:nvPr/>
          </p:nvSpPr>
          <p:spPr bwMode="auto">
            <a:xfrm>
              <a:off x="5888543" y="3814445"/>
              <a:ext cx="645769" cy="762896"/>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5" name="Freeform 56"/>
            <p:cNvSpPr>
              <a:spLocks/>
            </p:cNvSpPr>
            <p:nvPr/>
          </p:nvSpPr>
          <p:spPr bwMode="auto">
            <a:xfrm>
              <a:off x="5732549" y="3958994"/>
              <a:ext cx="260372" cy="27877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6" name="Freeform 57"/>
            <p:cNvSpPr>
              <a:spLocks/>
            </p:cNvSpPr>
            <p:nvPr/>
          </p:nvSpPr>
          <p:spPr bwMode="auto">
            <a:xfrm>
              <a:off x="5675199" y="4150578"/>
              <a:ext cx="282166" cy="219118"/>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7" name="Freeform 58"/>
            <p:cNvSpPr>
              <a:spLocks/>
            </p:cNvSpPr>
            <p:nvPr/>
          </p:nvSpPr>
          <p:spPr bwMode="auto">
            <a:xfrm>
              <a:off x="5878220" y="4292832"/>
              <a:ext cx="75703" cy="73422"/>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8" name="Freeform 59"/>
            <p:cNvSpPr>
              <a:spLocks/>
            </p:cNvSpPr>
            <p:nvPr/>
          </p:nvSpPr>
          <p:spPr bwMode="auto">
            <a:xfrm>
              <a:off x="6974766" y="3417509"/>
              <a:ext cx="112407" cy="81452"/>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9" name="Freeform 60"/>
            <p:cNvSpPr>
              <a:spLocks/>
            </p:cNvSpPr>
            <p:nvPr/>
          </p:nvSpPr>
          <p:spPr bwMode="auto">
            <a:xfrm>
              <a:off x="6988530" y="3364738"/>
              <a:ext cx="79144" cy="52772"/>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0" name="Freeform 61"/>
            <p:cNvSpPr>
              <a:spLocks/>
            </p:cNvSpPr>
            <p:nvPr/>
          </p:nvSpPr>
          <p:spPr bwMode="auto">
            <a:xfrm>
              <a:off x="7061939" y="3409479"/>
              <a:ext cx="25234" cy="29828"/>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1" name="Freeform 62"/>
            <p:cNvSpPr>
              <a:spLocks/>
            </p:cNvSpPr>
            <p:nvPr/>
          </p:nvSpPr>
          <p:spPr bwMode="auto">
            <a:xfrm>
              <a:off x="7065380" y="3376210"/>
              <a:ext cx="21793" cy="11472"/>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2" name="Freeform 63"/>
            <p:cNvSpPr>
              <a:spLocks noEditPoints="1"/>
            </p:cNvSpPr>
            <p:nvPr/>
          </p:nvSpPr>
          <p:spPr bwMode="auto">
            <a:xfrm>
              <a:off x="6252147" y="2241617"/>
              <a:ext cx="886642" cy="1545295"/>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3" name="Freeform 69"/>
            <p:cNvSpPr>
              <a:spLocks noEditPoints="1"/>
            </p:cNvSpPr>
            <p:nvPr/>
          </p:nvSpPr>
          <p:spPr bwMode="auto">
            <a:xfrm>
              <a:off x="6824507" y="2111982"/>
              <a:ext cx="822410" cy="1190806"/>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4" name="Freeform 70"/>
            <p:cNvSpPr>
              <a:spLocks noEditPoints="1"/>
            </p:cNvSpPr>
            <p:nvPr/>
          </p:nvSpPr>
          <p:spPr bwMode="auto">
            <a:xfrm>
              <a:off x="5815134" y="1981200"/>
              <a:ext cx="1796225" cy="1513173"/>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5" name="Freeform 71"/>
            <p:cNvSpPr>
              <a:spLocks noEditPoints="1"/>
            </p:cNvSpPr>
            <p:nvPr/>
          </p:nvSpPr>
          <p:spPr bwMode="auto">
            <a:xfrm>
              <a:off x="4928492" y="3178889"/>
              <a:ext cx="700826" cy="1138034"/>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6" name="Freeform 72"/>
            <p:cNvSpPr>
              <a:spLocks/>
            </p:cNvSpPr>
            <p:nvPr/>
          </p:nvSpPr>
          <p:spPr bwMode="auto">
            <a:xfrm>
              <a:off x="4999607" y="3028605"/>
              <a:ext cx="35557" cy="25239"/>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7" name="Freeform 73"/>
            <p:cNvSpPr>
              <a:spLocks/>
            </p:cNvSpPr>
            <p:nvPr/>
          </p:nvSpPr>
          <p:spPr bwMode="auto">
            <a:xfrm>
              <a:off x="5043193" y="3056138"/>
              <a:ext cx="25234" cy="27533"/>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8" name="Freeform 74"/>
            <p:cNvSpPr>
              <a:spLocks/>
            </p:cNvSpPr>
            <p:nvPr/>
          </p:nvSpPr>
          <p:spPr bwMode="auto">
            <a:xfrm>
              <a:off x="5038605" y="3089407"/>
              <a:ext cx="24087" cy="40152"/>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9" name="Freeform 75"/>
            <p:cNvSpPr>
              <a:spLocks/>
            </p:cNvSpPr>
            <p:nvPr/>
          </p:nvSpPr>
          <p:spPr bwMode="auto">
            <a:xfrm>
              <a:off x="5019106" y="3012544"/>
              <a:ext cx="41293" cy="55066"/>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0" name="Freeform 76"/>
            <p:cNvSpPr>
              <a:spLocks/>
            </p:cNvSpPr>
            <p:nvPr/>
          </p:nvSpPr>
          <p:spPr bwMode="auto">
            <a:xfrm>
              <a:off x="5032870" y="3010249"/>
              <a:ext cx="41293" cy="37858"/>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1" name="Freeform 77"/>
            <p:cNvSpPr>
              <a:spLocks/>
            </p:cNvSpPr>
            <p:nvPr/>
          </p:nvSpPr>
          <p:spPr bwMode="auto">
            <a:xfrm>
              <a:off x="5070722" y="3006808"/>
              <a:ext cx="17205" cy="27533"/>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2" name="Freeform 78"/>
            <p:cNvSpPr>
              <a:spLocks/>
            </p:cNvSpPr>
            <p:nvPr/>
          </p:nvSpPr>
          <p:spPr bwMode="auto">
            <a:xfrm>
              <a:off x="5062693" y="3006808"/>
              <a:ext cx="8029" cy="16061"/>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3" name="Freeform 79"/>
            <p:cNvSpPr>
              <a:spLocks/>
            </p:cNvSpPr>
            <p:nvPr/>
          </p:nvSpPr>
          <p:spPr bwMode="auto">
            <a:xfrm>
              <a:off x="5084486" y="3014838"/>
              <a:ext cx="11470" cy="8030"/>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4" name="Freeform 80"/>
            <p:cNvSpPr>
              <a:spLocks noEditPoints="1"/>
            </p:cNvSpPr>
            <p:nvPr/>
          </p:nvSpPr>
          <p:spPr bwMode="auto">
            <a:xfrm>
              <a:off x="4868847" y="4905444"/>
              <a:ext cx="926788" cy="73306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5" name="Freeform 84"/>
            <p:cNvSpPr>
              <a:spLocks noEditPoints="1"/>
            </p:cNvSpPr>
            <p:nvPr/>
          </p:nvSpPr>
          <p:spPr bwMode="auto">
            <a:xfrm>
              <a:off x="6829095" y="5091292"/>
              <a:ext cx="586124" cy="645880"/>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6" name="Freeform 85"/>
            <p:cNvSpPr>
              <a:spLocks/>
            </p:cNvSpPr>
            <p:nvPr/>
          </p:nvSpPr>
          <p:spPr bwMode="auto">
            <a:xfrm>
              <a:off x="6416170" y="4645026"/>
              <a:ext cx="404896" cy="404966"/>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7" name="Freeform 86"/>
            <p:cNvSpPr>
              <a:spLocks/>
            </p:cNvSpPr>
            <p:nvPr/>
          </p:nvSpPr>
          <p:spPr bwMode="auto">
            <a:xfrm>
              <a:off x="6607721" y="4965099"/>
              <a:ext cx="57351" cy="13767"/>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8" name="Freeform 87"/>
            <p:cNvSpPr>
              <a:spLocks/>
            </p:cNvSpPr>
            <p:nvPr/>
          </p:nvSpPr>
          <p:spPr bwMode="auto">
            <a:xfrm>
              <a:off x="6607721" y="4946743"/>
              <a:ext cx="43587" cy="16061"/>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9" name="Freeform 88"/>
            <p:cNvSpPr>
              <a:spLocks/>
            </p:cNvSpPr>
            <p:nvPr/>
          </p:nvSpPr>
          <p:spPr bwMode="auto">
            <a:xfrm>
              <a:off x="6615751" y="4984601"/>
              <a:ext cx="47028" cy="16061"/>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0" name="Freeform 89"/>
            <p:cNvSpPr>
              <a:spLocks/>
            </p:cNvSpPr>
            <p:nvPr/>
          </p:nvSpPr>
          <p:spPr bwMode="auto">
            <a:xfrm>
              <a:off x="6476962" y="4776956"/>
              <a:ext cx="27528" cy="2409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1" name="Freeform 90"/>
            <p:cNvSpPr>
              <a:spLocks/>
            </p:cNvSpPr>
            <p:nvPr/>
          </p:nvSpPr>
          <p:spPr bwMode="auto">
            <a:xfrm>
              <a:off x="6465492" y="4773514"/>
              <a:ext cx="21793" cy="63097"/>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2" name="Freeform 91"/>
            <p:cNvSpPr>
              <a:spLocks/>
            </p:cNvSpPr>
            <p:nvPr/>
          </p:nvSpPr>
          <p:spPr bwMode="auto">
            <a:xfrm>
              <a:off x="6493020" y="4820550"/>
              <a:ext cx="38998" cy="45888"/>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3" name="Freeform 92"/>
            <p:cNvSpPr>
              <a:spLocks/>
            </p:cNvSpPr>
            <p:nvPr/>
          </p:nvSpPr>
          <p:spPr bwMode="auto">
            <a:xfrm>
              <a:off x="5604084" y="5014429"/>
              <a:ext cx="19499" cy="21797"/>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grpSp>
      <p:pic>
        <p:nvPicPr>
          <p:cNvPr id="216" name="Picture 8" descr="camera, computer, notebook icon"/>
          <p:cNvPicPr>
            <a:picLocks noChangeAspect="1" noChangeArrowheads="1"/>
          </p:cNvPicPr>
          <p:nvPr/>
        </p:nvPicPr>
        <p:blipFill>
          <a:blip r:embed="rId3" cstate="print"/>
          <a:srcRect t="33333"/>
          <a:stretch>
            <a:fillRect/>
          </a:stretch>
        </p:blipFill>
        <p:spPr bwMode="auto">
          <a:xfrm>
            <a:off x="5943600" y="3733800"/>
            <a:ext cx="571499" cy="381000"/>
          </a:xfrm>
          <a:prstGeom prst="rect">
            <a:avLst/>
          </a:prstGeom>
          <a:noFill/>
        </p:spPr>
      </p:pic>
      <p:pic>
        <p:nvPicPr>
          <p:cNvPr id="218" name="Picture 8" descr="camera, computer, notebook icon"/>
          <p:cNvPicPr>
            <a:picLocks noChangeAspect="1" noChangeArrowheads="1"/>
          </p:cNvPicPr>
          <p:nvPr/>
        </p:nvPicPr>
        <p:blipFill>
          <a:blip r:embed="rId3" cstate="print"/>
          <a:srcRect t="33333"/>
          <a:stretch>
            <a:fillRect/>
          </a:stretch>
        </p:blipFill>
        <p:spPr bwMode="auto">
          <a:xfrm>
            <a:off x="5029200" y="3733800"/>
            <a:ext cx="571499" cy="381000"/>
          </a:xfrm>
          <a:prstGeom prst="rect">
            <a:avLst/>
          </a:prstGeom>
          <a:noFill/>
        </p:spPr>
      </p:pic>
      <p:pic>
        <p:nvPicPr>
          <p:cNvPr id="219" name="Picture 8" descr="camera, computer, notebook icon"/>
          <p:cNvPicPr>
            <a:picLocks noChangeAspect="1" noChangeArrowheads="1"/>
          </p:cNvPicPr>
          <p:nvPr/>
        </p:nvPicPr>
        <p:blipFill>
          <a:blip r:embed="rId3" cstate="print"/>
          <a:srcRect t="33333"/>
          <a:stretch>
            <a:fillRect/>
          </a:stretch>
        </p:blipFill>
        <p:spPr bwMode="auto">
          <a:xfrm>
            <a:off x="5410200" y="4419600"/>
            <a:ext cx="571499" cy="381000"/>
          </a:xfrm>
          <a:prstGeom prst="rect">
            <a:avLst/>
          </a:prstGeom>
          <a:noFill/>
        </p:spPr>
      </p:pic>
      <p:pic>
        <p:nvPicPr>
          <p:cNvPr id="220" name="Picture 8" descr="camera, computer, notebook icon"/>
          <p:cNvPicPr>
            <a:picLocks noChangeAspect="1" noChangeArrowheads="1"/>
          </p:cNvPicPr>
          <p:nvPr/>
        </p:nvPicPr>
        <p:blipFill>
          <a:blip r:embed="rId3" cstate="print"/>
          <a:srcRect t="33333"/>
          <a:stretch>
            <a:fillRect/>
          </a:stretch>
        </p:blipFill>
        <p:spPr bwMode="auto">
          <a:xfrm>
            <a:off x="4953000" y="5105400"/>
            <a:ext cx="571499" cy="381000"/>
          </a:xfrm>
          <a:prstGeom prst="rect">
            <a:avLst/>
          </a:prstGeom>
          <a:noFill/>
        </p:spPr>
      </p:pic>
      <p:pic>
        <p:nvPicPr>
          <p:cNvPr id="221" name="Picture 8" descr="camera, computer, notebook icon"/>
          <p:cNvPicPr>
            <a:picLocks noChangeAspect="1" noChangeArrowheads="1"/>
          </p:cNvPicPr>
          <p:nvPr/>
        </p:nvPicPr>
        <p:blipFill>
          <a:blip r:embed="rId3" cstate="print"/>
          <a:srcRect t="33333"/>
          <a:stretch>
            <a:fillRect/>
          </a:stretch>
        </p:blipFill>
        <p:spPr bwMode="auto">
          <a:xfrm>
            <a:off x="6248400" y="2667000"/>
            <a:ext cx="571499" cy="381000"/>
          </a:xfrm>
          <a:prstGeom prst="rect">
            <a:avLst/>
          </a:prstGeom>
          <a:noFill/>
        </p:spPr>
      </p:pic>
      <p:pic>
        <p:nvPicPr>
          <p:cNvPr id="222" name="Picture 8" descr="camera, computer, notebook icon"/>
          <p:cNvPicPr>
            <a:picLocks noChangeAspect="1" noChangeArrowheads="1"/>
          </p:cNvPicPr>
          <p:nvPr/>
        </p:nvPicPr>
        <p:blipFill>
          <a:blip r:embed="rId3" cstate="print"/>
          <a:srcRect t="33333"/>
          <a:stretch>
            <a:fillRect/>
          </a:stretch>
        </p:blipFill>
        <p:spPr bwMode="auto">
          <a:xfrm>
            <a:off x="7162800" y="2743200"/>
            <a:ext cx="571499" cy="381000"/>
          </a:xfrm>
          <a:prstGeom prst="rect">
            <a:avLst/>
          </a:prstGeom>
          <a:noFill/>
        </p:spPr>
      </p:pic>
      <p:pic>
        <p:nvPicPr>
          <p:cNvPr id="223" name="Picture 8" descr="camera, computer, notebook icon"/>
          <p:cNvPicPr>
            <a:picLocks noChangeAspect="1" noChangeArrowheads="1"/>
          </p:cNvPicPr>
          <p:nvPr/>
        </p:nvPicPr>
        <p:blipFill>
          <a:blip r:embed="rId3" cstate="print"/>
          <a:srcRect t="33333"/>
          <a:stretch>
            <a:fillRect/>
          </a:stretch>
        </p:blipFill>
        <p:spPr bwMode="auto">
          <a:xfrm>
            <a:off x="6400800" y="4267200"/>
            <a:ext cx="571499" cy="381000"/>
          </a:xfrm>
          <a:prstGeom prst="rect">
            <a:avLst/>
          </a:prstGeom>
          <a:noFill/>
        </p:spPr>
      </p:pic>
      <p:pic>
        <p:nvPicPr>
          <p:cNvPr id="74" name="Picture 8" descr="camera, computer, notebook icon"/>
          <p:cNvPicPr>
            <a:picLocks noChangeAspect="1" noChangeArrowheads="1"/>
          </p:cNvPicPr>
          <p:nvPr/>
        </p:nvPicPr>
        <p:blipFill>
          <a:blip r:embed="rId3" cstate="print"/>
          <a:srcRect t="33333"/>
          <a:stretch>
            <a:fillRect/>
          </a:stretch>
        </p:blipFill>
        <p:spPr bwMode="auto">
          <a:xfrm>
            <a:off x="6876256" y="5085184"/>
            <a:ext cx="571499" cy="381000"/>
          </a:xfrm>
          <a:prstGeom prst="rect">
            <a:avLst/>
          </a:prstGeom>
          <a:noFill/>
        </p:spPr>
      </p:pic>
      <p:pic>
        <p:nvPicPr>
          <p:cNvPr id="75" name="Picture 8" descr="camera, computer, notebook icon"/>
          <p:cNvPicPr>
            <a:picLocks noChangeAspect="1" noChangeArrowheads="1"/>
          </p:cNvPicPr>
          <p:nvPr/>
        </p:nvPicPr>
        <p:blipFill>
          <a:blip r:embed="rId3" cstate="print"/>
          <a:srcRect t="33333"/>
          <a:stretch>
            <a:fillRect/>
          </a:stretch>
        </p:blipFill>
        <p:spPr bwMode="auto">
          <a:xfrm>
            <a:off x="6084168" y="4941168"/>
            <a:ext cx="571499" cy="381000"/>
          </a:xfrm>
          <a:prstGeom prst="rect">
            <a:avLst/>
          </a:prstGeom>
          <a:noFill/>
        </p:spPr>
      </p:pic>
      <p:pic>
        <p:nvPicPr>
          <p:cNvPr id="76" name="Picture 8" descr="camera, computer, notebook icon"/>
          <p:cNvPicPr>
            <a:picLocks noChangeAspect="1" noChangeArrowheads="1"/>
          </p:cNvPicPr>
          <p:nvPr/>
        </p:nvPicPr>
        <p:blipFill>
          <a:blip r:embed="rId3" cstate="print"/>
          <a:srcRect t="33333"/>
          <a:stretch>
            <a:fillRect/>
          </a:stretch>
        </p:blipFill>
        <p:spPr bwMode="auto">
          <a:xfrm>
            <a:off x="5796136" y="4077072"/>
            <a:ext cx="571499" cy="381000"/>
          </a:xfrm>
          <a:prstGeom prst="rect">
            <a:avLst/>
          </a:prstGeom>
          <a:noFill/>
        </p:spPr>
      </p:pic>
      <p:sp>
        <p:nvSpPr>
          <p:cNvPr id="81" name="TextBox 80"/>
          <p:cNvSpPr txBox="1"/>
          <p:nvPr/>
        </p:nvSpPr>
        <p:spPr>
          <a:xfrm>
            <a:off x="2843808" y="3284984"/>
            <a:ext cx="1656184" cy="432048"/>
          </a:xfrm>
          <a:prstGeom prst="rect">
            <a:avLst/>
          </a:prstGeom>
          <a:noFill/>
        </p:spPr>
        <p:txBody>
          <a:bodyPr vert="horz" wrap="none" lIns="0" tIns="0" rIns="0" bIns="0" rtlCol="0">
            <a:noAutofit/>
          </a:bodyPr>
          <a:lstStyle/>
          <a:p>
            <a:pPr indent="-274320">
              <a:lnSpc>
                <a:spcPct val="200000"/>
              </a:lnSpc>
              <a:spcAft>
                <a:spcPts val="900"/>
              </a:spcAft>
            </a:pPr>
            <a:r>
              <a:rPr lang="de-DE" sz="1200" dirty="0" smtClean="0">
                <a:solidFill>
                  <a:schemeClr val="accent1"/>
                </a:solidFill>
                <a:latin typeface="+mj-lt"/>
                <a:ea typeface="Hand Of Sean" pitchFamily="2" charset="-128"/>
              </a:rPr>
              <a:t>Vorhandenes OGD Portal</a:t>
            </a:r>
          </a:p>
        </p:txBody>
      </p:sp>
      <p:cxnSp>
        <p:nvCxnSpPr>
          <p:cNvPr id="83" name="Shape 82"/>
          <p:cNvCxnSpPr>
            <a:stCxn id="221" idx="0"/>
            <a:endCxn id="81" idx="0"/>
          </p:cNvCxnSpPr>
          <p:nvPr/>
        </p:nvCxnSpPr>
        <p:spPr>
          <a:xfrm rot="16200000" flipH="1" flipV="1">
            <a:off x="4794033" y="1544867"/>
            <a:ext cx="617984" cy="2862250"/>
          </a:xfrm>
          <a:prstGeom prst="curvedConnector3">
            <a:avLst>
              <a:gd name="adj1" fmla="val -36991"/>
            </a:avLst>
          </a:prstGeom>
          <a:ln>
            <a:solidFill>
              <a:schemeClr val="tx1">
                <a:lumMod val="50000"/>
                <a:lumOff val="50000"/>
              </a:schemeClr>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94" name="Slide Number Placeholder 93"/>
          <p:cNvSpPr>
            <a:spLocks noGrp="1"/>
          </p:cNvSpPr>
          <p:nvPr>
            <p:ph type="sldNum" sz="quarter" idx="18"/>
          </p:nvPr>
        </p:nvSpPr>
        <p:spPr/>
        <p:txBody>
          <a:bodyPr/>
          <a:lstStyle/>
          <a:p>
            <a:r>
              <a:rPr lang="de-DE" dirty="0" smtClean="0"/>
              <a:t>Folie </a:t>
            </a:r>
            <a:fld id="{F40CD079-BC3F-4086-BA81-31A79D845B02}" type="slidenum">
              <a:rPr lang="de-DE" smtClean="0"/>
              <a:pPr/>
              <a:t>4</a:t>
            </a:fld>
            <a:endParaRPr lang="de-DE"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Group 76"/>
          <p:cNvGrpSpPr/>
          <p:nvPr/>
        </p:nvGrpSpPr>
        <p:grpSpPr>
          <a:xfrm>
            <a:off x="4772498" y="1981200"/>
            <a:ext cx="3457102" cy="3780064"/>
            <a:chOff x="4772498" y="1981200"/>
            <a:chExt cx="3457102" cy="3780064"/>
          </a:xfrm>
        </p:grpSpPr>
        <p:sp>
          <p:nvSpPr>
            <p:cNvPr id="155" name="Freeform 3"/>
            <p:cNvSpPr>
              <a:spLocks/>
            </p:cNvSpPr>
            <p:nvPr/>
          </p:nvSpPr>
          <p:spPr bwMode="auto">
            <a:xfrm>
              <a:off x="6996559" y="4057654"/>
              <a:ext cx="1233041" cy="817962"/>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6" name="Freeform 5"/>
            <p:cNvSpPr>
              <a:spLocks/>
            </p:cNvSpPr>
            <p:nvPr/>
          </p:nvSpPr>
          <p:spPr bwMode="auto">
            <a:xfrm>
              <a:off x="4772498" y="3753643"/>
              <a:ext cx="337222" cy="42102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7" name="Freeform 20"/>
            <p:cNvSpPr>
              <a:spLocks/>
            </p:cNvSpPr>
            <p:nvPr/>
          </p:nvSpPr>
          <p:spPr bwMode="auto">
            <a:xfrm>
              <a:off x="7677886" y="5654573"/>
              <a:ext cx="160582" cy="106691"/>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8" name="Freeform 21"/>
            <p:cNvSpPr>
              <a:spLocks/>
            </p:cNvSpPr>
            <p:nvPr/>
          </p:nvSpPr>
          <p:spPr bwMode="auto">
            <a:xfrm>
              <a:off x="6468933" y="5627040"/>
              <a:ext cx="21793" cy="25239"/>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59" name="Freeform 29"/>
            <p:cNvSpPr>
              <a:spLocks/>
            </p:cNvSpPr>
            <p:nvPr/>
          </p:nvSpPr>
          <p:spPr bwMode="auto">
            <a:xfrm>
              <a:off x="7302812" y="4451148"/>
              <a:ext cx="243167" cy="304011"/>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0" name="Freeform 30"/>
            <p:cNvSpPr>
              <a:spLocks/>
            </p:cNvSpPr>
            <p:nvPr/>
          </p:nvSpPr>
          <p:spPr bwMode="auto">
            <a:xfrm>
              <a:off x="6873829" y="4470650"/>
              <a:ext cx="640034" cy="470357"/>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1" name="Freeform 31"/>
            <p:cNvSpPr>
              <a:spLocks/>
            </p:cNvSpPr>
            <p:nvPr/>
          </p:nvSpPr>
          <p:spPr bwMode="auto">
            <a:xfrm>
              <a:off x="7264961" y="5061465"/>
              <a:ext cx="209904" cy="205351"/>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2" name="Freeform 32"/>
            <p:cNvSpPr>
              <a:spLocks/>
            </p:cNvSpPr>
            <p:nvPr/>
          </p:nvSpPr>
          <p:spPr bwMode="auto">
            <a:xfrm>
              <a:off x="7087173" y="3302788"/>
              <a:ext cx="332634" cy="245503"/>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3" name="Freeform 33"/>
            <p:cNvSpPr>
              <a:spLocks/>
            </p:cNvSpPr>
            <p:nvPr/>
          </p:nvSpPr>
          <p:spPr bwMode="auto">
            <a:xfrm>
              <a:off x="6913974" y="3474870"/>
              <a:ext cx="505833" cy="259270"/>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4" name="Freeform 34"/>
            <p:cNvSpPr>
              <a:spLocks/>
            </p:cNvSpPr>
            <p:nvPr/>
          </p:nvSpPr>
          <p:spPr bwMode="auto">
            <a:xfrm>
              <a:off x="6923150" y="3646952"/>
              <a:ext cx="399161" cy="284509"/>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5" name="Freeform 36"/>
            <p:cNvSpPr>
              <a:spLocks/>
            </p:cNvSpPr>
            <p:nvPr/>
          </p:nvSpPr>
          <p:spPr bwMode="auto">
            <a:xfrm>
              <a:off x="7048175" y="3682516"/>
              <a:ext cx="683621" cy="513951"/>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6" name="Freeform 37"/>
            <p:cNvSpPr>
              <a:spLocks/>
            </p:cNvSpPr>
            <p:nvPr/>
          </p:nvSpPr>
          <p:spPr bwMode="auto">
            <a:xfrm>
              <a:off x="6441404" y="3816739"/>
              <a:ext cx="716884" cy="59655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7" name="Freeform 38"/>
            <p:cNvSpPr>
              <a:spLocks/>
            </p:cNvSpPr>
            <p:nvPr/>
          </p:nvSpPr>
          <p:spPr bwMode="auto">
            <a:xfrm>
              <a:off x="5172806" y="4202203"/>
              <a:ext cx="901553" cy="853526"/>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8" name="Freeform 39"/>
            <p:cNvSpPr>
              <a:spLocks/>
            </p:cNvSpPr>
            <p:nvPr/>
          </p:nvSpPr>
          <p:spPr bwMode="auto">
            <a:xfrm>
              <a:off x="4847054" y="5061465"/>
              <a:ext cx="262666" cy="489860"/>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69" name="Freeform 40"/>
            <p:cNvSpPr>
              <a:spLocks/>
            </p:cNvSpPr>
            <p:nvPr/>
          </p:nvSpPr>
          <p:spPr bwMode="auto">
            <a:xfrm>
              <a:off x="6080095" y="4982307"/>
              <a:ext cx="74556" cy="158315"/>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0" name="Freeform 41"/>
            <p:cNvSpPr>
              <a:spLocks noEditPoints="1"/>
            </p:cNvSpPr>
            <p:nvPr/>
          </p:nvSpPr>
          <p:spPr bwMode="auto">
            <a:xfrm>
              <a:off x="5932130" y="4591108"/>
              <a:ext cx="831586" cy="98430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1" name="Freeform 42"/>
            <p:cNvSpPr>
              <a:spLocks/>
            </p:cNvSpPr>
            <p:nvPr/>
          </p:nvSpPr>
          <p:spPr bwMode="auto">
            <a:xfrm>
              <a:off x="5900013" y="4519980"/>
              <a:ext cx="322311" cy="205351"/>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2" name="Freeform 43"/>
            <p:cNvSpPr>
              <a:spLocks/>
            </p:cNvSpPr>
            <p:nvPr/>
          </p:nvSpPr>
          <p:spPr bwMode="auto">
            <a:xfrm>
              <a:off x="6131710" y="4393787"/>
              <a:ext cx="533362" cy="282214"/>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3" name="Freeform 44"/>
            <p:cNvSpPr>
              <a:spLocks/>
            </p:cNvSpPr>
            <p:nvPr/>
          </p:nvSpPr>
          <p:spPr bwMode="auto">
            <a:xfrm>
              <a:off x="6315233" y="4196467"/>
              <a:ext cx="462247" cy="262712"/>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4" name="Freeform 45"/>
            <p:cNvSpPr>
              <a:spLocks/>
            </p:cNvSpPr>
            <p:nvPr/>
          </p:nvSpPr>
          <p:spPr bwMode="auto">
            <a:xfrm>
              <a:off x="7006882" y="4866439"/>
              <a:ext cx="426689" cy="295981"/>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5" name="Freeform 46"/>
            <p:cNvSpPr>
              <a:spLocks/>
            </p:cNvSpPr>
            <p:nvPr/>
          </p:nvSpPr>
          <p:spPr bwMode="auto">
            <a:xfrm>
              <a:off x="6775185" y="4684032"/>
              <a:ext cx="300518" cy="412996"/>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6" name="Freeform 47"/>
            <p:cNvSpPr>
              <a:spLocks/>
            </p:cNvSpPr>
            <p:nvPr/>
          </p:nvSpPr>
          <p:spPr bwMode="auto">
            <a:xfrm>
              <a:off x="6881858" y="5044256"/>
              <a:ext cx="180081" cy="14225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7" name="Freeform 48"/>
            <p:cNvSpPr>
              <a:spLocks/>
            </p:cNvSpPr>
            <p:nvPr/>
          </p:nvSpPr>
          <p:spPr bwMode="auto">
            <a:xfrm>
              <a:off x="6793538" y="5004104"/>
              <a:ext cx="137642" cy="292539"/>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8" name="Freeform 49"/>
            <p:cNvSpPr>
              <a:spLocks/>
            </p:cNvSpPr>
            <p:nvPr/>
          </p:nvSpPr>
          <p:spPr bwMode="auto">
            <a:xfrm>
              <a:off x="6597398" y="4440823"/>
              <a:ext cx="454218" cy="289097"/>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79" name="Freeform 50"/>
            <p:cNvSpPr>
              <a:spLocks/>
            </p:cNvSpPr>
            <p:nvPr/>
          </p:nvSpPr>
          <p:spPr bwMode="auto">
            <a:xfrm>
              <a:off x="6627221" y="4342163"/>
              <a:ext cx="402602" cy="196173"/>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0" name="Freeform 51"/>
            <p:cNvSpPr>
              <a:spLocks/>
            </p:cNvSpPr>
            <p:nvPr/>
          </p:nvSpPr>
          <p:spPr bwMode="auto">
            <a:xfrm>
              <a:off x="6408141" y="4615199"/>
              <a:ext cx="213345" cy="147990"/>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1" name="Freeform 52"/>
            <p:cNvSpPr>
              <a:spLocks/>
            </p:cNvSpPr>
            <p:nvPr/>
          </p:nvSpPr>
          <p:spPr bwMode="auto">
            <a:xfrm>
              <a:off x="6558400" y="4751717"/>
              <a:ext cx="279872" cy="276478"/>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2" name="Freeform 53"/>
            <p:cNvSpPr>
              <a:spLocks/>
            </p:cNvSpPr>
            <p:nvPr/>
          </p:nvSpPr>
          <p:spPr bwMode="auto">
            <a:xfrm>
              <a:off x="6736187" y="4921505"/>
              <a:ext cx="147965" cy="169787"/>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3" name="Freeform 54"/>
            <p:cNvSpPr>
              <a:spLocks noEditPoints="1"/>
            </p:cNvSpPr>
            <p:nvPr/>
          </p:nvSpPr>
          <p:spPr bwMode="auto">
            <a:xfrm>
              <a:off x="6042243" y="3510434"/>
              <a:ext cx="500098" cy="347605"/>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4" name="Freeform 55"/>
            <p:cNvSpPr>
              <a:spLocks noEditPoints="1"/>
            </p:cNvSpPr>
            <p:nvPr/>
          </p:nvSpPr>
          <p:spPr bwMode="auto">
            <a:xfrm>
              <a:off x="5888543" y="3814445"/>
              <a:ext cx="645769" cy="762896"/>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5" name="Freeform 56"/>
            <p:cNvSpPr>
              <a:spLocks/>
            </p:cNvSpPr>
            <p:nvPr/>
          </p:nvSpPr>
          <p:spPr bwMode="auto">
            <a:xfrm>
              <a:off x="5732549" y="3958994"/>
              <a:ext cx="260372" cy="27877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6" name="Freeform 57"/>
            <p:cNvSpPr>
              <a:spLocks/>
            </p:cNvSpPr>
            <p:nvPr/>
          </p:nvSpPr>
          <p:spPr bwMode="auto">
            <a:xfrm>
              <a:off x="5675198" y="4150578"/>
              <a:ext cx="282166" cy="219118"/>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7" name="Freeform 58"/>
            <p:cNvSpPr>
              <a:spLocks/>
            </p:cNvSpPr>
            <p:nvPr/>
          </p:nvSpPr>
          <p:spPr bwMode="auto">
            <a:xfrm>
              <a:off x="5878220" y="4292832"/>
              <a:ext cx="75703" cy="73422"/>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8" name="Freeform 59"/>
            <p:cNvSpPr>
              <a:spLocks/>
            </p:cNvSpPr>
            <p:nvPr/>
          </p:nvSpPr>
          <p:spPr bwMode="auto">
            <a:xfrm>
              <a:off x="6974766" y="3417510"/>
              <a:ext cx="112407" cy="81452"/>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89" name="Freeform 60"/>
            <p:cNvSpPr>
              <a:spLocks/>
            </p:cNvSpPr>
            <p:nvPr/>
          </p:nvSpPr>
          <p:spPr bwMode="auto">
            <a:xfrm>
              <a:off x="6988530" y="3364738"/>
              <a:ext cx="79144" cy="52772"/>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0" name="Freeform 61"/>
            <p:cNvSpPr>
              <a:spLocks/>
            </p:cNvSpPr>
            <p:nvPr/>
          </p:nvSpPr>
          <p:spPr bwMode="auto">
            <a:xfrm>
              <a:off x="7061939" y="3409479"/>
              <a:ext cx="25234" cy="29828"/>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1" name="Freeform 62"/>
            <p:cNvSpPr>
              <a:spLocks/>
            </p:cNvSpPr>
            <p:nvPr/>
          </p:nvSpPr>
          <p:spPr bwMode="auto">
            <a:xfrm>
              <a:off x="7065380" y="3376210"/>
              <a:ext cx="21793" cy="11472"/>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2" name="Freeform 63"/>
            <p:cNvSpPr>
              <a:spLocks noEditPoints="1"/>
            </p:cNvSpPr>
            <p:nvPr/>
          </p:nvSpPr>
          <p:spPr bwMode="auto">
            <a:xfrm>
              <a:off x="6252147" y="2241617"/>
              <a:ext cx="886642" cy="1545295"/>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3" name="Freeform 69"/>
            <p:cNvSpPr>
              <a:spLocks noEditPoints="1"/>
            </p:cNvSpPr>
            <p:nvPr/>
          </p:nvSpPr>
          <p:spPr bwMode="auto">
            <a:xfrm>
              <a:off x="6824507" y="2111982"/>
              <a:ext cx="822409" cy="1190806"/>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4" name="Freeform 70"/>
            <p:cNvSpPr>
              <a:spLocks noEditPoints="1"/>
            </p:cNvSpPr>
            <p:nvPr/>
          </p:nvSpPr>
          <p:spPr bwMode="auto">
            <a:xfrm>
              <a:off x="5815134" y="1981200"/>
              <a:ext cx="1796225" cy="1513173"/>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5" name="Freeform 71"/>
            <p:cNvSpPr>
              <a:spLocks noEditPoints="1"/>
            </p:cNvSpPr>
            <p:nvPr/>
          </p:nvSpPr>
          <p:spPr bwMode="auto">
            <a:xfrm>
              <a:off x="4928492" y="3178889"/>
              <a:ext cx="700826" cy="1138034"/>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6" name="Freeform 72"/>
            <p:cNvSpPr>
              <a:spLocks/>
            </p:cNvSpPr>
            <p:nvPr/>
          </p:nvSpPr>
          <p:spPr bwMode="auto">
            <a:xfrm>
              <a:off x="4999607" y="3028605"/>
              <a:ext cx="35557" cy="25239"/>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7" name="Freeform 73"/>
            <p:cNvSpPr>
              <a:spLocks/>
            </p:cNvSpPr>
            <p:nvPr/>
          </p:nvSpPr>
          <p:spPr bwMode="auto">
            <a:xfrm>
              <a:off x="5043193" y="3056138"/>
              <a:ext cx="25234" cy="27533"/>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8" name="Freeform 74"/>
            <p:cNvSpPr>
              <a:spLocks/>
            </p:cNvSpPr>
            <p:nvPr/>
          </p:nvSpPr>
          <p:spPr bwMode="auto">
            <a:xfrm>
              <a:off x="5038605" y="3089407"/>
              <a:ext cx="24087" cy="40152"/>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199" name="Freeform 75"/>
            <p:cNvSpPr>
              <a:spLocks/>
            </p:cNvSpPr>
            <p:nvPr/>
          </p:nvSpPr>
          <p:spPr bwMode="auto">
            <a:xfrm>
              <a:off x="5019106" y="3012544"/>
              <a:ext cx="41293" cy="55066"/>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0" name="Freeform 76"/>
            <p:cNvSpPr>
              <a:spLocks/>
            </p:cNvSpPr>
            <p:nvPr/>
          </p:nvSpPr>
          <p:spPr bwMode="auto">
            <a:xfrm>
              <a:off x="5032870" y="3010249"/>
              <a:ext cx="41293" cy="37858"/>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1" name="Freeform 77"/>
            <p:cNvSpPr>
              <a:spLocks/>
            </p:cNvSpPr>
            <p:nvPr/>
          </p:nvSpPr>
          <p:spPr bwMode="auto">
            <a:xfrm>
              <a:off x="5070722" y="3006808"/>
              <a:ext cx="17205" cy="27533"/>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2" name="Freeform 78"/>
            <p:cNvSpPr>
              <a:spLocks/>
            </p:cNvSpPr>
            <p:nvPr/>
          </p:nvSpPr>
          <p:spPr bwMode="auto">
            <a:xfrm>
              <a:off x="5062693" y="3006808"/>
              <a:ext cx="8029" cy="16061"/>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3" name="Freeform 79"/>
            <p:cNvSpPr>
              <a:spLocks/>
            </p:cNvSpPr>
            <p:nvPr/>
          </p:nvSpPr>
          <p:spPr bwMode="auto">
            <a:xfrm>
              <a:off x="5084486" y="3014838"/>
              <a:ext cx="11470" cy="8030"/>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4" name="Freeform 80"/>
            <p:cNvSpPr>
              <a:spLocks noEditPoints="1"/>
            </p:cNvSpPr>
            <p:nvPr/>
          </p:nvSpPr>
          <p:spPr bwMode="auto">
            <a:xfrm>
              <a:off x="4868847" y="4905444"/>
              <a:ext cx="926788" cy="73306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5" name="Freeform 84"/>
            <p:cNvSpPr>
              <a:spLocks noEditPoints="1"/>
            </p:cNvSpPr>
            <p:nvPr/>
          </p:nvSpPr>
          <p:spPr bwMode="auto">
            <a:xfrm>
              <a:off x="6829095" y="5091292"/>
              <a:ext cx="586124" cy="645880"/>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6" name="Freeform 85"/>
            <p:cNvSpPr>
              <a:spLocks/>
            </p:cNvSpPr>
            <p:nvPr/>
          </p:nvSpPr>
          <p:spPr bwMode="auto">
            <a:xfrm>
              <a:off x="6416170" y="4645027"/>
              <a:ext cx="404896" cy="404966"/>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7" name="Freeform 86"/>
            <p:cNvSpPr>
              <a:spLocks/>
            </p:cNvSpPr>
            <p:nvPr/>
          </p:nvSpPr>
          <p:spPr bwMode="auto">
            <a:xfrm>
              <a:off x="6607721" y="4965099"/>
              <a:ext cx="57351" cy="13767"/>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8" name="Freeform 87"/>
            <p:cNvSpPr>
              <a:spLocks/>
            </p:cNvSpPr>
            <p:nvPr/>
          </p:nvSpPr>
          <p:spPr bwMode="auto">
            <a:xfrm>
              <a:off x="6607721" y="4946743"/>
              <a:ext cx="43587" cy="16061"/>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09" name="Freeform 88"/>
            <p:cNvSpPr>
              <a:spLocks/>
            </p:cNvSpPr>
            <p:nvPr/>
          </p:nvSpPr>
          <p:spPr bwMode="auto">
            <a:xfrm>
              <a:off x="6615750" y="4984601"/>
              <a:ext cx="47028" cy="16061"/>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0" name="Freeform 89"/>
            <p:cNvSpPr>
              <a:spLocks/>
            </p:cNvSpPr>
            <p:nvPr/>
          </p:nvSpPr>
          <p:spPr bwMode="auto">
            <a:xfrm>
              <a:off x="6476962" y="4776956"/>
              <a:ext cx="27528" cy="2409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1" name="Freeform 90"/>
            <p:cNvSpPr>
              <a:spLocks/>
            </p:cNvSpPr>
            <p:nvPr/>
          </p:nvSpPr>
          <p:spPr bwMode="auto">
            <a:xfrm>
              <a:off x="6465492" y="4773514"/>
              <a:ext cx="21793" cy="63097"/>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2" name="Freeform 91"/>
            <p:cNvSpPr>
              <a:spLocks/>
            </p:cNvSpPr>
            <p:nvPr/>
          </p:nvSpPr>
          <p:spPr bwMode="auto">
            <a:xfrm>
              <a:off x="6493020" y="4820550"/>
              <a:ext cx="38998" cy="45888"/>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sp>
          <p:nvSpPr>
            <p:cNvPr id="213" name="Freeform 92"/>
            <p:cNvSpPr>
              <a:spLocks/>
            </p:cNvSpPr>
            <p:nvPr/>
          </p:nvSpPr>
          <p:spPr bwMode="auto">
            <a:xfrm>
              <a:off x="5604084" y="5014429"/>
              <a:ext cx="19499" cy="21797"/>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solidFill>
              <a:schemeClr val="bg1">
                <a:lumMod val="75000"/>
              </a:schemeClr>
            </a:solidFill>
            <a:ln w="6350" cap="rnd" cmpd="sng">
              <a:noFill/>
              <a:prstDash val="solid"/>
              <a:round/>
              <a:headEnd/>
              <a:tailEnd/>
            </a:ln>
          </p:spPr>
          <p:txBody>
            <a:bodyPr/>
            <a:lstStyle/>
            <a:p>
              <a:pPr>
                <a:defRPr/>
              </a:pPr>
              <a:endParaRPr lang="en-GB"/>
            </a:p>
          </p:txBody>
        </p:sp>
      </p:grpSp>
      <p:pic>
        <p:nvPicPr>
          <p:cNvPr id="81" name="Picture 2" descr="http://icons-search.com/img/icons-land/IconsLandVistaElementsIconsDemo.zip/IconsLandVistaElementsIconsDemo-PNG-256x256-Search.png-256x256.png"/>
          <p:cNvPicPr>
            <a:picLocks noChangeAspect="1" noChangeArrowheads="1"/>
          </p:cNvPicPr>
          <p:nvPr/>
        </p:nvPicPr>
        <p:blipFill>
          <a:blip r:embed="rId3" cstate="print"/>
          <a:srcRect/>
          <a:stretch>
            <a:fillRect/>
          </a:stretch>
        </p:blipFill>
        <p:spPr bwMode="auto">
          <a:xfrm>
            <a:off x="6413590" y="3356992"/>
            <a:ext cx="2190858" cy="2271895"/>
          </a:xfrm>
          <a:prstGeom prst="rect">
            <a:avLst/>
          </a:prstGeom>
          <a:noFill/>
        </p:spPr>
      </p:pic>
      <p:sp>
        <p:nvSpPr>
          <p:cNvPr id="2" name="Title 1"/>
          <p:cNvSpPr>
            <a:spLocks noGrp="1"/>
          </p:cNvSpPr>
          <p:nvPr>
            <p:ph type="title"/>
          </p:nvPr>
        </p:nvSpPr>
        <p:spPr/>
        <p:txBody>
          <a:bodyPr/>
          <a:lstStyle/>
          <a:p>
            <a:r>
              <a:rPr lang="de-DE" sz="2000" dirty="0" smtClean="0"/>
              <a:t>Eingeschränkte Zugänglichkeit und Mangel an (grenz-/ sektorenübergreifendem) Bewusstsein für offene Datensätze</a:t>
            </a:r>
            <a:endParaRPr lang="de-DE" sz="2000" b="0" i="0" dirty="0"/>
          </a:p>
        </p:txBody>
      </p:sp>
      <p:pic>
        <p:nvPicPr>
          <p:cNvPr id="216" name="Picture 8" descr="camera, computer, notebook icon"/>
          <p:cNvPicPr>
            <a:picLocks noChangeAspect="1" noChangeArrowheads="1"/>
          </p:cNvPicPr>
          <p:nvPr/>
        </p:nvPicPr>
        <p:blipFill>
          <a:blip r:embed="rId4" cstate="print"/>
          <a:srcRect t="33333"/>
          <a:stretch>
            <a:fillRect/>
          </a:stretch>
        </p:blipFill>
        <p:spPr bwMode="auto">
          <a:xfrm>
            <a:off x="5943600" y="3733800"/>
            <a:ext cx="571499" cy="381000"/>
          </a:xfrm>
          <a:prstGeom prst="rect">
            <a:avLst/>
          </a:prstGeom>
          <a:noFill/>
        </p:spPr>
      </p:pic>
      <p:pic>
        <p:nvPicPr>
          <p:cNvPr id="218" name="Picture 8" descr="camera, computer, notebook icon"/>
          <p:cNvPicPr>
            <a:picLocks noChangeAspect="1" noChangeArrowheads="1"/>
          </p:cNvPicPr>
          <p:nvPr/>
        </p:nvPicPr>
        <p:blipFill>
          <a:blip r:embed="rId4" cstate="print"/>
          <a:srcRect t="33333"/>
          <a:stretch>
            <a:fillRect/>
          </a:stretch>
        </p:blipFill>
        <p:spPr bwMode="auto">
          <a:xfrm>
            <a:off x="5029200" y="3733800"/>
            <a:ext cx="571499" cy="381000"/>
          </a:xfrm>
          <a:prstGeom prst="rect">
            <a:avLst/>
          </a:prstGeom>
          <a:noFill/>
        </p:spPr>
      </p:pic>
      <p:pic>
        <p:nvPicPr>
          <p:cNvPr id="219" name="Picture 8" descr="camera, computer, notebook icon"/>
          <p:cNvPicPr>
            <a:picLocks noChangeAspect="1" noChangeArrowheads="1"/>
          </p:cNvPicPr>
          <p:nvPr/>
        </p:nvPicPr>
        <p:blipFill>
          <a:blip r:embed="rId4" cstate="print"/>
          <a:srcRect t="33333"/>
          <a:stretch>
            <a:fillRect/>
          </a:stretch>
        </p:blipFill>
        <p:spPr bwMode="auto">
          <a:xfrm>
            <a:off x="5410200" y="4419600"/>
            <a:ext cx="571499" cy="381000"/>
          </a:xfrm>
          <a:prstGeom prst="rect">
            <a:avLst/>
          </a:prstGeom>
          <a:noFill/>
        </p:spPr>
      </p:pic>
      <p:pic>
        <p:nvPicPr>
          <p:cNvPr id="220" name="Picture 8" descr="camera, computer, notebook icon"/>
          <p:cNvPicPr>
            <a:picLocks noChangeAspect="1" noChangeArrowheads="1"/>
          </p:cNvPicPr>
          <p:nvPr/>
        </p:nvPicPr>
        <p:blipFill>
          <a:blip r:embed="rId4" cstate="print"/>
          <a:srcRect t="33333"/>
          <a:stretch>
            <a:fillRect/>
          </a:stretch>
        </p:blipFill>
        <p:spPr bwMode="auto">
          <a:xfrm>
            <a:off x="4953000" y="5105400"/>
            <a:ext cx="571499" cy="381000"/>
          </a:xfrm>
          <a:prstGeom prst="rect">
            <a:avLst/>
          </a:prstGeom>
          <a:noFill/>
        </p:spPr>
      </p:pic>
      <p:pic>
        <p:nvPicPr>
          <p:cNvPr id="221" name="Picture 8" descr="camera, computer, notebook icon"/>
          <p:cNvPicPr>
            <a:picLocks noChangeAspect="1" noChangeArrowheads="1"/>
          </p:cNvPicPr>
          <p:nvPr/>
        </p:nvPicPr>
        <p:blipFill>
          <a:blip r:embed="rId4" cstate="print"/>
          <a:srcRect t="33333"/>
          <a:stretch>
            <a:fillRect/>
          </a:stretch>
        </p:blipFill>
        <p:spPr bwMode="auto">
          <a:xfrm>
            <a:off x="6248400" y="2667000"/>
            <a:ext cx="571499" cy="381000"/>
          </a:xfrm>
          <a:prstGeom prst="rect">
            <a:avLst/>
          </a:prstGeom>
          <a:noFill/>
        </p:spPr>
      </p:pic>
      <p:pic>
        <p:nvPicPr>
          <p:cNvPr id="222" name="Picture 8" descr="camera, computer, notebook icon"/>
          <p:cNvPicPr>
            <a:picLocks noChangeAspect="1" noChangeArrowheads="1"/>
          </p:cNvPicPr>
          <p:nvPr/>
        </p:nvPicPr>
        <p:blipFill>
          <a:blip r:embed="rId4" cstate="print"/>
          <a:srcRect t="33333"/>
          <a:stretch>
            <a:fillRect/>
          </a:stretch>
        </p:blipFill>
        <p:spPr bwMode="auto">
          <a:xfrm>
            <a:off x="7162800" y="2743200"/>
            <a:ext cx="571499" cy="381000"/>
          </a:xfrm>
          <a:prstGeom prst="rect">
            <a:avLst/>
          </a:prstGeom>
          <a:noFill/>
        </p:spPr>
      </p:pic>
      <p:pic>
        <p:nvPicPr>
          <p:cNvPr id="223" name="Picture 8" descr="camera, computer, notebook icon"/>
          <p:cNvPicPr>
            <a:picLocks noChangeAspect="1" noChangeArrowheads="1"/>
          </p:cNvPicPr>
          <p:nvPr/>
        </p:nvPicPr>
        <p:blipFill>
          <a:blip r:embed="rId4" cstate="print"/>
          <a:srcRect t="33333"/>
          <a:stretch>
            <a:fillRect/>
          </a:stretch>
        </p:blipFill>
        <p:spPr bwMode="auto">
          <a:xfrm>
            <a:off x="6400800" y="4267200"/>
            <a:ext cx="571499" cy="381000"/>
          </a:xfrm>
          <a:prstGeom prst="rect">
            <a:avLst/>
          </a:prstGeom>
          <a:noFill/>
        </p:spPr>
      </p:pic>
      <p:pic>
        <p:nvPicPr>
          <p:cNvPr id="74" name="Picture 8" descr="camera, computer, notebook icon"/>
          <p:cNvPicPr>
            <a:picLocks noChangeAspect="1" noChangeArrowheads="1"/>
          </p:cNvPicPr>
          <p:nvPr/>
        </p:nvPicPr>
        <p:blipFill>
          <a:blip r:embed="rId4" cstate="print"/>
          <a:srcRect t="33333"/>
          <a:stretch>
            <a:fillRect/>
          </a:stretch>
        </p:blipFill>
        <p:spPr bwMode="auto">
          <a:xfrm>
            <a:off x="6876256" y="5085184"/>
            <a:ext cx="571499" cy="381000"/>
          </a:xfrm>
          <a:prstGeom prst="rect">
            <a:avLst/>
          </a:prstGeom>
          <a:noFill/>
        </p:spPr>
      </p:pic>
      <p:pic>
        <p:nvPicPr>
          <p:cNvPr id="75" name="Picture 8" descr="camera, computer, notebook icon"/>
          <p:cNvPicPr>
            <a:picLocks noChangeAspect="1" noChangeArrowheads="1"/>
          </p:cNvPicPr>
          <p:nvPr/>
        </p:nvPicPr>
        <p:blipFill>
          <a:blip r:embed="rId4" cstate="print"/>
          <a:srcRect t="33333"/>
          <a:stretch>
            <a:fillRect/>
          </a:stretch>
        </p:blipFill>
        <p:spPr bwMode="auto">
          <a:xfrm>
            <a:off x="6084168" y="4941168"/>
            <a:ext cx="571499" cy="381000"/>
          </a:xfrm>
          <a:prstGeom prst="rect">
            <a:avLst/>
          </a:prstGeom>
          <a:noFill/>
        </p:spPr>
      </p:pic>
      <p:pic>
        <p:nvPicPr>
          <p:cNvPr id="76" name="Picture 8" descr="camera, computer, notebook icon"/>
          <p:cNvPicPr>
            <a:picLocks noChangeAspect="1" noChangeArrowheads="1"/>
          </p:cNvPicPr>
          <p:nvPr/>
        </p:nvPicPr>
        <p:blipFill>
          <a:blip r:embed="rId4" cstate="print"/>
          <a:srcRect t="33333"/>
          <a:stretch>
            <a:fillRect/>
          </a:stretch>
        </p:blipFill>
        <p:spPr bwMode="auto">
          <a:xfrm>
            <a:off x="5796136" y="4077072"/>
            <a:ext cx="571499" cy="381000"/>
          </a:xfrm>
          <a:prstGeom prst="rect">
            <a:avLst/>
          </a:prstGeom>
          <a:noFill/>
        </p:spPr>
      </p:pic>
      <p:pic>
        <p:nvPicPr>
          <p:cNvPr id="29698" name="Picture 2" descr="question icon"/>
          <p:cNvPicPr>
            <a:picLocks noChangeAspect="1" noChangeArrowheads="1"/>
          </p:cNvPicPr>
          <p:nvPr/>
        </p:nvPicPr>
        <p:blipFill>
          <a:blip r:embed="rId5" cstate="print"/>
          <a:srcRect/>
          <a:stretch>
            <a:fillRect/>
          </a:stretch>
        </p:blipFill>
        <p:spPr bwMode="auto">
          <a:xfrm>
            <a:off x="7164288" y="3717031"/>
            <a:ext cx="864096" cy="864097"/>
          </a:xfrm>
          <a:prstGeom prst="rect">
            <a:avLst/>
          </a:prstGeom>
          <a:noFill/>
        </p:spPr>
      </p:pic>
      <p:graphicFrame>
        <p:nvGraphicFramePr>
          <p:cNvPr id="78" name="Diagram 77"/>
          <p:cNvGraphicFramePr/>
          <p:nvPr>
            <p:extLst>
              <p:ext uri="{D42A27DB-BD31-4B8C-83A1-F6EECF244321}">
                <p14:modId xmlns:p14="http://schemas.microsoft.com/office/powerpoint/2010/main" val="2477190153"/>
              </p:ext>
            </p:extLst>
          </p:nvPr>
        </p:nvGraphicFramePr>
        <p:xfrm>
          <a:off x="899592" y="1571104"/>
          <a:ext cx="7315200" cy="2794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3" name="Slide Number Placeholder 82"/>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5</a:t>
            </a:fld>
            <a:endParaRPr lang="en-GB"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p:cNvSpPr>
            <a:spLocks noGrp="1"/>
          </p:cNvSpPr>
          <p:nvPr>
            <p:ph type="title"/>
          </p:nvPr>
        </p:nvSpPr>
        <p:spPr>
          <a:xfrm>
            <a:off x="539552" y="685800"/>
            <a:ext cx="8071048" cy="861774"/>
          </a:xfrm>
          <a:prstGeom prst="rect">
            <a:avLst/>
          </a:prstGeom>
        </p:spPr>
        <p:txBody>
          <a:bodyPr wrap="square">
            <a:spAutoFit/>
          </a:bodyPr>
          <a:lstStyle/>
          <a:p>
            <a:r>
              <a:rPr lang="de-DE" sz="2800" dirty="0" smtClean="0"/>
              <a:t>Keine Wiederverwendung = kein sozialer und ökonomischer Mehrwert</a:t>
            </a:r>
            <a:endParaRPr lang="de-DE" sz="2800" dirty="0"/>
          </a:p>
        </p:txBody>
      </p:sp>
      <p:sp>
        <p:nvSpPr>
          <p:cNvPr id="92" name="Slide Number Placeholder 91"/>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6</a:t>
            </a:fld>
            <a:endParaRPr lang="en-GB" dirty="0"/>
          </a:p>
        </p:txBody>
      </p:sp>
      <p:pic>
        <p:nvPicPr>
          <p:cNvPr id="93" name="Picture 4" descr="call, iphone, mobile, phone, telephone icon"/>
          <p:cNvPicPr>
            <a:picLocks noChangeAspect="1" noChangeArrowheads="1"/>
          </p:cNvPicPr>
          <p:nvPr/>
        </p:nvPicPr>
        <p:blipFill>
          <a:blip r:embed="rId3" cstate="print"/>
          <a:srcRect/>
          <a:stretch>
            <a:fillRect/>
          </a:stretch>
        </p:blipFill>
        <p:spPr bwMode="auto">
          <a:xfrm>
            <a:off x="6516216" y="3356992"/>
            <a:ext cx="755576" cy="755577"/>
          </a:xfrm>
          <a:prstGeom prst="rect">
            <a:avLst/>
          </a:prstGeom>
          <a:noFill/>
        </p:spPr>
      </p:pic>
      <p:pic>
        <p:nvPicPr>
          <p:cNvPr id="94" name="Picture 6" descr="policy, public icon"/>
          <p:cNvPicPr>
            <a:picLocks noChangeAspect="1" noChangeArrowheads="1"/>
          </p:cNvPicPr>
          <p:nvPr/>
        </p:nvPicPr>
        <p:blipFill>
          <a:blip r:embed="rId4" cstate="print">
            <a:grayscl/>
          </a:blip>
          <a:srcRect/>
          <a:stretch>
            <a:fillRect/>
          </a:stretch>
        </p:blipFill>
        <p:spPr bwMode="auto">
          <a:xfrm>
            <a:off x="467544" y="3356992"/>
            <a:ext cx="792088" cy="792089"/>
          </a:xfrm>
          <a:prstGeom prst="rect">
            <a:avLst/>
          </a:prstGeom>
          <a:noFill/>
        </p:spPr>
      </p:pic>
      <p:pic>
        <p:nvPicPr>
          <p:cNvPr id="95" name="Picture 10" descr="friends, group, people, users icon"/>
          <p:cNvPicPr>
            <a:picLocks noChangeAspect="1" noChangeArrowheads="1"/>
          </p:cNvPicPr>
          <p:nvPr/>
        </p:nvPicPr>
        <p:blipFill>
          <a:blip r:embed="rId5" cstate="print"/>
          <a:srcRect/>
          <a:stretch>
            <a:fillRect/>
          </a:stretch>
        </p:blipFill>
        <p:spPr bwMode="auto">
          <a:xfrm>
            <a:off x="8100392" y="3429000"/>
            <a:ext cx="533400" cy="533400"/>
          </a:xfrm>
          <a:prstGeom prst="rect">
            <a:avLst/>
          </a:prstGeom>
          <a:noFill/>
        </p:spPr>
      </p:pic>
      <p:grpSp>
        <p:nvGrpSpPr>
          <p:cNvPr id="96" name="Group 24"/>
          <p:cNvGrpSpPr/>
          <p:nvPr/>
        </p:nvGrpSpPr>
        <p:grpSpPr>
          <a:xfrm>
            <a:off x="1403648" y="3645024"/>
            <a:ext cx="864096" cy="176773"/>
            <a:chOff x="-990600" y="3609975"/>
            <a:chExt cx="1676400" cy="161925"/>
          </a:xfrm>
        </p:grpSpPr>
        <p:cxnSp>
          <p:nvCxnSpPr>
            <p:cNvPr id="97" name="Straight Connector 96"/>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99" name="Isosceles Triangle 98"/>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mj-lt"/>
              </a:endParaRPr>
            </a:p>
          </p:txBody>
        </p:sp>
      </p:grpSp>
      <p:sp>
        <p:nvSpPr>
          <p:cNvPr id="100" name="Rectangle 99"/>
          <p:cNvSpPr/>
          <p:nvPr/>
        </p:nvSpPr>
        <p:spPr>
          <a:xfrm>
            <a:off x="5580112" y="2501186"/>
            <a:ext cx="1584176" cy="738664"/>
          </a:xfrm>
          <a:prstGeom prst="rect">
            <a:avLst/>
          </a:prstGeom>
        </p:spPr>
        <p:txBody>
          <a:bodyPr wrap="square">
            <a:spAutoFit/>
          </a:bodyPr>
          <a:lstStyle/>
          <a:p>
            <a:pPr indent="-274320">
              <a:spcAft>
                <a:spcPts val="900"/>
              </a:spcAft>
            </a:pPr>
            <a:r>
              <a:rPr lang="de-DE" sz="1050" b="1" dirty="0">
                <a:solidFill>
                  <a:schemeClr val="accent4">
                    <a:lumMod val="75000"/>
                  </a:schemeClr>
                </a:solidFill>
                <a:latin typeface="+mj-lt"/>
              </a:rPr>
              <a:t>Entwickler/ Unternehmen integrieren Daten in Apps (Services)</a:t>
            </a:r>
          </a:p>
        </p:txBody>
      </p:sp>
      <p:sp>
        <p:nvSpPr>
          <p:cNvPr id="101" name="Rectangle 100"/>
          <p:cNvSpPr/>
          <p:nvPr/>
        </p:nvSpPr>
        <p:spPr>
          <a:xfrm>
            <a:off x="1259632" y="2501186"/>
            <a:ext cx="1440160" cy="738664"/>
          </a:xfrm>
          <a:prstGeom prst="rect">
            <a:avLst/>
          </a:prstGeom>
        </p:spPr>
        <p:txBody>
          <a:bodyPr wrap="square">
            <a:spAutoFit/>
          </a:bodyPr>
          <a:lstStyle/>
          <a:p>
            <a:pPr indent="-274320">
              <a:spcAft>
                <a:spcPts val="900"/>
              </a:spcAft>
            </a:pPr>
            <a:r>
              <a:rPr lang="de-DE" sz="1050" b="1" dirty="0">
                <a:solidFill>
                  <a:schemeClr val="accent4">
                    <a:lumMod val="75000"/>
                  </a:schemeClr>
                </a:solidFill>
                <a:latin typeface="+mj-lt"/>
              </a:rPr>
              <a:t>Öffentliche Verwaltungen teilen ihre Daten online</a:t>
            </a:r>
          </a:p>
        </p:txBody>
      </p:sp>
      <p:sp>
        <p:nvSpPr>
          <p:cNvPr id="102" name="Rectangle 101"/>
          <p:cNvSpPr/>
          <p:nvPr/>
        </p:nvSpPr>
        <p:spPr>
          <a:xfrm>
            <a:off x="7164288" y="4327222"/>
            <a:ext cx="1545087" cy="738664"/>
          </a:xfrm>
          <a:prstGeom prst="rect">
            <a:avLst/>
          </a:prstGeom>
        </p:spPr>
        <p:txBody>
          <a:bodyPr wrap="square">
            <a:spAutoFit/>
          </a:bodyPr>
          <a:lstStyle/>
          <a:p>
            <a:pPr indent="-274320">
              <a:spcAft>
                <a:spcPts val="900"/>
              </a:spcAft>
            </a:pPr>
            <a:r>
              <a:rPr lang="de-DE" sz="1050" b="1" dirty="0">
                <a:solidFill>
                  <a:schemeClr val="accent4">
                    <a:lumMod val="75000"/>
                  </a:schemeClr>
                </a:solidFill>
                <a:latin typeface="+mj-lt"/>
              </a:rPr>
              <a:t>Bürger/ Unternehmen profitieren von den Apps (Services)</a:t>
            </a:r>
          </a:p>
        </p:txBody>
      </p:sp>
      <p:pic>
        <p:nvPicPr>
          <p:cNvPr id="103" name="Picture 8" descr="camera, computer, notebook icon"/>
          <p:cNvPicPr>
            <a:picLocks noChangeAspect="1" noChangeArrowheads="1"/>
          </p:cNvPicPr>
          <p:nvPr/>
        </p:nvPicPr>
        <p:blipFill>
          <a:blip r:embed="rId6" cstate="print"/>
          <a:srcRect t="33333"/>
          <a:stretch>
            <a:fillRect/>
          </a:stretch>
        </p:blipFill>
        <p:spPr bwMode="auto">
          <a:xfrm>
            <a:off x="2339752" y="3284984"/>
            <a:ext cx="1440160" cy="936104"/>
          </a:xfrm>
          <a:prstGeom prst="rect">
            <a:avLst/>
          </a:prstGeom>
          <a:noFill/>
        </p:spPr>
      </p:pic>
      <p:pic>
        <p:nvPicPr>
          <p:cNvPr id="104" name="Picture 10" descr="http://www.gettyicons.com/free-icons/142/business/png/256/company_256.png"/>
          <p:cNvPicPr>
            <a:picLocks noChangeAspect="1" noChangeArrowheads="1"/>
          </p:cNvPicPr>
          <p:nvPr/>
        </p:nvPicPr>
        <p:blipFill>
          <a:blip r:embed="rId7" cstate="print">
            <a:grayscl/>
          </a:blip>
          <a:srcRect/>
          <a:stretch>
            <a:fillRect/>
          </a:stretch>
        </p:blipFill>
        <p:spPr bwMode="auto">
          <a:xfrm>
            <a:off x="4716016" y="3140968"/>
            <a:ext cx="1186254" cy="1186254"/>
          </a:xfrm>
          <a:prstGeom prst="rect">
            <a:avLst/>
          </a:prstGeom>
          <a:noFill/>
          <a:ln>
            <a:noFill/>
          </a:ln>
        </p:spPr>
      </p:pic>
      <p:grpSp>
        <p:nvGrpSpPr>
          <p:cNvPr id="105" name="Group 24"/>
          <p:cNvGrpSpPr/>
          <p:nvPr/>
        </p:nvGrpSpPr>
        <p:grpSpPr>
          <a:xfrm>
            <a:off x="3923928" y="3645024"/>
            <a:ext cx="864096" cy="176773"/>
            <a:chOff x="-990600" y="3609975"/>
            <a:chExt cx="1676400" cy="161925"/>
          </a:xfrm>
        </p:grpSpPr>
        <p:cxnSp>
          <p:nvCxnSpPr>
            <p:cNvPr id="106" name="Straight Connector 105"/>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8" name="Isosceles Triangle 107"/>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mj-lt"/>
              </a:endParaRPr>
            </a:p>
          </p:txBody>
        </p:sp>
      </p:grpSp>
      <p:grpSp>
        <p:nvGrpSpPr>
          <p:cNvPr id="109" name="Group 24"/>
          <p:cNvGrpSpPr/>
          <p:nvPr/>
        </p:nvGrpSpPr>
        <p:grpSpPr>
          <a:xfrm>
            <a:off x="5652120" y="3645024"/>
            <a:ext cx="864096" cy="176773"/>
            <a:chOff x="-990600" y="3609975"/>
            <a:chExt cx="1676400" cy="161925"/>
          </a:xfrm>
        </p:grpSpPr>
        <p:cxnSp>
          <p:nvCxnSpPr>
            <p:cNvPr id="110" name="Straight Connector 109"/>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2" name="Isosceles Triangle 111"/>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mj-lt"/>
              </a:endParaRPr>
            </a:p>
          </p:txBody>
        </p:sp>
      </p:grpSp>
      <p:grpSp>
        <p:nvGrpSpPr>
          <p:cNvPr id="113" name="Group 24"/>
          <p:cNvGrpSpPr/>
          <p:nvPr/>
        </p:nvGrpSpPr>
        <p:grpSpPr>
          <a:xfrm>
            <a:off x="7236296" y="3645024"/>
            <a:ext cx="864096" cy="176773"/>
            <a:chOff x="-990600" y="3609975"/>
            <a:chExt cx="1676400" cy="161925"/>
          </a:xfrm>
        </p:grpSpPr>
        <p:cxnSp>
          <p:nvCxnSpPr>
            <p:cNvPr id="114" name="Straight Connector 113"/>
            <p:cNvCxnSpPr/>
            <p:nvPr/>
          </p:nvCxnSpPr>
          <p:spPr>
            <a:xfrm>
              <a:off x="-990600" y="3609975"/>
              <a:ext cx="0" cy="161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990600" y="3695700"/>
              <a:ext cx="16002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16" name="Isosceles Triangle 115"/>
            <p:cNvSpPr/>
            <p:nvPr/>
          </p:nvSpPr>
          <p:spPr bwMode="ltGray">
            <a:xfrm rot="5400000">
              <a:off x="533400" y="3619500"/>
              <a:ext cx="152400" cy="152400"/>
            </a:xfrm>
            <a:prstGeom prst="triangle">
              <a:avLst/>
            </a:prstGeom>
            <a:solidFill>
              <a:schemeClr val="tx2"/>
            </a:solidFill>
            <a:ln w="25400" cap="rnd">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mj-lt"/>
              </a:endParaRPr>
            </a:p>
          </p:txBody>
        </p:sp>
      </p:grpSp>
      <p:sp>
        <p:nvSpPr>
          <p:cNvPr id="117" name="Rectangle 116"/>
          <p:cNvSpPr/>
          <p:nvPr/>
        </p:nvSpPr>
        <p:spPr>
          <a:xfrm>
            <a:off x="3786330" y="4327222"/>
            <a:ext cx="1224136" cy="738664"/>
          </a:xfrm>
          <a:prstGeom prst="rect">
            <a:avLst/>
          </a:prstGeom>
        </p:spPr>
        <p:txBody>
          <a:bodyPr wrap="square">
            <a:spAutoFit/>
          </a:bodyPr>
          <a:lstStyle/>
          <a:p>
            <a:pPr indent="-274320">
              <a:spcAft>
                <a:spcPts val="900"/>
              </a:spcAft>
            </a:pPr>
            <a:r>
              <a:rPr lang="de-DE" sz="1050" b="1" dirty="0">
                <a:solidFill>
                  <a:schemeClr val="accent4">
                    <a:lumMod val="75000"/>
                  </a:schemeClr>
                </a:solidFill>
                <a:latin typeface="+mj-lt"/>
              </a:rPr>
              <a:t>Entwickler/ Unternehmen suchen nach Daten</a:t>
            </a:r>
          </a:p>
        </p:txBody>
      </p:sp>
      <p:pic>
        <p:nvPicPr>
          <p:cNvPr id="118" name="Picture 2" descr="developers, folder icon"/>
          <p:cNvPicPr>
            <a:picLocks noChangeAspect="1" noChangeArrowheads="1"/>
          </p:cNvPicPr>
          <p:nvPr/>
        </p:nvPicPr>
        <p:blipFill>
          <a:blip r:embed="rId8" cstate="print"/>
          <a:srcRect/>
          <a:stretch>
            <a:fillRect/>
          </a:stretch>
        </p:blipFill>
        <p:spPr bwMode="auto">
          <a:xfrm>
            <a:off x="5004048" y="3933056"/>
            <a:ext cx="648071" cy="648072"/>
          </a:xfrm>
          <a:prstGeom prst="rect">
            <a:avLst/>
          </a:prstGeom>
          <a:noFill/>
        </p:spPr>
      </p:pic>
      <p:pic>
        <p:nvPicPr>
          <p:cNvPr id="64" name="Picture 2" descr="add, cross, delete, exit, remove icon"/>
          <p:cNvPicPr>
            <a:picLocks noChangeAspect="1" noChangeArrowheads="1"/>
          </p:cNvPicPr>
          <p:nvPr/>
        </p:nvPicPr>
        <p:blipFill>
          <a:blip r:embed="rId9" cstate="print"/>
          <a:srcRect/>
          <a:stretch>
            <a:fillRect/>
          </a:stretch>
        </p:blipFill>
        <p:spPr bwMode="auto">
          <a:xfrm>
            <a:off x="5580112" y="3248471"/>
            <a:ext cx="1116632" cy="1116633"/>
          </a:xfrm>
          <a:prstGeom prst="rect">
            <a:avLst/>
          </a:prstGeom>
          <a:noFill/>
        </p:spPr>
      </p:pic>
      <p:pic>
        <p:nvPicPr>
          <p:cNvPr id="65" name="Picture 2" descr="add, cross, delete, exit, remove icon"/>
          <p:cNvPicPr>
            <a:picLocks noChangeAspect="1" noChangeArrowheads="1"/>
          </p:cNvPicPr>
          <p:nvPr/>
        </p:nvPicPr>
        <p:blipFill>
          <a:blip r:embed="rId9" cstate="print"/>
          <a:srcRect/>
          <a:stretch>
            <a:fillRect/>
          </a:stretch>
        </p:blipFill>
        <p:spPr bwMode="auto">
          <a:xfrm>
            <a:off x="7164288" y="3248471"/>
            <a:ext cx="1116632" cy="1116633"/>
          </a:xfrm>
          <a:prstGeom prst="rect">
            <a:avLst/>
          </a:prstGeom>
          <a:noFill/>
        </p:spPr>
      </p:pic>
      <p:pic>
        <p:nvPicPr>
          <p:cNvPr id="67586" name="Picture 2" descr="add, cross, delete, exit, remove icon"/>
          <p:cNvPicPr>
            <a:picLocks noChangeAspect="1" noChangeArrowheads="1"/>
          </p:cNvPicPr>
          <p:nvPr/>
        </p:nvPicPr>
        <p:blipFill>
          <a:blip r:embed="rId9" cstate="print"/>
          <a:srcRect/>
          <a:stretch>
            <a:fillRect/>
          </a:stretch>
        </p:blipFill>
        <p:spPr bwMode="auto">
          <a:xfrm>
            <a:off x="3707904" y="3248471"/>
            <a:ext cx="1116632" cy="1116633"/>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de-DE" sz="2800" dirty="0" smtClean="0"/>
              <a:t>Unsere Mission...</a:t>
            </a:r>
            <a:endParaRPr lang="de-DE" sz="28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C65BB6A6-903A-4B60-A0CF-B2137834975A}" type="slidenum">
              <a:rPr lang="en-GB" smtClean="0"/>
              <a:pPr/>
              <a:t>7</a:t>
            </a:fld>
            <a:endParaRPr lang="en-GB" dirty="0"/>
          </a:p>
        </p:txBody>
      </p:sp>
      <p:sp>
        <p:nvSpPr>
          <p:cNvPr id="7" name="Subtitle 5"/>
          <p:cNvSpPr txBox="1">
            <a:spLocks/>
          </p:cNvSpPr>
          <p:nvPr/>
        </p:nvSpPr>
        <p:spPr>
          <a:xfrm>
            <a:off x="539552" y="2201824"/>
            <a:ext cx="8208912" cy="3027376"/>
          </a:xfrm>
          <a:prstGeom prst="rect">
            <a:avLst/>
          </a:prstGeom>
        </p:spPr>
        <p:txBody>
          <a:bodyPr vert="horz" lIns="0" tIns="0" rIns="0" bIns="0" rtlCol="0">
            <a:noAutofit/>
          </a:bodyPr>
          <a:lstStyle/>
          <a:p>
            <a:pPr marL="0" marR="0" lvl="0" indent="-274320" algn="l" defTabSz="914400" rtl="0" eaLnBrk="1" fontAlgn="auto" latinLnBrk="0" hangingPunct="1">
              <a:lnSpc>
                <a:spcPct val="100000"/>
              </a:lnSpc>
              <a:spcBef>
                <a:spcPct val="0"/>
              </a:spcBef>
              <a:spcAft>
                <a:spcPts val="900"/>
              </a:spcAft>
              <a:buClr>
                <a:schemeClr val="tx1"/>
              </a:buClr>
              <a:buSzTx/>
              <a:buFontTx/>
              <a:buNone/>
              <a:tabLst/>
              <a:defRPr/>
            </a:pPr>
            <a:r>
              <a:rPr kumimoji="0" lang="de-DE" sz="3000" b="0" i="0" u="none" strike="noStrike" kern="1200" cap="none" spc="0" normalizeH="0" baseline="0" noProof="0" dirty="0" smtClean="0">
                <a:ln>
                  <a:noFill/>
                </a:ln>
                <a:solidFill>
                  <a:schemeClr val="tx1"/>
                </a:solidFill>
                <a:effectLst/>
                <a:uLnTx/>
                <a:uFillTx/>
                <a:latin typeface="Georgia" pitchFamily="18" charset="0"/>
                <a:ea typeface="+mj-ea"/>
                <a:cs typeface="+mj-cs"/>
              </a:rPr>
              <a:t>Die </a:t>
            </a:r>
            <a:r>
              <a:rPr lang="de-DE" sz="3000" b="1" i="1" dirty="0" smtClean="0">
                <a:solidFill>
                  <a:schemeClr val="accent1"/>
                </a:solidFill>
                <a:latin typeface="Georgia" pitchFamily="18" charset="0"/>
                <a:ea typeface="+mj-ea"/>
                <a:cs typeface="+mj-cs"/>
              </a:rPr>
              <a:t>Sichtbarkeit</a:t>
            </a:r>
            <a:r>
              <a:rPr kumimoji="0" lang="de-DE" sz="3000" b="0" i="0" u="none" strike="noStrike" kern="1200" cap="none" spc="0" normalizeH="0" baseline="0" noProof="0" dirty="0" smtClean="0">
                <a:ln>
                  <a:noFill/>
                </a:ln>
                <a:solidFill>
                  <a:schemeClr val="tx1"/>
                </a:solidFill>
                <a:effectLst/>
                <a:uLnTx/>
                <a:uFillTx/>
                <a:latin typeface="Georgia" pitchFamily="18" charset="0"/>
                <a:ea typeface="+mj-ea"/>
                <a:cs typeface="+mj-cs"/>
              </a:rPr>
              <a:t> und den</a:t>
            </a:r>
            <a:r>
              <a:rPr kumimoji="0" lang="de-DE" sz="3000" b="0" i="0" u="none" strike="noStrike" kern="1200" cap="none" spc="0" normalizeH="0" noProof="0" dirty="0" smtClean="0">
                <a:ln>
                  <a:noFill/>
                </a:ln>
                <a:solidFill>
                  <a:schemeClr val="tx1"/>
                </a:solidFill>
                <a:effectLst/>
                <a:uLnTx/>
                <a:uFillTx/>
                <a:latin typeface="Georgia" pitchFamily="18" charset="0"/>
                <a:ea typeface="+mj-ea"/>
                <a:cs typeface="+mj-cs"/>
              </a:rPr>
              <a:t> </a:t>
            </a:r>
            <a:r>
              <a:rPr kumimoji="0" lang="de-DE" sz="3000" b="1" i="1" u="none" strike="noStrike" kern="1200" cap="none" spc="0" normalizeH="0" noProof="0" dirty="0" smtClean="0">
                <a:ln>
                  <a:noFill/>
                </a:ln>
                <a:solidFill>
                  <a:schemeClr val="accent1"/>
                </a:solidFill>
                <a:effectLst/>
                <a:uLnTx/>
                <a:uFillTx/>
                <a:latin typeface="Georgia" pitchFamily="18" charset="0"/>
                <a:ea typeface="+mj-ea"/>
                <a:cs typeface="+mj-cs"/>
              </a:rPr>
              <a:t>Zugang</a:t>
            </a:r>
            <a:r>
              <a:rPr kumimoji="0" lang="de-DE" sz="3000" b="0" i="0" u="none" strike="noStrike" kern="1200" cap="none" spc="0" normalizeH="0" noProof="0" dirty="0" smtClean="0">
                <a:ln>
                  <a:noFill/>
                </a:ln>
                <a:solidFill>
                  <a:schemeClr val="tx1"/>
                </a:solidFill>
                <a:effectLst/>
                <a:uLnTx/>
                <a:uFillTx/>
                <a:latin typeface="Georgia" pitchFamily="18" charset="0"/>
                <a:ea typeface="+mj-ea"/>
                <a:cs typeface="+mj-cs"/>
              </a:rPr>
              <a:t> zu Datensets zu erleichtern, die auf lokalen und nationalen Open Data Portalen veröffentlicht wurden, um dadurch deren </a:t>
            </a:r>
            <a:r>
              <a:rPr kumimoji="0" lang="de-DE" sz="3000" b="1" i="1" u="none" strike="noStrike" kern="1200" cap="none" spc="0" normalizeH="0" noProof="0" dirty="0" smtClean="0">
                <a:ln>
                  <a:noFill/>
                </a:ln>
                <a:solidFill>
                  <a:schemeClr val="accent1"/>
                </a:solidFill>
                <a:effectLst/>
                <a:uLnTx/>
                <a:uFillTx/>
                <a:latin typeface="Georgia" pitchFamily="18" charset="0"/>
                <a:ea typeface="+mj-ea"/>
                <a:cs typeface="+mj-cs"/>
              </a:rPr>
              <a:t>Wiederverwendung</a:t>
            </a:r>
            <a:r>
              <a:rPr kumimoji="0" lang="de-DE" sz="3000" b="0" i="0" u="none" strike="noStrike" kern="1200" cap="none" spc="0" normalizeH="0" noProof="0" dirty="0" smtClean="0">
                <a:ln>
                  <a:noFill/>
                </a:ln>
                <a:solidFill>
                  <a:schemeClr val="accent1"/>
                </a:solidFill>
                <a:effectLst/>
                <a:uLnTx/>
                <a:uFillTx/>
                <a:latin typeface="Georgia" pitchFamily="18" charset="0"/>
                <a:ea typeface="+mj-ea"/>
                <a:cs typeface="+mj-cs"/>
              </a:rPr>
              <a:t> </a:t>
            </a:r>
            <a:r>
              <a:rPr kumimoji="0" lang="de-DE" sz="3000" b="0" i="0" u="none" strike="noStrike" kern="1200" cap="none" spc="0" normalizeH="0" noProof="0" dirty="0" smtClean="0">
                <a:ln>
                  <a:noFill/>
                </a:ln>
                <a:solidFill>
                  <a:schemeClr val="tx1"/>
                </a:solidFill>
                <a:effectLst/>
                <a:uLnTx/>
                <a:uFillTx/>
                <a:latin typeface="Georgia" pitchFamily="18" charset="0"/>
                <a:ea typeface="+mj-ea"/>
                <a:cs typeface="+mj-cs"/>
              </a:rPr>
              <a:t>innerhalb und außerhalb von nationalen Grenzen zu erhöhen..</a:t>
            </a:r>
            <a:r>
              <a:rPr kumimoji="0" lang="de-DE" sz="3000" b="0" i="0" u="none" strike="noStrike" kern="1200" cap="none" spc="0" normalizeH="0" baseline="0" noProof="0" dirty="0" smtClean="0">
                <a:ln>
                  <a:noFill/>
                </a:ln>
                <a:solidFill>
                  <a:schemeClr val="tx1"/>
                </a:solidFill>
                <a:effectLst/>
                <a:uLnTx/>
                <a:uFillTx/>
                <a:latin typeface="Georgia" pitchFamily="18" charset="0"/>
                <a:ea typeface="+mj-ea"/>
                <a:cs typeface="+mj-cs"/>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a:t>Unsere Mission...</a:t>
            </a:r>
            <a:endParaRPr lang="en-GB" sz="2800" dirty="0"/>
          </a:p>
        </p:txBody>
      </p:sp>
      <p:sp>
        <p:nvSpPr>
          <p:cNvPr id="11" name="Subtitle 5"/>
          <p:cNvSpPr>
            <a:spLocks noGrp="1"/>
          </p:cNvSpPr>
          <p:nvPr>
            <p:ph sz="quarter" idx="15"/>
          </p:nvPr>
        </p:nvSpPr>
        <p:spPr>
          <a:xfrm>
            <a:off x="533400" y="1752600"/>
            <a:ext cx="3894584" cy="4419600"/>
          </a:xfrm>
          <a:noFill/>
        </p:spPr>
        <p:txBody>
          <a:bodyPr/>
          <a:lstStyle/>
          <a:p>
            <a:pPr lvl="0">
              <a:lnSpc>
                <a:spcPct val="100000"/>
              </a:lnSpc>
            </a:pPr>
            <a:r>
              <a:rPr lang="de-DE" sz="2800" dirty="0" smtClean="0"/>
              <a:t>... indem ein </a:t>
            </a:r>
            <a:r>
              <a:rPr lang="de-DE" sz="2800" b="1" i="1" dirty="0" smtClean="0">
                <a:solidFill>
                  <a:schemeClr val="accent1"/>
                </a:solidFill>
              </a:rPr>
              <a:t>einheitlicher Zugang </a:t>
            </a:r>
            <a:r>
              <a:rPr lang="de-DE" sz="2800" dirty="0" smtClean="0"/>
              <a:t>zu Metadatenbeschrei-bungen offener Datensätze über einen </a:t>
            </a:r>
            <a:r>
              <a:rPr lang="de-DE" sz="2800" b="1" i="1" dirty="0" smtClean="0">
                <a:solidFill>
                  <a:schemeClr val="accent1"/>
                </a:solidFill>
              </a:rPr>
              <a:t>einzigen Zugangspunkt </a:t>
            </a:r>
            <a:r>
              <a:rPr lang="de-DE" sz="2800" dirty="0" smtClean="0"/>
              <a:t>geschaffen wird.</a:t>
            </a:r>
          </a:p>
        </p:txBody>
      </p:sp>
      <p:grpSp>
        <p:nvGrpSpPr>
          <p:cNvPr id="5" name="Group 16"/>
          <p:cNvGrpSpPr>
            <a:grpSpLocks/>
          </p:cNvGrpSpPr>
          <p:nvPr/>
        </p:nvGrpSpPr>
        <p:grpSpPr bwMode="auto">
          <a:xfrm>
            <a:off x="5204546" y="1665160"/>
            <a:ext cx="3457102" cy="3780064"/>
            <a:chOff x="982" y="687"/>
            <a:chExt cx="3014" cy="3295"/>
          </a:xfrm>
          <a:solidFill>
            <a:schemeClr val="bg1">
              <a:lumMod val="75000"/>
            </a:schemeClr>
          </a:solidFill>
        </p:grpSpPr>
        <p:sp>
          <p:nvSpPr>
            <p:cNvPr id="6" name="Freeform 3"/>
            <p:cNvSpPr>
              <a:spLocks/>
            </p:cNvSpPr>
            <p:nvPr/>
          </p:nvSpPr>
          <p:spPr bwMode="auto">
            <a:xfrm>
              <a:off x="2921" y="2497"/>
              <a:ext cx="1075" cy="713"/>
            </a:xfrm>
            <a:custGeom>
              <a:avLst/>
              <a:gdLst/>
              <a:ahLst/>
              <a:cxnLst>
                <a:cxn ang="0">
                  <a:pos x="433" y="105"/>
                </a:cxn>
                <a:cxn ang="0">
                  <a:pos x="388" y="91"/>
                </a:cxn>
                <a:cxn ang="0">
                  <a:pos x="338" y="78"/>
                </a:cxn>
                <a:cxn ang="0">
                  <a:pos x="307" y="48"/>
                </a:cxn>
                <a:cxn ang="0">
                  <a:pos x="303" y="23"/>
                </a:cxn>
                <a:cxn ang="0">
                  <a:pos x="273" y="7"/>
                </a:cxn>
                <a:cxn ang="0">
                  <a:pos x="239" y="15"/>
                </a:cxn>
                <a:cxn ang="0">
                  <a:pos x="202" y="42"/>
                </a:cxn>
                <a:cxn ang="0">
                  <a:pos x="168" y="36"/>
                </a:cxn>
                <a:cxn ang="0">
                  <a:pos x="119" y="28"/>
                </a:cxn>
                <a:cxn ang="0">
                  <a:pos x="46" y="33"/>
                </a:cxn>
                <a:cxn ang="0">
                  <a:pos x="43" y="53"/>
                </a:cxn>
                <a:cxn ang="0">
                  <a:pos x="42" y="79"/>
                </a:cxn>
                <a:cxn ang="0">
                  <a:pos x="16" y="120"/>
                </a:cxn>
                <a:cxn ang="0">
                  <a:pos x="8" y="135"/>
                </a:cxn>
                <a:cxn ang="0">
                  <a:pos x="15" y="161"/>
                </a:cxn>
                <a:cxn ang="0">
                  <a:pos x="20" y="166"/>
                </a:cxn>
                <a:cxn ang="0">
                  <a:pos x="39" y="166"/>
                </a:cxn>
                <a:cxn ang="0">
                  <a:pos x="74" y="174"/>
                </a:cxn>
                <a:cxn ang="0">
                  <a:pos x="112" y="156"/>
                </a:cxn>
                <a:cxn ang="0">
                  <a:pos x="160" y="158"/>
                </a:cxn>
                <a:cxn ang="0">
                  <a:pos x="175" y="176"/>
                </a:cxn>
                <a:cxn ang="0">
                  <a:pos x="190" y="204"/>
                </a:cxn>
                <a:cxn ang="0">
                  <a:pos x="191" y="222"/>
                </a:cxn>
                <a:cxn ang="0">
                  <a:pos x="170" y="225"/>
                </a:cxn>
                <a:cxn ang="0">
                  <a:pos x="151" y="255"/>
                </a:cxn>
                <a:cxn ang="0">
                  <a:pos x="174" y="257"/>
                </a:cxn>
                <a:cxn ang="0">
                  <a:pos x="186" y="250"/>
                </a:cxn>
                <a:cxn ang="0">
                  <a:pos x="214" y="221"/>
                </a:cxn>
                <a:cxn ang="0">
                  <a:pos x="241" y="210"/>
                </a:cxn>
                <a:cxn ang="0">
                  <a:pos x="257" y="215"/>
                </a:cxn>
                <a:cxn ang="0">
                  <a:pos x="251" y="232"/>
                </a:cxn>
                <a:cxn ang="0">
                  <a:pos x="286" y="236"/>
                </a:cxn>
                <a:cxn ang="0">
                  <a:pos x="283" y="273"/>
                </a:cxn>
                <a:cxn ang="0">
                  <a:pos x="312" y="277"/>
                </a:cxn>
                <a:cxn ang="0">
                  <a:pos x="349" y="270"/>
                </a:cxn>
                <a:cxn ang="0">
                  <a:pos x="344" y="254"/>
                </a:cxn>
                <a:cxn ang="0">
                  <a:pos x="317" y="227"/>
                </a:cxn>
                <a:cxn ang="0">
                  <a:pos x="347" y="212"/>
                </a:cxn>
                <a:cxn ang="0">
                  <a:pos x="399" y="198"/>
                </a:cxn>
                <a:cxn ang="0">
                  <a:pos x="439" y="166"/>
                </a:cxn>
                <a:cxn ang="0">
                  <a:pos x="442" y="135"/>
                </a:cxn>
                <a:cxn ang="0">
                  <a:pos x="444" y="121"/>
                </a:cxn>
              </a:cxnLst>
              <a:rect l="0" t="0" r="r" b="b"/>
              <a:pathLst>
                <a:path w="451" h="299">
                  <a:moveTo>
                    <a:pt x="445" y="109"/>
                  </a:moveTo>
                  <a:cubicBezTo>
                    <a:pt x="446" y="102"/>
                    <a:pt x="437" y="114"/>
                    <a:pt x="433" y="105"/>
                  </a:cubicBezTo>
                  <a:cubicBezTo>
                    <a:pt x="428" y="95"/>
                    <a:pt x="418" y="102"/>
                    <a:pt x="412" y="96"/>
                  </a:cubicBezTo>
                  <a:cubicBezTo>
                    <a:pt x="401" y="84"/>
                    <a:pt x="397" y="99"/>
                    <a:pt x="388" y="91"/>
                  </a:cubicBezTo>
                  <a:cubicBezTo>
                    <a:pt x="380" y="83"/>
                    <a:pt x="384" y="71"/>
                    <a:pt x="367" y="80"/>
                  </a:cubicBezTo>
                  <a:cubicBezTo>
                    <a:pt x="350" y="89"/>
                    <a:pt x="351" y="72"/>
                    <a:pt x="338" y="78"/>
                  </a:cubicBezTo>
                  <a:cubicBezTo>
                    <a:pt x="324" y="83"/>
                    <a:pt x="334" y="67"/>
                    <a:pt x="326" y="54"/>
                  </a:cubicBezTo>
                  <a:cubicBezTo>
                    <a:pt x="317" y="42"/>
                    <a:pt x="317" y="51"/>
                    <a:pt x="307" y="48"/>
                  </a:cubicBezTo>
                  <a:cubicBezTo>
                    <a:pt x="296" y="44"/>
                    <a:pt x="306" y="46"/>
                    <a:pt x="300" y="38"/>
                  </a:cubicBezTo>
                  <a:cubicBezTo>
                    <a:pt x="293" y="29"/>
                    <a:pt x="313" y="28"/>
                    <a:pt x="303" y="23"/>
                  </a:cubicBezTo>
                  <a:cubicBezTo>
                    <a:pt x="288" y="15"/>
                    <a:pt x="299" y="1"/>
                    <a:pt x="288" y="8"/>
                  </a:cubicBezTo>
                  <a:cubicBezTo>
                    <a:pt x="281" y="12"/>
                    <a:pt x="282" y="0"/>
                    <a:pt x="273" y="7"/>
                  </a:cubicBezTo>
                  <a:cubicBezTo>
                    <a:pt x="264" y="14"/>
                    <a:pt x="254" y="1"/>
                    <a:pt x="253" y="12"/>
                  </a:cubicBezTo>
                  <a:cubicBezTo>
                    <a:pt x="252" y="22"/>
                    <a:pt x="241" y="15"/>
                    <a:pt x="239" y="15"/>
                  </a:cubicBezTo>
                  <a:cubicBezTo>
                    <a:pt x="219" y="14"/>
                    <a:pt x="210" y="24"/>
                    <a:pt x="210" y="37"/>
                  </a:cubicBezTo>
                  <a:cubicBezTo>
                    <a:pt x="210" y="49"/>
                    <a:pt x="210" y="51"/>
                    <a:pt x="202" y="42"/>
                  </a:cubicBezTo>
                  <a:cubicBezTo>
                    <a:pt x="199" y="39"/>
                    <a:pt x="188" y="39"/>
                    <a:pt x="182" y="42"/>
                  </a:cubicBezTo>
                  <a:cubicBezTo>
                    <a:pt x="174" y="47"/>
                    <a:pt x="180" y="26"/>
                    <a:pt x="168" y="36"/>
                  </a:cubicBezTo>
                  <a:cubicBezTo>
                    <a:pt x="155" y="46"/>
                    <a:pt x="172" y="33"/>
                    <a:pt x="141" y="33"/>
                  </a:cubicBezTo>
                  <a:cubicBezTo>
                    <a:pt x="122" y="34"/>
                    <a:pt x="130" y="28"/>
                    <a:pt x="119" y="28"/>
                  </a:cubicBezTo>
                  <a:cubicBezTo>
                    <a:pt x="109" y="29"/>
                    <a:pt x="102" y="18"/>
                    <a:pt x="72" y="21"/>
                  </a:cubicBezTo>
                  <a:cubicBezTo>
                    <a:pt x="42" y="25"/>
                    <a:pt x="55" y="37"/>
                    <a:pt x="46" y="33"/>
                  </a:cubicBezTo>
                  <a:cubicBezTo>
                    <a:pt x="40" y="31"/>
                    <a:pt x="38" y="37"/>
                    <a:pt x="38" y="37"/>
                  </a:cubicBezTo>
                  <a:cubicBezTo>
                    <a:pt x="42" y="44"/>
                    <a:pt x="32" y="42"/>
                    <a:pt x="43" y="53"/>
                  </a:cubicBezTo>
                  <a:cubicBezTo>
                    <a:pt x="59" y="70"/>
                    <a:pt x="42" y="60"/>
                    <a:pt x="47" y="66"/>
                  </a:cubicBezTo>
                  <a:cubicBezTo>
                    <a:pt x="51" y="71"/>
                    <a:pt x="54" y="76"/>
                    <a:pt x="42" y="79"/>
                  </a:cubicBezTo>
                  <a:cubicBezTo>
                    <a:pt x="35" y="80"/>
                    <a:pt x="25" y="95"/>
                    <a:pt x="18" y="104"/>
                  </a:cubicBezTo>
                  <a:cubicBezTo>
                    <a:pt x="11" y="112"/>
                    <a:pt x="19" y="115"/>
                    <a:pt x="16" y="120"/>
                  </a:cubicBezTo>
                  <a:cubicBezTo>
                    <a:pt x="13" y="125"/>
                    <a:pt x="27" y="130"/>
                    <a:pt x="11" y="126"/>
                  </a:cubicBezTo>
                  <a:cubicBezTo>
                    <a:pt x="12" y="129"/>
                    <a:pt x="10" y="129"/>
                    <a:pt x="8" y="135"/>
                  </a:cubicBezTo>
                  <a:cubicBezTo>
                    <a:pt x="7" y="140"/>
                    <a:pt x="3" y="138"/>
                    <a:pt x="0" y="149"/>
                  </a:cubicBezTo>
                  <a:cubicBezTo>
                    <a:pt x="13" y="154"/>
                    <a:pt x="10" y="162"/>
                    <a:pt x="15" y="161"/>
                  </a:cubicBezTo>
                  <a:cubicBezTo>
                    <a:pt x="20" y="160"/>
                    <a:pt x="20" y="163"/>
                    <a:pt x="19" y="164"/>
                  </a:cubicBezTo>
                  <a:cubicBezTo>
                    <a:pt x="19" y="164"/>
                    <a:pt x="19" y="165"/>
                    <a:pt x="20" y="166"/>
                  </a:cubicBezTo>
                  <a:cubicBezTo>
                    <a:pt x="23" y="163"/>
                    <a:pt x="22" y="168"/>
                    <a:pt x="25" y="163"/>
                  </a:cubicBezTo>
                  <a:cubicBezTo>
                    <a:pt x="29" y="158"/>
                    <a:pt x="30" y="166"/>
                    <a:pt x="39" y="166"/>
                  </a:cubicBezTo>
                  <a:cubicBezTo>
                    <a:pt x="52" y="165"/>
                    <a:pt x="50" y="169"/>
                    <a:pt x="58" y="167"/>
                  </a:cubicBezTo>
                  <a:cubicBezTo>
                    <a:pt x="66" y="164"/>
                    <a:pt x="68" y="180"/>
                    <a:pt x="74" y="174"/>
                  </a:cubicBezTo>
                  <a:cubicBezTo>
                    <a:pt x="79" y="168"/>
                    <a:pt x="77" y="168"/>
                    <a:pt x="91" y="167"/>
                  </a:cubicBezTo>
                  <a:cubicBezTo>
                    <a:pt x="106" y="165"/>
                    <a:pt x="100" y="157"/>
                    <a:pt x="112" y="156"/>
                  </a:cubicBezTo>
                  <a:cubicBezTo>
                    <a:pt x="116" y="148"/>
                    <a:pt x="128" y="152"/>
                    <a:pt x="133" y="148"/>
                  </a:cubicBezTo>
                  <a:cubicBezTo>
                    <a:pt x="139" y="144"/>
                    <a:pt x="153" y="160"/>
                    <a:pt x="160" y="158"/>
                  </a:cubicBezTo>
                  <a:cubicBezTo>
                    <a:pt x="167" y="157"/>
                    <a:pt x="168" y="167"/>
                    <a:pt x="173" y="165"/>
                  </a:cubicBezTo>
                  <a:cubicBezTo>
                    <a:pt x="178" y="163"/>
                    <a:pt x="178" y="170"/>
                    <a:pt x="175" y="176"/>
                  </a:cubicBezTo>
                  <a:cubicBezTo>
                    <a:pt x="172" y="182"/>
                    <a:pt x="177" y="189"/>
                    <a:pt x="182" y="188"/>
                  </a:cubicBezTo>
                  <a:cubicBezTo>
                    <a:pt x="187" y="187"/>
                    <a:pt x="181" y="199"/>
                    <a:pt x="190" y="204"/>
                  </a:cubicBezTo>
                  <a:cubicBezTo>
                    <a:pt x="198" y="209"/>
                    <a:pt x="190" y="214"/>
                    <a:pt x="195" y="219"/>
                  </a:cubicBezTo>
                  <a:cubicBezTo>
                    <a:pt x="201" y="223"/>
                    <a:pt x="196" y="224"/>
                    <a:pt x="191" y="222"/>
                  </a:cubicBezTo>
                  <a:cubicBezTo>
                    <a:pt x="187" y="219"/>
                    <a:pt x="181" y="224"/>
                    <a:pt x="177" y="219"/>
                  </a:cubicBezTo>
                  <a:cubicBezTo>
                    <a:pt x="172" y="214"/>
                    <a:pt x="166" y="221"/>
                    <a:pt x="170" y="225"/>
                  </a:cubicBezTo>
                  <a:cubicBezTo>
                    <a:pt x="176" y="234"/>
                    <a:pt x="158" y="243"/>
                    <a:pt x="159" y="249"/>
                  </a:cubicBezTo>
                  <a:cubicBezTo>
                    <a:pt x="160" y="255"/>
                    <a:pt x="154" y="252"/>
                    <a:pt x="151" y="255"/>
                  </a:cubicBezTo>
                  <a:cubicBezTo>
                    <a:pt x="158" y="264"/>
                    <a:pt x="163" y="265"/>
                    <a:pt x="165" y="262"/>
                  </a:cubicBezTo>
                  <a:cubicBezTo>
                    <a:pt x="166" y="258"/>
                    <a:pt x="169" y="262"/>
                    <a:pt x="174" y="257"/>
                  </a:cubicBezTo>
                  <a:cubicBezTo>
                    <a:pt x="177" y="255"/>
                    <a:pt x="185" y="254"/>
                    <a:pt x="189" y="262"/>
                  </a:cubicBezTo>
                  <a:cubicBezTo>
                    <a:pt x="189" y="252"/>
                    <a:pt x="187" y="257"/>
                    <a:pt x="186" y="250"/>
                  </a:cubicBezTo>
                  <a:cubicBezTo>
                    <a:pt x="184" y="240"/>
                    <a:pt x="189" y="251"/>
                    <a:pt x="198" y="243"/>
                  </a:cubicBezTo>
                  <a:cubicBezTo>
                    <a:pt x="208" y="234"/>
                    <a:pt x="214" y="228"/>
                    <a:pt x="214" y="221"/>
                  </a:cubicBezTo>
                  <a:cubicBezTo>
                    <a:pt x="213" y="212"/>
                    <a:pt x="225" y="216"/>
                    <a:pt x="231" y="213"/>
                  </a:cubicBezTo>
                  <a:cubicBezTo>
                    <a:pt x="238" y="210"/>
                    <a:pt x="241" y="217"/>
                    <a:pt x="241" y="210"/>
                  </a:cubicBezTo>
                  <a:cubicBezTo>
                    <a:pt x="241" y="202"/>
                    <a:pt x="242" y="192"/>
                    <a:pt x="244" y="201"/>
                  </a:cubicBezTo>
                  <a:cubicBezTo>
                    <a:pt x="246" y="210"/>
                    <a:pt x="240" y="217"/>
                    <a:pt x="257" y="215"/>
                  </a:cubicBezTo>
                  <a:cubicBezTo>
                    <a:pt x="247" y="222"/>
                    <a:pt x="235" y="212"/>
                    <a:pt x="235" y="217"/>
                  </a:cubicBezTo>
                  <a:cubicBezTo>
                    <a:pt x="234" y="221"/>
                    <a:pt x="251" y="227"/>
                    <a:pt x="251" y="232"/>
                  </a:cubicBezTo>
                  <a:cubicBezTo>
                    <a:pt x="251" y="236"/>
                    <a:pt x="272" y="228"/>
                    <a:pt x="276" y="232"/>
                  </a:cubicBezTo>
                  <a:cubicBezTo>
                    <a:pt x="281" y="236"/>
                    <a:pt x="283" y="227"/>
                    <a:pt x="286" y="236"/>
                  </a:cubicBezTo>
                  <a:cubicBezTo>
                    <a:pt x="289" y="244"/>
                    <a:pt x="253" y="251"/>
                    <a:pt x="257" y="257"/>
                  </a:cubicBezTo>
                  <a:cubicBezTo>
                    <a:pt x="261" y="263"/>
                    <a:pt x="283" y="259"/>
                    <a:pt x="283" y="273"/>
                  </a:cubicBezTo>
                  <a:cubicBezTo>
                    <a:pt x="283" y="288"/>
                    <a:pt x="272" y="279"/>
                    <a:pt x="283" y="289"/>
                  </a:cubicBezTo>
                  <a:cubicBezTo>
                    <a:pt x="294" y="299"/>
                    <a:pt x="303" y="282"/>
                    <a:pt x="312" y="277"/>
                  </a:cubicBezTo>
                  <a:cubicBezTo>
                    <a:pt x="321" y="271"/>
                    <a:pt x="317" y="281"/>
                    <a:pt x="325" y="273"/>
                  </a:cubicBezTo>
                  <a:cubicBezTo>
                    <a:pt x="338" y="260"/>
                    <a:pt x="336" y="275"/>
                    <a:pt x="349" y="270"/>
                  </a:cubicBezTo>
                  <a:cubicBezTo>
                    <a:pt x="362" y="265"/>
                    <a:pt x="350" y="266"/>
                    <a:pt x="356" y="260"/>
                  </a:cubicBezTo>
                  <a:cubicBezTo>
                    <a:pt x="359" y="256"/>
                    <a:pt x="356" y="251"/>
                    <a:pt x="344" y="254"/>
                  </a:cubicBezTo>
                  <a:cubicBezTo>
                    <a:pt x="332" y="257"/>
                    <a:pt x="332" y="269"/>
                    <a:pt x="321" y="249"/>
                  </a:cubicBezTo>
                  <a:cubicBezTo>
                    <a:pt x="309" y="229"/>
                    <a:pt x="312" y="229"/>
                    <a:pt x="317" y="227"/>
                  </a:cubicBezTo>
                  <a:cubicBezTo>
                    <a:pt x="329" y="221"/>
                    <a:pt x="316" y="236"/>
                    <a:pt x="324" y="230"/>
                  </a:cubicBezTo>
                  <a:cubicBezTo>
                    <a:pt x="332" y="224"/>
                    <a:pt x="342" y="209"/>
                    <a:pt x="347" y="212"/>
                  </a:cubicBezTo>
                  <a:cubicBezTo>
                    <a:pt x="357" y="217"/>
                    <a:pt x="383" y="196"/>
                    <a:pt x="387" y="197"/>
                  </a:cubicBezTo>
                  <a:cubicBezTo>
                    <a:pt x="396" y="197"/>
                    <a:pt x="394" y="202"/>
                    <a:pt x="399" y="198"/>
                  </a:cubicBezTo>
                  <a:cubicBezTo>
                    <a:pt x="394" y="171"/>
                    <a:pt x="410" y="182"/>
                    <a:pt x="412" y="173"/>
                  </a:cubicBezTo>
                  <a:cubicBezTo>
                    <a:pt x="415" y="164"/>
                    <a:pt x="434" y="176"/>
                    <a:pt x="439" y="166"/>
                  </a:cubicBezTo>
                  <a:cubicBezTo>
                    <a:pt x="444" y="157"/>
                    <a:pt x="442" y="148"/>
                    <a:pt x="436" y="145"/>
                  </a:cubicBezTo>
                  <a:cubicBezTo>
                    <a:pt x="429" y="141"/>
                    <a:pt x="436" y="136"/>
                    <a:pt x="442" y="135"/>
                  </a:cubicBezTo>
                  <a:cubicBezTo>
                    <a:pt x="448" y="135"/>
                    <a:pt x="444" y="131"/>
                    <a:pt x="439" y="130"/>
                  </a:cubicBezTo>
                  <a:cubicBezTo>
                    <a:pt x="433" y="130"/>
                    <a:pt x="436" y="126"/>
                    <a:pt x="444" y="121"/>
                  </a:cubicBezTo>
                  <a:cubicBezTo>
                    <a:pt x="451" y="116"/>
                    <a:pt x="444" y="117"/>
                    <a:pt x="445" y="109"/>
                  </a:cubicBezTo>
                  <a:close/>
                </a:path>
              </a:pathLst>
            </a:custGeom>
            <a:grpFill/>
            <a:ln w="6350" cap="rnd" cmpd="sng">
              <a:noFill/>
              <a:prstDash val="solid"/>
              <a:round/>
              <a:headEnd/>
              <a:tailEnd/>
            </a:ln>
          </p:spPr>
          <p:txBody>
            <a:bodyPr/>
            <a:lstStyle/>
            <a:p>
              <a:pPr>
                <a:defRPr/>
              </a:pPr>
              <a:endParaRPr lang="en-GB"/>
            </a:p>
          </p:txBody>
        </p:sp>
        <p:sp>
          <p:nvSpPr>
            <p:cNvPr id="8" name="Freeform 5"/>
            <p:cNvSpPr>
              <a:spLocks/>
            </p:cNvSpPr>
            <p:nvPr/>
          </p:nvSpPr>
          <p:spPr bwMode="auto">
            <a:xfrm>
              <a:off x="982" y="2232"/>
              <a:ext cx="294" cy="367"/>
            </a:xfrm>
            <a:custGeom>
              <a:avLst/>
              <a:gdLst/>
              <a:ahLst/>
              <a:cxnLst>
                <a:cxn ang="0">
                  <a:pos x="116" y="71"/>
                </a:cxn>
                <a:cxn ang="0">
                  <a:pos x="115" y="109"/>
                </a:cxn>
                <a:cxn ang="0">
                  <a:pos x="108" y="124"/>
                </a:cxn>
                <a:cxn ang="0">
                  <a:pos x="91" y="126"/>
                </a:cxn>
                <a:cxn ang="0">
                  <a:pos x="65" y="136"/>
                </a:cxn>
                <a:cxn ang="0">
                  <a:pos x="60" y="142"/>
                </a:cxn>
                <a:cxn ang="0">
                  <a:pos x="28" y="145"/>
                </a:cxn>
                <a:cxn ang="0">
                  <a:pos x="20" y="143"/>
                </a:cxn>
                <a:cxn ang="0">
                  <a:pos x="15" y="132"/>
                </a:cxn>
                <a:cxn ang="0">
                  <a:pos x="12" y="122"/>
                </a:cxn>
                <a:cxn ang="0">
                  <a:pos x="25" y="118"/>
                </a:cxn>
                <a:cxn ang="0">
                  <a:pos x="40" y="110"/>
                </a:cxn>
                <a:cxn ang="0">
                  <a:pos x="44" y="105"/>
                </a:cxn>
                <a:cxn ang="0">
                  <a:pos x="27" y="106"/>
                </a:cxn>
                <a:cxn ang="0">
                  <a:pos x="40" y="88"/>
                </a:cxn>
                <a:cxn ang="0">
                  <a:pos x="37" y="85"/>
                </a:cxn>
                <a:cxn ang="0">
                  <a:pos x="19" y="73"/>
                </a:cxn>
                <a:cxn ang="0">
                  <a:pos x="30" y="63"/>
                </a:cxn>
                <a:cxn ang="0">
                  <a:pos x="20" y="55"/>
                </a:cxn>
                <a:cxn ang="0">
                  <a:pos x="18" y="48"/>
                </a:cxn>
                <a:cxn ang="0">
                  <a:pos x="38" y="46"/>
                </a:cxn>
                <a:cxn ang="0">
                  <a:pos x="52" y="47"/>
                </a:cxn>
                <a:cxn ang="0">
                  <a:pos x="65" y="36"/>
                </a:cxn>
                <a:cxn ang="0">
                  <a:pos x="51" y="31"/>
                </a:cxn>
                <a:cxn ang="0">
                  <a:pos x="60" y="21"/>
                </a:cxn>
                <a:cxn ang="0">
                  <a:pos x="77" y="9"/>
                </a:cxn>
                <a:cxn ang="0">
                  <a:pos x="91" y="6"/>
                </a:cxn>
                <a:cxn ang="0">
                  <a:pos x="90" y="15"/>
                </a:cxn>
                <a:cxn ang="0">
                  <a:pos x="78" y="29"/>
                </a:cxn>
                <a:cxn ang="0">
                  <a:pos x="71" y="36"/>
                </a:cxn>
                <a:cxn ang="0">
                  <a:pos x="91" y="48"/>
                </a:cxn>
                <a:cxn ang="0">
                  <a:pos x="98" y="44"/>
                </a:cxn>
                <a:cxn ang="0">
                  <a:pos x="104" y="52"/>
                </a:cxn>
                <a:cxn ang="0">
                  <a:pos x="113" y="52"/>
                </a:cxn>
                <a:cxn ang="0">
                  <a:pos x="113" y="58"/>
                </a:cxn>
                <a:cxn ang="0">
                  <a:pos x="116" y="71"/>
                </a:cxn>
              </a:cxnLst>
              <a:rect l="0" t="0" r="r" b="b"/>
              <a:pathLst>
                <a:path w="123" h="154">
                  <a:moveTo>
                    <a:pt x="116" y="71"/>
                  </a:moveTo>
                  <a:cubicBezTo>
                    <a:pt x="120" y="82"/>
                    <a:pt x="123" y="94"/>
                    <a:pt x="115" y="109"/>
                  </a:cubicBezTo>
                  <a:cubicBezTo>
                    <a:pt x="107" y="123"/>
                    <a:pt x="117" y="126"/>
                    <a:pt x="108" y="124"/>
                  </a:cubicBezTo>
                  <a:cubicBezTo>
                    <a:pt x="99" y="121"/>
                    <a:pt x="101" y="124"/>
                    <a:pt x="91" y="126"/>
                  </a:cubicBezTo>
                  <a:cubicBezTo>
                    <a:pt x="80" y="127"/>
                    <a:pt x="67" y="142"/>
                    <a:pt x="65" y="136"/>
                  </a:cubicBezTo>
                  <a:cubicBezTo>
                    <a:pt x="63" y="130"/>
                    <a:pt x="63" y="136"/>
                    <a:pt x="60" y="142"/>
                  </a:cubicBezTo>
                  <a:cubicBezTo>
                    <a:pt x="57" y="148"/>
                    <a:pt x="18" y="154"/>
                    <a:pt x="28" y="145"/>
                  </a:cubicBezTo>
                  <a:cubicBezTo>
                    <a:pt x="41" y="133"/>
                    <a:pt x="12" y="152"/>
                    <a:pt x="20" y="143"/>
                  </a:cubicBezTo>
                  <a:cubicBezTo>
                    <a:pt x="27" y="135"/>
                    <a:pt x="4" y="143"/>
                    <a:pt x="15" y="132"/>
                  </a:cubicBezTo>
                  <a:cubicBezTo>
                    <a:pt x="26" y="121"/>
                    <a:pt x="0" y="133"/>
                    <a:pt x="12" y="122"/>
                  </a:cubicBezTo>
                  <a:cubicBezTo>
                    <a:pt x="19" y="116"/>
                    <a:pt x="29" y="123"/>
                    <a:pt x="25" y="118"/>
                  </a:cubicBezTo>
                  <a:cubicBezTo>
                    <a:pt x="22" y="114"/>
                    <a:pt x="27" y="111"/>
                    <a:pt x="40" y="110"/>
                  </a:cubicBezTo>
                  <a:cubicBezTo>
                    <a:pt x="54" y="108"/>
                    <a:pt x="50" y="102"/>
                    <a:pt x="44" y="105"/>
                  </a:cubicBezTo>
                  <a:cubicBezTo>
                    <a:pt x="39" y="107"/>
                    <a:pt x="12" y="115"/>
                    <a:pt x="27" y="106"/>
                  </a:cubicBezTo>
                  <a:cubicBezTo>
                    <a:pt x="42" y="96"/>
                    <a:pt x="28" y="92"/>
                    <a:pt x="40" y="88"/>
                  </a:cubicBezTo>
                  <a:cubicBezTo>
                    <a:pt x="52" y="85"/>
                    <a:pt x="42" y="83"/>
                    <a:pt x="37" y="85"/>
                  </a:cubicBezTo>
                  <a:cubicBezTo>
                    <a:pt x="31" y="87"/>
                    <a:pt x="14" y="77"/>
                    <a:pt x="19" y="73"/>
                  </a:cubicBezTo>
                  <a:cubicBezTo>
                    <a:pt x="25" y="69"/>
                    <a:pt x="19" y="68"/>
                    <a:pt x="30" y="63"/>
                  </a:cubicBezTo>
                  <a:cubicBezTo>
                    <a:pt x="41" y="58"/>
                    <a:pt x="14" y="64"/>
                    <a:pt x="20" y="55"/>
                  </a:cubicBezTo>
                  <a:cubicBezTo>
                    <a:pt x="27" y="45"/>
                    <a:pt x="14" y="53"/>
                    <a:pt x="18" y="48"/>
                  </a:cubicBezTo>
                  <a:cubicBezTo>
                    <a:pt x="22" y="43"/>
                    <a:pt x="33" y="41"/>
                    <a:pt x="38" y="46"/>
                  </a:cubicBezTo>
                  <a:cubicBezTo>
                    <a:pt x="44" y="50"/>
                    <a:pt x="46" y="45"/>
                    <a:pt x="52" y="47"/>
                  </a:cubicBezTo>
                  <a:cubicBezTo>
                    <a:pt x="58" y="48"/>
                    <a:pt x="55" y="43"/>
                    <a:pt x="65" y="36"/>
                  </a:cubicBezTo>
                  <a:cubicBezTo>
                    <a:pt x="75" y="30"/>
                    <a:pt x="52" y="35"/>
                    <a:pt x="51" y="31"/>
                  </a:cubicBezTo>
                  <a:cubicBezTo>
                    <a:pt x="50" y="27"/>
                    <a:pt x="62" y="27"/>
                    <a:pt x="60" y="21"/>
                  </a:cubicBezTo>
                  <a:cubicBezTo>
                    <a:pt x="58" y="15"/>
                    <a:pt x="73" y="8"/>
                    <a:pt x="77" y="9"/>
                  </a:cubicBezTo>
                  <a:cubicBezTo>
                    <a:pt x="86" y="11"/>
                    <a:pt x="82" y="0"/>
                    <a:pt x="91" y="6"/>
                  </a:cubicBezTo>
                  <a:cubicBezTo>
                    <a:pt x="101" y="11"/>
                    <a:pt x="90" y="9"/>
                    <a:pt x="90" y="15"/>
                  </a:cubicBezTo>
                  <a:cubicBezTo>
                    <a:pt x="81" y="18"/>
                    <a:pt x="88" y="28"/>
                    <a:pt x="78" y="29"/>
                  </a:cubicBezTo>
                  <a:cubicBezTo>
                    <a:pt x="68" y="30"/>
                    <a:pt x="83" y="31"/>
                    <a:pt x="71" y="36"/>
                  </a:cubicBezTo>
                  <a:cubicBezTo>
                    <a:pt x="57" y="42"/>
                    <a:pt x="90" y="56"/>
                    <a:pt x="91" y="48"/>
                  </a:cubicBezTo>
                  <a:cubicBezTo>
                    <a:pt x="91" y="42"/>
                    <a:pt x="96" y="36"/>
                    <a:pt x="98" y="44"/>
                  </a:cubicBezTo>
                  <a:cubicBezTo>
                    <a:pt x="100" y="51"/>
                    <a:pt x="103" y="47"/>
                    <a:pt x="104" y="52"/>
                  </a:cubicBezTo>
                  <a:cubicBezTo>
                    <a:pt x="105" y="58"/>
                    <a:pt x="105" y="54"/>
                    <a:pt x="113" y="52"/>
                  </a:cubicBezTo>
                  <a:cubicBezTo>
                    <a:pt x="114" y="54"/>
                    <a:pt x="117" y="57"/>
                    <a:pt x="113" y="58"/>
                  </a:cubicBezTo>
                  <a:cubicBezTo>
                    <a:pt x="109" y="59"/>
                    <a:pt x="112" y="60"/>
                    <a:pt x="116" y="71"/>
                  </a:cubicBezTo>
                  <a:close/>
                </a:path>
              </a:pathLst>
            </a:custGeom>
            <a:grpFill/>
            <a:ln w="6350" cap="rnd" cmpd="sng">
              <a:noFill/>
              <a:prstDash val="solid"/>
              <a:round/>
              <a:headEnd/>
              <a:tailEnd/>
            </a:ln>
          </p:spPr>
          <p:txBody>
            <a:bodyPr/>
            <a:lstStyle/>
            <a:p>
              <a:pPr>
                <a:defRPr/>
              </a:pPr>
              <a:endParaRPr lang="en-GB"/>
            </a:p>
          </p:txBody>
        </p:sp>
        <p:sp>
          <p:nvSpPr>
            <p:cNvPr id="9" name="Freeform 20"/>
            <p:cNvSpPr>
              <a:spLocks/>
            </p:cNvSpPr>
            <p:nvPr/>
          </p:nvSpPr>
          <p:spPr bwMode="auto">
            <a:xfrm>
              <a:off x="3515" y="3889"/>
              <a:ext cx="140" cy="93"/>
            </a:xfrm>
            <a:custGeom>
              <a:avLst/>
              <a:gdLst/>
              <a:ahLst/>
              <a:cxnLst>
                <a:cxn ang="0">
                  <a:pos x="54" y="3"/>
                </a:cxn>
                <a:cxn ang="0">
                  <a:pos x="26" y="13"/>
                </a:cxn>
                <a:cxn ang="0">
                  <a:pos x="14" y="19"/>
                </a:cxn>
                <a:cxn ang="0">
                  <a:pos x="4" y="22"/>
                </a:cxn>
                <a:cxn ang="0">
                  <a:pos x="5" y="31"/>
                </a:cxn>
                <a:cxn ang="0">
                  <a:pos x="14" y="36"/>
                </a:cxn>
                <a:cxn ang="0">
                  <a:pos x="21" y="36"/>
                </a:cxn>
                <a:cxn ang="0">
                  <a:pos x="35" y="28"/>
                </a:cxn>
                <a:cxn ang="0">
                  <a:pos x="45" y="21"/>
                </a:cxn>
                <a:cxn ang="0">
                  <a:pos x="51" y="9"/>
                </a:cxn>
                <a:cxn ang="0">
                  <a:pos x="54" y="3"/>
                </a:cxn>
              </a:cxnLst>
              <a:rect l="0" t="0" r="r" b="b"/>
              <a:pathLst>
                <a:path w="59" h="39">
                  <a:moveTo>
                    <a:pt x="54" y="3"/>
                  </a:moveTo>
                  <a:cubicBezTo>
                    <a:pt x="50" y="6"/>
                    <a:pt x="39" y="16"/>
                    <a:pt x="26" y="13"/>
                  </a:cubicBezTo>
                  <a:cubicBezTo>
                    <a:pt x="12" y="9"/>
                    <a:pt x="22" y="20"/>
                    <a:pt x="14" y="19"/>
                  </a:cubicBezTo>
                  <a:cubicBezTo>
                    <a:pt x="7" y="17"/>
                    <a:pt x="8" y="24"/>
                    <a:pt x="4" y="22"/>
                  </a:cubicBezTo>
                  <a:cubicBezTo>
                    <a:pt x="0" y="21"/>
                    <a:pt x="2" y="23"/>
                    <a:pt x="5" y="31"/>
                  </a:cubicBezTo>
                  <a:cubicBezTo>
                    <a:pt x="5" y="34"/>
                    <a:pt x="9" y="36"/>
                    <a:pt x="14" y="36"/>
                  </a:cubicBezTo>
                  <a:cubicBezTo>
                    <a:pt x="19" y="35"/>
                    <a:pt x="21" y="39"/>
                    <a:pt x="21" y="36"/>
                  </a:cubicBezTo>
                  <a:cubicBezTo>
                    <a:pt x="22" y="33"/>
                    <a:pt x="32" y="35"/>
                    <a:pt x="35" y="28"/>
                  </a:cubicBezTo>
                  <a:cubicBezTo>
                    <a:pt x="39" y="22"/>
                    <a:pt x="51" y="27"/>
                    <a:pt x="45" y="21"/>
                  </a:cubicBezTo>
                  <a:cubicBezTo>
                    <a:pt x="40" y="16"/>
                    <a:pt x="44" y="15"/>
                    <a:pt x="51" y="9"/>
                  </a:cubicBezTo>
                  <a:cubicBezTo>
                    <a:pt x="59" y="2"/>
                    <a:pt x="58" y="0"/>
                    <a:pt x="54" y="3"/>
                  </a:cubicBezTo>
                  <a:close/>
                </a:path>
              </a:pathLst>
            </a:custGeom>
            <a:grpFill/>
            <a:ln w="6350" cap="rnd" cmpd="sng">
              <a:noFill/>
              <a:prstDash val="solid"/>
              <a:round/>
              <a:headEnd/>
              <a:tailEnd/>
            </a:ln>
          </p:spPr>
          <p:txBody>
            <a:bodyPr/>
            <a:lstStyle/>
            <a:p>
              <a:pPr>
                <a:defRPr/>
              </a:pPr>
              <a:endParaRPr lang="en-GB"/>
            </a:p>
          </p:txBody>
        </p:sp>
        <p:sp>
          <p:nvSpPr>
            <p:cNvPr id="10" name="Freeform 21"/>
            <p:cNvSpPr>
              <a:spLocks/>
            </p:cNvSpPr>
            <p:nvPr/>
          </p:nvSpPr>
          <p:spPr bwMode="auto">
            <a:xfrm>
              <a:off x="2461" y="3865"/>
              <a:ext cx="19" cy="22"/>
            </a:xfrm>
            <a:custGeom>
              <a:avLst/>
              <a:gdLst/>
              <a:ahLst/>
              <a:cxnLst>
                <a:cxn ang="0">
                  <a:pos x="2" y="2"/>
                </a:cxn>
                <a:cxn ang="0">
                  <a:pos x="6" y="8"/>
                </a:cxn>
                <a:cxn ang="0">
                  <a:pos x="2" y="2"/>
                </a:cxn>
              </a:cxnLst>
              <a:rect l="0" t="0" r="r" b="b"/>
              <a:pathLst>
                <a:path w="8" h="9">
                  <a:moveTo>
                    <a:pt x="2" y="2"/>
                  </a:moveTo>
                  <a:cubicBezTo>
                    <a:pt x="0" y="3"/>
                    <a:pt x="4" y="9"/>
                    <a:pt x="6" y="8"/>
                  </a:cubicBezTo>
                  <a:cubicBezTo>
                    <a:pt x="8" y="6"/>
                    <a:pt x="4" y="0"/>
                    <a:pt x="2" y="2"/>
                  </a:cubicBezTo>
                  <a:close/>
                </a:path>
              </a:pathLst>
            </a:custGeom>
            <a:grpFill/>
            <a:ln w="6350" cap="rnd" cmpd="sng">
              <a:noFill/>
              <a:prstDash val="solid"/>
              <a:round/>
              <a:headEnd/>
              <a:tailEnd/>
            </a:ln>
          </p:spPr>
          <p:txBody>
            <a:bodyPr/>
            <a:lstStyle/>
            <a:p>
              <a:pPr>
                <a:defRPr/>
              </a:pPr>
              <a:endParaRPr lang="en-GB"/>
            </a:p>
          </p:txBody>
        </p:sp>
        <p:sp>
          <p:nvSpPr>
            <p:cNvPr id="12" name="Freeform 29"/>
            <p:cNvSpPr>
              <a:spLocks/>
            </p:cNvSpPr>
            <p:nvPr/>
          </p:nvSpPr>
          <p:spPr bwMode="auto">
            <a:xfrm>
              <a:off x="3188" y="2840"/>
              <a:ext cx="212" cy="265"/>
            </a:xfrm>
            <a:custGeom>
              <a:avLst/>
              <a:gdLst/>
              <a:ahLst/>
              <a:cxnLst>
                <a:cxn ang="0">
                  <a:pos x="83" y="75"/>
                </a:cxn>
                <a:cxn ang="0">
                  <a:pos x="78" y="60"/>
                </a:cxn>
                <a:cxn ang="0">
                  <a:pos x="70" y="44"/>
                </a:cxn>
                <a:cxn ang="0">
                  <a:pos x="63" y="32"/>
                </a:cxn>
                <a:cxn ang="0">
                  <a:pos x="61" y="21"/>
                </a:cxn>
                <a:cxn ang="0">
                  <a:pos x="48" y="14"/>
                </a:cxn>
                <a:cxn ang="0">
                  <a:pos x="21" y="4"/>
                </a:cxn>
                <a:cxn ang="0">
                  <a:pos x="0" y="12"/>
                </a:cxn>
                <a:cxn ang="0">
                  <a:pos x="23" y="39"/>
                </a:cxn>
                <a:cxn ang="0">
                  <a:pos x="35" y="58"/>
                </a:cxn>
                <a:cxn ang="0">
                  <a:pos x="37" y="95"/>
                </a:cxn>
                <a:cxn ang="0">
                  <a:pos x="39" y="111"/>
                </a:cxn>
                <a:cxn ang="0">
                  <a:pos x="47" y="105"/>
                </a:cxn>
                <a:cxn ang="0">
                  <a:pos x="58" y="81"/>
                </a:cxn>
                <a:cxn ang="0">
                  <a:pos x="65" y="75"/>
                </a:cxn>
                <a:cxn ang="0">
                  <a:pos x="79" y="78"/>
                </a:cxn>
                <a:cxn ang="0">
                  <a:pos x="83" y="75"/>
                </a:cxn>
              </a:cxnLst>
              <a:rect l="0" t="0" r="r" b="b"/>
              <a:pathLst>
                <a:path w="89" h="111">
                  <a:moveTo>
                    <a:pt x="83" y="75"/>
                  </a:moveTo>
                  <a:cubicBezTo>
                    <a:pt x="78" y="70"/>
                    <a:pt x="86" y="65"/>
                    <a:pt x="78" y="60"/>
                  </a:cubicBezTo>
                  <a:cubicBezTo>
                    <a:pt x="69" y="55"/>
                    <a:pt x="75" y="43"/>
                    <a:pt x="70" y="44"/>
                  </a:cubicBezTo>
                  <a:cubicBezTo>
                    <a:pt x="65" y="45"/>
                    <a:pt x="60" y="38"/>
                    <a:pt x="63" y="32"/>
                  </a:cubicBezTo>
                  <a:cubicBezTo>
                    <a:pt x="66" y="26"/>
                    <a:pt x="66" y="19"/>
                    <a:pt x="61" y="21"/>
                  </a:cubicBezTo>
                  <a:cubicBezTo>
                    <a:pt x="56" y="23"/>
                    <a:pt x="55" y="13"/>
                    <a:pt x="48" y="14"/>
                  </a:cubicBezTo>
                  <a:cubicBezTo>
                    <a:pt x="41" y="16"/>
                    <a:pt x="27" y="0"/>
                    <a:pt x="21" y="4"/>
                  </a:cubicBezTo>
                  <a:cubicBezTo>
                    <a:pt x="16" y="8"/>
                    <a:pt x="4" y="4"/>
                    <a:pt x="0" y="12"/>
                  </a:cubicBezTo>
                  <a:cubicBezTo>
                    <a:pt x="13" y="7"/>
                    <a:pt x="16" y="36"/>
                    <a:pt x="23" y="39"/>
                  </a:cubicBezTo>
                  <a:cubicBezTo>
                    <a:pt x="26" y="42"/>
                    <a:pt x="20" y="41"/>
                    <a:pt x="35" y="58"/>
                  </a:cubicBezTo>
                  <a:cubicBezTo>
                    <a:pt x="47" y="70"/>
                    <a:pt x="34" y="84"/>
                    <a:pt x="37" y="95"/>
                  </a:cubicBezTo>
                  <a:cubicBezTo>
                    <a:pt x="40" y="107"/>
                    <a:pt x="34" y="105"/>
                    <a:pt x="39" y="111"/>
                  </a:cubicBezTo>
                  <a:cubicBezTo>
                    <a:pt x="42" y="108"/>
                    <a:pt x="48" y="111"/>
                    <a:pt x="47" y="105"/>
                  </a:cubicBezTo>
                  <a:cubicBezTo>
                    <a:pt x="46" y="99"/>
                    <a:pt x="64" y="90"/>
                    <a:pt x="58" y="81"/>
                  </a:cubicBezTo>
                  <a:cubicBezTo>
                    <a:pt x="54" y="77"/>
                    <a:pt x="60" y="70"/>
                    <a:pt x="65" y="75"/>
                  </a:cubicBezTo>
                  <a:cubicBezTo>
                    <a:pt x="69" y="80"/>
                    <a:pt x="75" y="75"/>
                    <a:pt x="79" y="78"/>
                  </a:cubicBezTo>
                  <a:cubicBezTo>
                    <a:pt x="84" y="80"/>
                    <a:pt x="89" y="79"/>
                    <a:pt x="83" y="75"/>
                  </a:cubicBezTo>
                  <a:close/>
                </a:path>
              </a:pathLst>
            </a:custGeom>
            <a:grpFill/>
            <a:ln w="6350" cap="rnd" cmpd="sng">
              <a:noFill/>
              <a:prstDash val="solid"/>
              <a:round/>
              <a:headEnd/>
              <a:tailEnd/>
            </a:ln>
          </p:spPr>
          <p:txBody>
            <a:bodyPr/>
            <a:lstStyle/>
            <a:p>
              <a:pPr>
                <a:defRPr/>
              </a:pPr>
              <a:endParaRPr lang="en-GB"/>
            </a:p>
          </p:txBody>
        </p:sp>
        <p:sp>
          <p:nvSpPr>
            <p:cNvPr id="13" name="Freeform 30"/>
            <p:cNvSpPr>
              <a:spLocks/>
            </p:cNvSpPr>
            <p:nvPr/>
          </p:nvSpPr>
          <p:spPr bwMode="auto">
            <a:xfrm>
              <a:off x="2814" y="2857"/>
              <a:ext cx="558" cy="410"/>
            </a:xfrm>
            <a:custGeom>
              <a:avLst/>
              <a:gdLst/>
              <a:ahLst/>
              <a:cxnLst>
                <a:cxn ang="0">
                  <a:pos x="219" y="106"/>
                </a:cxn>
                <a:cxn ang="0">
                  <a:pos x="210" y="111"/>
                </a:cxn>
                <a:cxn ang="0">
                  <a:pos x="196" y="104"/>
                </a:cxn>
                <a:cxn ang="0">
                  <a:pos x="194" y="88"/>
                </a:cxn>
                <a:cxn ang="0">
                  <a:pos x="192" y="51"/>
                </a:cxn>
                <a:cxn ang="0">
                  <a:pos x="180" y="32"/>
                </a:cxn>
                <a:cxn ang="0">
                  <a:pos x="157" y="5"/>
                </a:cxn>
                <a:cxn ang="0">
                  <a:pos x="136" y="16"/>
                </a:cxn>
                <a:cxn ang="0">
                  <a:pos x="119" y="23"/>
                </a:cxn>
                <a:cxn ang="0">
                  <a:pos x="103" y="16"/>
                </a:cxn>
                <a:cxn ang="0">
                  <a:pos x="84" y="15"/>
                </a:cxn>
                <a:cxn ang="0">
                  <a:pos x="70" y="12"/>
                </a:cxn>
                <a:cxn ang="0">
                  <a:pos x="65" y="15"/>
                </a:cxn>
                <a:cxn ang="0">
                  <a:pos x="48" y="25"/>
                </a:cxn>
                <a:cxn ang="0">
                  <a:pos x="39" y="41"/>
                </a:cxn>
                <a:cxn ang="0">
                  <a:pos x="33" y="54"/>
                </a:cxn>
                <a:cxn ang="0">
                  <a:pos x="19" y="76"/>
                </a:cxn>
                <a:cxn ang="0">
                  <a:pos x="13" y="75"/>
                </a:cxn>
                <a:cxn ang="0">
                  <a:pos x="11" y="78"/>
                </a:cxn>
                <a:cxn ang="0">
                  <a:pos x="0" y="80"/>
                </a:cxn>
                <a:cxn ang="0">
                  <a:pos x="13" y="97"/>
                </a:cxn>
                <a:cxn ang="0">
                  <a:pos x="30" y="117"/>
                </a:cxn>
                <a:cxn ang="0">
                  <a:pos x="44" y="135"/>
                </a:cxn>
                <a:cxn ang="0">
                  <a:pos x="55" y="130"/>
                </a:cxn>
                <a:cxn ang="0">
                  <a:pos x="60" y="146"/>
                </a:cxn>
                <a:cxn ang="0">
                  <a:pos x="64" y="160"/>
                </a:cxn>
                <a:cxn ang="0">
                  <a:pos x="86" y="162"/>
                </a:cxn>
                <a:cxn ang="0">
                  <a:pos x="109" y="162"/>
                </a:cxn>
                <a:cxn ang="0">
                  <a:pos x="138" y="162"/>
                </a:cxn>
                <a:cxn ang="0">
                  <a:pos x="174" y="152"/>
                </a:cxn>
                <a:cxn ang="0">
                  <a:pos x="191" y="158"/>
                </a:cxn>
                <a:cxn ang="0">
                  <a:pos x="205" y="163"/>
                </a:cxn>
                <a:cxn ang="0">
                  <a:pos x="226" y="126"/>
                </a:cxn>
                <a:cxn ang="0">
                  <a:pos x="234" y="111"/>
                </a:cxn>
                <a:cxn ang="0">
                  <a:pos x="219" y="106"/>
                </a:cxn>
              </a:cxnLst>
              <a:rect l="0" t="0" r="r" b="b"/>
              <a:pathLst>
                <a:path w="234" h="172">
                  <a:moveTo>
                    <a:pt x="219" y="106"/>
                  </a:moveTo>
                  <a:cubicBezTo>
                    <a:pt x="214" y="111"/>
                    <a:pt x="211" y="107"/>
                    <a:pt x="210" y="111"/>
                  </a:cubicBezTo>
                  <a:cubicBezTo>
                    <a:pt x="208" y="114"/>
                    <a:pt x="203" y="113"/>
                    <a:pt x="196" y="104"/>
                  </a:cubicBezTo>
                  <a:cubicBezTo>
                    <a:pt x="191" y="98"/>
                    <a:pt x="197" y="100"/>
                    <a:pt x="194" y="88"/>
                  </a:cubicBezTo>
                  <a:cubicBezTo>
                    <a:pt x="191" y="77"/>
                    <a:pt x="204" y="63"/>
                    <a:pt x="192" y="51"/>
                  </a:cubicBezTo>
                  <a:cubicBezTo>
                    <a:pt x="177" y="34"/>
                    <a:pt x="183" y="35"/>
                    <a:pt x="180" y="32"/>
                  </a:cubicBezTo>
                  <a:cubicBezTo>
                    <a:pt x="173" y="29"/>
                    <a:pt x="170" y="0"/>
                    <a:pt x="157" y="5"/>
                  </a:cubicBezTo>
                  <a:cubicBezTo>
                    <a:pt x="145" y="6"/>
                    <a:pt x="151" y="14"/>
                    <a:pt x="136" y="16"/>
                  </a:cubicBezTo>
                  <a:cubicBezTo>
                    <a:pt x="122" y="17"/>
                    <a:pt x="124" y="17"/>
                    <a:pt x="119" y="23"/>
                  </a:cubicBezTo>
                  <a:cubicBezTo>
                    <a:pt x="113" y="29"/>
                    <a:pt x="111" y="13"/>
                    <a:pt x="103" y="16"/>
                  </a:cubicBezTo>
                  <a:cubicBezTo>
                    <a:pt x="95" y="18"/>
                    <a:pt x="97" y="14"/>
                    <a:pt x="84" y="15"/>
                  </a:cubicBezTo>
                  <a:cubicBezTo>
                    <a:pt x="75" y="15"/>
                    <a:pt x="74" y="7"/>
                    <a:pt x="70" y="12"/>
                  </a:cubicBezTo>
                  <a:cubicBezTo>
                    <a:pt x="67" y="17"/>
                    <a:pt x="68" y="12"/>
                    <a:pt x="65" y="15"/>
                  </a:cubicBezTo>
                  <a:cubicBezTo>
                    <a:pt x="55" y="28"/>
                    <a:pt x="54" y="17"/>
                    <a:pt x="48" y="25"/>
                  </a:cubicBezTo>
                  <a:cubicBezTo>
                    <a:pt x="42" y="31"/>
                    <a:pt x="48" y="31"/>
                    <a:pt x="39" y="41"/>
                  </a:cubicBezTo>
                  <a:cubicBezTo>
                    <a:pt x="31" y="49"/>
                    <a:pt x="37" y="46"/>
                    <a:pt x="33" y="54"/>
                  </a:cubicBezTo>
                  <a:cubicBezTo>
                    <a:pt x="29" y="61"/>
                    <a:pt x="22" y="76"/>
                    <a:pt x="19" y="76"/>
                  </a:cubicBezTo>
                  <a:cubicBezTo>
                    <a:pt x="17" y="77"/>
                    <a:pt x="16" y="74"/>
                    <a:pt x="13" y="75"/>
                  </a:cubicBezTo>
                  <a:cubicBezTo>
                    <a:pt x="9" y="76"/>
                    <a:pt x="15" y="77"/>
                    <a:pt x="11" y="78"/>
                  </a:cubicBezTo>
                  <a:cubicBezTo>
                    <a:pt x="6" y="79"/>
                    <a:pt x="1" y="79"/>
                    <a:pt x="0" y="80"/>
                  </a:cubicBezTo>
                  <a:cubicBezTo>
                    <a:pt x="6" y="90"/>
                    <a:pt x="14" y="90"/>
                    <a:pt x="13" y="97"/>
                  </a:cubicBezTo>
                  <a:cubicBezTo>
                    <a:pt x="10" y="112"/>
                    <a:pt x="36" y="108"/>
                    <a:pt x="30" y="117"/>
                  </a:cubicBezTo>
                  <a:cubicBezTo>
                    <a:pt x="26" y="122"/>
                    <a:pt x="31" y="132"/>
                    <a:pt x="44" y="135"/>
                  </a:cubicBezTo>
                  <a:cubicBezTo>
                    <a:pt x="54" y="138"/>
                    <a:pt x="49" y="127"/>
                    <a:pt x="55" y="130"/>
                  </a:cubicBezTo>
                  <a:cubicBezTo>
                    <a:pt x="74" y="140"/>
                    <a:pt x="45" y="132"/>
                    <a:pt x="60" y="146"/>
                  </a:cubicBezTo>
                  <a:cubicBezTo>
                    <a:pt x="79" y="154"/>
                    <a:pt x="58" y="155"/>
                    <a:pt x="64" y="160"/>
                  </a:cubicBezTo>
                  <a:cubicBezTo>
                    <a:pt x="71" y="165"/>
                    <a:pt x="74" y="155"/>
                    <a:pt x="86" y="162"/>
                  </a:cubicBezTo>
                  <a:cubicBezTo>
                    <a:pt x="97" y="169"/>
                    <a:pt x="100" y="161"/>
                    <a:pt x="109" y="162"/>
                  </a:cubicBezTo>
                  <a:cubicBezTo>
                    <a:pt x="118" y="163"/>
                    <a:pt x="126" y="172"/>
                    <a:pt x="138" y="162"/>
                  </a:cubicBezTo>
                  <a:cubicBezTo>
                    <a:pt x="147" y="154"/>
                    <a:pt x="167" y="145"/>
                    <a:pt x="174" y="152"/>
                  </a:cubicBezTo>
                  <a:cubicBezTo>
                    <a:pt x="179" y="158"/>
                    <a:pt x="184" y="148"/>
                    <a:pt x="191" y="158"/>
                  </a:cubicBezTo>
                  <a:cubicBezTo>
                    <a:pt x="195" y="164"/>
                    <a:pt x="200" y="162"/>
                    <a:pt x="205" y="163"/>
                  </a:cubicBezTo>
                  <a:cubicBezTo>
                    <a:pt x="206" y="139"/>
                    <a:pt x="213" y="129"/>
                    <a:pt x="226" y="126"/>
                  </a:cubicBezTo>
                  <a:cubicBezTo>
                    <a:pt x="233" y="124"/>
                    <a:pt x="233" y="118"/>
                    <a:pt x="234" y="111"/>
                  </a:cubicBezTo>
                  <a:cubicBezTo>
                    <a:pt x="230" y="103"/>
                    <a:pt x="222" y="104"/>
                    <a:pt x="219" y="106"/>
                  </a:cubicBezTo>
                  <a:close/>
                </a:path>
              </a:pathLst>
            </a:custGeom>
            <a:grpFill/>
            <a:ln w="6350" cap="rnd" cmpd="sng">
              <a:noFill/>
              <a:prstDash val="solid"/>
              <a:round/>
              <a:headEnd/>
              <a:tailEnd/>
            </a:ln>
          </p:spPr>
          <p:txBody>
            <a:bodyPr/>
            <a:lstStyle/>
            <a:p>
              <a:pPr>
                <a:defRPr/>
              </a:pPr>
              <a:endParaRPr lang="en-GB"/>
            </a:p>
          </p:txBody>
        </p:sp>
        <p:sp>
          <p:nvSpPr>
            <p:cNvPr id="14" name="Freeform 31"/>
            <p:cNvSpPr>
              <a:spLocks/>
            </p:cNvSpPr>
            <p:nvPr/>
          </p:nvSpPr>
          <p:spPr bwMode="auto">
            <a:xfrm>
              <a:off x="3155" y="3372"/>
              <a:ext cx="183" cy="179"/>
            </a:xfrm>
            <a:custGeom>
              <a:avLst/>
              <a:gdLst/>
              <a:ahLst/>
              <a:cxnLst>
                <a:cxn ang="0">
                  <a:pos x="61" y="28"/>
                </a:cxn>
                <a:cxn ang="0">
                  <a:pos x="49" y="8"/>
                </a:cxn>
                <a:cxn ang="0">
                  <a:pos x="39" y="10"/>
                </a:cxn>
                <a:cxn ang="0">
                  <a:pos x="24" y="6"/>
                </a:cxn>
                <a:cxn ang="0">
                  <a:pos x="13" y="10"/>
                </a:cxn>
                <a:cxn ang="0">
                  <a:pos x="7" y="17"/>
                </a:cxn>
                <a:cxn ang="0">
                  <a:pos x="10" y="32"/>
                </a:cxn>
                <a:cxn ang="0">
                  <a:pos x="0" y="50"/>
                </a:cxn>
                <a:cxn ang="0">
                  <a:pos x="17" y="55"/>
                </a:cxn>
                <a:cxn ang="0">
                  <a:pos x="4" y="67"/>
                </a:cxn>
                <a:cxn ang="0">
                  <a:pos x="14" y="61"/>
                </a:cxn>
                <a:cxn ang="0">
                  <a:pos x="34" y="47"/>
                </a:cxn>
                <a:cxn ang="0">
                  <a:pos x="49" y="41"/>
                </a:cxn>
                <a:cxn ang="0">
                  <a:pos x="71" y="39"/>
                </a:cxn>
                <a:cxn ang="0">
                  <a:pos x="61" y="28"/>
                </a:cxn>
              </a:cxnLst>
              <a:rect l="0" t="0" r="r" b="b"/>
              <a:pathLst>
                <a:path w="77" h="75">
                  <a:moveTo>
                    <a:pt x="61" y="28"/>
                  </a:moveTo>
                  <a:cubicBezTo>
                    <a:pt x="49" y="21"/>
                    <a:pt x="48" y="17"/>
                    <a:pt x="49" y="8"/>
                  </a:cubicBezTo>
                  <a:cubicBezTo>
                    <a:pt x="43" y="8"/>
                    <a:pt x="45" y="10"/>
                    <a:pt x="39" y="10"/>
                  </a:cubicBezTo>
                  <a:cubicBezTo>
                    <a:pt x="34" y="10"/>
                    <a:pt x="31" y="0"/>
                    <a:pt x="24" y="6"/>
                  </a:cubicBezTo>
                  <a:cubicBezTo>
                    <a:pt x="18" y="13"/>
                    <a:pt x="15" y="2"/>
                    <a:pt x="13" y="10"/>
                  </a:cubicBezTo>
                  <a:cubicBezTo>
                    <a:pt x="12" y="17"/>
                    <a:pt x="8" y="10"/>
                    <a:pt x="7" y="17"/>
                  </a:cubicBezTo>
                  <a:cubicBezTo>
                    <a:pt x="16" y="22"/>
                    <a:pt x="17" y="29"/>
                    <a:pt x="10" y="32"/>
                  </a:cubicBezTo>
                  <a:cubicBezTo>
                    <a:pt x="3" y="35"/>
                    <a:pt x="8" y="45"/>
                    <a:pt x="0" y="50"/>
                  </a:cubicBezTo>
                  <a:cubicBezTo>
                    <a:pt x="0" y="62"/>
                    <a:pt x="27" y="49"/>
                    <a:pt x="17" y="55"/>
                  </a:cubicBezTo>
                  <a:cubicBezTo>
                    <a:pt x="8" y="61"/>
                    <a:pt x="4" y="60"/>
                    <a:pt x="4" y="67"/>
                  </a:cubicBezTo>
                  <a:cubicBezTo>
                    <a:pt x="3" y="75"/>
                    <a:pt x="7" y="67"/>
                    <a:pt x="14" y="61"/>
                  </a:cubicBezTo>
                  <a:cubicBezTo>
                    <a:pt x="25" y="51"/>
                    <a:pt x="28" y="57"/>
                    <a:pt x="34" y="47"/>
                  </a:cubicBezTo>
                  <a:cubicBezTo>
                    <a:pt x="42" y="31"/>
                    <a:pt x="41" y="47"/>
                    <a:pt x="49" y="41"/>
                  </a:cubicBezTo>
                  <a:cubicBezTo>
                    <a:pt x="56" y="35"/>
                    <a:pt x="66" y="48"/>
                    <a:pt x="71" y="39"/>
                  </a:cubicBezTo>
                  <a:cubicBezTo>
                    <a:pt x="77" y="30"/>
                    <a:pt x="73" y="35"/>
                    <a:pt x="61" y="28"/>
                  </a:cubicBezTo>
                  <a:close/>
                </a:path>
              </a:pathLst>
            </a:custGeom>
            <a:grpFill/>
            <a:ln w="6350" cap="rnd" cmpd="sng">
              <a:noFill/>
              <a:prstDash val="solid"/>
              <a:round/>
              <a:headEnd/>
              <a:tailEnd/>
            </a:ln>
          </p:spPr>
          <p:txBody>
            <a:bodyPr/>
            <a:lstStyle/>
            <a:p>
              <a:pPr>
                <a:defRPr/>
              </a:pPr>
              <a:endParaRPr lang="en-GB"/>
            </a:p>
          </p:txBody>
        </p:sp>
        <p:sp>
          <p:nvSpPr>
            <p:cNvPr id="15" name="Freeform 32"/>
            <p:cNvSpPr>
              <a:spLocks/>
            </p:cNvSpPr>
            <p:nvPr/>
          </p:nvSpPr>
          <p:spPr bwMode="auto">
            <a:xfrm>
              <a:off x="3000" y="1839"/>
              <a:ext cx="290" cy="214"/>
            </a:xfrm>
            <a:custGeom>
              <a:avLst/>
              <a:gdLst/>
              <a:ahLst/>
              <a:cxnLst>
                <a:cxn ang="0">
                  <a:pos x="114" y="10"/>
                </a:cxn>
                <a:cxn ang="0">
                  <a:pos x="108" y="24"/>
                </a:cxn>
                <a:cxn ang="0">
                  <a:pos x="100" y="45"/>
                </a:cxn>
                <a:cxn ang="0">
                  <a:pos x="103" y="65"/>
                </a:cxn>
                <a:cxn ang="0">
                  <a:pos x="98" y="85"/>
                </a:cxn>
                <a:cxn ang="0">
                  <a:pos x="82" y="85"/>
                </a:cxn>
                <a:cxn ang="0">
                  <a:pos x="63" y="74"/>
                </a:cxn>
                <a:cxn ang="0">
                  <a:pos x="45" y="65"/>
                </a:cxn>
                <a:cxn ang="0">
                  <a:pos x="22" y="73"/>
                </a:cxn>
                <a:cxn ang="0">
                  <a:pos x="21" y="55"/>
                </a:cxn>
                <a:cxn ang="0">
                  <a:pos x="4" y="46"/>
                </a:cxn>
                <a:cxn ang="0">
                  <a:pos x="2" y="26"/>
                </a:cxn>
                <a:cxn ang="0">
                  <a:pos x="16" y="15"/>
                </a:cxn>
                <a:cxn ang="0">
                  <a:pos x="43" y="9"/>
                </a:cxn>
                <a:cxn ang="0">
                  <a:pos x="58" y="4"/>
                </a:cxn>
                <a:cxn ang="0">
                  <a:pos x="87" y="10"/>
                </a:cxn>
                <a:cxn ang="0">
                  <a:pos x="114" y="10"/>
                </a:cxn>
              </a:cxnLst>
              <a:rect l="0" t="0" r="r" b="b"/>
              <a:pathLst>
                <a:path w="122" h="90">
                  <a:moveTo>
                    <a:pt x="114" y="10"/>
                  </a:moveTo>
                  <a:cubicBezTo>
                    <a:pt x="122" y="19"/>
                    <a:pt x="108" y="12"/>
                    <a:pt x="108" y="24"/>
                  </a:cubicBezTo>
                  <a:cubicBezTo>
                    <a:pt x="107" y="36"/>
                    <a:pt x="93" y="29"/>
                    <a:pt x="100" y="45"/>
                  </a:cubicBezTo>
                  <a:cubicBezTo>
                    <a:pt x="108" y="61"/>
                    <a:pt x="93" y="50"/>
                    <a:pt x="103" y="65"/>
                  </a:cubicBezTo>
                  <a:cubicBezTo>
                    <a:pt x="114" y="80"/>
                    <a:pt x="102" y="68"/>
                    <a:pt x="98" y="85"/>
                  </a:cubicBezTo>
                  <a:cubicBezTo>
                    <a:pt x="91" y="90"/>
                    <a:pt x="92" y="80"/>
                    <a:pt x="82" y="85"/>
                  </a:cubicBezTo>
                  <a:cubicBezTo>
                    <a:pt x="72" y="90"/>
                    <a:pt x="68" y="74"/>
                    <a:pt x="63" y="74"/>
                  </a:cubicBezTo>
                  <a:cubicBezTo>
                    <a:pt x="54" y="73"/>
                    <a:pt x="53" y="66"/>
                    <a:pt x="45" y="65"/>
                  </a:cubicBezTo>
                  <a:cubicBezTo>
                    <a:pt x="36" y="63"/>
                    <a:pt x="37" y="69"/>
                    <a:pt x="22" y="73"/>
                  </a:cubicBezTo>
                  <a:cubicBezTo>
                    <a:pt x="26" y="57"/>
                    <a:pt x="32" y="48"/>
                    <a:pt x="21" y="55"/>
                  </a:cubicBezTo>
                  <a:cubicBezTo>
                    <a:pt x="11" y="62"/>
                    <a:pt x="7" y="52"/>
                    <a:pt x="4" y="46"/>
                  </a:cubicBezTo>
                  <a:cubicBezTo>
                    <a:pt x="0" y="40"/>
                    <a:pt x="0" y="35"/>
                    <a:pt x="2" y="26"/>
                  </a:cubicBezTo>
                  <a:cubicBezTo>
                    <a:pt x="4" y="17"/>
                    <a:pt x="13" y="21"/>
                    <a:pt x="16" y="15"/>
                  </a:cubicBezTo>
                  <a:cubicBezTo>
                    <a:pt x="18" y="9"/>
                    <a:pt x="31" y="7"/>
                    <a:pt x="43" y="9"/>
                  </a:cubicBezTo>
                  <a:cubicBezTo>
                    <a:pt x="55" y="10"/>
                    <a:pt x="44" y="0"/>
                    <a:pt x="58" y="4"/>
                  </a:cubicBezTo>
                  <a:cubicBezTo>
                    <a:pt x="71" y="7"/>
                    <a:pt x="78" y="4"/>
                    <a:pt x="87" y="10"/>
                  </a:cubicBezTo>
                  <a:cubicBezTo>
                    <a:pt x="96" y="15"/>
                    <a:pt x="105" y="13"/>
                    <a:pt x="114" y="10"/>
                  </a:cubicBezTo>
                  <a:close/>
                </a:path>
              </a:pathLst>
            </a:custGeom>
            <a:grpFill/>
            <a:ln w="6350" cap="rnd" cmpd="sng">
              <a:noFill/>
              <a:prstDash val="solid"/>
              <a:round/>
              <a:headEnd/>
              <a:tailEnd/>
            </a:ln>
          </p:spPr>
          <p:txBody>
            <a:bodyPr/>
            <a:lstStyle/>
            <a:p>
              <a:pPr>
                <a:defRPr/>
              </a:pPr>
              <a:endParaRPr lang="en-GB"/>
            </a:p>
          </p:txBody>
        </p:sp>
        <p:sp>
          <p:nvSpPr>
            <p:cNvPr id="16" name="Freeform 33"/>
            <p:cNvSpPr>
              <a:spLocks/>
            </p:cNvSpPr>
            <p:nvPr/>
          </p:nvSpPr>
          <p:spPr bwMode="auto">
            <a:xfrm>
              <a:off x="2849" y="1989"/>
              <a:ext cx="441" cy="226"/>
            </a:xfrm>
            <a:custGeom>
              <a:avLst/>
              <a:gdLst/>
              <a:ahLst/>
              <a:cxnLst>
                <a:cxn ang="0">
                  <a:pos x="172" y="50"/>
                </a:cxn>
                <a:cxn ang="0">
                  <a:pos x="172" y="37"/>
                </a:cxn>
                <a:cxn ang="0">
                  <a:pos x="161" y="22"/>
                </a:cxn>
                <a:cxn ang="0">
                  <a:pos x="145" y="22"/>
                </a:cxn>
                <a:cxn ang="0">
                  <a:pos x="126" y="11"/>
                </a:cxn>
                <a:cxn ang="0">
                  <a:pos x="108" y="2"/>
                </a:cxn>
                <a:cxn ang="0">
                  <a:pos x="85" y="10"/>
                </a:cxn>
                <a:cxn ang="0">
                  <a:pos x="79" y="42"/>
                </a:cxn>
                <a:cxn ang="0">
                  <a:pos x="49" y="24"/>
                </a:cxn>
                <a:cxn ang="0">
                  <a:pos x="37" y="16"/>
                </a:cxn>
                <a:cxn ang="0">
                  <a:pos x="17" y="25"/>
                </a:cxn>
                <a:cxn ang="0">
                  <a:pos x="13" y="38"/>
                </a:cxn>
                <a:cxn ang="0">
                  <a:pos x="4" y="53"/>
                </a:cxn>
                <a:cxn ang="0">
                  <a:pos x="3" y="79"/>
                </a:cxn>
                <a:cxn ang="0">
                  <a:pos x="50" y="67"/>
                </a:cxn>
                <a:cxn ang="0">
                  <a:pos x="83" y="71"/>
                </a:cxn>
                <a:cxn ang="0">
                  <a:pos x="101" y="65"/>
                </a:cxn>
                <a:cxn ang="0">
                  <a:pos x="111" y="75"/>
                </a:cxn>
                <a:cxn ang="0">
                  <a:pos x="142" y="95"/>
                </a:cxn>
                <a:cxn ang="0">
                  <a:pos x="167" y="87"/>
                </a:cxn>
                <a:cxn ang="0">
                  <a:pos x="180" y="77"/>
                </a:cxn>
                <a:cxn ang="0">
                  <a:pos x="178" y="60"/>
                </a:cxn>
                <a:cxn ang="0">
                  <a:pos x="172" y="50"/>
                </a:cxn>
              </a:cxnLst>
              <a:rect l="0" t="0" r="r" b="b"/>
              <a:pathLst>
                <a:path w="185" h="95">
                  <a:moveTo>
                    <a:pt x="172" y="50"/>
                  </a:moveTo>
                  <a:cubicBezTo>
                    <a:pt x="167" y="51"/>
                    <a:pt x="169" y="39"/>
                    <a:pt x="172" y="37"/>
                  </a:cubicBezTo>
                  <a:cubicBezTo>
                    <a:pt x="178" y="31"/>
                    <a:pt x="168" y="30"/>
                    <a:pt x="161" y="22"/>
                  </a:cubicBezTo>
                  <a:cubicBezTo>
                    <a:pt x="154" y="27"/>
                    <a:pt x="155" y="17"/>
                    <a:pt x="145" y="22"/>
                  </a:cubicBezTo>
                  <a:cubicBezTo>
                    <a:pt x="135" y="27"/>
                    <a:pt x="131" y="11"/>
                    <a:pt x="126" y="11"/>
                  </a:cubicBezTo>
                  <a:cubicBezTo>
                    <a:pt x="117" y="10"/>
                    <a:pt x="116" y="3"/>
                    <a:pt x="108" y="2"/>
                  </a:cubicBezTo>
                  <a:cubicBezTo>
                    <a:pt x="99" y="0"/>
                    <a:pt x="100" y="6"/>
                    <a:pt x="85" y="10"/>
                  </a:cubicBezTo>
                  <a:cubicBezTo>
                    <a:pt x="82" y="22"/>
                    <a:pt x="97" y="36"/>
                    <a:pt x="79" y="42"/>
                  </a:cubicBezTo>
                  <a:cubicBezTo>
                    <a:pt x="54" y="50"/>
                    <a:pt x="61" y="29"/>
                    <a:pt x="49" y="24"/>
                  </a:cubicBezTo>
                  <a:cubicBezTo>
                    <a:pt x="36" y="20"/>
                    <a:pt x="48" y="12"/>
                    <a:pt x="37" y="16"/>
                  </a:cubicBezTo>
                  <a:cubicBezTo>
                    <a:pt x="25" y="20"/>
                    <a:pt x="19" y="22"/>
                    <a:pt x="17" y="25"/>
                  </a:cubicBezTo>
                  <a:cubicBezTo>
                    <a:pt x="14" y="32"/>
                    <a:pt x="11" y="32"/>
                    <a:pt x="13" y="38"/>
                  </a:cubicBezTo>
                  <a:cubicBezTo>
                    <a:pt x="16" y="45"/>
                    <a:pt x="7" y="43"/>
                    <a:pt x="4" y="53"/>
                  </a:cubicBezTo>
                  <a:cubicBezTo>
                    <a:pt x="0" y="63"/>
                    <a:pt x="3" y="71"/>
                    <a:pt x="3" y="79"/>
                  </a:cubicBezTo>
                  <a:cubicBezTo>
                    <a:pt x="27" y="65"/>
                    <a:pt x="31" y="65"/>
                    <a:pt x="50" y="67"/>
                  </a:cubicBezTo>
                  <a:cubicBezTo>
                    <a:pt x="68" y="68"/>
                    <a:pt x="70" y="67"/>
                    <a:pt x="83" y="71"/>
                  </a:cubicBezTo>
                  <a:cubicBezTo>
                    <a:pt x="97" y="75"/>
                    <a:pt x="95" y="63"/>
                    <a:pt x="101" y="65"/>
                  </a:cubicBezTo>
                  <a:cubicBezTo>
                    <a:pt x="107" y="67"/>
                    <a:pt x="98" y="75"/>
                    <a:pt x="111" y="75"/>
                  </a:cubicBezTo>
                  <a:cubicBezTo>
                    <a:pt x="125" y="75"/>
                    <a:pt x="129" y="89"/>
                    <a:pt x="142" y="95"/>
                  </a:cubicBezTo>
                  <a:cubicBezTo>
                    <a:pt x="157" y="83"/>
                    <a:pt x="162" y="95"/>
                    <a:pt x="167" y="87"/>
                  </a:cubicBezTo>
                  <a:cubicBezTo>
                    <a:pt x="172" y="80"/>
                    <a:pt x="171" y="79"/>
                    <a:pt x="180" y="77"/>
                  </a:cubicBezTo>
                  <a:cubicBezTo>
                    <a:pt x="180" y="77"/>
                    <a:pt x="185" y="68"/>
                    <a:pt x="178" y="60"/>
                  </a:cubicBezTo>
                  <a:cubicBezTo>
                    <a:pt x="170" y="52"/>
                    <a:pt x="176" y="49"/>
                    <a:pt x="172" y="50"/>
                  </a:cubicBezTo>
                  <a:close/>
                </a:path>
              </a:pathLst>
            </a:custGeom>
            <a:grpFill/>
            <a:ln w="6350" cap="rnd" cmpd="sng">
              <a:noFill/>
              <a:prstDash val="solid"/>
              <a:round/>
              <a:headEnd/>
              <a:tailEnd/>
            </a:ln>
          </p:spPr>
          <p:txBody>
            <a:bodyPr/>
            <a:lstStyle/>
            <a:p>
              <a:pPr>
                <a:defRPr/>
              </a:pPr>
              <a:endParaRPr lang="en-GB"/>
            </a:p>
          </p:txBody>
        </p:sp>
        <p:sp>
          <p:nvSpPr>
            <p:cNvPr id="17" name="Freeform 34"/>
            <p:cNvSpPr>
              <a:spLocks/>
            </p:cNvSpPr>
            <p:nvPr/>
          </p:nvSpPr>
          <p:spPr bwMode="auto">
            <a:xfrm>
              <a:off x="2857" y="2139"/>
              <a:ext cx="348" cy="248"/>
            </a:xfrm>
            <a:custGeom>
              <a:avLst/>
              <a:gdLst/>
              <a:ahLst/>
              <a:cxnLst>
                <a:cxn ang="0">
                  <a:pos x="139" y="32"/>
                </a:cxn>
                <a:cxn ang="0">
                  <a:pos x="108" y="12"/>
                </a:cxn>
                <a:cxn ang="0">
                  <a:pos x="98" y="2"/>
                </a:cxn>
                <a:cxn ang="0">
                  <a:pos x="80" y="8"/>
                </a:cxn>
                <a:cxn ang="0">
                  <a:pos x="47" y="4"/>
                </a:cxn>
                <a:cxn ang="0">
                  <a:pos x="0" y="16"/>
                </a:cxn>
                <a:cxn ang="0">
                  <a:pos x="3" y="31"/>
                </a:cxn>
                <a:cxn ang="0">
                  <a:pos x="7" y="48"/>
                </a:cxn>
                <a:cxn ang="0">
                  <a:pos x="42" y="58"/>
                </a:cxn>
                <a:cxn ang="0">
                  <a:pos x="44" y="80"/>
                </a:cxn>
                <a:cxn ang="0">
                  <a:pos x="62" y="97"/>
                </a:cxn>
                <a:cxn ang="0">
                  <a:pos x="98" y="89"/>
                </a:cxn>
                <a:cxn ang="0">
                  <a:pos x="117" y="89"/>
                </a:cxn>
                <a:cxn ang="0">
                  <a:pos x="117" y="68"/>
                </a:cxn>
                <a:cxn ang="0">
                  <a:pos x="141" y="49"/>
                </a:cxn>
                <a:cxn ang="0">
                  <a:pos x="139" y="32"/>
                </a:cxn>
              </a:cxnLst>
              <a:rect l="0" t="0" r="r" b="b"/>
              <a:pathLst>
                <a:path w="146" h="104">
                  <a:moveTo>
                    <a:pt x="139" y="32"/>
                  </a:moveTo>
                  <a:cubicBezTo>
                    <a:pt x="126" y="26"/>
                    <a:pt x="122" y="12"/>
                    <a:pt x="108" y="12"/>
                  </a:cubicBezTo>
                  <a:cubicBezTo>
                    <a:pt x="95" y="12"/>
                    <a:pt x="104" y="4"/>
                    <a:pt x="98" y="2"/>
                  </a:cubicBezTo>
                  <a:cubicBezTo>
                    <a:pt x="92" y="0"/>
                    <a:pt x="94" y="12"/>
                    <a:pt x="80" y="8"/>
                  </a:cubicBezTo>
                  <a:cubicBezTo>
                    <a:pt x="67" y="4"/>
                    <a:pt x="65" y="5"/>
                    <a:pt x="47" y="4"/>
                  </a:cubicBezTo>
                  <a:cubicBezTo>
                    <a:pt x="28" y="2"/>
                    <a:pt x="24" y="2"/>
                    <a:pt x="0" y="16"/>
                  </a:cubicBezTo>
                  <a:cubicBezTo>
                    <a:pt x="0" y="24"/>
                    <a:pt x="0" y="27"/>
                    <a:pt x="3" y="31"/>
                  </a:cubicBezTo>
                  <a:cubicBezTo>
                    <a:pt x="7" y="36"/>
                    <a:pt x="7" y="43"/>
                    <a:pt x="7" y="48"/>
                  </a:cubicBezTo>
                  <a:cubicBezTo>
                    <a:pt x="40" y="62"/>
                    <a:pt x="30" y="49"/>
                    <a:pt x="42" y="58"/>
                  </a:cubicBezTo>
                  <a:cubicBezTo>
                    <a:pt x="51" y="64"/>
                    <a:pt x="40" y="66"/>
                    <a:pt x="44" y="80"/>
                  </a:cubicBezTo>
                  <a:cubicBezTo>
                    <a:pt x="50" y="79"/>
                    <a:pt x="65" y="88"/>
                    <a:pt x="62" y="97"/>
                  </a:cubicBezTo>
                  <a:cubicBezTo>
                    <a:pt x="80" y="93"/>
                    <a:pt x="82" y="104"/>
                    <a:pt x="98" y="89"/>
                  </a:cubicBezTo>
                  <a:cubicBezTo>
                    <a:pt x="115" y="74"/>
                    <a:pt x="110" y="94"/>
                    <a:pt x="117" y="89"/>
                  </a:cubicBezTo>
                  <a:cubicBezTo>
                    <a:pt x="125" y="83"/>
                    <a:pt x="109" y="82"/>
                    <a:pt x="117" y="68"/>
                  </a:cubicBezTo>
                  <a:cubicBezTo>
                    <a:pt x="130" y="48"/>
                    <a:pt x="136" y="60"/>
                    <a:pt x="141" y="49"/>
                  </a:cubicBezTo>
                  <a:cubicBezTo>
                    <a:pt x="146" y="39"/>
                    <a:pt x="130" y="53"/>
                    <a:pt x="139" y="32"/>
                  </a:cubicBezTo>
                  <a:close/>
                </a:path>
              </a:pathLst>
            </a:custGeom>
            <a:grpFill/>
            <a:ln w="6350" cap="rnd" cmpd="sng">
              <a:noFill/>
              <a:prstDash val="solid"/>
              <a:round/>
              <a:headEnd/>
              <a:tailEnd/>
            </a:ln>
          </p:spPr>
          <p:txBody>
            <a:bodyPr/>
            <a:lstStyle/>
            <a:p>
              <a:pPr>
                <a:defRPr/>
              </a:pPr>
              <a:endParaRPr lang="en-GB"/>
            </a:p>
          </p:txBody>
        </p:sp>
        <p:sp>
          <p:nvSpPr>
            <p:cNvPr id="18" name="Freeform 36"/>
            <p:cNvSpPr>
              <a:spLocks/>
            </p:cNvSpPr>
            <p:nvPr/>
          </p:nvSpPr>
          <p:spPr bwMode="auto">
            <a:xfrm>
              <a:off x="2966" y="2170"/>
              <a:ext cx="596" cy="448"/>
            </a:xfrm>
            <a:custGeom>
              <a:avLst/>
              <a:gdLst/>
              <a:ahLst/>
              <a:cxnLst>
                <a:cxn ang="0">
                  <a:pos x="237" y="95"/>
                </a:cxn>
                <a:cxn ang="0">
                  <a:pos x="221" y="84"/>
                </a:cxn>
                <a:cxn ang="0">
                  <a:pos x="205" y="64"/>
                </a:cxn>
                <a:cxn ang="0">
                  <a:pos x="199" y="46"/>
                </a:cxn>
                <a:cxn ang="0">
                  <a:pos x="199" y="28"/>
                </a:cxn>
                <a:cxn ang="0">
                  <a:pos x="191" y="17"/>
                </a:cxn>
                <a:cxn ang="0">
                  <a:pos x="168" y="16"/>
                </a:cxn>
                <a:cxn ang="0">
                  <a:pos x="153" y="7"/>
                </a:cxn>
                <a:cxn ang="0">
                  <a:pos x="131" y="1"/>
                </a:cxn>
                <a:cxn ang="0">
                  <a:pos x="118" y="11"/>
                </a:cxn>
                <a:cxn ang="0">
                  <a:pos x="93" y="19"/>
                </a:cxn>
                <a:cxn ang="0">
                  <a:pos x="95" y="36"/>
                </a:cxn>
                <a:cxn ang="0">
                  <a:pos x="71" y="55"/>
                </a:cxn>
                <a:cxn ang="0">
                  <a:pos x="71" y="76"/>
                </a:cxn>
                <a:cxn ang="0">
                  <a:pos x="52" y="76"/>
                </a:cxn>
                <a:cxn ang="0">
                  <a:pos x="16" y="84"/>
                </a:cxn>
                <a:cxn ang="0">
                  <a:pos x="23" y="133"/>
                </a:cxn>
                <a:cxn ang="0">
                  <a:pos x="11" y="149"/>
                </a:cxn>
                <a:cxn ang="0">
                  <a:pos x="19" y="175"/>
                </a:cxn>
                <a:cxn ang="0">
                  <a:pos x="27" y="170"/>
                </a:cxn>
                <a:cxn ang="0">
                  <a:pos x="53" y="158"/>
                </a:cxn>
                <a:cxn ang="0">
                  <a:pos x="100" y="165"/>
                </a:cxn>
                <a:cxn ang="0">
                  <a:pos x="122" y="170"/>
                </a:cxn>
                <a:cxn ang="0">
                  <a:pos x="149" y="173"/>
                </a:cxn>
                <a:cxn ang="0">
                  <a:pos x="163" y="179"/>
                </a:cxn>
                <a:cxn ang="0">
                  <a:pos x="183" y="179"/>
                </a:cxn>
                <a:cxn ang="0">
                  <a:pos x="191" y="174"/>
                </a:cxn>
                <a:cxn ang="0">
                  <a:pos x="220" y="152"/>
                </a:cxn>
                <a:cxn ang="0">
                  <a:pos x="211" y="123"/>
                </a:cxn>
                <a:cxn ang="0">
                  <a:pos x="220" y="113"/>
                </a:cxn>
                <a:cxn ang="0">
                  <a:pos x="240" y="108"/>
                </a:cxn>
                <a:cxn ang="0">
                  <a:pos x="237" y="95"/>
                </a:cxn>
              </a:cxnLst>
              <a:rect l="0" t="0" r="r" b="b"/>
              <a:pathLst>
                <a:path w="250" h="188">
                  <a:moveTo>
                    <a:pt x="237" y="95"/>
                  </a:moveTo>
                  <a:cubicBezTo>
                    <a:pt x="237" y="85"/>
                    <a:pt x="213" y="96"/>
                    <a:pt x="221" y="84"/>
                  </a:cubicBezTo>
                  <a:cubicBezTo>
                    <a:pt x="227" y="76"/>
                    <a:pt x="209" y="82"/>
                    <a:pt x="205" y="64"/>
                  </a:cubicBezTo>
                  <a:cubicBezTo>
                    <a:pt x="203" y="50"/>
                    <a:pt x="190" y="53"/>
                    <a:pt x="199" y="46"/>
                  </a:cubicBezTo>
                  <a:cubicBezTo>
                    <a:pt x="208" y="39"/>
                    <a:pt x="194" y="40"/>
                    <a:pt x="199" y="28"/>
                  </a:cubicBezTo>
                  <a:cubicBezTo>
                    <a:pt x="204" y="16"/>
                    <a:pt x="194" y="22"/>
                    <a:pt x="191" y="17"/>
                  </a:cubicBezTo>
                  <a:cubicBezTo>
                    <a:pt x="187" y="12"/>
                    <a:pt x="181" y="9"/>
                    <a:pt x="168" y="16"/>
                  </a:cubicBezTo>
                  <a:cubicBezTo>
                    <a:pt x="155" y="23"/>
                    <a:pt x="169" y="3"/>
                    <a:pt x="153" y="7"/>
                  </a:cubicBezTo>
                  <a:cubicBezTo>
                    <a:pt x="138" y="10"/>
                    <a:pt x="148" y="0"/>
                    <a:pt x="131" y="1"/>
                  </a:cubicBezTo>
                  <a:cubicBezTo>
                    <a:pt x="122" y="3"/>
                    <a:pt x="123" y="4"/>
                    <a:pt x="118" y="11"/>
                  </a:cubicBezTo>
                  <a:cubicBezTo>
                    <a:pt x="113" y="19"/>
                    <a:pt x="108" y="7"/>
                    <a:pt x="93" y="19"/>
                  </a:cubicBezTo>
                  <a:cubicBezTo>
                    <a:pt x="84" y="40"/>
                    <a:pt x="100" y="26"/>
                    <a:pt x="95" y="36"/>
                  </a:cubicBezTo>
                  <a:cubicBezTo>
                    <a:pt x="90" y="47"/>
                    <a:pt x="84" y="35"/>
                    <a:pt x="71" y="55"/>
                  </a:cubicBezTo>
                  <a:cubicBezTo>
                    <a:pt x="63" y="69"/>
                    <a:pt x="79" y="70"/>
                    <a:pt x="71" y="76"/>
                  </a:cubicBezTo>
                  <a:cubicBezTo>
                    <a:pt x="64" y="81"/>
                    <a:pt x="69" y="61"/>
                    <a:pt x="52" y="76"/>
                  </a:cubicBezTo>
                  <a:cubicBezTo>
                    <a:pt x="36" y="91"/>
                    <a:pt x="34" y="80"/>
                    <a:pt x="16" y="84"/>
                  </a:cubicBezTo>
                  <a:cubicBezTo>
                    <a:pt x="24" y="110"/>
                    <a:pt x="33" y="129"/>
                    <a:pt x="23" y="133"/>
                  </a:cubicBezTo>
                  <a:cubicBezTo>
                    <a:pt x="13" y="137"/>
                    <a:pt x="0" y="146"/>
                    <a:pt x="11" y="149"/>
                  </a:cubicBezTo>
                  <a:cubicBezTo>
                    <a:pt x="28" y="153"/>
                    <a:pt x="12" y="165"/>
                    <a:pt x="19" y="175"/>
                  </a:cubicBezTo>
                  <a:cubicBezTo>
                    <a:pt x="19" y="175"/>
                    <a:pt x="21" y="168"/>
                    <a:pt x="27" y="170"/>
                  </a:cubicBezTo>
                  <a:cubicBezTo>
                    <a:pt x="36" y="174"/>
                    <a:pt x="23" y="162"/>
                    <a:pt x="53" y="158"/>
                  </a:cubicBezTo>
                  <a:cubicBezTo>
                    <a:pt x="83" y="155"/>
                    <a:pt x="90" y="166"/>
                    <a:pt x="100" y="165"/>
                  </a:cubicBezTo>
                  <a:cubicBezTo>
                    <a:pt x="111" y="165"/>
                    <a:pt x="103" y="171"/>
                    <a:pt x="122" y="170"/>
                  </a:cubicBezTo>
                  <a:cubicBezTo>
                    <a:pt x="153" y="170"/>
                    <a:pt x="136" y="183"/>
                    <a:pt x="149" y="173"/>
                  </a:cubicBezTo>
                  <a:cubicBezTo>
                    <a:pt x="161" y="163"/>
                    <a:pt x="155" y="184"/>
                    <a:pt x="163" y="179"/>
                  </a:cubicBezTo>
                  <a:cubicBezTo>
                    <a:pt x="169" y="176"/>
                    <a:pt x="180" y="176"/>
                    <a:pt x="183" y="179"/>
                  </a:cubicBezTo>
                  <a:cubicBezTo>
                    <a:pt x="191" y="188"/>
                    <a:pt x="191" y="186"/>
                    <a:pt x="191" y="174"/>
                  </a:cubicBezTo>
                  <a:cubicBezTo>
                    <a:pt x="191" y="161"/>
                    <a:pt x="200" y="151"/>
                    <a:pt x="220" y="152"/>
                  </a:cubicBezTo>
                  <a:cubicBezTo>
                    <a:pt x="209" y="136"/>
                    <a:pt x="224" y="135"/>
                    <a:pt x="211" y="123"/>
                  </a:cubicBezTo>
                  <a:cubicBezTo>
                    <a:pt x="206" y="118"/>
                    <a:pt x="211" y="107"/>
                    <a:pt x="220" y="113"/>
                  </a:cubicBezTo>
                  <a:cubicBezTo>
                    <a:pt x="231" y="121"/>
                    <a:pt x="234" y="113"/>
                    <a:pt x="240" y="108"/>
                  </a:cubicBezTo>
                  <a:cubicBezTo>
                    <a:pt x="250" y="100"/>
                    <a:pt x="236" y="102"/>
                    <a:pt x="237" y="95"/>
                  </a:cubicBezTo>
                  <a:close/>
                </a:path>
              </a:pathLst>
            </a:custGeom>
            <a:grpFill/>
            <a:ln w="6350" cap="rnd" cmpd="sng">
              <a:noFill/>
              <a:prstDash val="solid"/>
              <a:round/>
              <a:headEnd/>
              <a:tailEnd/>
            </a:ln>
          </p:spPr>
          <p:txBody>
            <a:bodyPr/>
            <a:lstStyle/>
            <a:p>
              <a:pPr>
                <a:defRPr/>
              </a:pPr>
              <a:endParaRPr lang="en-GB"/>
            </a:p>
          </p:txBody>
        </p:sp>
        <p:sp>
          <p:nvSpPr>
            <p:cNvPr id="19" name="Freeform 37"/>
            <p:cNvSpPr>
              <a:spLocks/>
            </p:cNvSpPr>
            <p:nvPr/>
          </p:nvSpPr>
          <p:spPr bwMode="auto">
            <a:xfrm>
              <a:off x="2437" y="2287"/>
              <a:ext cx="625" cy="520"/>
            </a:xfrm>
            <a:custGeom>
              <a:avLst/>
              <a:gdLst/>
              <a:ahLst/>
              <a:cxnLst>
                <a:cxn ang="0">
                  <a:pos x="246" y="141"/>
                </a:cxn>
                <a:cxn ang="0">
                  <a:pos x="241" y="125"/>
                </a:cxn>
                <a:cxn ang="0">
                  <a:pos x="233" y="100"/>
                </a:cxn>
                <a:cxn ang="0">
                  <a:pos x="245" y="84"/>
                </a:cxn>
                <a:cxn ang="0">
                  <a:pos x="238" y="35"/>
                </a:cxn>
                <a:cxn ang="0">
                  <a:pos x="220" y="18"/>
                </a:cxn>
                <a:cxn ang="0">
                  <a:pos x="143" y="15"/>
                </a:cxn>
                <a:cxn ang="0">
                  <a:pos x="116" y="14"/>
                </a:cxn>
                <a:cxn ang="0">
                  <a:pos x="117" y="8"/>
                </a:cxn>
                <a:cxn ang="0">
                  <a:pos x="122" y="8"/>
                </a:cxn>
                <a:cxn ang="0">
                  <a:pos x="95" y="3"/>
                </a:cxn>
                <a:cxn ang="0">
                  <a:pos x="72" y="11"/>
                </a:cxn>
                <a:cxn ang="0">
                  <a:pos x="45" y="25"/>
                </a:cxn>
                <a:cxn ang="0">
                  <a:pos x="9" y="35"/>
                </a:cxn>
                <a:cxn ang="0">
                  <a:pos x="9" y="38"/>
                </a:cxn>
                <a:cxn ang="0">
                  <a:pos x="16" y="39"/>
                </a:cxn>
                <a:cxn ang="0">
                  <a:pos x="18" y="45"/>
                </a:cxn>
                <a:cxn ang="0">
                  <a:pos x="10" y="44"/>
                </a:cxn>
                <a:cxn ang="0">
                  <a:pos x="13" y="81"/>
                </a:cxn>
                <a:cxn ang="0">
                  <a:pos x="19" y="98"/>
                </a:cxn>
                <a:cxn ang="0">
                  <a:pos x="20" y="120"/>
                </a:cxn>
                <a:cxn ang="0">
                  <a:pos x="25" y="147"/>
                </a:cxn>
                <a:cxn ang="0">
                  <a:pos x="44" y="152"/>
                </a:cxn>
                <a:cxn ang="0">
                  <a:pos x="64" y="158"/>
                </a:cxn>
                <a:cxn ang="0">
                  <a:pos x="63" y="170"/>
                </a:cxn>
                <a:cxn ang="0">
                  <a:pos x="76" y="168"/>
                </a:cxn>
                <a:cxn ang="0">
                  <a:pos x="90" y="170"/>
                </a:cxn>
                <a:cxn ang="0">
                  <a:pos x="95" y="178"/>
                </a:cxn>
                <a:cxn ang="0">
                  <a:pos x="109" y="180"/>
                </a:cxn>
                <a:cxn ang="0">
                  <a:pos x="123" y="198"/>
                </a:cxn>
                <a:cxn ang="0">
                  <a:pos x="126" y="201"/>
                </a:cxn>
                <a:cxn ang="0">
                  <a:pos x="134" y="198"/>
                </a:cxn>
                <a:cxn ang="0">
                  <a:pos x="147" y="206"/>
                </a:cxn>
                <a:cxn ang="0">
                  <a:pos x="152" y="210"/>
                </a:cxn>
                <a:cxn ang="0">
                  <a:pos x="163" y="202"/>
                </a:cxn>
                <a:cxn ang="0">
                  <a:pos x="199" y="205"/>
                </a:cxn>
                <a:cxn ang="0">
                  <a:pos x="214" y="214"/>
                </a:cxn>
                <a:cxn ang="0">
                  <a:pos x="219" y="208"/>
                </a:cxn>
                <a:cxn ang="0">
                  <a:pos x="221" y="192"/>
                </a:cxn>
                <a:cxn ang="0">
                  <a:pos x="245" y="167"/>
                </a:cxn>
                <a:cxn ang="0">
                  <a:pos x="250" y="154"/>
                </a:cxn>
                <a:cxn ang="0">
                  <a:pos x="246" y="141"/>
                </a:cxn>
              </a:cxnLst>
              <a:rect l="0" t="0" r="r" b="b"/>
              <a:pathLst>
                <a:path w="262" h="218">
                  <a:moveTo>
                    <a:pt x="246" y="141"/>
                  </a:moveTo>
                  <a:cubicBezTo>
                    <a:pt x="235" y="130"/>
                    <a:pt x="245" y="132"/>
                    <a:pt x="241" y="125"/>
                  </a:cubicBezTo>
                  <a:cubicBezTo>
                    <a:pt x="233" y="115"/>
                    <a:pt x="250" y="104"/>
                    <a:pt x="233" y="100"/>
                  </a:cubicBezTo>
                  <a:cubicBezTo>
                    <a:pt x="222" y="97"/>
                    <a:pt x="235" y="88"/>
                    <a:pt x="245" y="84"/>
                  </a:cubicBezTo>
                  <a:cubicBezTo>
                    <a:pt x="255" y="80"/>
                    <a:pt x="246" y="61"/>
                    <a:pt x="238" y="35"/>
                  </a:cubicBezTo>
                  <a:cubicBezTo>
                    <a:pt x="241" y="26"/>
                    <a:pt x="226" y="17"/>
                    <a:pt x="220" y="18"/>
                  </a:cubicBezTo>
                  <a:cubicBezTo>
                    <a:pt x="203" y="24"/>
                    <a:pt x="173" y="21"/>
                    <a:pt x="143" y="15"/>
                  </a:cubicBezTo>
                  <a:cubicBezTo>
                    <a:pt x="134" y="21"/>
                    <a:pt x="119" y="22"/>
                    <a:pt x="116" y="14"/>
                  </a:cubicBezTo>
                  <a:cubicBezTo>
                    <a:pt x="113" y="5"/>
                    <a:pt x="111" y="3"/>
                    <a:pt x="117" y="8"/>
                  </a:cubicBezTo>
                  <a:cubicBezTo>
                    <a:pt x="124" y="13"/>
                    <a:pt x="126" y="10"/>
                    <a:pt x="122" y="8"/>
                  </a:cubicBezTo>
                  <a:cubicBezTo>
                    <a:pt x="109" y="0"/>
                    <a:pt x="111" y="0"/>
                    <a:pt x="95" y="3"/>
                  </a:cubicBezTo>
                  <a:cubicBezTo>
                    <a:pt x="71" y="7"/>
                    <a:pt x="88" y="7"/>
                    <a:pt x="72" y="11"/>
                  </a:cubicBezTo>
                  <a:cubicBezTo>
                    <a:pt x="56" y="15"/>
                    <a:pt x="70" y="20"/>
                    <a:pt x="45" y="25"/>
                  </a:cubicBezTo>
                  <a:cubicBezTo>
                    <a:pt x="24" y="29"/>
                    <a:pt x="21" y="37"/>
                    <a:pt x="9" y="35"/>
                  </a:cubicBezTo>
                  <a:cubicBezTo>
                    <a:pt x="9" y="38"/>
                    <a:pt x="9" y="38"/>
                    <a:pt x="9" y="38"/>
                  </a:cubicBezTo>
                  <a:cubicBezTo>
                    <a:pt x="12" y="43"/>
                    <a:pt x="13" y="37"/>
                    <a:pt x="16" y="39"/>
                  </a:cubicBezTo>
                  <a:cubicBezTo>
                    <a:pt x="19" y="41"/>
                    <a:pt x="17" y="40"/>
                    <a:pt x="18" y="45"/>
                  </a:cubicBezTo>
                  <a:cubicBezTo>
                    <a:pt x="19" y="49"/>
                    <a:pt x="16" y="45"/>
                    <a:pt x="10" y="44"/>
                  </a:cubicBezTo>
                  <a:cubicBezTo>
                    <a:pt x="18" y="67"/>
                    <a:pt x="0" y="71"/>
                    <a:pt x="13" y="81"/>
                  </a:cubicBezTo>
                  <a:cubicBezTo>
                    <a:pt x="26" y="91"/>
                    <a:pt x="14" y="90"/>
                    <a:pt x="19" y="98"/>
                  </a:cubicBezTo>
                  <a:cubicBezTo>
                    <a:pt x="28" y="111"/>
                    <a:pt x="17" y="108"/>
                    <a:pt x="20" y="120"/>
                  </a:cubicBezTo>
                  <a:cubicBezTo>
                    <a:pt x="22" y="131"/>
                    <a:pt x="34" y="121"/>
                    <a:pt x="25" y="147"/>
                  </a:cubicBezTo>
                  <a:cubicBezTo>
                    <a:pt x="38" y="139"/>
                    <a:pt x="28" y="145"/>
                    <a:pt x="44" y="152"/>
                  </a:cubicBezTo>
                  <a:cubicBezTo>
                    <a:pt x="60" y="159"/>
                    <a:pt x="60" y="153"/>
                    <a:pt x="64" y="158"/>
                  </a:cubicBezTo>
                  <a:cubicBezTo>
                    <a:pt x="67" y="162"/>
                    <a:pt x="52" y="158"/>
                    <a:pt x="63" y="170"/>
                  </a:cubicBezTo>
                  <a:cubicBezTo>
                    <a:pt x="75" y="183"/>
                    <a:pt x="79" y="172"/>
                    <a:pt x="76" y="168"/>
                  </a:cubicBezTo>
                  <a:cubicBezTo>
                    <a:pt x="72" y="163"/>
                    <a:pt x="82" y="168"/>
                    <a:pt x="90" y="170"/>
                  </a:cubicBezTo>
                  <a:cubicBezTo>
                    <a:pt x="98" y="172"/>
                    <a:pt x="90" y="173"/>
                    <a:pt x="95" y="178"/>
                  </a:cubicBezTo>
                  <a:cubicBezTo>
                    <a:pt x="101" y="183"/>
                    <a:pt x="98" y="176"/>
                    <a:pt x="109" y="180"/>
                  </a:cubicBezTo>
                  <a:cubicBezTo>
                    <a:pt x="119" y="184"/>
                    <a:pt x="121" y="191"/>
                    <a:pt x="123" y="198"/>
                  </a:cubicBezTo>
                  <a:cubicBezTo>
                    <a:pt x="125" y="199"/>
                    <a:pt x="126" y="198"/>
                    <a:pt x="126" y="201"/>
                  </a:cubicBezTo>
                  <a:cubicBezTo>
                    <a:pt x="126" y="204"/>
                    <a:pt x="129" y="204"/>
                    <a:pt x="134" y="198"/>
                  </a:cubicBezTo>
                  <a:cubicBezTo>
                    <a:pt x="138" y="192"/>
                    <a:pt x="149" y="198"/>
                    <a:pt x="147" y="206"/>
                  </a:cubicBezTo>
                  <a:cubicBezTo>
                    <a:pt x="145" y="211"/>
                    <a:pt x="149" y="207"/>
                    <a:pt x="152" y="210"/>
                  </a:cubicBezTo>
                  <a:cubicBezTo>
                    <a:pt x="155" y="212"/>
                    <a:pt x="157" y="201"/>
                    <a:pt x="163" y="202"/>
                  </a:cubicBezTo>
                  <a:cubicBezTo>
                    <a:pt x="167" y="202"/>
                    <a:pt x="185" y="200"/>
                    <a:pt x="199" y="205"/>
                  </a:cubicBezTo>
                  <a:cubicBezTo>
                    <a:pt x="203" y="206"/>
                    <a:pt x="197" y="209"/>
                    <a:pt x="214" y="214"/>
                  </a:cubicBezTo>
                  <a:cubicBezTo>
                    <a:pt x="230" y="218"/>
                    <a:pt x="216" y="213"/>
                    <a:pt x="219" y="208"/>
                  </a:cubicBezTo>
                  <a:cubicBezTo>
                    <a:pt x="222" y="203"/>
                    <a:pt x="214" y="200"/>
                    <a:pt x="221" y="192"/>
                  </a:cubicBezTo>
                  <a:cubicBezTo>
                    <a:pt x="228" y="183"/>
                    <a:pt x="238" y="168"/>
                    <a:pt x="245" y="167"/>
                  </a:cubicBezTo>
                  <a:cubicBezTo>
                    <a:pt x="257" y="164"/>
                    <a:pt x="254" y="159"/>
                    <a:pt x="250" y="154"/>
                  </a:cubicBezTo>
                  <a:cubicBezTo>
                    <a:pt x="245" y="148"/>
                    <a:pt x="262" y="158"/>
                    <a:pt x="246" y="141"/>
                  </a:cubicBezTo>
                  <a:close/>
                </a:path>
              </a:pathLst>
            </a:custGeom>
            <a:grpFill/>
            <a:ln w="6350" cap="rnd" cmpd="sng">
              <a:noFill/>
              <a:prstDash val="solid"/>
              <a:round/>
              <a:headEnd/>
              <a:tailEnd/>
            </a:ln>
          </p:spPr>
          <p:txBody>
            <a:bodyPr/>
            <a:lstStyle/>
            <a:p>
              <a:pPr>
                <a:defRPr/>
              </a:pPr>
              <a:endParaRPr lang="en-GB"/>
            </a:p>
          </p:txBody>
        </p:sp>
        <p:sp>
          <p:nvSpPr>
            <p:cNvPr id="20" name="Freeform 38"/>
            <p:cNvSpPr>
              <a:spLocks/>
            </p:cNvSpPr>
            <p:nvPr/>
          </p:nvSpPr>
          <p:spPr bwMode="auto">
            <a:xfrm>
              <a:off x="1331" y="2623"/>
              <a:ext cx="786" cy="744"/>
            </a:xfrm>
            <a:custGeom>
              <a:avLst/>
              <a:gdLst/>
              <a:ahLst/>
              <a:cxnLst>
                <a:cxn ang="0">
                  <a:pos x="295" y="130"/>
                </a:cxn>
                <a:cxn ang="0">
                  <a:pos x="284" y="147"/>
                </a:cxn>
                <a:cxn ang="0">
                  <a:pos x="271" y="173"/>
                </a:cxn>
                <a:cxn ang="0">
                  <a:pos x="284" y="166"/>
                </a:cxn>
                <a:cxn ang="0">
                  <a:pos x="294" y="185"/>
                </a:cxn>
                <a:cxn ang="0">
                  <a:pos x="290" y="219"/>
                </a:cxn>
                <a:cxn ang="0">
                  <a:pos x="311" y="246"/>
                </a:cxn>
                <a:cxn ang="0">
                  <a:pos x="288" y="274"/>
                </a:cxn>
                <a:cxn ang="0">
                  <a:pos x="255" y="279"/>
                </a:cxn>
                <a:cxn ang="0">
                  <a:pos x="229" y="272"/>
                </a:cxn>
                <a:cxn ang="0">
                  <a:pos x="199" y="285"/>
                </a:cxn>
                <a:cxn ang="0">
                  <a:pos x="185" y="308"/>
                </a:cxn>
                <a:cxn ang="0">
                  <a:pos x="158" y="299"/>
                </a:cxn>
                <a:cxn ang="0">
                  <a:pos x="120" y="295"/>
                </a:cxn>
                <a:cxn ang="0">
                  <a:pos x="88" y="280"/>
                </a:cxn>
                <a:cxn ang="0">
                  <a:pos x="89" y="247"/>
                </a:cxn>
                <a:cxn ang="0">
                  <a:pos x="92" y="226"/>
                </a:cxn>
                <a:cxn ang="0">
                  <a:pos x="96" y="199"/>
                </a:cxn>
                <a:cxn ang="0">
                  <a:pos x="95" y="195"/>
                </a:cxn>
                <a:cxn ang="0">
                  <a:pos x="93" y="174"/>
                </a:cxn>
                <a:cxn ang="0">
                  <a:pos x="71" y="149"/>
                </a:cxn>
                <a:cxn ang="0">
                  <a:pos x="65" y="138"/>
                </a:cxn>
                <a:cxn ang="0">
                  <a:pos x="55" y="129"/>
                </a:cxn>
                <a:cxn ang="0">
                  <a:pos x="35" y="121"/>
                </a:cxn>
                <a:cxn ang="0">
                  <a:pos x="8" y="111"/>
                </a:cxn>
                <a:cxn ang="0">
                  <a:pos x="8" y="103"/>
                </a:cxn>
                <a:cxn ang="0">
                  <a:pos x="4" y="97"/>
                </a:cxn>
                <a:cxn ang="0">
                  <a:pos x="25" y="86"/>
                </a:cxn>
                <a:cxn ang="0">
                  <a:pos x="42" y="80"/>
                </a:cxn>
                <a:cxn ang="0">
                  <a:pos x="63" y="88"/>
                </a:cxn>
                <a:cxn ang="0">
                  <a:pos x="75" y="86"/>
                </a:cxn>
                <a:cxn ang="0">
                  <a:pos x="84" y="80"/>
                </a:cxn>
                <a:cxn ang="0">
                  <a:pos x="75" y="52"/>
                </a:cxn>
                <a:cxn ang="0">
                  <a:pos x="94" y="63"/>
                </a:cxn>
                <a:cxn ang="0">
                  <a:pos x="128" y="59"/>
                </a:cxn>
                <a:cxn ang="0">
                  <a:pos x="157" y="35"/>
                </a:cxn>
                <a:cxn ang="0">
                  <a:pos x="161" y="25"/>
                </a:cxn>
                <a:cxn ang="0">
                  <a:pos x="184" y="0"/>
                </a:cxn>
                <a:cxn ang="0">
                  <a:pos x="212" y="24"/>
                </a:cxn>
                <a:cxn ang="0">
                  <a:pos x="242" y="34"/>
                </a:cxn>
                <a:cxn ang="0">
                  <a:pos x="265" y="57"/>
                </a:cxn>
                <a:cxn ang="0">
                  <a:pos x="290" y="68"/>
                </a:cxn>
                <a:cxn ang="0">
                  <a:pos x="322" y="76"/>
                </a:cxn>
              </a:cxnLst>
              <a:rect l="0" t="0" r="r" b="b"/>
              <a:pathLst>
                <a:path w="330" h="312">
                  <a:moveTo>
                    <a:pt x="308" y="126"/>
                  </a:moveTo>
                  <a:cubicBezTo>
                    <a:pt x="301" y="133"/>
                    <a:pt x="299" y="127"/>
                    <a:pt x="295" y="130"/>
                  </a:cubicBezTo>
                  <a:cubicBezTo>
                    <a:pt x="291" y="134"/>
                    <a:pt x="299" y="134"/>
                    <a:pt x="292" y="138"/>
                  </a:cubicBezTo>
                  <a:cubicBezTo>
                    <a:pt x="285" y="141"/>
                    <a:pt x="293" y="144"/>
                    <a:pt x="284" y="147"/>
                  </a:cubicBezTo>
                  <a:cubicBezTo>
                    <a:pt x="277" y="150"/>
                    <a:pt x="286" y="154"/>
                    <a:pt x="276" y="159"/>
                  </a:cubicBezTo>
                  <a:cubicBezTo>
                    <a:pt x="269" y="163"/>
                    <a:pt x="277" y="169"/>
                    <a:pt x="271" y="173"/>
                  </a:cubicBezTo>
                  <a:cubicBezTo>
                    <a:pt x="266" y="177"/>
                    <a:pt x="269" y="180"/>
                    <a:pt x="275" y="177"/>
                  </a:cubicBezTo>
                  <a:cubicBezTo>
                    <a:pt x="280" y="174"/>
                    <a:pt x="274" y="168"/>
                    <a:pt x="284" y="166"/>
                  </a:cubicBezTo>
                  <a:cubicBezTo>
                    <a:pt x="293" y="165"/>
                    <a:pt x="289" y="175"/>
                    <a:pt x="288" y="177"/>
                  </a:cubicBezTo>
                  <a:cubicBezTo>
                    <a:pt x="287" y="179"/>
                    <a:pt x="293" y="176"/>
                    <a:pt x="294" y="185"/>
                  </a:cubicBezTo>
                  <a:cubicBezTo>
                    <a:pt x="285" y="198"/>
                    <a:pt x="304" y="199"/>
                    <a:pt x="298" y="206"/>
                  </a:cubicBezTo>
                  <a:cubicBezTo>
                    <a:pt x="292" y="213"/>
                    <a:pt x="278" y="210"/>
                    <a:pt x="290" y="219"/>
                  </a:cubicBezTo>
                  <a:cubicBezTo>
                    <a:pt x="306" y="229"/>
                    <a:pt x="288" y="229"/>
                    <a:pt x="293" y="240"/>
                  </a:cubicBezTo>
                  <a:cubicBezTo>
                    <a:pt x="297" y="251"/>
                    <a:pt x="309" y="243"/>
                    <a:pt x="311" y="246"/>
                  </a:cubicBezTo>
                  <a:cubicBezTo>
                    <a:pt x="314" y="249"/>
                    <a:pt x="306" y="257"/>
                    <a:pt x="307" y="261"/>
                  </a:cubicBezTo>
                  <a:cubicBezTo>
                    <a:pt x="301" y="265"/>
                    <a:pt x="287" y="271"/>
                    <a:pt x="288" y="274"/>
                  </a:cubicBezTo>
                  <a:cubicBezTo>
                    <a:pt x="289" y="281"/>
                    <a:pt x="269" y="285"/>
                    <a:pt x="265" y="282"/>
                  </a:cubicBezTo>
                  <a:cubicBezTo>
                    <a:pt x="260" y="276"/>
                    <a:pt x="259" y="285"/>
                    <a:pt x="255" y="279"/>
                  </a:cubicBezTo>
                  <a:cubicBezTo>
                    <a:pt x="251" y="273"/>
                    <a:pt x="250" y="272"/>
                    <a:pt x="241" y="274"/>
                  </a:cubicBezTo>
                  <a:cubicBezTo>
                    <a:pt x="232" y="276"/>
                    <a:pt x="239" y="272"/>
                    <a:pt x="229" y="272"/>
                  </a:cubicBezTo>
                  <a:cubicBezTo>
                    <a:pt x="219" y="272"/>
                    <a:pt x="229" y="260"/>
                    <a:pt x="213" y="273"/>
                  </a:cubicBezTo>
                  <a:cubicBezTo>
                    <a:pt x="207" y="278"/>
                    <a:pt x="199" y="276"/>
                    <a:pt x="199" y="285"/>
                  </a:cubicBezTo>
                  <a:cubicBezTo>
                    <a:pt x="200" y="295"/>
                    <a:pt x="197" y="291"/>
                    <a:pt x="199" y="305"/>
                  </a:cubicBezTo>
                  <a:cubicBezTo>
                    <a:pt x="186" y="304"/>
                    <a:pt x="193" y="312"/>
                    <a:pt x="185" y="308"/>
                  </a:cubicBezTo>
                  <a:cubicBezTo>
                    <a:pt x="177" y="304"/>
                    <a:pt x="179" y="312"/>
                    <a:pt x="165" y="303"/>
                  </a:cubicBezTo>
                  <a:cubicBezTo>
                    <a:pt x="165" y="301"/>
                    <a:pt x="163" y="297"/>
                    <a:pt x="158" y="299"/>
                  </a:cubicBezTo>
                  <a:cubicBezTo>
                    <a:pt x="132" y="283"/>
                    <a:pt x="144" y="298"/>
                    <a:pt x="135" y="296"/>
                  </a:cubicBezTo>
                  <a:cubicBezTo>
                    <a:pt x="124" y="293"/>
                    <a:pt x="124" y="299"/>
                    <a:pt x="120" y="295"/>
                  </a:cubicBezTo>
                  <a:cubicBezTo>
                    <a:pt x="115" y="289"/>
                    <a:pt x="109" y="296"/>
                    <a:pt x="106" y="291"/>
                  </a:cubicBezTo>
                  <a:cubicBezTo>
                    <a:pt x="102" y="282"/>
                    <a:pt x="87" y="287"/>
                    <a:pt x="88" y="280"/>
                  </a:cubicBezTo>
                  <a:cubicBezTo>
                    <a:pt x="89" y="274"/>
                    <a:pt x="83" y="278"/>
                    <a:pt x="79" y="273"/>
                  </a:cubicBezTo>
                  <a:cubicBezTo>
                    <a:pt x="84" y="271"/>
                    <a:pt x="88" y="267"/>
                    <a:pt x="89" y="247"/>
                  </a:cubicBezTo>
                  <a:cubicBezTo>
                    <a:pt x="91" y="228"/>
                    <a:pt x="92" y="231"/>
                    <a:pt x="94" y="229"/>
                  </a:cubicBezTo>
                  <a:cubicBezTo>
                    <a:pt x="96" y="228"/>
                    <a:pt x="94" y="224"/>
                    <a:pt x="92" y="226"/>
                  </a:cubicBezTo>
                  <a:cubicBezTo>
                    <a:pt x="90" y="228"/>
                    <a:pt x="90" y="227"/>
                    <a:pt x="92" y="217"/>
                  </a:cubicBezTo>
                  <a:cubicBezTo>
                    <a:pt x="93" y="206"/>
                    <a:pt x="96" y="199"/>
                    <a:pt x="96" y="199"/>
                  </a:cubicBezTo>
                  <a:cubicBezTo>
                    <a:pt x="103" y="201"/>
                    <a:pt x="106" y="219"/>
                    <a:pt x="105" y="212"/>
                  </a:cubicBezTo>
                  <a:cubicBezTo>
                    <a:pt x="104" y="205"/>
                    <a:pt x="106" y="201"/>
                    <a:pt x="95" y="195"/>
                  </a:cubicBezTo>
                  <a:cubicBezTo>
                    <a:pt x="84" y="189"/>
                    <a:pt x="93" y="194"/>
                    <a:pt x="95" y="186"/>
                  </a:cubicBezTo>
                  <a:cubicBezTo>
                    <a:pt x="97" y="175"/>
                    <a:pt x="90" y="179"/>
                    <a:pt x="93" y="174"/>
                  </a:cubicBezTo>
                  <a:cubicBezTo>
                    <a:pt x="95" y="170"/>
                    <a:pt x="92" y="174"/>
                    <a:pt x="83" y="168"/>
                  </a:cubicBezTo>
                  <a:cubicBezTo>
                    <a:pt x="74" y="163"/>
                    <a:pt x="66" y="153"/>
                    <a:pt x="71" y="149"/>
                  </a:cubicBezTo>
                  <a:cubicBezTo>
                    <a:pt x="73" y="147"/>
                    <a:pt x="74" y="144"/>
                    <a:pt x="69" y="143"/>
                  </a:cubicBezTo>
                  <a:cubicBezTo>
                    <a:pt x="63" y="143"/>
                    <a:pt x="74" y="137"/>
                    <a:pt x="65" y="138"/>
                  </a:cubicBezTo>
                  <a:cubicBezTo>
                    <a:pt x="56" y="138"/>
                    <a:pt x="59" y="135"/>
                    <a:pt x="61" y="132"/>
                  </a:cubicBezTo>
                  <a:cubicBezTo>
                    <a:pt x="63" y="129"/>
                    <a:pt x="60" y="128"/>
                    <a:pt x="55" y="129"/>
                  </a:cubicBezTo>
                  <a:cubicBezTo>
                    <a:pt x="46" y="131"/>
                    <a:pt x="54" y="124"/>
                    <a:pt x="48" y="126"/>
                  </a:cubicBezTo>
                  <a:cubicBezTo>
                    <a:pt x="42" y="127"/>
                    <a:pt x="42" y="123"/>
                    <a:pt x="35" y="121"/>
                  </a:cubicBezTo>
                  <a:cubicBezTo>
                    <a:pt x="28" y="118"/>
                    <a:pt x="22" y="116"/>
                    <a:pt x="18" y="118"/>
                  </a:cubicBezTo>
                  <a:cubicBezTo>
                    <a:pt x="11" y="121"/>
                    <a:pt x="16" y="116"/>
                    <a:pt x="8" y="111"/>
                  </a:cubicBezTo>
                  <a:cubicBezTo>
                    <a:pt x="0" y="107"/>
                    <a:pt x="18" y="109"/>
                    <a:pt x="16" y="106"/>
                  </a:cubicBezTo>
                  <a:cubicBezTo>
                    <a:pt x="14" y="102"/>
                    <a:pt x="9" y="106"/>
                    <a:pt x="8" y="103"/>
                  </a:cubicBezTo>
                  <a:cubicBezTo>
                    <a:pt x="8" y="100"/>
                    <a:pt x="17" y="100"/>
                    <a:pt x="13" y="99"/>
                  </a:cubicBezTo>
                  <a:cubicBezTo>
                    <a:pt x="9" y="97"/>
                    <a:pt x="5" y="101"/>
                    <a:pt x="4" y="97"/>
                  </a:cubicBezTo>
                  <a:cubicBezTo>
                    <a:pt x="3" y="94"/>
                    <a:pt x="6" y="89"/>
                    <a:pt x="16" y="88"/>
                  </a:cubicBezTo>
                  <a:cubicBezTo>
                    <a:pt x="26" y="87"/>
                    <a:pt x="20" y="83"/>
                    <a:pt x="25" y="86"/>
                  </a:cubicBezTo>
                  <a:cubicBezTo>
                    <a:pt x="31" y="89"/>
                    <a:pt x="35" y="87"/>
                    <a:pt x="34" y="84"/>
                  </a:cubicBezTo>
                  <a:cubicBezTo>
                    <a:pt x="33" y="79"/>
                    <a:pt x="37" y="84"/>
                    <a:pt x="42" y="80"/>
                  </a:cubicBezTo>
                  <a:cubicBezTo>
                    <a:pt x="48" y="76"/>
                    <a:pt x="50" y="87"/>
                    <a:pt x="53" y="91"/>
                  </a:cubicBezTo>
                  <a:cubicBezTo>
                    <a:pt x="56" y="95"/>
                    <a:pt x="59" y="90"/>
                    <a:pt x="63" y="88"/>
                  </a:cubicBezTo>
                  <a:cubicBezTo>
                    <a:pt x="69" y="84"/>
                    <a:pt x="64" y="91"/>
                    <a:pt x="70" y="89"/>
                  </a:cubicBezTo>
                  <a:cubicBezTo>
                    <a:pt x="76" y="88"/>
                    <a:pt x="72" y="86"/>
                    <a:pt x="75" y="86"/>
                  </a:cubicBezTo>
                  <a:cubicBezTo>
                    <a:pt x="78" y="86"/>
                    <a:pt x="75" y="91"/>
                    <a:pt x="83" y="90"/>
                  </a:cubicBezTo>
                  <a:cubicBezTo>
                    <a:pt x="91" y="89"/>
                    <a:pt x="81" y="87"/>
                    <a:pt x="84" y="80"/>
                  </a:cubicBezTo>
                  <a:cubicBezTo>
                    <a:pt x="85" y="76"/>
                    <a:pt x="82" y="64"/>
                    <a:pt x="78" y="63"/>
                  </a:cubicBezTo>
                  <a:cubicBezTo>
                    <a:pt x="73" y="60"/>
                    <a:pt x="79" y="57"/>
                    <a:pt x="75" y="52"/>
                  </a:cubicBezTo>
                  <a:cubicBezTo>
                    <a:pt x="72" y="47"/>
                    <a:pt x="79" y="53"/>
                    <a:pt x="87" y="51"/>
                  </a:cubicBezTo>
                  <a:cubicBezTo>
                    <a:pt x="94" y="48"/>
                    <a:pt x="89" y="64"/>
                    <a:pt x="94" y="63"/>
                  </a:cubicBezTo>
                  <a:cubicBezTo>
                    <a:pt x="107" y="60"/>
                    <a:pt x="114" y="68"/>
                    <a:pt x="120" y="64"/>
                  </a:cubicBezTo>
                  <a:cubicBezTo>
                    <a:pt x="126" y="61"/>
                    <a:pt x="132" y="60"/>
                    <a:pt x="128" y="59"/>
                  </a:cubicBezTo>
                  <a:cubicBezTo>
                    <a:pt x="124" y="58"/>
                    <a:pt x="117" y="53"/>
                    <a:pt x="135" y="46"/>
                  </a:cubicBezTo>
                  <a:cubicBezTo>
                    <a:pt x="152" y="38"/>
                    <a:pt x="156" y="39"/>
                    <a:pt x="157" y="35"/>
                  </a:cubicBezTo>
                  <a:cubicBezTo>
                    <a:pt x="159" y="32"/>
                    <a:pt x="164" y="34"/>
                    <a:pt x="161" y="30"/>
                  </a:cubicBezTo>
                  <a:cubicBezTo>
                    <a:pt x="158" y="26"/>
                    <a:pt x="163" y="28"/>
                    <a:pt x="161" y="25"/>
                  </a:cubicBezTo>
                  <a:cubicBezTo>
                    <a:pt x="159" y="22"/>
                    <a:pt x="161" y="20"/>
                    <a:pt x="160" y="13"/>
                  </a:cubicBezTo>
                  <a:cubicBezTo>
                    <a:pt x="159" y="5"/>
                    <a:pt x="166" y="3"/>
                    <a:pt x="184" y="0"/>
                  </a:cubicBezTo>
                  <a:cubicBezTo>
                    <a:pt x="191" y="23"/>
                    <a:pt x="198" y="6"/>
                    <a:pt x="202" y="17"/>
                  </a:cubicBezTo>
                  <a:cubicBezTo>
                    <a:pt x="205" y="26"/>
                    <a:pt x="209" y="18"/>
                    <a:pt x="212" y="24"/>
                  </a:cubicBezTo>
                  <a:cubicBezTo>
                    <a:pt x="214" y="29"/>
                    <a:pt x="224" y="25"/>
                    <a:pt x="226" y="36"/>
                  </a:cubicBezTo>
                  <a:cubicBezTo>
                    <a:pt x="228" y="52"/>
                    <a:pt x="236" y="32"/>
                    <a:pt x="242" y="34"/>
                  </a:cubicBezTo>
                  <a:cubicBezTo>
                    <a:pt x="245" y="36"/>
                    <a:pt x="236" y="44"/>
                    <a:pt x="247" y="48"/>
                  </a:cubicBezTo>
                  <a:cubicBezTo>
                    <a:pt x="256" y="51"/>
                    <a:pt x="254" y="61"/>
                    <a:pt x="265" y="57"/>
                  </a:cubicBezTo>
                  <a:cubicBezTo>
                    <a:pt x="271" y="60"/>
                    <a:pt x="275" y="59"/>
                    <a:pt x="279" y="58"/>
                  </a:cubicBezTo>
                  <a:cubicBezTo>
                    <a:pt x="288" y="61"/>
                    <a:pt x="285" y="68"/>
                    <a:pt x="290" y="68"/>
                  </a:cubicBezTo>
                  <a:cubicBezTo>
                    <a:pt x="296" y="67"/>
                    <a:pt x="292" y="73"/>
                    <a:pt x="300" y="71"/>
                  </a:cubicBezTo>
                  <a:cubicBezTo>
                    <a:pt x="309" y="69"/>
                    <a:pt x="314" y="73"/>
                    <a:pt x="322" y="76"/>
                  </a:cubicBezTo>
                  <a:cubicBezTo>
                    <a:pt x="330" y="80"/>
                    <a:pt x="307" y="85"/>
                    <a:pt x="308" y="126"/>
                  </a:cubicBezTo>
                  <a:close/>
                </a:path>
              </a:pathLst>
            </a:custGeom>
            <a:grpFill/>
            <a:ln w="6350" cap="rnd" cmpd="sng">
              <a:noFill/>
              <a:prstDash val="solid"/>
              <a:round/>
              <a:headEnd/>
              <a:tailEnd/>
            </a:ln>
          </p:spPr>
          <p:txBody>
            <a:bodyPr/>
            <a:lstStyle/>
            <a:p>
              <a:pPr>
                <a:defRPr/>
              </a:pPr>
              <a:endParaRPr lang="en-GB"/>
            </a:p>
          </p:txBody>
        </p:sp>
        <p:sp>
          <p:nvSpPr>
            <p:cNvPr id="21" name="Freeform 39"/>
            <p:cNvSpPr>
              <a:spLocks/>
            </p:cNvSpPr>
            <p:nvPr/>
          </p:nvSpPr>
          <p:spPr bwMode="auto">
            <a:xfrm>
              <a:off x="1047" y="3372"/>
              <a:ext cx="229" cy="427"/>
            </a:xfrm>
            <a:custGeom>
              <a:avLst/>
              <a:gdLst/>
              <a:ahLst/>
              <a:cxnLst>
                <a:cxn ang="0">
                  <a:pos x="83" y="18"/>
                </a:cxn>
                <a:cxn ang="0">
                  <a:pos x="71" y="8"/>
                </a:cxn>
                <a:cxn ang="0">
                  <a:pos x="53" y="11"/>
                </a:cxn>
                <a:cxn ang="0">
                  <a:pos x="38" y="12"/>
                </a:cxn>
                <a:cxn ang="0">
                  <a:pos x="40" y="2"/>
                </a:cxn>
                <a:cxn ang="0">
                  <a:pos x="23" y="11"/>
                </a:cxn>
                <a:cxn ang="0">
                  <a:pos x="23" y="20"/>
                </a:cxn>
                <a:cxn ang="0">
                  <a:pos x="27" y="35"/>
                </a:cxn>
                <a:cxn ang="0">
                  <a:pos x="22" y="67"/>
                </a:cxn>
                <a:cxn ang="0">
                  <a:pos x="17" y="85"/>
                </a:cxn>
                <a:cxn ang="0">
                  <a:pos x="9" y="98"/>
                </a:cxn>
                <a:cxn ang="0">
                  <a:pos x="9" y="118"/>
                </a:cxn>
                <a:cxn ang="0">
                  <a:pos x="13" y="122"/>
                </a:cxn>
                <a:cxn ang="0">
                  <a:pos x="15" y="127"/>
                </a:cxn>
                <a:cxn ang="0">
                  <a:pos x="23" y="137"/>
                </a:cxn>
                <a:cxn ang="0">
                  <a:pos x="21" y="167"/>
                </a:cxn>
                <a:cxn ang="0">
                  <a:pos x="21" y="175"/>
                </a:cxn>
                <a:cxn ang="0">
                  <a:pos x="39" y="174"/>
                </a:cxn>
                <a:cxn ang="0">
                  <a:pos x="58" y="169"/>
                </a:cxn>
                <a:cxn ang="0">
                  <a:pos x="63" y="142"/>
                </a:cxn>
                <a:cxn ang="0">
                  <a:pos x="65" y="134"/>
                </a:cxn>
                <a:cxn ang="0">
                  <a:pos x="65" y="113"/>
                </a:cxn>
                <a:cxn ang="0">
                  <a:pos x="61" y="99"/>
                </a:cxn>
                <a:cxn ang="0">
                  <a:pos x="61" y="85"/>
                </a:cxn>
                <a:cxn ang="0">
                  <a:pos x="68" y="73"/>
                </a:cxn>
                <a:cxn ang="0">
                  <a:pos x="72" y="45"/>
                </a:cxn>
                <a:cxn ang="0">
                  <a:pos x="83" y="18"/>
                </a:cxn>
              </a:cxnLst>
              <a:rect l="0" t="0" r="r" b="b"/>
              <a:pathLst>
                <a:path w="96" h="179">
                  <a:moveTo>
                    <a:pt x="83" y="18"/>
                  </a:moveTo>
                  <a:cubicBezTo>
                    <a:pt x="73" y="16"/>
                    <a:pt x="86" y="9"/>
                    <a:pt x="71" y="8"/>
                  </a:cubicBezTo>
                  <a:cubicBezTo>
                    <a:pt x="56" y="6"/>
                    <a:pt x="64" y="16"/>
                    <a:pt x="53" y="11"/>
                  </a:cubicBezTo>
                  <a:cubicBezTo>
                    <a:pt x="42" y="5"/>
                    <a:pt x="42" y="15"/>
                    <a:pt x="38" y="12"/>
                  </a:cubicBezTo>
                  <a:cubicBezTo>
                    <a:pt x="34" y="9"/>
                    <a:pt x="44" y="5"/>
                    <a:pt x="40" y="2"/>
                  </a:cubicBezTo>
                  <a:cubicBezTo>
                    <a:pt x="36" y="0"/>
                    <a:pt x="35" y="0"/>
                    <a:pt x="23" y="11"/>
                  </a:cubicBezTo>
                  <a:cubicBezTo>
                    <a:pt x="20" y="17"/>
                    <a:pt x="25" y="17"/>
                    <a:pt x="23" y="20"/>
                  </a:cubicBezTo>
                  <a:cubicBezTo>
                    <a:pt x="22" y="23"/>
                    <a:pt x="23" y="28"/>
                    <a:pt x="27" y="35"/>
                  </a:cubicBezTo>
                  <a:cubicBezTo>
                    <a:pt x="31" y="43"/>
                    <a:pt x="21" y="62"/>
                    <a:pt x="22" y="67"/>
                  </a:cubicBezTo>
                  <a:cubicBezTo>
                    <a:pt x="23" y="72"/>
                    <a:pt x="21" y="70"/>
                    <a:pt x="17" y="85"/>
                  </a:cubicBezTo>
                  <a:cubicBezTo>
                    <a:pt x="12" y="99"/>
                    <a:pt x="7" y="92"/>
                    <a:pt x="9" y="98"/>
                  </a:cubicBezTo>
                  <a:cubicBezTo>
                    <a:pt x="11" y="104"/>
                    <a:pt x="0" y="119"/>
                    <a:pt x="9" y="118"/>
                  </a:cubicBezTo>
                  <a:cubicBezTo>
                    <a:pt x="19" y="118"/>
                    <a:pt x="11" y="120"/>
                    <a:pt x="13" y="122"/>
                  </a:cubicBezTo>
                  <a:cubicBezTo>
                    <a:pt x="14" y="125"/>
                    <a:pt x="11" y="130"/>
                    <a:pt x="15" y="127"/>
                  </a:cubicBezTo>
                  <a:cubicBezTo>
                    <a:pt x="18" y="125"/>
                    <a:pt x="26" y="126"/>
                    <a:pt x="23" y="137"/>
                  </a:cubicBezTo>
                  <a:cubicBezTo>
                    <a:pt x="19" y="148"/>
                    <a:pt x="27" y="142"/>
                    <a:pt x="21" y="167"/>
                  </a:cubicBezTo>
                  <a:cubicBezTo>
                    <a:pt x="19" y="176"/>
                    <a:pt x="19" y="177"/>
                    <a:pt x="21" y="175"/>
                  </a:cubicBezTo>
                  <a:cubicBezTo>
                    <a:pt x="24" y="172"/>
                    <a:pt x="26" y="170"/>
                    <a:pt x="39" y="174"/>
                  </a:cubicBezTo>
                  <a:cubicBezTo>
                    <a:pt x="52" y="179"/>
                    <a:pt x="47" y="174"/>
                    <a:pt x="58" y="169"/>
                  </a:cubicBezTo>
                  <a:cubicBezTo>
                    <a:pt x="56" y="164"/>
                    <a:pt x="54" y="150"/>
                    <a:pt x="63" y="142"/>
                  </a:cubicBezTo>
                  <a:cubicBezTo>
                    <a:pt x="72" y="135"/>
                    <a:pt x="69" y="135"/>
                    <a:pt x="65" y="134"/>
                  </a:cubicBezTo>
                  <a:cubicBezTo>
                    <a:pt x="60" y="133"/>
                    <a:pt x="55" y="127"/>
                    <a:pt x="65" y="113"/>
                  </a:cubicBezTo>
                  <a:cubicBezTo>
                    <a:pt x="75" y="100"/>
                    <a:pt x="63" y="109"/>
                    <a:pt x="61" y="99"/>
                  </a:cubicBezTo>
                  <a:cubicBezTo>
                    <a:pt x="59" y="88"/>
                    <a:pt x="50" y="86"/>
                    <a:pt x="61" y="85"/>
                  </a:cubicBezTo>
                  <a:cubicBezTo>
                    <a:pt x="71" y="84"/>
                    <a:pt x="72" y="81"/>
                    <a:pt x="68" y="73"/>
                  </a:cubicBezTo>
                  <a:cubicBezTo>
                    <a:pt x="65" y="65"/>
                    <a:pt x="74" y="65"/>
                    <a:pt x="72" y="45"/>
                  </a:cubicBezTo>
                  <a:cubicBezTo>
                    <a:pt x="71" y="37"/>
                    <a:pt x="96" y="20"/>
                    <a:pt x="83" y="18"/>
                  </a:cubicBezTo>
                  <a:close/>
                </a:path>
              </a:pathLst>
            </a:custGeom>
            <a:grpFill/>
            <a:ln w="6350" cap="rnd" cmpd="sng">
              <a:noFill/>
              <a:prstDash val="solid"/>
              <a:round/>
              <a:headEnd/>
              <a:tailEnd/>
            </a:ln>
          </p:spPr>
          <p:txBody>
            <a:bodyPr/>
            <a:lstStyle/>
            <a:p>
              <a:pPr>
                <a:defRPr/>
              </a:pPr>
              <a:endParaRPr lang="en-GB"/>
            </a:p>
          </p:txBody>
        </p:sp>
        <p:sp>
          <p:nvSpPr>
            <p:cNvPr id="22" name="Freeform 40"/>
            <p:cNvSpPr>
              <a:spLocks/>
            </p:cNvSpPr>
            <p:nvPr/>
          </p:nvSpPr>
          <p:spPr bwMode="auto">
            <a:xfrm>
              <a:off x="2122" y="3303"/>
              <a:ext cx="65" cy="138"/>
            </a:xfrm>
            <a:custGeom>
              <a:avLst/>
              <a:gdLst/>
              <a:ahLst/>
              <a:cxnLst>
                <a:cxn ang="0">
                  <a:pos x="23" y="11"/>
                </a:cxn>
                <a:cxn ang="0">
                  <a:pos x="23" y="2"/>
                </a:cxn>
                <a:cxn ang="0">
                  <a:pos x="18" y="12"/>
                </a:cxn>
                <a:cxn ang="0">
                  <a:pos x="6" y="17"/>
                </a:cxn>
                <a:cxn ang="0">
                  <a:pos x="4" y="39"/>
                </a:cxn>
                <a:cxn ang="0">
                  <a:pos x="5" y="43"/>
                </a:cxn>
                <a:cxn ang="0">
                  <a:pos x="7" y="46"/>
                </a:cxn>
                <a:cxn ang="0">
                  <a:pos x="8" y="52"/>
                </a:cxn>
                <a:cxn ang="0">
                  <a:pos x="16" y="58"/>
                </a:cxn>
                <a:cxn ang="0">
                  <a:pos x="19" y="52"/>
                </a:cxn>
                <a:cxn ang="0">
                  <a:pos x="22" y="40"/>
                </a:cxn>
                <a:cxn ang="0">
                  <a:pos x="26" y="25"/>
                </a:cxn>
                <a:cxn ang="0">
                  <a:pos x="23" y="11"/>
                </a:cxn>
              </a:cxnLst>
              <a:rect l="0" t="0" r="r" b="b"/>
              <a:pathLst>
                <a:path w="27" h="58">
                  <a:moveTo>
                    <a:pt x="23" y="11"/>
                  </a:moveTo>
                  <a:cubicBezTo>
                    <a:pt x="24" y="7"/>
                    <a:pt x="25" y="3"/>
                    <a:pt x="23" y="2"/>
                  </a:cubicBezTo>
                  <a:cubicBezTo>
                    <a:pt x="18" y="0"/>
                    <a:pt x="23" y="14"/>
                    <a:pt x="18" y="12"/>
                  </a:cubicBezTo>
                  <a:cubicBezTo>
                    <a:pt x="11" y="9"/>
                    <a:pt x="9" y="18"/>
                    <a:pt x="6" y="17"/>
                  </a:cubicBezTo>
                  <a:cubicBezTo>
                    <a:pt x="2" y="16"/>
                    <a:pt x="0" y="40"/>
                    <a:pt x="4" y="39"/>
                  </a:cubicBezTo>
                  <a:cubicBezTo>
                    <a:pt x="8" y="39"/>
                    <a:pt x="7" y="41"/>
                    <a:pt x="5" y="43"/>
                  </a:cubicBezTo>
                  <a:cubicBezTo>
                    <a:pt x="3" y="45"/>
                    <a:pt x="4" y="45"/>
                    <a:pt x="7" y="46"/>
                  </a:cubicBezTo>
                  <a:cubicBezTo>
                    <a:pt x="13" y="47"/>
                    <a:pt x="3" y="49"/>
                    <a:pt x="8" y="52"/>
                  </a:cubicBezTo>
                  <a:cubicBezTo>
                    <a:pt x="17" y="56"/>
                    <a:pt x="13" y="58"/>
                    <a:pt x="16" y="58"/>
                  </a:cubicBezTo>
                  <a:cubicBezTo>
                    <a:pt x="20" y="58"/>
                    <a:pt x="16" y="53"/>
                    <a:pt x="19" y="52"/>
                  </a:cubicBezTo>
                  <a:cubicBezTo>
                    <a:pt x="22" y="50"/>
                    <a:pt x="22" y="46"/>
                    <a:pt x="22" y="40"/>
                  </a:cubicBezTo>
                  <a:cubicBezTo>
                    <a:pt x="22" y="34"/>
                    <a:pt x="27" y="37"/>
                    <a:pt x="26" y="25"/>
                  </a:cubicBezTo>
                  <a:cubicBezTo>
                    <a:pt x="25" y="13"/>
                    <a:pt x="23" y="15"/>
                    <a:pt x="23" y="11"/>
                  </a:cubicBezTo>
                  <a:close/>
                </a:path>
              </a:pathLst>
            </a:custGeom>
            <a:grpFill/>
            <a:ln w="6350" cap="rnd" cmpd="sng">
              <a:noFill/>
              <a:prstDash val="solid"/>
              <a:round/>
              <a:headEnd/>
              <a:tailEnd/>
            </a:ln>
          </p:spPr>
          <p:txBody>
            <a:bodyPr/>
            <a:lstStyle/>
            <a:p>
              <a:pPr>
                <a:defRPr/>
              </a:pPr>
              <a:endParaRPr lang="en-GB"/>
            </a:p>
          </p:txBody>
        </p:sp>
        <p:sp>
          <p:nvSpPr>
            <p:cNvPr id="23" name="Freeform 41"/>
            <p:cNvSpPr>
              <a:spLocks noEditPoints="1"/>
            </p:cNvSpPr>
            <p:nvPr/>
          </p:nvSpPr>
          <p:spPr bwMode="auto">
            <a:xfrm>
              <a:off x="1993" y="2962"/>
              <a:ext cx="725" cy="858"/>
            </a:xfrm>
            <a:custGeom>
              <a:avLst/>
              <a:gdLst/>
              <a:ahLst/>
              <a:cxnLst>
                <a:cxn ang="0">
                  <a:pos x="295" y="253"/>
                </a:cxn>
                <a:cxn ang="0">
                  <a:pos x="261" y="233"/>
                </a:cxn>
                <a:cxn ang="0">
                  <a:pos x="258" y="262"/>
                </a:cxn>
                <a:cxn ang="0">
                  <a:pos x="249" y="303"/>
                </a:cxn>
                <a:cxn ang="0">
                  <a:pos x="234" y="303"/>
                </a:cxn>
                <a:cxn ang="0">
                  <a:pos x="238" y="264"/>
                </a:cxn>
                <a:cxn ang="0">
                  <a:pos x="205" y="227"/>
                </a:cxn>
                <a:cxn ang="0">
                  <a:pos x="179" y="205"/>
                </a:cxn>
                <a:cxn ang="0">
                  <a:pos x="135" y="176"/>
                </a:cxn>
                <a:cxn ang="0">
                  <a:pos x="108" y="151"/>
                </a:cxn>
                <a:cxn ang="0">
                  <a:pos x="87" y="108"/>
                </a:cxn>
                <a:cxn ang="0">
                  <a:pos x="29" y="119"/>
                </a:cxn>
                <a:cxn ang="0">
                  <a:pos x="15" y="98"/>
                </a:cxn>
                <a:cxn ang="0">
                  <a:pos x="20" y="64"/>
                </a:cxn>
                <a:cxn ang="0">
                  <a:pos x="27" y="43"/>
                </a:cxn>
                <a:cxn ang="0">
                  <a:pos x="45" y="29"/>
                </a:cxn>
                <a:cxn ang="0">
                  <a:pos x="57" y="36"/>
                </a:cxn>
                <a:cxn ang="0">
                  <a:pos x="70" y="35"/>
                </a:cxn>
                <a:cxn ang="0">
                  <a:pos x="84" y="29"/>
                </a:cxn>
                <a:cxn ang="0">
                  <a:pos x="93" y="19"/>
                </a:cxn>
                <a:cxn ang="0">
                  <a:pos x="102" y="9"/>
                </a:cxn>
                <a:cxn ang="0">
                  <a:pos x="122" y="5"/>
                </a:cxn>
                <a:cxn ang="0">
                  <a:pos x="144" y="7"/>
                </a:cxn>
                <a:cxn ang="0">
                  <a:pos x="182" y="22"/>
                </a:cxn>
                <a:cxn ang="0">
                  <a:pos x="180" y="36"/>
                </a:cxn>
                <a:cxn ang="0">
                  <a:pos x="182" y="55"/>
                </a:cxn>
                <a:cxn ang="0">
                  <a:pos x="167" y="51"/>
                </a:cxn>
                <a:cxn ang="0">
                  <a:pos x="147" y="68"/>
                </a:cxn>
                <a:cxn ang="0">
                  <a:pos x="157" y="110"/>
                </a:cxn>
                <a:cxn ang="0">
                  <a:pos x="208" y="176"/>
                </a:cxn>
                <a:cxn ang="0">
                  <a:pos x="268" y="212"/>
                </a:cxn>
                <a:cxn ang="0">
                  <a:pos x="300" y="245"/>
                </a:cxn>
                <a:cxn ang="0">
                  <a:pos x="177" y="310"/>
                </a:cxn>
                <a:cxn ang="0">
                  <a:pos x="152" y="322"/>
                </a:cxn>
                <a:cxn ang="0">
                  <a:pos x="189" y="344"/>
                </a:cxn>
                <a:cxn ang="0">
                  <a:pos x="218" y="355"/>
                </a:cxn>
                <a:cxn ang="0">
                  <a:pos x="229" y="305"/>
                </a:cxn>
                <a:cxn ang="0">
                  <a:pos x="81" y="211"/>
                </a:cxn>
                <a:cxn ang="0">
                  <a:pos x="45" y="222"/>
                </a:cxn>
                <a:cxn ang="0">
                  <a:pos x="52" y="260"/>
                </a:cxn>
                <a:cxn ang="0">
                  <a:pos x="73" y="275"/>
                </a:cxn>
                <a:cxn ang="0">
                  <a:pos x="84" y="234"/>
                </a:cxn>
              </a:cxnLst>
              <a:rect l="0" t="0" r="r" b="b"/>
              <a:pathLst>
                <a:path w="304" h="360">
                  <a:moveTo>
                    <a:pt x="300" y="245"/>
                  </a:moveTo>
                  <a:cubicBezTo>
                    <a:pt x="296" y="252"/>
                    <a:pt x="304" y="254"/>
                    <a:pt x="295" y="253"/>
                  </a:cubicBezTo>
                  <a:cubicBezTo>
                    <a:pt x="285" y="251"/>
                    <a:pt x="291" y="236"/>
                    <a:pt x="280" y="235"/>
                  </a:cubicBezTo>
                  <a:cubicBezTo>
                    <a:pt x="269" y="234"/>
                    <a:pt x="269" y="228"/>
                    <a:pt x="261" y="233"/>
                  </a:cubicBezTo>
                  <a:cubicBezTo>
                    <a:pt x="253" y="238"/>
                    <a:pt x="257" y="245"/>
                    <a:pt x="253" y="251"/>
                  </a:cubicBezTo>
                  <a:cubicBezTo>
                    <a:pt x="248" y="256"/>
                    <a:pt x="249" y="259"/>
                    <a:pt x="258" y="262"/>
                  </a:cubicBezTo>
                  <a:cubicBezTo>
                    <a:pt x="267" y="265"/>
                    <a:pt x="274" y="277"/>
                    <a:pt x="262" y="284"/>
                  </a:cubicBezTo>
                  <a:cubicBezTo>
                    <a:pt x="250" y="291"/>
                    <a:pt x="257" y="295"/>
                    <a:pt x="249" y="303"/>
                  </a:cubicBezTo>
                  <a:cubicBezTo>
                    <a:pt x="241" y="312"/>
                    <a:pt x="243" y="322"/>
                    <a:pt x="233" y="317"/>
                  </a:cubicBezTo>
                  <a:cubicBezTo>
                    <a:pt x="228" y="314"/>
                    <a:pt x="229" y="308"/>
                    <a:pt x="234" y="303"/>
                  </a:cubicBezTo>
                  <a:cubicBezTo>
                    <a:pt x="238" y="297"/>
                    <a:pt x="234" y="294"/>
                    <a:pt x="239" y="290"/>
                  </a:cubicBezTo>
                  <a:cubicBezTo>
                    <a:pt x="243" y="286"/>
                    <a:pt x="243" y="284"/>
                    <a:pt x="238" y="264"/>
                  </a:cubicBezTo>
                  <a:cubicBezTo>
                    <a:pt x="232" y="243"/>
                    <a:pt x="226" y="250"/>
                    <a:pt x="215" y="242"/>
                  </a:cubicBezTo>
                  <a:cubicBezTo>
                    <a:pt x="205" y="235"/>
                    <a:pt x="217" y="224"/>
                    <a:pt x="205" y="227"/>
                  </a:cubicBezTo>
                  <a:cubicBezTo>
                    <a:pt x="193" y="229"/>
                    <a:pt x="206" y="220"/>
                    <a:pt x="195" y="221"/>
                  </a:cubicBezTo>
                  <a:cubicBezTo>
                    <a:pt x="185" y="222"/>
                    <a:pt x="188" y="205"/>
                    <a:pt x="179" y="205"/>
                  </a:cubicBezTo>
                  <a:cubicBezTo>
                    <a:pt x="169" y="205"/>
                    <a:pt x="158" y="203"/>
                    <a:pt x="148" y="189"/>
                  </a:cubicBezTo>
                  <a:cubicBezTo>
                    <a:pt x="139" y="176"/>
                    <a:pt x="139" y="186"/>
                    <a:pt x="135" y="176"/>
                  </a:cubicBezTo>
                  <a:cubicBezTo>
                    <a:pt x="130" y="165"/>
                    <a:pt x="118" y="170"/>
                    <a:pt x="119" y="164"/>
                  </a:cubicBezTo>
                  <a:cubicBezTo>
                    <a:pt x="120" y="158"/>
                    <a:pt x="119" y="158"/>
                    <a:pt x="108" y="151"/>
                  </a:cubicBezTo>
                  <a:cubicBezTo>
                    <a:pt x="97" y="143"/>
                    <a:pt x="108" y="138"/>
                    <a:pt x="101" y="132"/>
                  </a:cubicBezTo>
                  <a:cubicBezTo>
                    <a:pt x="94" y="126"/>
                    <a:pt x="99" y="106"/>
                    <a:pt x="87" y="108"/>
                  </a:cubicBezTo>
                  <a:cubicBezTo>
                    <a:pt x="76" y="111"/>
                    <a:pt x="72" y="90"/>
                    <a:pt x="59" y="95"/>
                  </a:cubicBezTo>
                  <a:cubicBezTo>
                    <a:pt x="46" y="101"/>
                    <a:pt x="56" y="110"/>
                    <a:pt x="29" y="119"/>
                  </a:cubicBezTo>
                  <a:cubicBezTo>
                    <a:pt x="28" y="115"/>
                    <a:pt x="36" y="107"/>
                    <a:pt x="33" y="104"/>
                  </a:cubicBezTo>
                  <a:cubicBezTo>
                    <a:pt x="31" y="101"/>
                    <a:pt x="19" y="109"/>
                    <a:pt x="15" y="98"/>
                  </a:cubicBezTo>
                  <a:cubicBezTo>
                    <a:pt x="10" y="87"/>
                    <a:pt x="28" y="87"/>
                    <a:pt x="12" y="77"/>
                  </a:cubicBezTo>
                  <a:cubicBezTo>
                    <a:pt x="0" y="68"/>
                    <a:pt x="14" y="71"/>
                    <a:pt x="20" y="64"/>
                  </a:cubicBezTo>
                  <a:cubicBezTo>
                    <a:pt x="26" y="57"/>
                    <a:pt x="7" y="56"/>
                    <a:pt x="16" y="43"/>
                  </a:cubicBezTo>
                  <a:cubicBezTo>
                    <a:pt x="18" y="43"/>
                    <a:pt x="21" y="47"/>
                    <a:pt x="27" y="43"/>
                  </a:cubicBezTo>
                  <a:cubicBezTo>
                    <a:pt x="34" y="38"/>
                    <a:pt x="33" y="46"/>
                    <a:pt x="42" y="40"/>
                  </a:cubicBezTo>
                  <a:cubicBezTo>
                    <a:pt x="51" y="33"/>
                    <a:pt x="41" y="31"/>
                    <a:pt x="45" y="29"/>
                  </a:cubicBezTo>
                  <a:cubicBezTo>
                    <a:pt x="50" y="26"/>
                    <a:pt x="53" y="20"/>
                    <a:pt x="53" y="24"/>
                  </a:cubicBezTo>
                  <a:cubicBezTo>
                    <a:pt x="53" y="28"/>
                    <a:pt x="51" y="33"/>
                    <a:pt x="57" y="36"/>
                  </a:cubicBezTo>
                  <a:cubicBezTo>
                    <a:pt x="63" y="39"/>
                    <a:pt x="64" y="49"/>
                    <a:pt x="68" y="47"/>
                  </a:cubicBezTo>
                  <a:cubicBezTo>
                    <a:pt x="71" y="45"/>
                    <a:pt x="64" y="40"/>
                    <a:pt x="70" y="35"/>
                  </a:cubicBezTo>
                  <a:cubicBezTo>
                    <a:pt x="76" y="31"/>
                    <a:pt x="71" y="23"/>
                    <a:pt x="75" y="23"/>
                  </a:cubicBezTo>
                  <a:cubicBezTo>
                    <a:pt x="79" y="22"/>
                    <a:pt x="79" y="32"/>
                    <a:pt x="84" y="29"/>
                  </a:cubicBezTo>
                  <a:cubicBezTo>
                    <a:pt x="90" y="24"/>
                    <a:pt x="90" y="33"/>
                    <a:pt x="94" y="32"/>
                  </a:cubicBezTo>
                  <a:cubicBezTo>
                    <a:pt x="98" y="31"/>
                    <a:pt x="91" y="22"/>
                    <a:pt x="93" y="19"/>
                  </a:cubicBezTo>
                  <a:cubicBezTo>
                    <a:pt x="95" y="17"/>
                    <a:pt x="99" y="25"/>
                    <a:pt x="103" y="22"/>
                  </a:cubicBezTo>
                  <a:cubicBezTo>
                    <a:pt x="106" y="19"/>
                    <a:pt x="98" y="18"/>
                    <a:pt x="102" y="9"/>
                  </a:cubicBezTo>
                  <a:cubicBezTo>
                    <a:pt x="109" y="9"/>
                    <a:pt x="110" y="15"/>
                    <a:pt x="115" y="14"/>
                  </a:cubicBezTo>
                  <a:cubicBezTo>
                    <a:pt x="119" y="13"/>
                    <a:pt x="116" y="6"/>
                    <a:pt x="122" y="5"/>
                  </a:cubicBezTo>
                  <a:cubicBezTo>
                    <a:pt x="128" y="4"/>
                    <a:pt x="130" y="7"/>
                    <a:pt x="139" y="4"/>
                  </a:cubicBezTo>
                  <a:cubicBezTo>
                    <a:pt x="151" y="0"/>
                    <a:pt x="143" y="4"/>
                    <a:pt x="144" y="7"/>
                  </a:cubicBezTo>
                  <a:cubicBezTo>
                    <a:pt x="144" y="9"/>
                    <a:pt x="148" y="8"/>
                    <a:pt x="147" y="11"/>
                  </a:cubicBezTo>
                  <a:cubicBezTo>
                    <a:pt x="146" y="15"/>
                    <a:pt x="158" y="19"/>
                    <a:pt x="182" y="22"/>
                  </a:cubicBezTo>
                  <a:cubicBezTo>
                    <a:pt x="181" y="25"/>
                    <a:pt x="174" y="28"/>
                    <a:pt x="175" y="31"/>
                  </a:cubicBezTo>
                  <a:cubicBezTo>
                    <a:pt x="175" y="33"/>
                    <a:pt x="184" y="32"/>
                    <a:pt x="180" y="36"/>
                  </a:cubicBezTo>
                  <a:cubicBezTo>
                    <a:pt x="176" y="40"/>
                    <a:pt x="178" y="44"/>
                    <a:pt x="181" y="47"/>
                  </a:cubicBezTo>
                  <a:cubicBezTo>
                    <a:pt x="184" y="49"/>
                    <a:pt x="190" y="57"/>
                    <a:pt x="182" y="55"/>
                  </a:cubicBezTo>
                  <a:cubicBezTo>
                    <a:pt x="182" y="53"/>
                    <a:pt x="183" y="49"/>
                    <a:pt x="177" y="52"/>
                  </a:cubicBezTo>
                  <a:cubicBezTo>
                    <a:pt x="169" y="55"/>
                    <a:pt x="176" y="47"/>
                    <a:pt x="167" y="51"/>
                  </a:cubicBezTo>
                  <a:cubicBezTo>
                    <a:pt x="158" y="56"/>
                    <a:pt x="155" y="63"/>
                    <a:pt x="151" y="60"/>
                  </a:cubicBezTo>
                  <a:cubicBezTo>
                    <a:pt x="148" y="57"/>
                    <a:pt x="143" y="62"/>
                    <a:pt x="147" y="68"/>
                  </a:cubicBezTo>
                  <a:cubicBezTo>
                    <a:pt x="151" y="75"/>
                    <a:pt x="157" y="79"/>
                    <a:pt x="150" y="81"/>
                  </a:cubicBezTo>
                  <a:cubicBezTo>
                    <a:pt x="144" y="84"/>
                    <a:pt x="146" y="102"/>
                    <a:pt x="157" y="110"/>
                  </a:cubicBezTo>
                  <a:cubicBezTo>
                    <a:pt x="167" y="117"/>
                    <a:pt x="169" y="123"/>
                    <a:pt x="177" y="123"/>
                  </a:cubicBezTo>
                  <a:cubicBezTo>
                    <a:pt x="185" y="123"/>
                    <a:pt x="179" y="150"/>
                    <a:pt x="208" y="176"/>
                  </a:cubicBezTo>
                  <a:cubicBezTo>
                    <a:pt x="220" y="186"/>
                    <a:pt x="255" y="178"/>
                    <a:pt x="240" y="191"/>
                  </a:cubicBezTo>
                  <a:cubicBezTo>
                    <a:pt x="229" y="200"/>
                    <a:pt x="264" y="207"/>
                    <a:pt x="268" y="212"/>
                  </a:cubicBezTo>
                  <a:cubicBezTo>
                    <a:pt x="272" y="218"/>
                    <a:pt x="277" y="219"/>
                    <a:pt x="284" y="224"/>
                  </a:cubicBezTo>
                  <a:cubicBezTo>
                    <a:pt x="291" y="229"/>
                    <a:pt x="304" y="237"/>
                    <a:pt x="300" y="245"/>
                  </a:cubicBezTo>
                  <a:close/>
                  <a:moveTo>
                    <a:pt x="211" y="308"/>
                  </a:moveTo>
                  <a:cubicBezTo>
                    <a:pt x="203" y="307"/>
                    <a:pt x="190" y="322"/>
                    <a:pt x="177" y="310"/>
                  </a:cubicBezTo>
                  <a:cubicBezTo>
                    <a:pt x="164" y="298"/>
                    <a:pt x="165" y="321"/>
                    <a:pt x="160" y="310"/>
                  </a:cubicBezTo>
                  <a:cubicBezTo>
                    <a:pt x="158" y="306"/>
                    <a:pt x="151" y="310"/>
                    <a:pt x="152" y="322"/>
                  </a:cubicBezTo>
                  <a:cubicBezTo>
                    <a:pt x="152" y="327"/>
                    <a:pt x="156" y="328"/>
                    <a:pt x="164" y="330"/>
                  </a:cubicBezTo>
                  <a:cubicBezTo>
                    <a:pt x="172" y="332"/>
                    <a:pt x="182" y="344"/>
                    <a:pt x="189" y="344"/>
                  </a:cubicBezTo>
                  <a:cubicBezTo>
                    <a:pt x="197" y="344"/>
                    <a:pt x="199" y="352"/>
                    <a:pt x="208" y="355"/>
                  </a:cubicBezTo>
                  <a:cubicBezTo>
                    <a:pt x="217" y="358"/>
                    <a:pt x="218" y="360"/>
                    <a:pt x="218" y="355"/>
                  </a:cubicBezTo>
                  <a:cubicBezTo>
                    <a:pt x="217" y="350"/>
                    <a:pt x="223" y="340"/>
                    <a:pt x="217" y="336"/>
                  </a:cubicBezTo>
                  <a:cubicBezTo>
                    <a:pt x="212" y="332"/>
                    <a:pt x="226" y="310"/>
                    <a:pt x="229" y="305"/>
                  </a:cubicBezTo>
                  <a:cubicBezTo>
                    <a:pt x="232" y="300"/>
                    <a:pt x="219" y="310"/>
                    <a:pt x="211" y="308"/>
                  </a:cubicBezTo>
                  <a:close/>
                  <a:moveTo>
                    <a:pt x="81" y="211"/>
                  </a:moveTo>
                  <a:cubicBezTo>
                    <a:pt x="77" y="205"/>
                    <a:pt x="74" y="202"/>
                    <a:pt x="61" y="214"/>
                  </a:cubicBezTo>
                  <a:cubicBezTo>
                    <a:pt x="47" y="226"/>
                    <a:pt x="45" y="206"/>
                    <a:pt x="45" y="222"/>
                  </a:cubicBezTo>
                  <a:cubicBezTo>
                    <a:pt x="45" y="229"/>
                    <a:pt x="53" y="228"/>
                    <a:pt x="52" y="243"/>
                  </a:cubicBezTo>
                  <a:cubicBezTo>
                    <a:pt x="51" y="254"/>
                    <a:pt x="56" y="247"/>
                    <a:pt x="52" y="260"/>
                  </a:cubicBezTo>
                  <a:cubicBezTo>
                    <a:pt x="49" y="273"/>
                    <a:pt x="54" y="285"/>
                    <a:pt x="62" y="284"/>
                  </a:cubicBezTo>
                  <a:cubicBezTo>
                    <a:pt x="70" y="283"/>
                    <a:pt x="66" y="271"/>
                    <a:pt x="73" y="275"/>
                  </a:cubicBezTo>
                  <a:cubicBezTo>
                    <a:pt x="79" y="279"/>
                    <a:pt x="81" y="275"/>
                    <a:pt x="84" y="256"/>
                  </a:cubicBezTo>
                  <a:cubicBezTo>
                    <a:pt x="87" y="238"/>
                    <a:pt x="78" y="241"/>
                    <a:pt x="84" y="234"/>
                  </a:cubicBezTo>
                  <a:cubicBezTo>
                    <a:pt x="90" y="228"/>
                    <a:pt x="84" y="216"/>
                    <a:pt x="81" y="211"/>
                  </a:cubicBezTo>
                  <a:close/>
                </a:path>
              </a:pathLst>
            </a:custGeom>
            <a:grpFill/>
            <a:ln w="6350" cap="rnd" cmpd="sng">
              <a:noFill/>
              <a:prstDash val="solid"/>
              <a:round/>
              <a:headEnd/>
              <a:tailEnd/>
            </a:ln>
          </p:spPr>
          <p:txBody>
            <a:bodyPr/>
            <a:lstStyle/>
            <a:p>
              <a:pPr>
                <a:defRPr/>
              </a:pPr>
              <a:endParaRPr lang="en-GB"/>
            </a:p>
          </p:txBody>
        </p:sp>
        <p:sp>
          <p:nvSpPr>
            <p:cNvPr id="24" name="Freeform 42"/>
            <p:cNvSpPr>
              <a:spLocks/>
            </p:cNvSpPr>
            <p:nvPr/>
          </p:nvSpPr>
          <p:spPr bwMode="auto">
            <a:xfrm>
              <a:off x="1965" y="2900"/>
              <a:ext cx="281" cy="179"/>
            </a:xfrm>
            <a:custGeom>
              <a:avLst/>
              <a:gdLst/>
              <a:ahLst/>
              <a:cxnLst>
                <a:cxn ang="0">
                  <a:pos x="114" y="35"/>
                </a:cxn>
                <a:cxn ang="0">
                  <a:pos x="105" y="36"/>
                </a:cxn>
                <a:cxn ang="0">
                  <a:pos x="92" y="30"/>
                </a:cxn>
                <a:cxn ang="0">
                  <a:pos x="92" y="12"/>
                </a:cxn>
                <a:cxn ang="0">
                  <a:pos x="79" y="8"/>
                </a:cxn>
                <a:cxn ang="0">
                  <a:pos x="67" y="3"/>
                </a:cxn>
                <a:cxn ang="0">
                  <a:pos x="60" y="10"/>
                </a:cxn>
                <a:cxn ang="0">
                  <a:pos x="42" y="10"/>
                </a:cxn>
                <a:cxn ang="0">
                  <a:pos x="29" y="14"/>
                </a:cxn>
                <a:cxn ang="0">
                  <a:pos x="26" y="22"/>
                </a:cxn>
                <a:cxn ang="0">
                  <a:pos x="18" y="31"/>
                </a:cxn>
                <a:cxn ang="0">
                  <a:pos x="10" y="43"/>
                </a:cxn>
                <a:cxn ang="0">
                  <a:pos x="5" y="57"/>
                </a:cxn>
                <a:cxn ang="0">
                  <a:pos x="9" y="61"/>
                </a:cxn>
                <a:cxn ang="0">
                  <a:pos x="18" y="50"/>
                </a:cxn>
                <a:cxn ang="0">
                  <a:pos x="22" y="61"/>
                </a:cxn>
                <a:cxn ang="0">
                  <a:pos x="28" y="69"/>
                </a:cxn>
                <a:cxn ang="0">
                  <a:pos x="39" y="69"/>
                </a:cxn>
                <a:cxn ang="0">
                  <a:pos x="54" y="66"/>
                </a:cxn>
                <a:cxn ang="0">
                  <a:pos x="57" y="55"/>
                </a:cxn>
                <a:cxn ang="0">
                  <a:pos x="65" y="50"/>
                </a:cxn>
                <a:cxn ang="0">
                  <a:pos x="69" y="62"/>
                </a:cxn>
                <a:cxn ang="0">
                  <a:pos x="80" y="73"/>
                </a:cxn>
                <a:cxn ang="0">
                  <a:pos x="82" y="61"/>
                </a:cxn>
                <a:cxn ang="0">
                  <a:pos x="87" y="49"/>
                </a:cxn>
                <a:cxn ang="0">
                  <a:pos x="96" y="55"/>
                </a:cxn>
                <a:cxn ang="0">
                  <a:pos x="106" y="58"/>
                </a:cxn>
                <a:cxn ang="0">
                  <a:pos x="105" y="45"/>
                </a:cxn>
                <a:cxn ang="0">
                  <a:pos x="115" y="48"/>
                </a:cxn>
                <a:cxn ang="0">
                  <a:pos x="114" y="35"/>
                </a:cxn>
              </a:cxnLst>
              <a:rect l="0" t="0" r="r" b="b"/>
              <a:pathLst>
                <a:path w="118" h="75">
                  <a:moveTo>
                    <a:pt x="114" y="35"/>
                  </a:moveTo>
                  <a:cubicBezTo>
                    <a:pt x="113" y="26"/>
                    <a:pt x="111" y="36"/>
                    <a:pt x="105" y="36"/>
                  </a:cubicBezTo>
                  <a:cubicBezTo>
                    <a:pt x="99" y="36"/>
                    <a:pt x="107" y="28"/>
                    <a:pt x="92" y="30"/>
                  </a:cubicBezTo>
                  <a:cubicBezTo>
                    <a:pt x="85" y="31"/>
                    <a:pt x="98" y="19"/>
                    <a:pt x="92" y="12"/>
                  </a:cubicBezTo>
                  <a:cubicBezTo>
                    <a:pt x="90" y="10"/>
                    <a:pt x="84" y="6"/>
                    <a:pt x="79" y="8"/>
                  </a:cubicBezTo>
                  <a:cubicBezTo>
                    <a:pt x="73" y="9"/>
                    <a:pt x="74" y="0"/>
                    <a:pt x="67" y="3"/>
                  </a:cubicBezTo>
                  <a:cubicBezTo>
                    <a:pt x="61" y="6"/>
                    <a:pt x="69" y="11"/>
                    <a:pt x="60" y="10"/>
                  </a:cubicBezTo>
                  <a:cubicBezTo>
                    <a:pt x="51" y="9"/>
                    <a:pt x="51" y="13"/>
                    <a:pt x="42" y="10"/>
                  </a:cubicBezTo>
                  <a:cubicBezTo>
                    <a:pt x="35" y="17"/>
                    <a:pt x="33" y="11"/>
                    <a:pt x="29" y="14"/>
                  </a:cubicBezTo>
                  <a:cubicBezTo>
                    <a:pt x="25" y="18"/>
                    <a:pt x="33" y="18"/>
                    <a:pt x="26" y="22"/>
                  </a:cubicBezTo>
                  <a:cubicBezTo>
                    <a:pt x="19" y="25"/>
                    <a:pt x="27" y="28"/>
                    <a:pt x="18" y="31"/>
                  </a:cubicBezTo>
                  <a:cubicBezTo>
                    <a:pt x="11" y="34"/>
                    <a:pt x="20" y="38"/>
                    <a:pt x="10" y="43"/>
                  </a:cubicBezTo>
                  <a:cubicBezTo>
                    <a:pt x="3" y="47"/>
                    <a:pt x="11" y="53"/>
                    <a:pt x="5" y="57"/>
                  </a:cubicBezTo>
                  <a:cubicBezTo>
                    <a:pt x="0" y="61"/>
                    <a:pt x="3" y="64"/>
                    <a:pt x="9" y="61"/>
                  </a:cubicBezTo>
                  <a:cubicBezTo>
                    <a:pt x="14" y="58"/>
                    <a:pt x="8" y="52"/>
                    <a:pt x="18" y="50"/>
                  </a:cubicBezTo>
                  <a:cubicBezTo>
                    <a:pt x="27" y="49"/>
                    <a:pt x="23" y="59"/>
                    <a:pt x="22" y="61"/>
                  </a:cubicBezTo>
                  <a:cubicBezTo>
                    <a:pt x="21" y="63"/>
                    <a:pt x="27" y="60"/>
                    <a:pt x="28" y="69"/>
                  </a:cubicBezTo>
                  <a:cubicBezTo>
                    <a:pt x="30" y="69"/>
                    <a:pt x="33" y="73"/>
                    <a:pt x="39" y="69"/>
                  </a:cubicBezTo>
                  <a:cubicBezTo>
                    <a:pt x="46" y="64"/>
                    <a:pt x="45" y="72"/>
                    <a:pt x="54" y="66"/>
                  </a:cubicBezTo>
                  <a:cubicBezTo>
                    <a:pt x="63" y="59"/>
                    <a:pt x="53" y="57"/>
                    <a:pt x="57" y="55"/>
                  </a:cubicBezTo>
                  <a:cubicBezTo>
                    <a:pt x="62" y="52"/>
                    <a:pt x="65" y="46"/>
                    <a:pt x="65" y="50"/>
                  </a:cubicBezTo>
                  <a:cubicBezTo>
                    <a:pt x="65" y="54"/>
                    <a:pt x="63" y="59"/>
                    <a:pt x="69" y="62"/>
                  </a:cubicBezTo>
                  <a:cubicBezTo>
                    <a:pt x="75" y="65"/>
                    <a:pt x="76" y="75"/>
                    <a:pt x="80" y="73"/>
                  </a:cubicBezTo>
                  <a:cubicBezTo>
                    <a:pt x="83" y="71"/>
                    <a:pt x="76" y="66"/>
                    <a:pt x="82" y="61"/>
                  </a:cubicBezTo>
                  <a:cubicBezTo>
                    <a:pt x="88" y="57"/>
                    <a:pt x="83" y="49"/>
                    <a:pt x="87" y="49"/>
                  </a:cubicBezTo>
                  <a:cubicBezTo>
                    <a:pt x="91" y="48"/>
                    <a:pt x="91" y="58"/>
                    <a:pt x="96" y="55"/>
                  </a:cubicBezTo>
                  <a:cubicBezTo>
                    <a:pt x="102" y="50"/>
                    <a:pt x="102" y="59"/>
                    <a:pt x="106" y="58"/>
                  </a:cubicBezTo>
                  <a:cubicBezTo>
                    <a:pt x="110" y="57"/>
                    <a:pt x="103" y="48"/>
                    <a:pt x="105" y="45"/>
                  </a:cubicBezTo>
                  <a:cubicBezTo>
                    <a:pt x="107" y="43"/>
                    <a:pt x="111" y="51"/>
                    <a:pt x="115" y="48"/>
                  </a:cubicBezTo>
                  <a:cubicBezTo>
                    <a:pt x="118" y="45"/>
                    <a:pt x="110" y="44"/>
                    <a:pt x="114" y="35"/>
                  </a:cubicBezTo>
                  <a:close/>
                </a:path>
              </a:pathLst>
            </a:custGeom>
            <a:grpFill/>
            <a:ln w="6350" cap="rnd" cmpd="sng">
              <a:noFill/>
              <a:prstDash val="solid"/>
              <a:round/>
              <a:headEnd/>
              <a:tailEnd/>
            </a:ln>
          </p:spPr>
          <p:txBody>
            <a:bodyPr/>
            <a:lstStyle/>
            <a:p>
              <a:pPr>
                <a:defRPr/>
              </a:pPr>
              <a:endParaRPr lang="en-GB"/>
            </a:p>
          </p:txBody>
        </p:sp>
        <p:sp>
          <p:nvSpPr>
            <p:cNvPr id="25" name="Freeform 43"/>
            <p:cNvSpPr>
              <a:spLocks/>
            </p:cNvSpPr>
            <p:nvPr/>
          </p:nvSpPr>
          <p:spPr bwMode="auto">
            <a:xfrm>
              <a:off x="2167" y="2790"/>
              <a:ext cx="465" cy="246"/>
            </a:xfrm>
            <a:custGeom>
              <a:avLst/>
              <a:gdLst/>
              <a:ahLst/>
              <a:cxnLst>
                <a:cxn ang="0">
                  <a:pos x="190" y="18"/>
                </a:cxn>
                <a:cxn ang="0">
                  <a:pos x="175" y="14"/>
                </a:cxn>
                <a:cxn ang="0">
                  <a:pos x="149" y="8"/>
                </a:cxn>
                <a:cxn ang="0">
                  <a:pos x="141" y="9"/>
                </a:cxn>
                <a:cxn ang="0">
                  <a:pos x="123" y="21"/>
                </a:cxn>
                <a:cxn ang="0">
                  <a:pos x="113" y="14"/>
                </a:cxn>
                <a:cxn ang="0">
                  <a:pos x="102" y="25"/>
                </a:cxn>
                <a:cxn ang="0">
                  <a:pos x="89" y="34"/>
                </a:cxn>
                <a:cxn ang="0">
                  <a:pos x="90" y="48"/>
                </a:cxn>
                <a:cxn ang="0">
                  <a:pos x="94" y="59"/>
                </a:cxn>
                <a:cxn ang="0">
                  <a:pos x="83" y="54"/>
                </a:cxn>
                <a:cxn ang="0">
                  <a:pos x="72" y="53"/>
                </a:cxn>
                <a:cxn ang="0">
                  <a:pos x="57" y="56"/>
                </a:cxn>
                <a:cxn ang="0">
                  <a:pos x="42" y="60"/>
                </a:cxn>
                <a:cxn ang="0">
                  <a:pos x="31" y="57"/>
                </a:cxn>
                <a:cxn ang="0">
                  <a:pos x="25" y="66"/>
                </a:cxn>
                <a:cxn ang="0">
                  <a:pos x="7" y="58"/>
                </a:cxn>
                <a:cxn ang="0">
                  <a:pos x="7" y="76"/>
                </a:cxn>
                <a:cxn ang="0">
                  <a:pos x="20" y="82"/>
                </a:cxn>
                <a:cxn ang="0">
                  <a:pos x="29" y="81"/>
                </a:cxn>
                <a:cxn ang="0">
                  <a:pos x="42" y="86"/>
                </a:cxn>
                <a:cxn ang="0">
                  <a:pos x="49" y="77"/>
                </a:cxn>
                <a:cxn ang="0">
                  <a:pos x="66" y="76"/>
                </a:cxn>
                <a:cxn ang="0">
                  <a:pos x="71" y="79"/>
                </a:cxn>
                <a:cxn ang="0">
                  <a:pos x="74" y="83"/>
                </a:cxn>
                <a:cxn ang="0">
                  <a:pos x="109" y="94"/>
                </a:cxn>
                <a:cxn ang="0">
                  <a:pos x="124" y="96"/>
                </a:cxn>
                <a:cxn ang="0">
                  <a:pos x="134" y="96"/>
                </a:cxn>
                <a:cxn ang="0">
                  <a:pos x="149" y="90"/>
                </a:cxn>
                <a:cxn ang="0">
                  <a:pos x="160" y="88"/>
                </a:cxn>
                <a:cxn ang="0">
                  <a:pos x="166" y="85"/>
                </a:cxn>
                <a:cxn ang="0">
                  <a:pos x="170" y="81"/>
                </a:cxn>
                <a:cxn ang="0">
                  <a:pos x="178" y="73"/>
                </a:cxn>
                <a:cxn ang="0">
                  <a:pos x="177" y="65"/>
                </a:cxn>
                <a:cxn ang="0">
                  <a:pos x="183" y="59"/>
                </a:cxn>
                <a:cxn ang="0">
                  <a:pos x="177" y="52"/>
                </a:cxn>
                <a:cxn ang="0">
                  <a:pos x="191" y="52"/>
                </a:cxn>
                <a:cxn ang="0">
                  <a:pos x="194" y="40"/>
                </a:cxn>
                <a:cxn ang="0">
                  <a:pos x="190" y="18"/>
                </a:cxn>
              </a:cxnLst>
              <a:rect l="0" t="0" r="r" b="b"/>
              <a:pathLst>
                <a:path w="195" h="103">
                  <a:moveTo>
                    <a:pt x="190" y="18"/>
                  </a:moveTo>
                  <a:cubicBezTo>
                    <a:pt x="189" y="18"/>
                    <a:pt x="182" y="10"/>
                    <a:pt x="175" y="14"/>
                  </a:cubicBezTo>
                  <a:cubicBezTo>
                    <a:pt x="168" y="18"/>
                    <a:pt x="156" y="6"/>
                    <a:pt x="149" y="8"/>
                  </a:cubicBezTo>
                  <a:cubicBezTo>
                    <a:pt x="143" y="9"/>
                    <a:pt x="141" y="0"/>
                    <a:pt x="141" y="9"/>
                  </a:cubicBezTo>
                  <a:cubicBezTo>
                    <a:pt x="141" y="18"/>
                    <a:pt x="132" y="18"/>
                    <a:pt x="123" y="21"/>
                  </a:cubicBezTo>
                  <a:cubicBezTo>
                    <a:pt x="114" y="24"/>
                    <a:pt x="120" y="16"/>
                    <a:pt x="113" y="14"/>
                  </a:cubicBezTo>
                  <a:cubicBezTo>
                    <a:pt x="110" y="28"/>
                    <a:pt x="103" y="16"/>
                    <a:pt x="102" y="25"/>
                  </a:cubicBezTo>
                  <a:cubicBezTo>
                    <a:pt x="102" y="34"/>
                    <a:pt x="96" y="27"/>
                    <a:pt x="89" y="34"/>
                  </a:cubicBezTo>
                  <a:cubicBezTo>
                    <a:pt x="81" y="40"/>
                    <a:pt x="96" y="45"/>
                    <a:pt x="90" y="48"/>
                  </a:cubicBezTo>
                  <a:cubicBezTo>
                    <a:pt x="85" y="52"/>
                    <a:pt x="98" y="54"/>
                    <a:pt x="94" y="59"/>
                  </a:cubicBezTo>
                  <a:cubicBezTo>
                    <a:pt x="90" y="64"/>
                    <a:pt x="87" y="52"/>
                    <a:pt x="83" y="54"/>
                  </a:cubicBezTo>
                  <a:cubicBezTo>
                    <a:pt x="78" y="57"/>
                    <a:pt x="76" y="46"/>
                    <a:pt x="72" y="53"/>
                  </a:cubicBezTo>
                  <a:cubicBezTo>
                    <a:pt x="67" y="59"/>
                    <a:pt x="64" y="50"/>
                    <a:pt x="57" y="56"/>
                  </a:cubicBezTo>
                  <a:cubicBezTo>
                    <a:pt x="51" y="62"/>
                    <a:pt x="45" y="66"/>
                    <a:pt x="42" y="60"/>
                  </a:cubicBezTo>
                  <a:cubicBezTo>
                    <a:pt x="38" y="55"/>
                    <a:pt x="37" y="58"/>
                    <a:pt x="31" y="57"/>
                  </a:cubicBezTo>
                  <a:cubicBezTo>
                    <a:pt x="26" y="55"/>
                    <a:pt x="32" y="64"/>
                    <a:pt x="25" y="66"/>
                  </a:cubicBezTo>
                  <a:cubicBezTo>
                    <a:pt x="21" y="67"/>
                    <a:pt x="18" y="50"/>
                    <a:pt x="7" y="58"/>
                  </a:cubicBezTo>
                  <a:cubicBezTo>
                    <a:pt x="13" y="65"/>
                    <a:pt x="0" y="77"/>
                    <a:pt x="7" y="76"/>
                  </a:cubicBezTo>
                  <a:cubicBezTo>
                    <a:pt x="22" y="74"/>
                    <a:pt x="14" y="82"/>
                    <a:pt x="20" y="82"/>
                  </a:cubicBezTo>
                  <a:cubicBezTo>
                    <a:pt x="26" y="82"/>
                    <a:pt x="28" y="72"/>
                    <a:pt x="29" y="81"/>
                  </a:cubicBezTo>
                  <a:cubicBezTo>
                    <a:pt x="36" y="81"/>
                    <a:pt x="37" y="87"/>
                    <a:pt x="42" y="86"/>
                  </a:cubicBezTo>
                  <a:cubicBezTo>
                    <a:pt x="46" y="85"/>
                    <a:pt x="43" y="78"/>
                    <a:pt x="49" y="77"/>
                  </a:cubicBezTo>
                  <a:cubicBezTo>
                    <a:pt x="55" y="76"/>
                    <a:pt x="57" y="79"/>
                    <a:pt x="66" y="76"/>
                  </a:cubicBezTo>
                  <a:cubicBezTo>
                    <a:pt x="78" y="72"/>
                    <a:pt x="70" y="76"/>
                    <a:pt x="71" y="79"/>
                  </a:cubicBezTo>
                  <a:cubicBezTo>
                    <a:pt x="71" y="81"/>
                    <a:pt x="75" y="80"/>
                    <a:pt x="74" y="83"/>
                  </a:cubicBezTo>
                  <a:cubicBezTo>
                    <a:pt x="73" y="87"/>
                    <a:pt x="85" y="91"/>
                    <a:pt x="109" y="94"/>
                  </a:cubicBezTo>
                  <a:cubicBezTo>
                    <a:pt x="119" y="96"/>
                    <a:pt x="117" y="98"/>
                    <a:pt x="124" y="96"/>
                  </a:cubicBezTo>
                  <a:cubicBezTo>
                    <a:pt x="131" y="95"/>
                    <a:pt x="128" y="103"/>
                    <a:pt x="134" y="96"/>
                  </a:cubicBezTo>
                  <a:cubicBezTo>
                    <a:pt x="139" y="90"/>
                    <a:pt x="140" y="89"/>
                    <a:pt x="149" y="90"/>
                  </a:cubicBezTo>
                  <a:cubicBezTo>
                    <a:pt x="158" y="92"/>
                    <a:pt x="153" y="87"/>
                    <a:pt x="160" y="88"/>
                  </a:cubicBezTo>
                  <a:cubicBezTo>
                    <a:pt x="167" y="89"/>
                    <a:pt x="167" y="90"/>
                    <a:pt x="166" y="85"/>
                  </a:cubicBezTo>
                  <a:cubicBezTo>
                    <a:pt x="166" y="81"/>
                    <a:pt x="168" y="81"/>
                    <a:pt x="170" y="81"/>
                  </a:cubicBezTo>
                  <a:cubicBezTo>
                    <a:pt x="171" y="80"/>
                    <a:pt x="177" y="74"/>
                    <a:pt x="178" y="73"/>
                  </a:cubicBezTo>
                  <a:cubicBezTo>
                    <a:pt x="180" y="72"/>
                    <a:pt x="177" y="72"/>
                    <a:pt x="177" y="65"/>
                  </a:cubicBezTo>
                  <a:cubicBezTo>
                    <a:pt x="176" y="60"/>
                    <a:pt x="181" y="63"/>
                    <a:pt x="183" y="59"/>
                  </a:cubicBezTo>
                  <a:cubicBezTo>
                    <a:pt x="185" y="55"/>
                    <a:pt x="176" y="53"/>
                    <a:pt x="177" y="52"/>
                  </a:cubicBezTo>
                  <a:cubicBezTo>
                    <a:pt x="180" y="50"/>
                    <a:pt x="187" y="53"/>
                    <a:pt x="191" y="52"/>
                  </a:cubicBezTo>
                  <a:cubicBezTo>
                    <a:pt x="195" y="52"/>
                    <a:pt x="190" y="45"/>
                    <a:pt x="194" y="40"/>
                  </a:cubicBezTo>
                  <a:cubicBezTo>
                    <a:pt x="181" y="26"/>
                    <a:pt x="188" y="27"/>
                    <a:pt x="190" y="18"/>
                  </a:cubicBezTo>
                  <a:close/>
                </a:path>
              </a:pathLst>
            </a:custGeom>
            <a:grpFill/>
            <a:ln w="6350" cap="rnd" cmpd="sng">
              <a:noFill/>
              <a:prstDash val="solid"/>
              <a:round/>
              <a:headEnd/>
              <a:tailEnd/>
            </a:ln>
          </p:spPr>
          <p:txBody>
            <a:bodyPr/>
            <a:lstStyle/>
            <a:p>
              <a:pPr>
                <a:defRPr/>
              </a:pPr>
              <a:endParaRPr lang="en-GB"/>
            </a:p>
          </p:txBody>
        </p:sp>
        <p:sp>
          <p:nvSpPr>
            <p:cNvPr id="26" name="Freeform 44"/>
            <p:cNvSpPr>
              <a:spLocks/>
            </p:cNvSpPr>
            <p:nvPr/>
          </p:nvSpPr>
          <p:spPr bwMode="auto">
            <a:xfrm>
              <a:off x="2327" y="2618"/>
              <a:ext cx="403" cy="229"/>
            </a:xfrm>
            <a:custGeom>
              <a:avLst/>
              <a:gdLst/>
              <a:ahLst/>
              <a:cxnLst>
                <a:cxn ang="0">
                  <a:pos x="155" y="41"/>
                </a:cxn>
                <a:cxn ang="0">
                  <a:pos x="141" y="39"/>
                </a:cxn>
                <a:cxn ang="0">
                  <a:pos x="136" y="31"/>
                </a:cxn>
                <a:cxn ang="0">
                  <a:pos x="122" y="29"/>
                </a:cxn>
                <a:cxn ang="0">
                  <a:pos x="109" y="31"/>
                </a:cxn>
                <a:cxn ang="0">
                  <a:pos x="110" y="19"/>
                </a:cxn>
                <a:cxn ang="0">
                  <a:pos x="90" y="13"/>
                </a:cxn>
                <a:cxn ang="0">
                  <a:pos x="71" y="8"/>
                </a:cxn>
                <a:cxn ang="0">
                  <a:pos x="57" y="4"/>
                </a:cxn>
                <a:cxn ang="0">
                  <a:pos x="48" y="12"/>
                </a:cxn>
                <a:cxn ang="0">
                  <a:pos x="19" y="27"/>
                </a:cxn>
                <a:cxn ang="0">
                  <a:pos x="9" y="40"/>
                </a:cxn>
                <a:cxn ang="0">
                  <a:pos x="20" y="63"/>
                </a:cxn>
                <a:cxn ang="0">
                  <a:pos x="46" y="86"/>
                </a:cxn>
                <a:cxn ang="0">
                  <a:pos x="56" y="93"/>
                </a:cxn>
                <a:cxn ang="0">
                  <a:pos x="74" y="81"/>
                </a:cxn>
                <a:cxn ang="0">
                  <a:pos x="82" y="80"/>
                </a:cxn>
                <a:cxn ang="0">
                  <a:pos x="108" y="86"/>
                </a:cxn>
                <a:cxn ang="0">
                  <a:pos x="123" y="90"/>
                </a:cxn>
                <a:cxn ang="0">
                  <a:pos x="143" y="82"/>
                </a:cxn>
                <a:cxn ang="0">
                  <a:pos x="169" y="59"/>
                </a:cxn>
                <a:cxn ang="0">
                  <a:pos x="155" y="41"/>
                </a:cxn>
              </a:cxnLst>
              <a:rect l="0" t="0" r="r" b="b"/>
              <a:pathLst>
                <a:path w="169" h="96">
                  <a:moveTo>
                    <a:pt x="155" y="41"/>
                  </a:moveTo>
                  <a:cubicBezTo>
                    <a:pt x="144" y="37"/>
                    <a:pt x="147" y="44"/>
                    <a:pt x="141" y="39"/>
                  </a:cubicBezTo>
                  <a:cubicBezTo>
                    <a:pt x="136" y="34"/>
                    <a:pt x="144" y="33"/>
                    <a:pt x="136" y="31"/>
                  </a:cubicBezTo>
                  <a:cubicBezTo>
                    <a:pt x="128" y="29"/>
                    <a:pt x="118" y="24"/>
                    <a:pt x="122" y="29"/>
                  </a:cubicBezTo>
                  <a:cubicBezTo>
                    <a:pt x="125" y="33"/>
                    <a:pt x="121" y="44"/>
                    <a:pt x="109" y="31"/>
                  </a:cubicBezTo>
                  <a:cubicBezTo>
                    <a:pt x="98" y="19"/>
                    <a:pt x="113" y="23"/>
                    <a:pt x="110" y="19"/>
                  </a:cubicBezTo>
                  <a:cubicBezTo>
                    <a:pt x="106" y="14"/>
                    <a:pt x="106" y="20"/>
                    <a:pt x="90" y="13"/>
                  </a:cubicBezTo>
                  <a:cubicBezTo>
                    <a:pt x="74" y="6"/>
                    <a:pt x="84" y="0"/>
                    <a:pt x="71" y="8"/>
                  </a:cubicBezTo>
                  <a:cubicBezTo>
                    <a:pt x="63" y="13"/>
                    <a:pt x="61" y="2"/>
                    <a:pt x="57" y="4"/>
                  </a:cubicBezTo>
                  <a:cubicBezTo>
                    <a:pt x="53" y="6"/>
                    <a:pt x="63" y="9"/>
                    <a:pt x="48" y="12"/>
                  </a:cubicBezTo>
                  <a:cubicBezTo>
                    <a:pt x="33" y="16"/>
                    <a:pt x="32" y="23"/>
                    <a:pt x="19" y="27"/>
                  </a:cubicBezTo>
                  <a:cubicBezTo>
                    <a:pt x="6" y="31"/>
                    <a:pt x="0" y="32"/>
                    <a:pt x="9" y="40"/>
                  </a:cubicBezTo>
                  <a:cubicBezTo>
                    <a:pt x="18" y="49"/>
                    <a:pt x="1" y="54"/>
                    <a:pt x="20" y="63"/>
                  </a:cubicBezTo>
                  <a:cubicBezTo>
                    <a:pt x="30" y="67"/>
                    <a:pt x="29" y="73"/>
                    <a:pt x="46" y="86"/>
                  </a:cubicBezTo>
                  <a:cubicBezTo>
                    <a:pt x="53" y="88"/>
                    <a:pt x="47" y="96"/>
                    <a:pt x="56" y="93"/>
                  </a:cubicBezTo>
                  <a:cubicBezTo>
                    <a:pt x="65" y="90"/>
                    <a:pt x="74" y="90"/>
                    <a:pt x="74" y="81"/>
                  </a:cubicBezTo>
                  <a:cubicBezTo>
                    <a:pt x="74" y="72"/>
                    <a:pt x="76" y="81"/>
                    <a:pt x="82" y="80"/>
                  </a:cubicBezTo>
                  <a:cubicBezTo>
                    <a:pt x="89" y="78"/>
                    <a:pt x="101" y="90"/>
                    <a:pt x="108" y="86"/>
                  </a:cubicBezTo>
                  <a:cubicBezTo>
                    <a:pt x="115" y="82"/>
                    <a:pt x="122" y="90"/>
                    <a:pt x="123" y="90"/>
                  </a:cubicBezTo>
                  <a:cubicBezTo>
                    <a:pt x="129" y="77"/>
                    <a:pt x="135" y="87"/>
                    <a:pt x="143" y="82"/>
                  </a:cubicBezTo>
                  <a:cubicBezTo>
                    <a:pt x="156" y="75"/>
                    <a:pt x="143" y="68"/>
                    <a:pt x="169" y="59"/>
                  </a:cubicBezTo>
                  <a:cubicBezTo>
                    <a:pt x="167" y="52"/>
                    <a:pt x="165" y="45"/>
                    <a:pt x="155" y="41"/>
                  </a:cubicBezTo>
                  <a:close/>
                </a:path>
              </a:pathLst>
            </a:custGeom>
            <a:grpFill/>
            <a:ln w="6350" cap="rnd" cmpd="sng">
              <a:noFill/>
              <a:prstDash val="solid"/>
              <a:round/>
              <a:headEnd/>
              <a:tailEnd/>
            </a:ln>
          </p:spPr>
          <p:txBody>
            <a:bodyPr/>
            <a:lstStyle/>
            <a:p>
              <a:pPr>
                <a:defRPr/>
              </a:pPr>
              <a:endParaRPr lang="en-GB"/>
            </a:p>
          </p:txBody>
        </p:sp>
        <p:sp>
          <p:nvSpPr>
            <p:cNvPr id="27" name="Freeform 45"/>
            <p:cNvSpPr>
              <a:spLocks/>
            </p:cNvSpPr>
            <p:nvPr/>
          </p:nvSpPr>
          <p:spPr bwMode="auto">
            <a:xfrm>
              <a:off x="2930" y="3202"/>
              <a:ext cx="372" cy="258"/>
            </a:xfrm>
            <a:custGeom>
              <a:avLst/>
              <a:gdLst/>
              <a:ahLst/>
              <a:cxnLst>
                <a:cxn ang="0">
                  <a:pos x="125" y="7"/>
                </a:cxn>
                <a:cxn ang="0">
                  <a:pos x="89" y="17"/>
                </a:cxn>
                <a:cxn ang="0">
                  <a:pos x="60" y="17"/>
                </a:cxn>
                <a:cxn ang="0">
                  <a:pos x="37" y="17"/>
                </a:cxn>
                <a:cxn ang="0">
                  <a:pos x="15" y="15"/>
                </a:cxn>
                <a:cxn ang="0">
                  <a:pos x="11" y="1"/>
                </a:cxn>
                <a:cxn ang="0">
                  <a:pos x="4" y="18"/>
                </a:cxn>
                <a:cxn ang="0">
                  <a:pos x="16" y="42"/>
                </a:cxn>
                <a:cxn ang="0">
                  <a:pos x="5" y="52"/>
                </a:cxn>
                <a:cxn ang="0">
                  <a:pos x="3" y="67"/>
                </a:cxn>
                <a:cxn ang="0">
                  <a:pos x="17" y="81"/>
                </a:cxn>
                <a:cxn ang="0">
                  <a:pos x="17" y="100"/>
                </a:cxn>
                <a:cxn ang="0">
                  <a:pos x="31" y="99"/>
                </a:cxn>
                <a:cxn ang="0">
                  <a:pos x="51" y="94"/>
                </a:cxn>
                <a:cxn ang="0">
                  <a:pos x="59" y="96"/>
                </a:cxn>
                <a:cxn ang="0">
                  <a:pos x="70" y="100"/>
                </a:cxn>
                <a:cxn ang="0">
                  <a:pos x="91" y="101"/>
                </a:cxn>
                <a:cxn ang="0">
                  <a:pos x="101" y="88"/>
                </a:cxn>
                <a:cxn ang="0">
                  <a:pos x="107" y="81"/>
                </a:cxn>
                <a:cxn ang="0">
                  <a:pos x="118" y="77"/>
                </a:cxn>
                <a:cxn ang="0">
                  <a:pos x="133" y="81"/>
                </a:cxn>
                <a:cxn ang="0">
                  <a:pos x="143" y="79"/>
                </a:cxn>
                <a:cxn ang="0">
                  <a:pos x="135" y="67"/>
                </a:cxn>
                <a:cxn ang="0">
                  <a:pos x="133" y="57"/>
                </a:cxn>
                <a:cxn ang="0">
                  <a:pos x="142" y="34"/>
                </a:cxn>
                <a:cxn ang="0">
                  <a:pos x="156" y="18"/>
                </a:cxn>
                <a:cxn ang="0">
                  <a:pos x="142" y="13"/>
                </a:cxn>
                <a:cxn ang="0">
                  <a:pos x="125" y="7"/>
                </a:cxn>
              </a:cxnLst>
              <a:rect l="0" t="0" r="r" b="b"/>
              <a:pathLst>
                <a:path w="156" h="108">
                  <a:moveTo>
                    <a:pt x="125" y="7"/>
                  </a:moveTo>
                  <a:cubicBezTo>
                    <a:pt x="118" y="0"/>
                    <a:pt x="98" y="9"/>
                    <a:pt x="89" y="17"/>
                  </a:cubicBezTo>
                  <a:cubicBezTo>
                    <a:pt x="77" y="27"/>
                    <a:pt x="69" y="18"/>
                    <a:pt x="60" y="17"/>
                  </a:cubicBezTo>
                  <a:cubicBezTo>
                    <a:pt x="51" y="16"/>
                    <a:pt x="48" y="24"/>
                    <a:pt x="37" y="17"/>
                  </a:cubicBezTo>
                  <a:cubicBezTo>
                    <a:pt x="25" y="10"/>
                    <a:pt x="22" y="20"/>
                    <a:pt x="15" y="15"/>
                  </a:cubicBezTo>
                  <a:cubicBezTo>
                    <a:pt x="9" y="10"/>
                    <a:pt x="30" y="9"/>
                    <a:pt x="11" y="1"/>
                  </a:cubicBezTo>
                  <a:cubicBezTo>
                    <a:pt x="10" y="13"/>
                    <a:pt x="0" y="4"/>
                    <a:pt x="4" y="18"/>
                  </a:cubicBezTo>
                  <a:cubicBezTo>
                    <a:pt x="9" y="38"/>
                    <a:pt x="23" y="32"/>
                    <a:pt x="16" y="42"/>
                  </a:cubicBezTo>
                  <a:cubicBezTo>
                    <a:pt x="10" y="52"/>
                    <a:pt x="4" y="44"/>
                    <a:pt x="5" y="52"/>
                  </a:cubicBezTo>
                  <a:cubicBezTo>
                    <a:pt x="5" y="60"/>
                    <a:pt x="12" y="62"/>
                    <a:pt x="3" y="67"/>
                  </a:cubicBezTo>
                  <a:cubicBezTo>
                    <a:pt x="7" y="77"/>
                    <a:pt x="13" y="74"/>
                    <a:pt x="17" y="81"/>
                  </a:cubicBezTo>
                  <a:cubicBezTo>
                    <a:pt x="20" y="89"/>
                    <a:pt x="16" y="95"/>
                    <a:pt x="17" y="100"/>
                  </a:cubicBezTo>
                  <a:cubicBezTo>
                    <a:pt x="26" y="106"/>
                    <a:pt x="21" y="96"/>
                    <a:pt x="31" y="99"/>
                  </a:cubicBezTo>
                  <a:cubicBezTo>
                    <a:pt x="41" y="101"/>
                    <a:pt x="47" y="90"/>
                    <a:pt x="51" y="94"/>
                  </a:cubicBezTo>
                  <a:cubicBezTo>
                    <a:pt x="55" y="97"/>
                    <a:pt x="55" y="88"/>
                    <a:pt x="59" y="96"/>
                  </a:cubicBezTo>
                  <a:cubicBezTo>
                    <a:pt x="64" y="104"/>
                    <a:pt x="64" y="93"/>
                    <a:pt x="70" y="100"/>
                  </a:cubicBezTo>
                  <a:cubicBezTo>
                    <a:pt x="76" y="108"/>
                    <a:pt x="80" y="102"/>
                    <a:pt x="91" y="101"/>
                  </a:cubicBezTo>
                  <a:cubicBezTo>
                    <a:pt x="103" y="101"/>
                    <a:pt x="87" y="82"/>
                    <a:pt x="101" y="88"/>
                  </a:cubicBezTo>
                  <a:cubicBezTo>
                    <a:pt x="102" y="81"/>
                    <a:pt x="106" y="88"/>
                    <a:pt x="107" y="81"/>
                  </a:cubicBezTo>
                  <a:cubicBezTo>
                    <a:pt x="109" y="73"/>
                    <a:pt x="112" y="84"/>
                    <a:pt x="118" y="77"/>
                  </a:cubicBezTo>
                  <a:cubicBezTo>
                    <a:pt x="125" y="71"/>
                    <a:pt x="128" y="81"/>
                    <a:pt x="133" y="81"/>
                  </a:cubicBezTo>
                  <a:cubicBezTo>
                    <a:pt x="139" y="81"/>
                    <a:pt x="137" y="79"/>
                    <a:pt x="143" y="79"/>
                  </a:cubicBezTo>
                  <a:cubicBezTo>
                    <a:pt x="143" y="70"/>
                    <a:pt x="134" y="75"/>
                    <a:pt x="135" y="67"/>
                  </a:cubicBezTo>
                  <a:cubicBezTo>
                    <a:pt x="137" y="60"/>
                    <a:pt x="119" y="66"/>
                    <a:pt x="133" y="57"/>
                  </a:cubicBezTo>
                  <a:cubicBezTo>
                    <a:pt x="146" y="48"/>
                    <a:pt x="134" y="46"/>
                    <a:pt x="142" y="34"/>
                  </a:cubicBezTo>
                  <a:cubicBezTo>
                    <a:pt x="149" y="22"/>
                    <a:pt x="156" y="42"/>
                    <a:pt x="156" y="18"/>
                  </a:cubicBezTo>
                  <a:cubicBezTo>
                    <a:pt x="151" y="17"/>
                    <a:pt x="146" y="19"/>
                    <a:pt x="142" y="13"/>
                  </a:cubicBezTo>
                  <a:cubicBezTo>
                    <a:pt x="135" y="3"/>
                    <a:pt x="130" y="13"/>
                    <a:pt x="125" y="7"/>
                  </a:cubicBezTo>
                  <a:close/>
                </a:path>
              </a:pathLst>
            </a:custGeom>
            <a:grpFill/>
            <a:ln w="6350" cap="rnd" cmpd="sng">
              <a:noFill/>
              <a:prstDash val="solid"/>
              <a:round/>
              <a:headEnd/>
              <a:tailEnd/>
            </a:ln>
          </p:spPr>
          <p:txBody>
            <a:bodyPr/>
            <a:lstStyle/>
            <a:p>
              <a:pPr>
                <a:defRPr/>
              </a:pPr>
              <a:endParaRPr lang="en-GB"/>
            </a:p>
          </p:txBody>
        </p:sp>
        <p:sp>
          <p:nvSpPr>
            <p:cNvPr id="28" name="Freeform 46"/>
            <p:cNvSpPr>
              <a:spLocks/>
            </p:cNvSpPr>
            <p:nvPr/>
          </p:nvSpPr>
          <p:spPr bwMode="auto">
            <a:xfrm>
              <a:off x="2728" y="3043"/>
              <a:ext cx="262" cy="360"/>
            </a:xfrm>
            <a:custGeom>
              <a:avLst/>
              <a:gdLst/>
              <a:ahLst/>
              <a:cxnLst>
                <a:cxn ang="0">
                  <a:pos x="89" y="85"/>
                </a:cxn>
                <a:cxn ang="0">
                  <a:pos x="96" y="68"/>
                </a:cxn>
                <a:cxn ang="0">
                  <a:pos x="91" y="52"/>
                </a:cxn>
                <a:cxn ang="0">
                  <a:pos x="80" y="57"/>
                </a:cxn>
                <a:cxn ang="0">
                  <a:pos x="66" y="39"/>
                </a:cxn>
                <a:cxn ang="0">
                  <a:pos x="49" y="19"/>
                </a:cxn>
                <a:cxn ang="0">
                  <a:pos x="36" y="2"/>
                </a:cxn>
                <a:cxn ang="0">
                  <a:pos x="19" y="1"/>
                </a:cxn>
                <a:cxn ang="0">
                  <a:pos x="0" y="9"/>
                </a:cxn>
                <a:cxn ang="0">
                  <a:pos x="6" y="29"/>
                </a:cxn>
                <a:cxn ang="0">
                  <a:pos x="15" y="35"/>
                </a:cxn>
                <a:cxn ang="0">
                  <a:pos x="5" y="46"/>
                </a:cxn>
                <a:cxn ang="0">
                  <a:pos x="8" y="60"/>
                </a:cxn>
                <a:cxn ang="0">
                  <a:pos x="20" y="77"/>
                </a:cxn>
                <a:cxn ang="0">
                  <a:pos x="11" y="76"/>
                </a:cxn>
                <a:cxn ang="0">
                  <a:pos x="18" y="91"/>
                </a:cxn>
                <a:cxn ang="0">
                  <a:pos x="11" y="93"/>
                </a:cxn>
                <a:cxn ang="0">
                  <a:pos x="39" y="115"/>
                </a:cxn>
                <a:cxn ang="0">
                  <a:pos x="30" y="122"/>
                </a:cxn>
                <a:cxn ang="0">
                  <a:pos x="31" y="126"/>
                </a:cxn>
                <a:cxn ang="0">
                  <a:pos x="39" y="135"/>
                </a:cxn>
                <a:cxn ang="0">
                  <a:pos x="44" y="149"/>
                </a:cxn>
                <a:cxn ang="0">
                  <a:pos x="54" y="140"/>
                </a:cxn>
                <a:cxn ang="0">
                  <a:pos x="69" y="136"/>
                </a:cxn>
                <a:cxn ang="0">
                  <a:pos x="88" y="134"/>
                </a:cxn>
                <a:cxn ang="0">
                  <a:pos x="90" y="119"/>
                </a:cxn>
                <a:cxn ang="0">
                  <a:pos x="101" y="109"/>
                </a:cxn>
                <a:cxn ang="0">
                  <a:pos x="89" y="85"/>
                </a:cxn>
              </a:cxnLst>
              <a:rect l="0" t="0" r="r" b="b"/>
              <a:pathLst>
                <a:path w="110" h="151">
                  <a:moveTo>
                    <a:pt x="89" y="85"/>
                  </a:moveTo>
                  <a:cubicBezTo>
                    <a:pt x="85" y="71"/>
                    <a:pt x="95" y="80"/>
                    <a:pt x="96" y="68"/>
                  </a:cubicBezTo>
                  <a:cubicBezTo>
                    <a:pt x="81" y="54"/>
                    <a:pt x="110" y="62"/>
                    <a:pt x="91" y="52"/>
                  </a:cubicBezTo>
                  <a:cubicBezTo>
                    <a:pt x="85" y="49"/>
                    <a:pt x="90" y="60"/>
                    <a:pt x="80" y="57"/>
                  </a:cubicBezTo>
                  <a:cubicBezTo>
                    <a:pt x="67" y="54"/>
                    <a:pt x="62" y="44"/>
                    <a:pt x="66" y="39"/>
                  </a:cubicBezTo>
                  <a:cubicBezTo>
                    <a:pt x="72" y="30"/>
                    <a:pt x="46" y="34"/>
                    <a:pt x="49" y="19"/>
                  </a:cubicBezTo>
                  <a:cubicBezTo>
                    <a:pt x="50" y="12"/>
                    <a:pt x="42" y="12"/>
                    <a:pt x="36" y="2"/>
                  </a:cubicBezTo>
                  <a:cubicBezTo>
                    <a:pt x="26" y="1"/>
                    <a:pt x="23" y="0"/>
                    <a:pt x="19" y="1"/>
                  </a:cubicBezTo>
                  <a:cubicBezTo>
                    <a:pt x="15" y="1"/>
                    <a:pt x="12" y="6"/>
                    <a:pt x="0" y="9"/>
                  </a:cubicBezTo>
                  <a:cubicBezTo>
                    <a:pt x="5" y="14"/>
                    <a:pt x="3" y="26"/>
                    <a:pt x="6" y="29"/>
                  </a:cubicBezTo>
                  <a:cubicBezTo>
                    <a:pt x="13" y="36"/>
                    <a:pt x="17" y="31"/>
                    <a:pt x="15" y="35"/>
                  </a:cubicBezTo>
                  <a:cubicBezTo>
                    <a:pt x="13" y="38"/>
                    <a:pt x="7" y="34"/>
                    <a:pt x="5" y="46"/>
                  </a:cubicBezTo>
                  <a:cubicBezTo>
                    <a:pt x="17" y="43"/>
                    <a:pt x="15" y="43"/>
                    <a:pt x="8" y="60"/>
                  </a:cubicBezTo>
                  <a:cubicBezTo>
                    <a:pt x="5" y="66"/>
                    <a:pt x="23" y="74"/>
                    <a:pt x="20" y="77"/>
                  </a:cubicBezTo>
                  <a:cubicBezTo>
                    <a:pt x="16" y="80"/>
                    <a:pt x="12" y="74"/>
                    <a:pt x="11" y="76"/>
                  </a:cubicBezTo>
                  <a:cubicBezTo>
                    <a:pt x="10" y="76"/>
                    <a:pt x="21" y="87"/>
                    <a:pt x="18" y="91"/>
                  </a:cubicBezTo>
                  <a:cubicBezTo>
                    <a:pt x="16" y="93"/>
                    <a:pt x="15" y="86"/>
                    <a:pt x="11" y="93"/>
                  </a:cubicBezTo>
                  <a:cubicBezTo>
                    <a:pt x="18" y="105"/>
                    <a:pt x="38" y="111"/>
                    <a:pt x="39" y="115"/>
                  </a:cubicBezTo>
                  <a:cubicBezTo>
                    <a:pt x="40" y="119"/>
                    <a:pt x="24" y="119"/>
                    <a:pt x="30" y="122"/>
                  </a:cubicBezTo>
                  <a:cubicBezTo>
                    <a:pt x="33" y="123"/>
                    <a:pt x="29" y="123"/>
                    <a:pt x="31" y="126"/>
                  </a:cubicBezTo>
                  <a:cubicBezTo>
                    <a:pt x="37" y="128"/>
                    <a:pt x="31" y="133"/>
                    <a:pt x="39" y="135"/>
                  </a:cubicBezTo>
                  <a:cubicBezTo>
                    <a:pt x="46" y="138"/>
                    <a:pt x="44" y="143"/>
                    <a:pt x="44" y="149"/>
                  </a:cubicBezTo>
                  <a:cubicBezTo>
                    <a:pt x="51" y="151"/>
                    <a:pt x="43" y="143"/>
                    <a:pt x="54" y="140"/>
                  </a:cubicBezTo>
                  <a:cubicBezTo>
                    <a:pt x="65" y="137"/>
                    <a:pt x="60" y="135"/>
                    <a:pt x="69" y="136"/>
                  </a:cubicBezTo>
                  <a:cubicBezTo>
                    <a:pt x="78" y="138"/>
                    <a:pt x="80" y="132"/>
                    <a:pt x="88" y="134"/>
                  </a:cubicBezTo>
                  <a:cubicBezTo>
                    <a:pt x="97" y="129"/>
                    <a:pt x="90" y="127"/>
                    <a:pt x="90" y="119"/>
                  </a:cubicBezTo>
                  <a:cubicBezTo>
                    <a:pt x="89" y="111"/>
                    <a:pt x="95" y="119"/>
                    <a:pt x="101" y="109"/>
                  </a:cubicBezTo>
                  <a:cubicBezTo>
                    <a:pt x="108" y="99"/>
                    <a:pt x="94" y="105"/>
                    <a:pt x="89" y="85"/>
                  </a:cubicBezTo>
                  <a:close/>
                </a:path>
              </a:pathLst>
            </a:custGeom>
            <a:grpFill/>
            <a:ln w="6350" cap="rnd" cmpd="sng">
              <a:noFill/>
              <a:prstDash val="solid"/>
              <a:round/>
              <a:headEnd/>
              <a:tailEnd/>
            </a:ln>
          </p:spPr>
          <p:txBody>
            <a:bodyPr/>
            <a:lstStyle/>
            <a:p>
              <a:pPr>
                <a:defRPr/>
              </a:pPr>
              <a:endParaRPr lang="en-GB"/>
            </a:p>
          </p:txBody>
        </p:sp>
        <p:sp>
          <p:nvSpPr>
            <p:cNvPr id="29" name="Freeform 47"/>
            <p:cNvSpPr>
              <a:spLocks/>
            </p:cNvSpPr>
            <p:nvPr/>
          </p:nvSpPr>
          <p:spPr bwMode="auto">
            <a:xfrm>
              <a:off x="2821" y="3357"/>
              <a:ext cx="157" cy="124"/>
            </a:xfrm>
            <a:custGeom>
              <a:avLst/>
              <a:gdLst/>
              <a:ahLst/>
              <a:cxnLst>
                <a:cxn ang="0">
                  <a:pos x="63" y="16"/>
                </a:cxn>
                <a:cxn ang="0">
                  <a:pos x="49" y="2"/>
                </a:cxn>
                <a:cxn ang="0">
                  <a:pos x="30" y="4"/>
                </a:cxn>
                <a:cxn ang="0">
                  <a:pos x="15" y="8"/>
                </a:cxn>
                <a:cxn ang="0">
                  <a:pos x="5" y="17"/>
                </a:cxn>
                <a:cxn ang="0">
                  <a:pos x="3" y="28"/>
                </a:cxn>
                <a:cxn ang="0">
                  <a:pos x="3" y="35"/>
                </a:cxn>
                <a:cxn ang="0">
                  <a:pos x="12" y="49"/>
                </a:cxn>
                <a:cxn ang="0">
                  <a:pos x="15" y="52"/>
                </a:cxn>
                <a:cxn ang="0">
                  <a:pos x="46" y="42"/>
                </a:cxn>
                <a:cxn ang="0">
                  <a:pos x="63" y="35"/>
                </a:cxn>
                <a:cxn ang="0">
                  <a:pos x="63" y="16"/>
                </a:cxn>
              </a:cxnLst>
              <a:rect l="0" t="0" r="r" b="b"/>
              <a:pathLst>
                <a:path w="66" h="52">
                  <a:moveTo>
                    <a:pt x="63" y="16"/>
                  </a:moveTo>
                  <a:cubicBezTo>
                    <a:pt x="59" y="9"/>
                    <a:pt x="53" y="12"/>
                    <a:pt x="49" y="2"/>
                  </a:cubicBezTo>
                  <a:cubicBezTo>
                    <a:pt x="41" y="0"/>
                    <a:pt x="39" y="6"/>
                    <a:pt x="30" y="4"/>
                  </a:cubicBezTo>
                  <a:cubicBezTo>
                    <a:pt x="21" y="3"/>
                    <a:pt x="26" y="5"/>
                    <a:pt x="15" y="8"/>
                  </a:cubicBezTo>
                  <a:cubicBezTo>
                    <a:pt x="4" y="11"/>
                    <a:pt x="12" y="19"/>
                    <a:pt x="5" y="17"/>
                  </a:cubicBezTo>
                  <a:cubicBezTo>
                    <a:pt x="3" y="24"/>
                    <a:pt x="6" y="25"/>
                    <a:pt x="3" y="28"/>
                  </a:cubicBezTo>
                  <a:cubicBezTo>
                    <a:pt x="0" y="31"/>
                    <a:pt x="6" y="31"/>
                    <a:pt x="3" y="35"/>
                  </a:cubicBezTo>
                  <a:cubicBezTo>
                    <a:pt x="1" y="39"/>
                    <a:pt x="10" y="52"/>
                    <a:pt x="12" y="49"/>
                  </a:cubicBezTo>
                  <a:cubicBezTo>
                    <a:pt x="14" y="47"/>
                    <a:pt x="14" y="50"/>
                    <a:pt x="15" y="52"/>
                  </a:cubicBezTo>
                  <a:cubicBezTo>
                    <a:pt x="50" y="50"/>
                    <a:pt x="30" y="38"/>
                    <a:pt x="46" y="42"/>
                  </a:cubicBezTo>
                  <a:cubicBezTo>
                    <a:pt x="63" y="47"/>
                    <a:pt x="56" y="36"/>
                    <a:pt x="63" y="35"/>
                  </a:cubicBezTo>
                  <a:cubicBezTo>
                    <a:pt x="62" y="30"/>
                    <a:pt x="66" y="24"/>
                    <a:pt x="63" y="16"/>
                  </a:cubicBezTo>
                  <a:close/>
                </a:path>
              </a:pathLst>
            </a:custGeom>
            <a:grpFill/>
            <a:ln w="6350" cap="rnd" cmpd="sng">
              <a:noFill/>
              <a:prstDash val="solid"/>
              <a:round/>
              <a:headEnd/>
              <a:tailEnd/>
            </a:ln>
          </p:spPr>
          <p:txBody>
            <a:bodyPr/>
            <a:lstStyle/>
            <a:p>
              <a:pPr>
                <a:defRPr/>
              </a:pPr>
              <a:endParaRPr lang="en-GB"/>
            </a:p>
          </p:txBody>
        </p:sp>
        <p:sp>
          <p:nvSpPr>
            <p:cNvPr id="30" name="Freeform 48"/>
            <p:cNvSpPr>
              <a:spLocks/>
            </p:cNvSpPr>
            <p:nvPr/>
          </p:nvSpPr>
          <p:spPr bwMode="auto">
            <a:xfrm>
              <a:off x="2744" y="3322"/>
              <a:ext cx="120" cy="255"/>
            </a:xfrm>
            <a:custGeom>
              <a:avLst/>
              <a:gdLst/>
              <a:ahLst/>
              <a:cxnLst>
                <a:cxn ang="0">
                  <a:pos x="44" y="64"/>
                </a:cxn>
                <a:cxn ang="0">
                  <a:pos x="35" y="50"/>
                </a:cxn>
                <a:cxn ang="0">
                  <a:pos x="35" y="43"/>
                </a:cxn>
                <a:cxn ang="0">
                  <a:pos x="37" y="32"/>
                </a:cxn>
                <a:cxn ang="0">
                  <a:pos x="32" y="18"/>
                </a:cxn>
                <a:cxn ang="0">
                  <a:pos x="24" y="9"/>
                </a:cxn>
                <a:cxn ang="0">
                  <a:pos x="16" y="7"/>
                </a:cxn>
                <a:cxn ang="0">
                  <a:pos x="7" y="19"/>
                </a:cxn>
                <a:cxn ang="0">
                  <a:pos x="7" y="32"/>
                </a:cxn>
                <a:cxn ang="0">
                  <a:pos x="9" y="62"/>
                </a:cxn>
                <a:cxn ang="0">
                  <a:pos x="6" y="77"/>
                </a:cxn>
                <a:cxn ang="0">
                  <a:pos x="11" y="88"/>
                </a:cxn>
                <a:cxn ang="0">
                  <a:pos x="24" y="107"/>
                </a:cxn>
                <a:cxn ang="0">
                  <a:pos x="33" y="102"/>
                </a:cxn>
                <a:cxn ang="0">
                  <a:pos x="31" y="96"/>
                </a:cxn>
                <a:cxn ang="0">
                  <a:pos x="40" y="89"/>
                </a:cxn>
                <a:cxn ang="0">
                  <a:pos x="48" y="77"/>
                </a:cxn>
                <a:cxn ang="0">
                  <a:pos x="47" y="67"/>
                </a:cxn>
                <a:cxn ang="0">
                  <a:pos x="44" y="64"/>
                </a:cxn>
              </a:cxnLst>
              <a:rect l="0" t="0" r="r" b="b"/>
              <a:pathLst>
                <a:path w="50" h="107">
                  <a:moveTo>
                    <a:pt x="44" y="64"/>
                  </a:moveTo>
                  <a:cubicBezTo>
                    <a:pt x="42" y="67"/>
                    <a:pt x="33" y="54"/>
                    <a:pt x="35" y="50"/>
                  </a:cubicBezTo>
                  <a:cubicBezTo>
                    <a:pt x="38" y="46"/>
                    <a:pt x="32" y="46"/>
                    <a:pt x="35" y="43"/>
                  </a:cubicBezTo>
                  <a:cubicBezTo>
                    <a:pt x="38" y="40"/>
                    <a:pt x="35" y="39"/>
                    <a:pt x="37" y="32"/>
                  </a:cubicBezTo>
                  <a:cubicBezTo>
                    <a:pt x="37" y="26"/>
                    <a:pt x="39" y="21"/>
                    <a:pt x="32" y="18"/>
                  </a:cubicBezTo>
                  <a:cubicBezTo>
                    <a:pt x="24" y="16"/>
                    <a:pt x="30" y="11"/>
                    <a:pt x="24" y="9"/>
                  </a:cubicBezTo>
                  <a:cubicBezTo>
                    <a:pt x="19" y="13"/>
                    <a:pt x="19" y="14"/>
                    <a:pt x="16" y="7"/>
                  </a:cubicBezTo>
                  <a:cubicBezTo>
                    <a:pt x="14" y="0"/>
                    <a:pt x="12" y="13"/>
                    <a:pt x="7" y="19"/>
                  </a:cubicBezTo>
                  <a:cubicBezTo>
                    <a:pt x="2" y="24"/>
                    <a:pt x="10" y="22"/>
                    <a:pt x="7" y="32"/>
                  </a:cubicBezTo>
                  <a:cubicBezTo>
                    <a:pt x="16" y="34"/>
                    <a:pt x="6" y="58"/>
                    <a:pt x="9" y="62"/>
                  </a:cubicBezTo>
                  <a:cubicBezTo>
                    <a:pt x="12" y="66"/>
                    <a:pt x="2" y="67"/>
                    <a:pt x="6" y="77"/>
                  </a:cubicBezTo>
                  <a:cubicBezTo>
                    <a:pt x="10" y="88"/>
                    <a:pt x="0" y="81"/>
                    <a:pt x="11" y="88"/>
                  </a:cubicBezTo>
                  <a:cubicBezTo>
                    <a:pt x="26" y="98"/>
                    <a:pt x="16" y="104"/>
                    <a:pt x="24" y="107"/>
                  </a:cubicBezTo>
                  <a:cubicBezTo>
                    <a:pt x="26" y="105"/>
                    <a:pt x="32" y="105"/>
                    <a:pt x="33" y="102"/>
                  </a:cubicBezTo>
                  <a:cubicBezTo>
                    <a:pt x="33" y="100"/>
                    <a:pt x="29" y="99"/>
                    <a:pt x="31" y="96"/>
                  </a:cubicBezTo>
                  <a:cubicBezTo>
                    <a:pt x="32" y="93"/>
                    <a:pt x="39" y="96"/>
                    <a:pt x="40" y="89"/>
                  </a:cubicBezTo>
                  <a:cubicBezTo>
                    <a:pt x="41" y="74"/>
                    <a:pt x="45" y="83"/>
                    <a:pt x="48" y="77"/>
                  </a:cubicBezTo>
                  <a:cubicBezTo>
                    <a:pt x="50" y="71"/>
                    <a:pt x="46" y="71"/>
                    <a:pt x="47" y="67"/>
                  </a:cubicBezTo>
                  <a:cubicBezTo>
                    <a:pt x="46" y="65"/>
                    <a:pt x="46" y="62"/>
                    <a:pt x="44" y="64"/>
                  </a:cubicBezTo>
                  <a:close/>
                </a:path>
              </a:pathLst>
            </a:custGeom>
            <a:grpFill/>
            <a:ln w="6350" cap="rnd" cmpd="sng">
              <a:noFill/>
              <a:prstDash val="solid"/>
              <a:round/>
              <a:headEnd/>
              <a:tailEnd/>
            </a:ln>
          </p:spPr>
          <p:txBody>
            <a:bodyPr/>
            <a:lstStyle/>
            <a:p>
              <a:pPr>
                <a:defRPr/>
              </a:pPr>
              <a:endParaRPr lang="en-GB"/>
            </a:p>
          </p:txBody>
        </p:sp>
        <p:sp>
          <p:nvSpPr>
            <p:cNvPr id="31" name="Freeform 49"/>
            <p:cNvSpPr>
              <a:spLocks/>
            </p:cNvSpPr>
            <p:nvPr/>
          </p:nvSpPr>
          <p:spPr bwMode="auto">
            <a:xfrm>
              <a:off x="2573" y="2831"/>
              <a:ext cx="396" cy="252"/>
            </a:xfrm>
            <a:custGeom>
              <a:avLst/>
              <a:gdLst/>
              <a:ahLst/>
              <a:cxnLst>
                <a:cxn ang="0">
                  <a:pos x="165" y="24"/>
                </a:cxn>
                <a:cxn ang="0">
                  <a:pos x="161" y="21"/>
                </a:cxn>
                <a:cxn ang="0">
                  <a:pos x="146" y="9"/>
                </a:cxn>
                <a:cxn ang="0">
                  <a:pos x="136" y="11"/>
                </a:cxn>
                <a:cxn ang="0">
                  <a:pos x="126" y="5"/>
                </a:cxn>
                <a:cxn ang="0">
                  <a:pos x="110" y="4"/>
                </a:cxn>
                <a:cxn ang="0">
                  <a:pos x="102" y="15"/>
                </a:cxn>
                <a:cxn ang="0">
                  <a:pos x="93" y="20"/>
                </a:cxn>
                <a:cxn ang="0">
                  <a:pos x="83" y="19"/>
                </a:cxn>
                <a:cxn ang="0">
                  <a:pos x="67" y="22"/>
                </a:cxn>
                <a:cxn ang="0">
                  <a:pos x="66" y="31"/>
                </a:cxn>
                <a:cxn ang="0">
                  <a:pos x="48" y="34"/>
                </a:cxn>
                <a:cxn ang="0">
                  <a:pos x="24" y="23"/>
                </a:cxn>
                <a:cxn ang="0">
                  <a:pos x="21" y="35"/>
                </a:cxn>
                <a:cxn ang="0">
                  <a:pos x="7" y="35"/>
                </a:cxn>
                <a:cxn ang="0">
                  <a:pos x="13" y="42"/>
                </a:cxn>
                <a:cxn ang="0">
                  <a:pos x="7" y="48"/>
                </a:cxn>
                <a:cxn ang="0">
                  <a:pos x="8" y="56"/>
                </a:cxn>
                <a:cxn ang="0">
                  <a:pos x="0" y="64"/>
                </a:cxn>
                <a:cxn ang="0">
                  <a:pos x="9" y="78"/>
                </a:cxn>
                <a:cxn ang="0">
                  <a:pos x="32" y="97"/>
                </a:cxn>
                <a:cxn ang="0">
                  <a:pos x="55" y="104"/>
                </a:cxn>
                <a:cxn ang="0">
                  <a:pos x="65" y="98"/>
                </a:cxn>
                <a:cxn ang="0">
                  <a:pos x="84" y="90"/>
                </a:cxn>
                <a:cxn ang="0">
                  <a:pos x="101" y="91"/>
                </a:cxn>
                <a:cxn ang="0">
                  <a:pos x="112" y="89"/>
                </a:cxn>
                <a:cxn ang="0">
                  <a:pos x="114" y="86"/>
                </a:cxn>
                <a:cxn ang="0">
                  <a:pos x="120" y="87"/>
                </a:cxn>
                <a:cxn ang="0">
                  <a:pos x="134" y="65"/>
                </a:cxn>
                <a:cxn ang="0">
                  <a:pos x="140" y="52"/>
                </a:cxn>
                <a:cxn ang="0">
                  <a:pos x="149" y="36"/>
                </a:cxn>
                <a:cxn ang="0">
                  <a:pos x="166" y="26"/>
                </a:cxn>
                <a:cxn ang="0">
                  <a:pos x="165" y="24"/>
                </a:cxn>
              </a:cxnLst>
              <a:rect l="0" t="0" r="r" b="b"/>
              <a:pathLst>
                <a:path w="166" h="106">
                  <a:moveTo>
                    <a:pt x="165" y="24"/>
                  </a:moveTo>
                  <a:cubicBezTo>
                    <a:pt x="166" y="23"/>
                    <a:pt x="166" y="20"/>
                    <a:pt x="161" y="21"/>
                  </a:cubicBezTo>
                  <a:cubicBezTo>
                    <a:pt x="156" y="22"/>
                    <a:pt x="159" y="14"/>
                    <a:pt x="146" y="9"/>
                  </a:cubicBezTo>
                  <a:cubicBezTo>
                    <a:pt x="146" y="10"/>
                    <a:pt x="138" y="13"/>
                    <a:pt x="136" y="11"/>
                  </a:cubicBezTo>
                  <a:cubicBezTo>
                    <a:pt x="134" y="9"/>
                    <a:pt x="133" y="0"/>
                    <a:pt x="126" y="5"/>
                  </a:cubicBezTo>
                  <a:cubicBezTo>
                    <a:pt x="120" y="9"/>
                    <a:pt x="117" y="3"/>
                    <a:pt x="110" y="4"/>
                  </a:cubicBezTo>
                  <a:cubicBezTo>
                    <a:pt x="104" y="5"/>
                    <a:pt x="106" y="13"/>
                    <a:pt x="102" y="15"/>
                  </a:cubicBezTo>
                  <a:cubicBezTo>
                    <a:pt x="101" y="16"/>
                    <a:pt x="96" y="19"/>
                    <a:pt x="93" y="20"/>
                  </a:cubicBezTo>
                  <a:cubicBezTo>
                    <a:pt x="90" y="21"/>
                    <a:pt x="85" y="12"/>
                    <a:pt x="83" y="19"/>
                  </a:cubicBezTo>
                  <a:cubicBezTo>
                    <a:pt x="81" y="26"/>
                    <a:pt x="74" y="20"/>
                    <a:pt x="67" y="22"/>
                  </a:cubicBezTo>
                  <a:cubicBezTo>
                    <a:pt x="60" y="24"/>
                    <a:pt x="67" y="31"/>
                    <a:pt x="66" y="31"/>
                  </a:cubicBezTo>
                  <a:cubicBezTo>
                    <a:pt x="64" y="31"/>
                    <a:pt x="61" y="32"/>
                    <a:pt x="48" y="34"/>
                  </a:cubicBezTo>
                  <a:cubicBezTo>
                    <a:pt x="35" y="36"/>
                    <a:pt x="32" y="24"/>
                    <a:pt x="24" y="23"/>
                  </a:cubicBezTo>
                  <a:cubicBezTo>
                    <a:pt x="20" y="28"/>
                    <a:pt x="25" y="35"/>
                    <a:pt x="21" y="35"/>
                  </a:cubicBezTo>
                  <a:cubicBezTo>
                    <a:pt x="17" y="36"/>
                    <a:pt x="10" y="33"/>
                    <a:pt x="7" y="35"/>
                  </a:cubicBezTo>
                  <a:cubicBezTo>
                    <a:pt x="6" y="36"/>
                    <a:pt x="15" y="38"/>
                    <a:pt x="13" y="42"/>
                  </a:cubicBezTo>
                  <a:cubicBezTo>
                    <a:pt x="11" y="46"/>
                    <a:pt x="6" y="43"/>
                    <a:pt x="7" y="48"/>
                  </a:cubicBezTo>
                  <a:cubicBezTo>
                    <a:pt x="7" y="55"/>
                    <a:pt x="10" y="55"/>
                    <a:pt x="8" y="56"/>
                  </a:cubicBezTo>
                  <a:cubicBezTo>
                    <a:pt x="7" y="57"/>
                    <a:pt x="1" y="63"/>
                    <a:pt x="0" y="64"/>
                  </a:cubicBezTo>
                  <a:cubicBezTo>
                    <a:pt x="8" y="65"/>
                    <a:pt x="3" y="74"/>
                    <a:pt x="9" y="78"/>
                  </a:cubicBezTo>
                  <a:cubicBezTo>
                    <a:pt x="32" y="92"/>
                    <a:pt x="25" y="97"/>
                    <a:pt x="32" y="97"/>
                  </a:cubicBezTo>
                  <a:cubicBezTo>
                    <a:pt x="38" y="97"/>
                    <a:pt x="48" y="106"/>
                    <a:pt x="55" y="104"/>
                  </a:cubicBezTo>
                  <a:cubicBezTo>
                    <a:pt x="62" y="102"/>
                    <a:pt x="58" y="97"/>
                    <a:pt x="65" y="98"/>
                  </a:cubicBezTo>
                  <a:cubicBezTo>
                    <a:pt x="77" y="95"/>
                    <a:pt x="80" y="90"/>
                    <a:pt x="84" y="90"/>
                  </a:cubicBezTo>
                  <a:cubicBezTo>
                    <a:pt x="88" y="89"/>
                    <a:pt x="91" y="90"/>
                    <a:pt x="101" y="91"/>
                  </a:cubicBezTo>
                  <a:cubicBezTo>
                    <a:pt x="102" y="90"/>
                    <a:pt x="107" y="90"/>
                    <a:pt x="112" y="89"/>
                  </a:cubicBezTo>
                  <a:cubicBezTo>
                    <a:pt x="116" y="88"/>
                    <a:pt x="110" y="87"/>
                    <a:pt x="114" y="86"/>
                  </a:cubicBezTo>
                  <a:cubicBezTo>
                    <a:pt x="117" y="85"/>
                    <a:pt x="118" y="88"/>
                    <a:pt x="120" y="87"/>
                  </a:cubicBezTo>
                  <a:cubicBezTo>
                    <a:pt x="123" y="87"/>
                    <a:pt x="130" y="72"/>
                    <a:pt x="134" y="65"/>
                  </a:cubicBezTo>
                  <a:cubicBezTo>
                    <a:pt x="138" y="57"/>
                    <a:pt x="132" y="60"/>
                    <a:pt x="140" y="52"/>
                  </a:cubicBezTo>
                  <a:cubicBezTo>
                    <a:pt x="149" y="42"/>
                    <a:pt x="143" y="42"/>
                    <a:pt x="149" y="36"/>
                  </a:cubicBezTo>
                  <a:cubicBezTo>
                    <a:pt x="155" y="28"/>
                    <a:pt x="156" y="39"/>
                    <a:pt x="166" y="26"/>
                  </a:cubicBezTo>
                  <a:cubicBezTo>
                    <a:pt x="165" y="25"/>
                    <a:pt x="165" y="24"/>
                    <a:pt x="165" y="24"/>
                  </a:cubicBezTo>
                  <a:close/>
                </a:path>
              </a:pathLst>
            </a:custGeom>
            <a:grpFill/>
            <a:ln w="6350" cap="rnd" cmpd="sng">
              <a:noFill/>
              <a:prstDash val="solid"/>
              <a:round/>
              <a:headEnd/>
              <a:tailEnd/>
            </a:ln>
          </p:spPr>
          <p:txBody>
            <a:bodyPr/>
            <a:lstStyle/>
            <a:p>
              <a:pPr>
                <a:defRPr/>
              </a:pPr>
              <a:endParaRPr lang="en-GB"/>
            </a:p>
          </p:txBody>
        </p:sp>
        <p:sp>
          <p:nvSpPr>
            <p:cNvPr id="32" name="Freeform 50"/>
            <p:cNvSpPr>
              <a:spLocks/>
            </p:cNvSpPr>
            <p:nvPr/>
          </p:nvSpPr>
          <p:spPr bwMode="auto">
            <a:xfrm>
              <a:off x="2599" y="2745"/>
              <a:ext cx="351" cy="171"/>
            </a:xfrm>
            <a:custGeom>
              <a:avLst/>
              <a:gdLst/>
              <a:ahLst/>
              <a:cxnLst>
                <a:cxn ang="0">
                  <a:pos x="131" y="13"/>
                </a:cxn>
                <a:cxn ang="0">
                  <a:pos x="95" y="10"/>
                </a:cxn>
                <a:cxn ang="0">
                  <a:pos x="84" y="18"/>
                </a:cxn>
                <a:cxn ang="0">
                  <a:pos x="79" y="14"/>
                </a:cxn>
                <a:cxn ang="0">
                  <a:pos x="66" y="6"/>
                </a:cxn>
                <a:cxn ang="0">
                  <a:pos x="58" y="9"/>
                </a:cxn>
                <a:cxn ang="0">
                  <a:pos x="55" y="6"/>
                </a:cxn>
                <a:cxn ang="0">
                  <a:pos x="29" y="29"/>
                </a:cxn>
                <a:cxn ang="0">
                  <a:pos x="9" y="37"/>
                </a:cxn>
                <a:cxn ang="0">
                  <a:pos x="13" y="59"/>
                </a:cxn>
                <a:cxn ang="0">
                  <a:pos x="37" y="70"/>
                </a:cxn>
                <a:cxn ang="0">
                  <a:pos x="55" y="67"/>
                </a:cxn>
                <a:cxn ang="0">
                  <a:pos x="56" y="58"/>
                </a:cxn>
                <a:cxn ang="0">
                  <a:pos x="72" y="55"/>
                </a:cxn>
                <a:cxn ang="0">
                  <a:pos x="82" y="56"/>
                </a:cxn>
                <a:cxn ang="0">
                  <a:pos x="91" y="51"/>
                </a:cxn>
                <a:cxn ang="0">
                  <a:pos x="99" y="40"/>
                </a:cxn>
                <a:cxn ang="0">
                  <a:pos x="115" y="41"/>
                </a:cxn>
                <a:cxn ang="0">
                  <a:pos x="125" y="47"/>
                </a:cxn>
                <a:cxn ang="0">
                  <a:pos x="135" y="45"/>
                </a:cxn>
                <a:cxn ang="0">
                  <a:pos x="143" y="31"/>
                </a:cxn>
                <a:cxn ang="0">
                  <a:pos x="146" y="22"/>
                </a:cxn>
                <a:cxn ang="0">
                  <a:pos x="131" y="13"/>
                </a:cxn>
              </a:cxnLst>
              <a:rect l="0" t="0" r="r" b="b"/>
              <a:pathLst>
                <a:path w="147" h="72">
                  <a:moveTo>
                    <a:pt x="131" y="13"/>
                  </a:moveTo>
                  <a:cubicBezTo>
                    <a:pt x="117" y="8"/>
                    <a:pt x="99" y="10"/>
                    <a:pt x="95" y="10"/>
                  </a:cubicBezTo>
                  <a:cubicBezTo>
                    <a:pt x="89" y="9"/>
                    <a:pt x="87" y="20"/>
                    <a:pt x="84" y="18"/>
                  </a:cubicBezTo>
                  <a:cubicBezTo>
                    <a:pt x="81" y="15"/>
                    <a:pt x="77" y="19"/>
                    <a:pt x="79" y="14"/>
                  </a:cubicBezTo>
                  <a:cubicBezTo>
                    <a:pt x="81" y="6"/>
                    <a:pt x="70" y="0"/>
                    <a:pt x="66" y="6"/>
                  </a:cubicBezTo>
                  <a:cubicBezTo>
                    <a:pt x="61" y="12"/>
                    <a:pt x="58" y="12"/>
                    <a:pt x="58" y="9"/>
                  </a:cubicBezTo>
                  <a:cubicBezTo>
                    <a:pt x="58" y="6"/>
                    <a:pt x="57" y="7"/>
                    <a:pt x="55" y="6"/>
                  </a:cubicBezTo>
                  <a:cubicBezTo>
                    <a:pt x="29" y="15"/>
                    <a:pt x="42" y="22"/>
                    <a:pt x="29" y="29"/>
                  </a:cubicBezTo>
                  <a:cubicBezTo>
                    <a:pt x="21" y="34"/>
                    <a:pt x="15" y="24"/>
                    <a:pt x="9" y="37"/>
                  </a:cubicBezTo>
                  <a:cubicBezTo>
                    <a:pt x="7" y="46"/>
                    <a:pt x="0" y="45"/>
                    <a:pt x="13" y="59"/>
                  </a:cubicBezTo>
                  <a:cubicBezTo>
                    <a:pt x="21" y="60"/>
                    <a:pt x="24" y="72"/>
                    <a:pt x="37" y="70"/>
                  </a:cubicBezTo>
                  <a:cubicBezTo>
                    <a:pt x="50" y="68"/>
                    <a:pt x="53" y="67"/>
                    <a:pt x="55" y="67"/>
                  </a:cubicBezTo>
                  <a:cubicBezTo>
                    <a:pt x="56" y="67"/>
                    <a:pt x="49" y="60"/>
                    <a:pt x="56" y="58"/>
                  </a:cubicBezTo>
                  <a:cubicBezTo>
                    <a:pt x="63" y="56"/>
                    <a:pt x="70" y="62"/>
                    <a:pt x="72" y="55"/>
                  </a:cubicBezTo>
                  <a:cubicBezTo>
                    <a:pt x="74" y="48"/>
                    <a:pt x="79" y="57"/>
                    <a:pt x="82" y="56"/>
                  </a:cubicBezTo>
                  <a:cubicBezTo>
                    <a:pt x="85" y="55"/>
                    <a:pt x="90" y="52"/>
                    <a:pt x="91" y="51"/>
                  </a:cubicBezTo>
                  <a:cubicBezTo>
                    <a:pt x="95" y="49"/>
                    <a:pt x="93" y="41"/>
                    <a:pt x="99" y="40"/>
                  </a:cubicBezTo>
                  <a:cubicBezTo>
                    <a:pt x="106" y="39"/>
                    <a:pt x="109" y="45"/>
                    <a:pt x="115" y="41"/>
                  </a:cubicBezTo>
                  <a:cubicBezTo>
                    <a:pt x="122" y="36"/>
                    <a:pt x="123" y="45"/>
                    <a:pt x="125" y="47"/>
                  </a:cubicBezTo>
                  <a:cubicBezTo>
                    <a:pt x="127" y="49"/>
                    <a:pt x="135" y="46"/>
                    <a:pt x="135" y="45"/>
                  </a:cubicBezTo>
                  <a:cubicBezTo>
                    <a:pt x="138" y="34"/>
                    <a:pt x="142" y="36"/>
                    <a:pt x="143" y="31"/>
                  </a:cubicBezTo>
                  <a:cubicBezTo>
                    <a:pt x="145" y="25"/>
                    <a:pt x="147" y="25"/>
                    <a:pt x="146" y="22"/>
                  </a:cubicBezTo>
                  <a:cubicBezTo>
                    <a:pt x="129" y="17"/>
                    <a:pt x="135" y="14"/>
                    <a:pt x="131" y="13"/>
                  </a:cubicBezTo>
                  <a:close/>
                </a:path>
              </a:pathLst>
            </a:custGeom>
            <a:grpFill/>
            <a:ln w="6350" cap="rnd" cmpd="sng">
              <a:noFill/>
              <a:prstDash val="solid"/>
              <a:round/>
              <a:headEnd/>
              <a:tailEnd/>
            </a:ln>
          </p:spPr>
          <p:txBody>
            <a:bodyPr/>
            <a:lstStyle/>
            <a:p>
              <a:pPr>
                <a:defRPr/>
              </a:pPr>
              <a:endParaRPr lang="en-GB"/>
            </a:p>
          </p:txBody>
        </p:sp>
        <p:sp>
          <p:nvSpPr>
            <p:cNvPr id="33" name="Freeform 51"/>
            <p:cNvSpPr>
              <a:spLocks/>
            </p:cNvSpPr>
            <p:nvPr/>
          </p:nvSpPr>
          <p:spPr bwMode="auto">
            <a:xfrm>
              <a:off x="2408" y="2983"/>
              <a:ext cx="186" cy="129"/>
            </a:xfrm>
            <a:custGeom>
              <a:avLst/>
              <a:gdLst/>
              <a:ahLst/>
              <a:cxnLst>
                <a:cxn ang="0">
                  <a:pos x="69" y="0"/>
                </a:cxn>
                <a:cxn ang="0">
                  <a:pos x="65" y="4"/>
                </a:cxn>
                <a:cxn ang="0">
                  <a:pos x="59" y="7"/>
                </a:cxn>
                <a:cxn ang="0">
                  <a:pos x="48" y="9"/>
                </a:cxn>
                <a:cxn ang="0">
                  <a:pos x="33" y="15"/>
                </a:cxn>
                <a:cxn ang="0">
                  <a:pos x="23" y="15"/>
                </a:cxn>
                <a:cxn ang="0">
                  <a:pos x="8" y="13"/>
                </a:cxn>
                <a:cxn ang="0">
                  <a:pos x="1" y="22"/>
                </a:cxn>
                <a:cxn ang="0">
                  <a:pos x="6" y="27"/>
                </a:cxn>
                <a:cxn ang="0">
                  <a:pos x="7" y="38"/>
                </a:cxn>
                <a:cxn ang="0">
                  <a:pos x="8" y="46"/>
                </a:cxn>
                <a:cxn ang="0">
                  <a:pos x="4" y="50"/>
                </a:cxn>
                <a:cxn ang="0">
                  <a:pos x="32" y="46"/>
                </a:cxn>
                <a:cxn ang="0">
                  <a:pos x="40" y="49"/>
                </a:cxn>
                <a:cxn ang="0">
                  <a:pos x="48" y="48"/>
                </a:cxn>
                <a:cxn ang="0">
                  <a:pos x="58" y="36"/>
                </a:cxn>
                <a:cxn ang="0">
                  <a:pos x="55" y="25"/>
                </a:cxn>
                <a:cxn ang="0">
                  <a:pos x="71" y="18"/>
                </a:cxn>
                <a:cxn ang="0">
                  <a:pos x="71" y="13"/>
                </a:cxn>
                <a:cxn ang="0">
                  <a:pos x="78" y="14"/>
                </a:cxn>
                <a:cxn ang="0">
                  <a:pos x="69" y="0"/>
                </a:cxn>
              </a:cxnLst>
              <a:rect l="0" t="0" r="r" b="b"/>
              <a:pathLst>
                <a:path w="78" h="54">
                  <a:moveTo>
                    <a:pt x="69" y="0"/>
                  </a:moveTo>
                  <a:cubicBezTo>
                    <a:pt x="67" y="0"/>
                    <a:pt x="65" y="0"/>
                    <a:pt x="65" y="4"/>
                  </a:cubicBezTo>
                  <a:cubicBezTo>
                    <a:pt x="66" y="9"/>
                    <a:pt x="66" y="8"/>
                    <a:pt x="59" y="7"/>
                  </a:cubicBezTo>
                  <a:cubicBezTo>
                    <a:pt x="52" y="6"/>
                    <a:pt x="57" y="11"/>
                    <a:pt x="48" y="9"/>
                  </a:cubicBezTo>
                  <a:cubicBezTo>
                    <a:pt x="39" y="8"/>
                    <a:pt x="38" y="9"/>
                    <a:pt x="33" y="15"/>
                  </a:cubicBezTo>
                  <a:cubicBezTo>
                    <a:pt x="27" y="22"/>
                    <a:pt x="30" y="14"/>
                    <a:pt x="23" y="15"/>
                  </a:cubicBezTo>
                  <a:cubicBezTo>
                    <a:pt x="16" y="17"/>
                    <a:pt x="18" y="15"/>
                    <a:pt x="8" y="13"/>
                  </a:cubicBezTo>
                  <a:cubicBezTo>
                    <a:pt x="7" y="16"/>
                    <a:pt x="0" y="19"/>
                    <a:pt x="1" y="22"/>
                  </a:cubicBezTo>
                  <a:cubicBezTo>
                    <a:pt x="1" y="24"/>
                    <a:pt x="10" y="23"/>
                    <a:pt x="6" y="27"/>
                  </a:cubicBezTo>
                  <a:cubicBezTo>
                    <a:pt x="2" y="31"/>
                    <a:pt x="4" y="35"/>
                    <a:pt x="7" y="38"/>
                  </a:cubicBezTo>
                  <a:cubicBezTo>
                    <a:pt x="10" y="40"/>
                    <a:pt x="16" y="48"/>
                    <a:pt x="8" y="46"/>
                  </a:cubicBezTo>
                  <a:cubicBezTo>
                    <a:pt x="8" y="49"/>
                    <a:pt x="5" y="46"/>
                    <a:pt x="4" y="50"/>
                  </a:cubicBezTo>
                  <a:cubicBezTo>
                    <a:pt x="34" y="50"/>
                    <a:pt x="27" y="41"/>
                    <a:pt x="32" y="46"/>
                  </a:cubicBezTo>
                  <a:cubicBezTo>
                    <a:pt x="40" y="54"/>
                    <a:pt x="35" y="46"/>
                    <a:pt x="40" y="49"/>
                  </a:cubicBezTo>
                  <a:cubicBezTo>
                    <a:pt x="45" y="51"/>
                    <a:pt x="49" y="54"/>
                    <a:pt x="48" y="48"/>
                  </a:cubicBezTo>
                  <a:cubicBezTo>
                    <a:pt x="47" y="39"/>
                    <a:pt x="57" y="40"/>
                    <a:pt x="58" y="36"/>
                  </a:cubicBezTo>
                  <a:cubicBezTo>
                    <a:pt x="59" y="33"/>
                    <a:pt x="53" y="27"/>
                    <a:pt x="55" y="25"/>
                  </a:cubicBezTo>
                  <a:cubicBezTo>
                    <a:pt x="57" y="22"/>
                    <a:pt x="70" y="20"/>
                    <a:pt x="71" y="18"/>
                  </a:cubicBezTo>
                  <a:cubicBezTo>
                    <a:pt x="73" y="15"/>
                    <a:pt x="70" y="15"/>
                    <a:pt x="71" y="13"/>
                  </a:cubicBezTo>
                  <a:cubicBezTo>
                    <a:pt x="73" y="11"/>
                    <a:pt x="76" y="13"/>
                    <a:pt x="78" y="14"/>
                  </a:cubicBezTo>
                  <a:cubicBezTo>
                    <a:pt x="72" y="10"/>
                    <a:pt x="77" y="1"/>
                    <a:pt x="69" y="0"/>
                  </a:cubicBezTo>
                  <a:close/>
                </a:path>
              </a:pathLst>
            </a:custGeom>
            <a:grpFill/>
            <a:ln w="6350" cap="rnd" cmpd="sng">
              <a:noFill/>
              <a:prstDash val="solid"/>
              <a:round/>
              <a:headEnd/>
              <a:tailEnd/>
            </a:ln>
          </p:spPr>
          <p:txBody>
            <a:bodyPr/>
            <a:lstStyle/>
            <a:p>
              <a:pPr>
                <a:defRPr/>
              </a:pPr>
              <a:endParaRPr lang="en-GB"/>
            </a:p>
          </p:txBody>
        </p:sp>
        <p:sp>
          <p:nvSpPr>
            <p:cNvPr id="34" name="Freeform 52"/>
            <p:cNvSpPr>
              <a:spLocks/>
            </p:cNvSpPr>
            <p:nvPr/>
          </p:nvSpPr>
          <p:spPr bwMode="auto">
            <a:xfrm>
              <a:off x="2539" y="3102"/>
              <a:ext cx="244" cy="241"/>
            </a:xfrm>
            <a:custGeom>
              <a:avLst/>
              <a:gdLst/>
              <a:ahLst/>
              <a:cxnLst>
                <a:cxn ang="0">
                  <a:pos x="87" y="35"/>
                </a:cxn>
                <a:cxn ang="0">
                  <a:pos x="84" y="21"/>
                </a:cxn>
                <a:cxn ang="0">
                  <a:pos x="74" y="13"/>
                </a:cxn>
                <a:cxn ang="0">
                  <a:pos x="58" y="13"/>
                </a:cxn>
                <a:cxn ang="0">
                  <a:pos x="41" y="11"/>
                </a:cxn>
                <a:cxn ang="0">
                  <a:pos x="21" y="11"/>
                </a:cxn>
                <a:cxn ang="0">
                  <a:pos x="13" y="12"/>
                </a:cxn>
                <a:cxn ang="0">
                  <a:pos x="6" y="25"/>
                </a:cxn>
                <a:cxn ang="0">
                  <a:pos x="14" y="38"/>
                </a:cxn>
                <a:cxn ang="0">
                  <a:pos x="15" y="44"/>
                </a:cxn>
                <a:cxn ang="0">
                  <a:pos x="37" y="67"/>
                </a:cxn>
                <a:cxn ang="0">
                  <a:pos x="45" y="78"/>
                </a:cxn>
                <a:cxn ang="0">
                  <a:pos x="51" y="87"/>
                </a:cxn>
                <a:cxn ang="0">
                  <a:pos x="57" y="91"/>
                </a:cxn>
                <a:cxn ang="0">
                  <a:pos x="70" y="101"/>
                </a:cxn>
                <a:cxn ang="0">
                  <a:pos x="73" y="87"/>
                </a:cxn>
                <a:cxn ang="0">
                  <a:pos x="80" y="74"/>
                </a:cxn>
                <a:cxn ang="0">
                  <a:pos x="85" y="78"/>
                </a:cxn>
                <a:cxn ang="0">
                  <a:pos x="90" y="68"/>
                </a:cxn>
                <a:cxn ang="0">
                  <a:pos x="97" y="66"/>
                </a:cxn>
                <a:cxn ang="0">
                  <a:pos x="90" y="51"/>
                </a:cxn>
                <a:cxn ang="0">
                  <a:pos x="99" y="52"/>
                </a:cxn>
                <a:cxn ang="0">
                  <a:pos x="87" y="35"/>
                </a:cxn>
              </a:cxnLst>
              <a:rect l="0" t="0" r="r" b="b"/>
              <a:pathLst>
                <a:path w="102" h="101">
                  <a:moveTo>
                    <a:pt x="87" y="35"/>
                  </a:moveTo>
                  <a:cubicBezTo>
                    <a:pt x="94" y="18"/>
                    <a:pt x="96" y="18"/>
                    <a:pt x="84" y="21"/>
                  </a:cubicBezTo>
                  <a:cubicBezTo>
                    <a:pt x="75" y="22"/>
                    <a:pt x="78" y="11"/>
                    <a:pt x="74" y="13"/>
                  </a:cubicBezTo>
                  <a:cubicBezTo>
                    <a:pt x="69" y="15"/>
                    <a:pt x="63" y="8"/>
                    <a:pt x="58" y="13"/>
                  </a:cubicBezTo>
                  <a:cubicBezTo>
                    <a:pt x="52" y="18"/>
                    <a:pt x="45" y="9"/>
                    <a:pt x="41" y="11"/>
                  </a:cubicBezTo>
                  <a:cubicBezTo>
                    <a:pt x="37" y="13"/>
                    <a:pt x="25" y="5"/>
                    <a:pt x="21" y="11"/>
                  </a:cubicBezTo>
                  <a:cubicBezTo>
                    <a:pt x="17" y="17"/>
                    <a:pt x="19" y="19"/>
                    <a:pt x="13" y="12"/>
                  </a:cubicBezTo>
                  <a:cubicBezTo>
                    <a:pt x="3" y="0"/>
                    <a:pt x="0" y="22"/>
                    <a:pt x="6" y="25"/>
                  </a:cubicBezTo>
                  <a:cubicBezTo>
                    <a:pt x="11" y="27"/>
                    <a:pt x="11" y="36"/>
                    <a:pt x="14" y="38"/>
                  </a:cubicBezTo>
                  <a:cubicBezTo>
                    <a:pt x="18" y="40"/>
                    <a:pt x="10" y="44"/>
                    <a:pt x="15" y="44"/>
                  </a:cubicBezTo>
                  <a:cubicBezTo>
                    <a:pt x="20" y="45"/>
                    <a:pt x="31" y="65"/>
                    <a:pt x="37" y="67"/>
                  </a:cubicBezTo>
                  <a:cubicBezTo>
                    <a:pt x="42" y="70"/>
                    <a:pt x="38" y="74"/>
                    <a:pt x="45" y="78"/>
                  </a:cubicBezTo>
                  <a:cubicBezTo>
                    <a:pt x="51" y="82"/>
                    <a:pt x="52" y="84"/>
                    <a:pt x="51" y="87"/>
                  </a:cubicBezTo>
                  <a:cubicBezTo>
                    <a:pt x="50" y="89"/>
                    <a:pt x="54" y="87"/>
                    <a:pt x="57" y="91"/>
                  </a:cubicBezTo>
                  <a:cubicBezTo>
                    <a:pt x="59" y="95"/>
                    <a:pt x="67" y="97"/>
                    <a:pt x="70" y="101"/>
                  </a:cubicBezTo>
                  <a:cubicBezTo>
                    <a:pt x="77" y="95"/>
                    <a:pt x="65" y="92"/>
                    <a:pt x="73" y="87"/>
                  </a:cubicBezTo>
                  <a:cubicBezTo>
                    <a:pt x="80" y="82"/>
                    <a:pt x="76" y="77"/>
                    <a:pt x="80" y="74"/>
                  </a:cubicBezTo>
                  <a:cubicBezTo>
                    <a:pt x="83" y="72"/>
                    <a:pt x="84" y="79"/>
                    <a:pt x="85" y="78"/>
                  </a:cubicBezTo>
                  <a:cubicBezTo>
                    <a:pt x="89" y="74"/>
                    <a:pt x="75" y="62"/>
                    <a:pt x="90" y="68"/>
                  </a:cubicBezTo>
                  <a:cubicBezTo>
                    <a:pt x="94" y="61"/>
                    <a:pt x="95" y="68"/>
                    <a:pt x="97" y="66"/>
                  </a:cubicBezTo>
                  <a:cubicBezTo>
                    <a:pt x="100" y="62"/>
                    <a:pt x="89" y="51"/>
                    <a:pt x="90" y="51"/>
                  </a:cubicBezTo>
                  <a:cubicBezTo>
                    <a:pt x="91" y="49"/>
                    <a:pt x="95" y="55"/>
                    <a:pt x="99" y="52"/>
                  </a:cubicBezTo>
                  <a:cubicBezTo>
                    <a:pt x="102" y="49"/>
                    <a:pt x="84" y="41"/>
                    <a:pt x="87" y="35"/>
                  </a:cubicBezTo>
                  <a:close/>
                </a:path>
              </a:pathLst>
            </a:custGeom>
            <a:grpFill/>
            <a:ln w="6350" cap="rnd" cmpd="sng">
              <a:noFill/>
              <a:prstDash val="solid"/>
              <a:round/>
              <a:headEnd/>
              <a:tailEnd/>
            </a:ln>
          </p:spPr>
          <p:txBody>
            <a:bodyPr/>
            <a:lstStyle/>
            <a:p>
              <a:pPr>
                <a:defRPr/>
              </a:pPr>
              <a:endParaRPr lang="en-GB"/>
            </a:p>
          </p:txBody>
        </p:sp>
        <p:sp>
          <p:nvSpPr>
            <p:cNvPr id="35" name="Freeform 53"/>
            <p:cNvSpPr>
              <a:spLocks/>
            </p:cNvSpPr>
            <p:nvPr/>
          </p:nvSpPr>
          <p:spPr bwMode="auto">
            <a:xfrm>
              <a:off x="2694" y="3250"/>
              <a:ext cx="129" cy="148"/>
            </a:xfrm>
            <a:custGeom>
              <a:avLst/>
              <a:gdLst/>
              <a:ahLst/>
              <a:cxnLst>
                <a:cxn ang="0">
                  <a:pos x="25" y="6"/>
                </a:cxn>
                <a:cxn ang="0">
                  <a:pos x="20" y="16"/>
                </a:cxn>
                <a:cxn ang="0">
                  <a:pos x="15" y="12"/>
                </a:cxn>
                <a:cxn ang="0">
                  <a:pos x="8" y="25"/>
                </a:cxn>
                <a:cxn ang="0">
                  <a:pos x="5" y="39"/>
                </a:cxn>
                <a:cxn ang="0">
                  <a:pos x="12" y="47"/>
                </a:cxn>
                <a:cxn ang="0">
                  <a:pos x="20" y="54"/>
                </a:cxn>
                <a:cxn ang="0">
                  <a:pos x="28" y="62"/>
                </a:cxn>
                <a:cxn ang="0">
                  <a:pos x="28" y="49"/>
                </a:cxn>
                <a:cxn ang="0">
                  <a:pos x="37" y="37"/>
                </a:cxn>
                <a:cxn ang="0">
                  <a:pos x="45" y="39"/>
                </a:cxn>
                <a:cxn ang="0">
                  <a:pos x="44" y="35"/>
                </a:cxn>
                <a:cxn ang="0">
                  <a:pos x="53" y="28"/>
                </a:cxn>
                <a:cxn ang="0">
                  <a:pos x="25" y="6"/>
                </a:cxn>
              </a:cxnLst>
              <a:rect l="0" t="0" r="r" b="b"/>
              <a:pathLst>
                <a:path w="54" h="62">
                  <a:moveTo>
                    <a:pt x="25" y="6"/>
                  </a:moveTo>
                  <a:cubicBezTo>
                    <a:pt x="10" y="0"/>
                    <a:pt x="24" y="12"/>
                    <a:pt x="20" y="16"/>
                  </a:cubicBezTo>
                  <a:cubicBezTo>
                    <a:pt x="19" y="17"/>
                    <a:pt x="18" y="10"/>
                    <a:pt x="15" y="12"/>
                  </a:cubicBezTo>
                  <a:cubicBezTo>
                    <a:pt x="11" y="15"/>
                    <a:pt x="15" y="20"/>
                    <a:pt x="8" y="25"/>
                  </a:cubicBezTo>
                  <a:cubicBezTo>
                    <a:pt x="0" y="30"/>
                    <a:pt x="12" y="33"/>
                    <a:pt x="5" y="39"/>
                  </a:cubicBezTo>
                  <a:cubicBezTo>
                    <a:pt x="6" y="44"/>
                    <a:pt x="16" y="40"/>
                    <a:pt x="12" y="47"/>
                  </a:cubicBezTo>
                  <a:cubicBezTo>
                    <a:pt x="15" y="49"/>
                    <a:pt x="18" y="47"/>
                    <a:pt x="20" y="54"/>
                  </a:cubicBezTo>
                  <a:cubicBezTo>
                    <a:pt x="21" y="61"/>
                    <a:pt x="19" y="60"/>
                    <a:pt x="28" y="62"/>
                  </a:cubicBezTo>
                  <a:cubicBezTo>
                    <a:pt x="31" y="52"/>
                    <a:pt x="23" y="54"/>
                    <a:pt x="28" y="49"/>
                  </a:cubicBezTo>
                  <a:cubicBezTo>
                    <a:pt x="33" y="43"/>
                    <a:pt x="35" y="30"/>
                    <a:pt x="37" y="37"/>
                  </a:cubicBezTo>
                  <a:cubicBezTo>
                    <a:pt x="40" y="44"/>
                    <a:pt x="40" y="43"/>
                    <a:pt x="45" y="39"/>
                  </a:cubicBezTo>
                  <a:cubicBezTo>
                    <a:pt x="43" y="36"/>
                    <a:pt x="47" y="36"/>
                    <a:pt x="44" y="35"/>
                  </a:cubicBezTo>
                  <a:cubicBezTo>
                    <a:pt x="38" y="32"/>
                    <a:pt x="54" y="32"/>
                    <a:pt x="53" y="28"/>
                  </a:cubicBezTo>
                  <a:cubicBezTo>
                    <a:pt x="52" y="24"/>
                    <a:pt x="32" y="18"/>
                    <a:pt x="25" y="6"/>
                  </a:cubicBezTo>
                  <a:close/>
                </a:path>
              </a:pathLst>
            </a:custGeom>
            <a:grpFill/>
            <a:ln w="6350" cap="rnd" cmpd="sng">
              <a:noFill/>
              <a:prstDash val="solid"/>
              <a:round/>
              <a:headEnd/>
              <a:tailEnd/>
            </a:ln>
          </p:spPr>
          <p:txBody>
            <a:bodyPr/>
            <a:lstStyle/>
            <a:p>
              <a:pPr>
                <a:defRPr/>
              </a:pPr>
              <a:endParaRPr lang="en-GB"/>
            </a:p>
          </p:txBody>
        </p:sp>
        <p:sp>
          <p:nvSpPr>
            <p:cNvPr id="36" name="Freeform 54"/>
            <p:cNvSpPr>
              <a:spLocks noEditPoints="1"/>
            </p:cNvSpPr>
            <p:nvPr/>
          </p:nvSpPr>
          <p:spPr bwMode="auto">
            <a:xfrm>
              <a:off x="2089" y="2020"/>
              <a:ext cx="436" cy="303"/>
            </a:xfrm>
            <a:custGeom>
              <a:avLst/>
              <a:gdLst/>
              <a:ahLst/>
              <a:cxnLst>
                <a:cxn ang="0">
                  <a:pos x="67" y="63"/>
                </a:cxn>
                <a:cxn ang="0">
                  <a:pos x="60" y="58"/>
                </a:cxn>
                <a:cxn ang="0">
                  <a:pos x="50" y="76"/>
                </a:cxn>
                <a:cxn ang="0">
                  <a:pos x="40" y="89"/>
                </a:cxn>
                <a:cxn ang="0">
                  <a:pos x="39" y="105"/>
                </a:cxn>
                <a:cxn ang="0">
                  <a:pos x="48" y="112"/>
                </a:cxn>
                <a:cxn ang="0">
                  <a:pos x="37" y="114"/>
                </a:cxn>
                <a:cxn ang="0">
                  <a:pos x="17" y="111"/>
                </a:cxn>
                <a:cxn ang="0">
                  <a:pos x="18" y="98"/>
                </a:cxn>
                <a:cxn ang="0">
                  <a:pos x="7" y="89"/>
                </a:cxn>
                <a:cxn ang="0">
                  <a:pos x="3" y="57"/>
                </a:cxn>
                <a:cxn ang="0">
                  <a:pos x="53" y="7"/>
                </a:cxn>
                <a:cxn ang="0">
                  <a:pos x="63" y="12"/>
                </a:cxn>
                <a:cxn ang="0">
                  <a:pos x="58" y="34"/>
                </a:cxn>
                <a:cxn ang="0">
                  <a:pos x="63" y="49"/>
                </a:cxn>
                <a:cxn ang="0">
                  <a:pos x="167" y="96"/>
                </a:cxn>
                <a:cxn ang="0">
                  <a:pos x="167" y="96"/>
                </a:cxn>
                <a:cxn ang="0">
                  <a:pos x="79" y="19"/>
                </a:cxn>
                <a:cxn ang="0">
                  <a:pos x="69" y="90"/>
                </a:cxn>
                <a:cxn ang="0">
                  <a:pos x="60" y="85"/>
                </a:cxn>
                <a:cxn ang="0">
                  <a:pos x="45" y="91"/>
                </a:cxn>
                <a:cxn ang="0">
                  <a:pos x="54" y="100"/>
                </a:cxn>
                <a:cxn ang="0">
                  <a:pos x="70" y="103"/>
                </a:cxn>
                <a:cxn ang="0">
                  <a:pos x="65" y="79"/>
                </a:cxn>
                <a:cxn ang="0">
                  <a:pos x="65" y="79"/>
                </a:cxn>
                <a:cxn ang="0">
                  <a:pos x="65" y="117"/>
                </a:cxn>
                <a:cxn ang="0">
                  <a:pos x="69" y="106"/>
                </a:cxn>
                <a:cxn ang="0">
                  <a:pos x="83" y="110"/>
                </a:cxn>
                <a:cxn ang="0">
                  <a:pos x="92" y="121"/>
                </a:cxn>
                <a:cxn ang="0">
                  <a:pos x="91" y="112"/>
                </a:cxn>
                <a:cxn ang="0">
                  <a:pos x="97" y="79"/>
                </a:cxn>
                <a:cxn ang="0">
                  <a:pos x="93" y="71"/>
                </a:cxn>
                <a:cxn ang="0">
                  <a:pos x="85" y="77"/>
                </a:cxn>
                <a:cxn ang="0">
                  <a:pos x="78" y="86"/>
                </a:cxn>
                <a:cxn ang="0">
                  <a:pos x="81" y="98"/>
                </a:cxn>
                <a:cxn ang="0">
                  <a:pos x="94" y="102"/>
                </a:cxn>
                <a:cxn ang="0">
                  <a:pos x="95" y="109"/>
                </a:cxn>
                <a:cxn ang="0">
                  <a:pos x="100" y="124"/>
                </a:cxn>
                <a:cxn ang="0">
                  <a:pos x="101" y="111"/>
                </a:cxn>
                <a:cxn ang="0">
                  <a:pos x="104" y="103"/>
                </a:cxn>
                <a:cxn ang="0">
                  <a:pos x="108" y="92"/>
                </a:cxn>
                <a:cxn ang="0">
                  <a:pos x="115" y="70"/>
                </a:cxn>
                <a:cxn ang="0">
                  <a:pos x="98" y="71"/>
                </a:cxn>
                <a:cxn ang="0">
                  <a:pos x="112" y="106"/>
                </a:cxn>
              </a:cxnLst>
              <a:rect l="0" t="0" r="r" b="b"/>
              <a:pathLst>
                <a:path w="183" h="127">
                  <a:moveTo>
                    <a:pt x="74" y="54"/>
                  </a:moveTo>
                  <a:cubicBezTo>
                    <a:pt x="72" y="59"/>
                    <a:pt x="70" y="65"/>
                    <a:pt x="67" y="63"/>
                  </a:cubicBezTo>
                  <a:cubicBezTo>
                    <a:pt x="65" y="61"/>
                    <a:pt x="66" y="67"/>
                    <a:pt x="62" y="64"/>
                  </a:cubicBezTo>
                  <a:cubicBezTo>
                    <a:pt x="58" y="61"/>
                    <a:pt x="66" y="57"/>
                    <a:pt x="60" y="58"/>
                  </a:cubicBezTo>
                  <a:cubicBezTo>
                    <a:pt x="53" y="58"/>
                    <a:pt x="59" y="72"/>
                    <a:pt x="56" y="75"/>
                  </a:cubicBezTo>
                  <a:cubicBezTo>
                    <a:pt x="53" y="78"/>
                    <a:pt x="44" y="70"/>
                    <a:pt x="50" y="76"/>
                  </a:cubicBezTo>
                  <a:cubicBezTo>
                    <a:pt x="55" y="82"/>
                    <a:pt x="44" y="80"/>
                    <a:pt x="47" y="83"/>
                  </a:cubicBezTo>
                  <a:cubicBezTo>
                    <a:pt x="49" y="85"/>
                    <a:pt x="38" y="86"/>
                    <a:pt x="40" y="89"/>
                  </a:cubicBezTo>
                  <a:cubicBezTo>
                    <a:pt x="42" y="92"/>
                    <a:pt x="39" y="93"/>
                    <a:pt x="43" y="96"/>
                  </a:cubicBezTo>
                  <a:cubicBezTo>
                    <a:pt x="46" y="100"/>
                    <a:pt x="36" y="101"/>
                    <a:pt x="39" y="105"/>
                  </a:cubicBezTo>
                  <a:cubicBezTo>
                    <a:pt x="42" y="109"/>
                    <a:pt x="42" y="102"/>
                    <a:pt x="49" y="106"/>
                  </a:cubicBezTo>
                  <a:cubicBezTo>
                    <a:pt x="56" y="111"/>
                    <a:pt x="49" y="114"/>
                    <a:pt x="48" y="112"/>
                  </a:cubicBezTo>
                  <a:cubicBezTo>
                    <a:pt x="47" y="110"/>
                    <a:pt x="45" y="113"/>
                    <a:pt x="43" y="113"/>
                  </a:cubicBezTo>
                  <a:cubicBezTo>
                    <a:pt x="40" y="112"/>
                    <a:pt x="43" y="108"/>
                    <a:pt x="37" y="114"/>
                  </a:cubicBezTo>
                  <a:cubicBezTo>
                    <a:pt x="35" y="114"/>
                    <a:pt x="33" y="113"/>
                    <a:pt x="27" y="112"/>
                  </a:cubicBezTo>
                  <a:cubicBezTo>
                    <a:pt x="21" y="111"/>
                    <a:pt x="22" y="112"/>
                    <a:pt x="17" y="111"/>
                  </a:cubicBezTo>
                  <a:cubicBezTo>
                    <a:pt x="19" y="94"/>
                    <a:pt x="12" y="111"/>
                    <a:pt x="13" y="102"/>
                  </a:cubicBezTo>
                  <a:cubicBezTo>
                    <a:pt x="14" y="93"/>
                    <a:pt x="18" y="108"/>
                    <a:pt x="18" y="98"/>
                  </a:cubicBezTo>
                  <a:cubicBezTo>
                    <a:pt x="18" y="88"/>
                    <a:pt x="14" y="93"/>
                    <a:pt x="11" y="89"/>
                  </a:cubicBezTo>
                  <a:cubicBezTo>
                    <a:pt x="8" y="85"/>
                    <a:pt x="11" y="94"/>
                    <a:pt x="7" y="89"/>
                  </a:cubicBezTo>
                  <a:cubicBezTo>
                    <a:pt x="3" y="84"/>
                    <a:pt x="0" y="90"/>
                    <a:pt x="4" y="82"/>
                  </a:cubicBezTo>
                  <a:cubicBezTo>
                    <a:pt x="8" y="74"/>
                    <a:pt x="2" y="73"/>
                    <a:pt x="3" y="57"/>
                  </a:cubicBezTo>
                  <a:cubicBezTo>
                    <a:pt x="5" y="41"/>
                    <a:pt x="9" y="25"/>
                    <a:pt x="26" y="25"/>
                  </a:cubicBezTo>
                  <a:cubicBezTo>
                    <a:pt x="47" y="26"/>
                    <a:pt x="44" y="8"/>
                    <a:pt x="53" y="7"/>
                  </a:cubicBezTo>
                  <a:cubicBezTo>
                    <a:pt x="62" y="7"/>
                    <a:pt x="63" y="0"/>
                    <a:pt x="65" y="2"/>
                  </a:cubicBezTo>
                  <a:cubicBezTo>
                    <a:pt x="68" y="3"/>
                    <a:pt x="60" y="5"/>
                    <a:pt x="63" y="12"/>
                  </a:cubicBezTo>
                  <a:cubicBezTo>
                    <a:pt x="66" y="18"/>
                    <a:pt x="64" y="22"/>
                    <a:pt x="62" y="24"/>
                  </a:cubicBezTo>
                  <a:cubicBezTo>
                    <a:pt x="59" y="27"/>
                    <a:pt x="60" y="29"/>
                    <a:pt x="58" y="34"/>
                  </a:cubicBezTo>
                  <a:cubicBezTo>
                    <a:pt x="56" y="39"/>
                    <a:pt x="63" y="41"/>
                    <a:pt x="59" y="45"/>
                  </a:cubicBezTo>
                  <a:cubicBezTo>
                    <a:pt x="56" y="50"/>
                    <a:pt x="59" y="46"/>
                    <a:pt x="63" y="49"/>
                  </a:cubicBezTo>
                  <a:cubicBezTo>
                    <a:pt x="64" y="50"/>
                    <a:pt x="77" y="49"/>
                    <a:pt x="74" y="54"/>
                  </a:cubicBezTo>
                  <a:close/>
                  <a:moveTo>
                    <a:pt x="167" y="96"/>
                  </a:moveTo>
                  <a:cubicBezTo>
                    <a:pt x="165" y="98"/>
                    <a:pt x="169" y="110"/>
                    <a:pt x="176" y="107"/>
                  </a:cubicBezTo>
                  <a:cubicBezTo>
                    <a:pt x="183" y="105"/>
                    <a:pt x="171" y="94"/>
                    <a:pt x="167" y="96"/>
                  </a:cubicBezTo>
                  <a:close/>
                  <a:moveTo>
                    <a:pt x="73" y="20"/>
                  </a:moveTo>
                  <a:cubicBezTo>
                    <a:pt x="72" y="22"/>
                    <a:pt x="77" y="21"/>
                    <a:pt x="79" y="19"/>
                  </a:cubicBezTo>
                  <a:cubicBezTo>
                    <a:pt x="81" y="16"/>
                    <a:pt x="73" y="17"/>
                    <a:pt x="73" y="20"/>
                  </a:cubicBezTo>
                  <a:close/>
                  <a:moveTo>
                    <a:pt x="69" y="90"/>
                  </a:moveTo>
                  <a:cubicBezTo>
                    <a:pt x="70" y="88"/>
                    <a:pt x="65" y="83"/>
                    <a:pt x="65" y="86"/>
                  </a:cubicBezTo>
                  <a:cubicBezTo>
                    <a:pt x="65" y="89"/>
                    <a:pt x="64" y="88"/>
                    <a:pt x="60" y="85"/>
                  </a:cubicBezTo>
                  <a:cubicBezTo>
                    <a:pt x="57" y="83"/>
                    <a:pt x="50" y="88"/>
                    <a:pt x="47" y="87"/>
                  </a:cubicBezTo>
                  <a:cubicBezTo>
                    <a:pt x="44" y="86"/>
                    <a:pt x="42" y="89"/>
                    <a:pt x="45" y="91"/>
                  </a:cubicBezTo>
                  <a:cubicBezTo>
                    <a:pt x="48" y="94"/>
                    <a:pt x="48" y="94"/>
                    <a:pt x="49" y="99"/>
                  </a:cubicBezTo>
                  <a:cubicBezTo>
                    <a:pt x="51" y="104"/>
                    <a:pt x="52" y="99"/>
                    <a:pt x="54" y="100"/>
                  </a:cubicBezTo>
                  <a:cubicBezTo>
                    <a:pt x="56" y="102"/>
                    <a:pt x="51" y="103"/>
                    <a:pt x="56" y="105"/>
                  </a:cubicBezTo>
                  <a:cubicBezTo>
                    <a:pt x="62" y="106"/>
                    <a:pt x="66" y="107"/>
                    <a:pt x="70" y="103"/>
                  </a:cubicBezTo>
                  <a:cubicBezTo>
                    <a:pt x="74" y="99"/>
                    <a:pt x="68" y="92"/>
                    <a:pt x="69" y="90"/>
                  </a:cubicBezTo>
                  <a:close/>
                  <a:moveTo>
                    <a:pt x="65" y="79"/>
                  </a:moveTo>
                  <a:cubicBezTo>
                    <a:pt x="66" y="79"/>
                    <a:pt x="68" y="76"/>
                    <a:pt x="66" y="72"/>
                  </a:cubicBezTo>
                  <a:cubicBezTo>
                    <a:pt x="64" y="68"/>
                    <a:pt x="63" y="77"/>
                    <a:pt x="65" y="79"/>
                  </a:cubicBezTo>
                  <a:close/>
                  <a:moveTo>
                    <a:pt x="69" y="106"/>
                  </a:moveTo>
                  <a:cubicBezTo>
                    <a:pt x="67" y="110"/>
                    <a:pt x="64" y="114"/>
                    <a:pt x="65" y="117"/>
                  </a:cubicBezTo>
                  <a:cubicBezTo>
                    <a:pt x="67" y="121"/>
                    <a:pt x="70" y="110"/>
                    <a:pt x="72" y="106"/>
                  </a:cubicBezTo>
                  <a:cubicBezTo>
                    <a:pt x="73" y="103"/>
                    <a:pt x="71" y="102"/>
                    <a:pt x="69" y="106"/>
                  </a:cubicBezTo>
                  <a:close/>
                  <a:moveTo>
                    <a:pt x="91" y="112"/>
                  </a:moveTo>
                  <a:cubicBezTo>
                    <a:pt x="91" y="115"/>
                    <a:pt x="89" y="113"/>
                    <a:pt x="83" y="110"/>
                  </a:cubicBezTo>
                  <a:cubicBezTo>
                    <a:pt x="76" y="106"/>
                    <a:pt x="76" y="111"/>
                    <a:pt x="76" y="115"/>
                  </a:cubicBezTo>
                  <a:cubicBezTo>
                    <a:pt x="76" y="117"/>
                    <a:pt x="87" y="121"/>
                    <a:pt x="92" y="121"/>
                  </a:cubicBezTo>
                  <a:cubicBezTo>
                    <a:pt x="98" y="121"/>
                    <a:pt x="97" y="119"/>
                    <a:pt x="95" y="116"/>
                  </a:cubicBezTo>
                  <a:cubicBezTo>
                    <a:pt x="93" y="112"/>
                    <a:pt x="91" y="110"/>
                    <a:pt x="91" y="112"/>
                  </a:cubicBezTo>
                  <a:close/>
                  <a:moveTo>
                    <a:pt x="98" y="71"/>
                  </a:moveTo>
                  <a:cubicBezTo>
                    <a:pt x="100" y="74"/>
                    <a:pt x="98" y="74"/>
                    <a:pt x="97" y="79"/>
                  </a:cubicBezTo>
                  <a:cubicBezTo>
                    <a:pt x="96" y="83"/>
                    <a:pt x="93" y="81"/>
                    <a:pt x="94" y="77"/>
                  </a:cubicBezTo>
                  <a:cubicBezTo>
                    <a:pt x="95" y="73"/>
                    <a:pt x="96" y="69"/>
                    <a:pt x="93" y="71"/>
                  </a:cubicBezTo>
                  <a:cubicBezTo>
                    <a:pt x="89" y="73"/>
                    <a:pt x="84" y="68"/>
                    <a:pt x="82" y="70"/>
                  </a:cubicBezTo>
                  <a:cubicBezTo>
                    <a:pt x="80" y="71"/>
                    <a:pt x="92" y="72"/>
                    <a:pt x="85" y="77"/>
                  </a:cubicBezTo>
                  <a:cubicBezTo>
                    <a:pt x="80" y="82"/>
                    <a:pt x="76" y="77"/>
                    <a:pt x="72" y="79"/>
                  </a:cubicBezTo>
                  <a:cubicBezTo>
                    <a:pt x="69" y="81"/>
                    <a:pt x="80" y="84"/>
                    <a:pt x="78" y="86"/>
                  </a:cubicBezTo>
                  <a:cubicBezTo>
                    <a:pt x="76" y="89"/>
                    <a:pt x="83" y="90"/>
                    <a:pt x="79" y="93"/>
                  </a:cubicBezTo>
                  <a:cubicBezTo>
                    <a:pt x="75" y="96"/>
                    <a:pt x="81" y="94"/>
                    <a:pt x="81" y="98"/>
                  </a:cubicBezTo>
                  <a:cubicBezTo>
                    <a:pt x="81" y="102"/>
                    <a:pt x="85" y="98"/>
                    <a:pt x="88" y="100"/>
                  </a:cubicBezTo>
                  <a:cubicBezTo>
                    <a:pt x="90" y="101"/>
                    <a:pt x="93" y="98"/>
                    <a:pt x="94" y="102"/>
                  </a:cubicBezTo>
                  <a:cubicBezTo>
                    <a:pt x="95" y="106"/>
                    <a:pt x="91" y="103"/>
                    <a:pt x="90" y="105"/>
                  </a:cubicBezTo>
                  <a:cubicBezTo>
                    <a:pt x="90" y="106"/>
                    <a:pt x="97" y="107"/>
                    <a:pt x="95" y="109"/>
                  </a:cubicBezTo>
                  <a:cubicBezTo>
                    <a:pt x="93" y="110"/>
                    <a:pt x="94" y="112"/>
                    <a:pt x="97" y="115"/>
                  </a:cubicBezTo>
                  <a:cubicBezTo>
                    <a:pt x="100" y="118"/>
                    <a:pt x="98" y="122"/>
                    <a:pt x="100" y="124"/>
                  </a:cubicBezTo>
                  <a:cubicBezTo>
                    <a:pt x="102" y="127"/>
                    <a:pt x="100" y="119"/>
                    <a:pt x="103" y="116"/>
                  </a:cubicBezTo>
                  <a:cubicBezTo>
                    <a:pt x="106" y="114"/>
                    <a:pt x="104" y="112"/>
                    <a:pt x="101" y="111"/>
                  </a:cubicBezTo>
                  <a:cubicBezTo>
                    <a:pt x="97" y="109"/>
                    <a:pt x="97" y="108"/>
                    <a:pt x="100" y="108"/>
                  </a:cubicBezTo>
                  <a:cubicBezTo>
                    <a:pt x="103" y="109"/>
                    <a:pt x="105" y="106"/>
                    <a:pt x="104" y="103"/>
                  </a:cubicBezTo>
                  <a:cubicBezTo>
                    <a:pt x="103" y="101"/>
                    <a:pt x="103" y="100"/>
                    <a:pt x="108" y="98"/>
                  </a:cubicBezTo>
                  <a:cubicBezTo>
                    <a:pt x="113" y="97"/>
                    <a:pt x="113" y="95"/>
                    <a:pt x="108" y="92"/>
                  </a:cubicBezTo>
                  <a:cubicBezTo>
                    <a:pt x="102" y="89"/>
                    <a:pt x="105" y="86"/>
                    <a:pt x="110" y="85"/>
                  </a:cubicBezTo>
                  <a:cubicBezTo>
                    <a:pt x="116" y="84"/>
                    <a:pt x="113" y="73"/>
                    <a:pt x="115" y="70"/>
                  </a:cubicBezTo>
                  <a:cubicBezTo>
                    <a:pt x="118" y="67"/>
                    <a:pt x="113" y="66"/>
                    <a:pt x="108" y="65"/>
                  </a:cubicBezTo>
                  <a:cubicBezTo>
                    <a:pt x="104" y="63"/>
                    <a:pt x="97" y="69"/>
                    <a:pt x="98" y="71"/>
                  </a:cubicBezTo>
                  <a:close/>
                  <a:moveTo>
                    <a:pt x="105" y="109"/>
                  </a:moveTo>
                  <a:cubicBezTo>
                    <a:pt x="101" y="114"/>
                    <a:pt x="115" y="109"/>
                    <a:pt x="112" y="106"/>
                  </a:cubicBezTo>
                  <a:cubicBezTo>
                    <a:pt x="109" y="104"/>
                    <a:pt x="107" y="106"/>
                    <a:pt x="105" y="109"/>
                  </a:cubicBezTo>
                  <a:close/>
                </a:path>
              </a:pathLst>
            </a:custGeom>
            <a:grpFill/>
            <a:ln w="6350" cap="rnd" cmpd="sng">
              <a:noFill/>
              <a:prstDash val="solid"/>
              <a:round/>
              <a:headEnd/>
              <a:tailEnd/>
            </a:ln>
          </p:spPr>
          <p:txBody>
            <a:bodyPr/>
            <a:lstStyle/>
            <a:p>
              <a:pPr>
                <a:defRPr/>
              </a:pPr>
              <a:endParaRPr lang="en-GB"/>
            </a:p>
          </p:txBody>
        </p:sp>
        <p:sp>
          <p:nvSpPr>
            <p:cNvPr id="37" name="Freeform 55"/>
            <p:cNvSpPr>
              <a:spLocks noEditPoints="1"/>
            </p:cNvSpPr>
            <p:nvPr/>
          </p:nvSpPr>
          <p:spPr bwMode="auto">
            <a:xfrm>
              <a:off x="1955" y="2285"/>
              <a:ext cx="563" cy="665"/>
            </a:xfrm>
            <a:custGeom>
              <a:avLst/>
              <a:gdLst/>
              <a:ahLst/>
              <a:cxnLst>
                <a:cxn ang="0">
                  <a:pos x="213" y="144"/>
                </a:cxn>
                <a:cxn ang="0">
                  <a:pos x="175" y="167"/>
                </a:cxn>
                <a:cxn ang="0">
                  <a:pos x="176" y="203"/>
                </a:cxn>
                <a:cxn ang="0">
                  <a:pos x="191" y="237"/>
                </a:cxn>
                <a:cxn ang="0">
                  <a:pos x="179" y="260"/>
                </a:cxn>
                <a:cxn ang="0">
                  <a:pos x="172" y="266"/>
                </a:cxn>
                <a:cxn ang="0">
                  <a:pos x="146" y="268"/>
                </a:cxn>
                <a:cxn ang="0">
                  <a:pos x="120" y="269"/>
                </a:cxn>
                <a:cxn ang="0">
                  <a:pos x="96" y="270"/>
                </a:cxn>
                <a:cxn ang="0">
                  <a:pos x="71" y="261"/>
                </a:cxn>
                <a:cxn ang="0">
                  <a:pos x="46" y="268"/>
                </a:cxn>
                <a:cxn ang="0">
                  <a:pos x="38" y="213"/>
                </a:cxn>
                <a:cxn ang="0">
                  <a:pos x="17" y="200"/>
                </a:cxn>
                <a:cxn ang="0">
                  <a:pos x="12" y="175"/>
                </a:cxn>
                <a:cxn ang="0">
                  <a:pos x="7" y="155"/>
                </a:cxn>
                <a:cxn ang="0">
                  <a:pos x="11" y="139"/>
                </a:cxn>
                <a:cxn ang="0">
                  <a:pos x="14" y="114"/>
                </a:cxn>
                <a:cxn ang="0">
                  <a:pos x="34" y="95"/>
                </a:cxn>
                <a:cxn ang="0">
                  <a:pos x="31" y="84"/>
                </a:cxn>
                <a:cxn ang="0">
                  <a:pos x="34" y="54"/>
                </a:cxn>
                <a:cxn ang="0">
                  <a:pos x="61" y="55"/>
                </a:cxn>
                <a:cxn ang="0">
                  <a:pos x="71" y="57"/>
                </a:cxn>
                <a:cxn ang="0">
                  <a:pos x="92" y="43"/>
                </a:cxn>
                <a:cxn ang="0">
                  <a:pos x="81" y="32"/>
                </a:cxn>
                <a:cxn ang="0">
                  <a:pos x="73" y="22"/>
                </a:cxn>
                <a:cxn ang="0">
                  <a:pos x="73" y="0"/>
                </a:cxn>
                <a:cxn ang="0">
                  <a:pos x="93" y="3"/>
                </a:cxn>
                <a:cxn ang="0">
                  <a:pos x="107" y="8"/>
                </a:cxn>
                <a:cxn ang="0">
                  <a:pos x="115" y="18"/>
                </a:cxn>
                <a:cxn ang="0">
                  <a:pos x="134" y="24"/>
                </a:cxn>
                <a:cxn ang="0">
                  <a:pos x="139" y="35"/>
                </a:cxn>
                <a:cxn ang="0">
                  <a:pos x="169" y="15"/>
                </a:cxn>
                <a:cxn ang="0">
                  <a:pos x="186" y="26"/>
                </a:cxn>
                <a:cxn ang="0">
                  <a:pos x="201" y="38"/>
                </a:cxn>
                <a:cxn ang="0">
                  <a:pos x="212" y="45"/>
                </a:cxn>
                <a:cxn ang="0">
                  <a:pos x="221" y="99"/>
                </a:cxn>
                <a:cxn ang="0">
                  <a:pos x="227" y="148"/>
                </a:cxn>
                <a:cxn ang="0">
                  <a:pos x="204" y="36"/>
                </a:cxn>
                <a:cxn ang="0">
                  <a:pos x="211" y="39"/>
                </a:cxn>
                <a:cxn ang="0">
                  <a:pos x="201" y="28"/>
                </a:cxn>
                <a:cxn ang="0">
                  <a:pos x="140" y="18"/>
                </a:cxn>
                <a:cxn ang="0">
                  <a:pos x="197" y="20"/>
                </a:cxn>
                <a:cxn ang="0">
                  <a:pos x="187" y="9"/>
                </a:cxn>
                <a:cxn ang="0">
                  <a:pos x="185" y="13"/>
                </a:cxn>
                <a:cxn ang="0">
                  <a:pos x="189" y="25"/>
                </a:cxn>
                <a:cxn ang="0">
                  <a:pos x="196" y="22"/>
                </a:cxn>
              </a:cxnLst>
              <a:rect l="0" t="0" r="r" b="b"/>
              <a:pathLst>
                <a:path w="236" h="279">
                  <a:moveTo>
                    <a:pt x="227" y="148"/>
                  </a:moveTo>
                  <a:cubicBezTo>
                    <a:pt x="219" y="153"/>
                    <a:pt x="217" y="142"/>
                    <a:pt x="213" y="144"/>
                  </a:cubicBezTo>
                  <a:cubicBezTo>
                    <a:pt x="209" y="146"/>
                    <a:pt x="219" y="149"/>
                    <a:pt x="204" y="152"/>
                  </a:cubicBezTo>
                  <a:cubicBezTo>
                    <a:pt x="189" y="156"/>
                    <a:pt x="188" y="163"/>
                    <a:pt x="175" y="167"/>
                  </a:cubicBezTo>
                  <a:cubicBezTo>
                    <a:pt x="162" y="171"/>
                    <a:pt x="156" y="172"/>
                    <a:pt x="165" y="180"/>
                  </a:cubicBezTo>
                  <a:cubicBezTo>
                    <a:pt x="174" y="189"/>
                    <a:pt x="157" y="194"/>
                    <a:pt x="176" y="203"/>
                  </a:cubicBezTo>
                  <a:cubicBezTo>
                    <a:pt x="186" y="207"/>
                    <a:pt x="185" y="213"/>
                    <a:pt x="202" y="226"/>
                  </a:cubicBezTo>
                  <a:cubicBezTo>
                    <a:pt x="199" y="240"/>
                    <a:pt x="192" y="228"/>
                    <a:pt x="191" y="237"/>
                  </a:cubicBezTo>
                  <a:cubicBezTo>
                    <a:pt x="191" y="246"/>
                    <a:pt x="185" y="239"/>
                    <a:pt x="178" y="246"/>
                  </a:cubicBezTo>
                  <a:cubicBezTo>
                    <a:pt x="170" y="252"/>
                    <a:pt x="185" y="257"/>
                    <a:pt x="179" y="260"/>
                  </a:cubicBezTo>
                  <a:cubicBezTo>
                    <a:pt x="174" y="264"/>
                    <a:pt x="187" y="266"/>
                    <a:pt x="183" y="271"/>
                  </a:cubicBezTo>
                  <a:cubicBezTo>
                    <a:pt x="179" y="276"/>
                    <a:pt x="176" y="264"/>
                    <a:pt x="172" y="266"/>
                  </a:cubicBezTo>
                  <a:cubicBezTo>
                    <a:pt x="167" y="269"/>
                    <a:pt x="165" y="258"/>
                    <a:pt x="161" y="265"/>
                  </a:cubicBezTo>
                  <a:cubicBezTo>
                    <a:pt x="156" y="271"/>
                    <a:pt x="153" y="262"/>
                    <a:pt x="146" y="268"/>
                  </a:cubicBezTo>
                  <a:cubicBezTo>
                    <a:pt x="140" y="274"/>
                    <a:pt x="134" y="278"/>
                    <a:pt x="131" y="272"/>
                  </a:cubicBezTo>
                  <a:cubicBezTo>
                    <a:pt x="127" y="267"/>
                    <a:pt x="126" y="270"/>
                    <a:pt x="120" y="269"/>
                  </a:cubicBezTo>
                  <a:cubicBezTo>
                    <a:pt x="115" y="267"/>
                    <a:pt x="121" y="276"/>
                    <a:pt x="114" y="278"/>
                  </a:cubicBezTo>
                  <a:cubicBezTo>
                    <a:pt x="110" y="279"/>
                    <a:pt x="107" y="262"/>
                    <a:pt x="96" y="270"/>
                  </a:cubicBezTo>
                  <a:cubicBezTo>
                    <a:pt x="94" y="268"/>
                    <a:pt x="88" y="264"/>
                    <a:pt x="83" y="266"/>
                  </a:cubicBezTo>
                  <a:cubicBezTo>
                    <a:pt x="77" y="267"/>
                    <a:pt x="78" y="258"/>
                    <a:pt x="71" y="261"/>
                  </a:cubicBezTo>
                  <a:cubicBezTo>
                    <a:pt x="65" y="264"/>
                    <a:pt x="73" y="269"/>
                    <a:pt x="64" y="268"/>
                  </a:cubicBezTo>
                  <a:cubicBezTo>
                    <a:pt x="55" y="267"/>
                    <a:pt x="55" y="271"/>
                    <a:pt x="46" y="268"/>
                  </a:cubicBezTo>
                  <a:cubicBezTo>
                    <a:pt x="45" y="227"/>
                    <a:pt x="68" y="222"/>
                    <a:pt x="60" y="218"/>
                  </a:cubicBezTo>
                  <a:cubicBezTo>
                    <a:pt x="52" y="215"/>
                    <a:pt x="47" y="211"/>
                    <a:pt x="38" y="213"/>
                  </a:cubicBezTo>
                  <a:cubicBezTo>
                    <a:pt x="30" y="215"/>
                    <a:pt x="34" y="209"/>
                    <a:pt x="28" y="210"/>
                  </a:cubicBezTo>
                  <a:cubicBezTo>
                    <a:pt x="23" y="210"/>
                    <a:pt x="26" y="203"/>
                    <a:pt x="17" y="200"/>
                  </a:cubicBezTo>
                  <a:cubicBezTo>
                    <a:pt x="17" y="194"/>
                    <a:pt x="24" y="192"/>
                    <a:pt x="21" y="188"/>
                  </a:cubicBezTo>
                  <a:cubicBezTo>
                    <a:pt x="19" y="185"/>
                    <a:pt x="9" y="188"/>
                    <a:pt x="12" y="175"/>
                  </a:cubicBezTo>
                  <a:cubicBezTo>
                    <a:pt x="25" y="162"/>
                    <a:pt x="12" y="166"/>
                    <a:pt x="14" y="161"/>
                  </a:cubicBezTo>
                  <a:cubicBezTo>
                    <a:pt x="16" y="156"/>
                    <a:pt x="9" y="158"/>
                    <a:pt x="7" y="155"/>
                  </a:cubicBezTo>
                  <a:cubicBezTo>
                    <a:pt x="7" y="153"/>
                    <a:pt x="15" y="149"/>
                    <a:pt x="7" y="146"/>
                  </a:cubicBezTo>
                  <a:cubicBezTo>
                    <a:pt x="0" y="142"/>
                    <a:pt x="12" y="143"/>
                    <a:pt x="11" y="139"/>
                  </a:cubicBezTo>
                  <a:cubicBezTo>
                    <a:pt x="10" y="134"/>
                    <a:pt x="18" y="133"/>
                    <a:pt x="12" y="125"/>
                  </a:cubicBezTo>
                  <a:cubicBezTo>
                    <a:pt x="6" y="117"/>
                    <a:pt x="6" y="112"/>
                    <a:pt x="14" y="114"/>
                  </a:cubicBezTo>
                  <a:cubicBezTo>
                    <a:pt x="22" y="115"/>
                    <a:pt x="31" y="111"/>
                    <a:pt x="27" y="108"/>
                  </a:cubicBezTo>
                  <a:cubicBezTo>
                    <a:pt x="22" y="105"/>
                    <a:pt x="35" y="103"/>
                    <a:pt x="34" y="95"/>
                  </a:cubicBezTo>
                  <a:cubicBezTo>
                    <a:pt x="33" y="88"/>
                    <a:pt x="25" y="96"/>
                    <a:pt x="25" y="88"/>
                  </a:cubicBezTo>
                  <a:cubicBezTo>
                    <a:pt x="25" y="84"/>
                    <a:pt x="27" y="84"/>
                    <a:pt x="31" y="84"/>
                  </a:cubicBezTo>
                  <a:cubicBezTo>
                    <a:pt x="35" y="86"/>
                    <a:pt x="35" y="84"/>
                    <a:pt x="38" y="62"/>
                  </a:cubicBezTo>
                  <a:cubicBezTo>
                    <a:pt x="40" y="57"/>
                    <a:pt x="32" y="61"/>
                    <a:pt x="34" y="54"/>
                  </a:cubicBezTo>
                  <a:cubicBezTo>
                    <a:pt x="37" y="47"/>
                    <a:pt x="37" y="45"/>
                    <a:pt x="50" y="45"/>
                  </a:cubicBezTo>
                  <a:cubicBezTo>
                    <a:pt x="67" y="45"/>
                    <a:pt x="56" y="51"/>
                    <a:pt x="61" y="55"/>
                  </a:cubicBezTo>
                  <a:cubicBezTo>
                    <a:pt x="66" y="59"/>
                    <a:pt x="61" y="47"/>
                    <a:pt x="68" y="49"/>
                  </a:cubicBezTo>
                  <a:cubicBezTo>
                    <a:pt x="71" y="50"/>
                    <a:pt x="67" y="60"/>
                    <a:pt x="71" y="57"/>
                  </a:cubicBezTo>
                  <a:cubicBezTo>
                    <a:pt x="76" y="54"/>
                    <a:pt x="67" y="36"/>
                    <a:pt x="74" y="39"/>
                  </a:cubicBezTo>
                  <a:cubicBezTo>
                    <a:pt x="81" y="42"/>
                    <a:pt x="86" y="38"/>
                    <a:pt x="92" y="43"/>
                  </a:cubicBezTo>
                  <a:cubicBezTo>
                    <a:pt x="98" y="47"/>
                    <a:pt x="92" y="38"/>
                    <a:pt x="85" y="38"/>
                  </a:cubicBezTo>
                  <a:cubicBezTo>
                    <a:pt x="77" y="37"/>
                    <a:pt x="78" y="34"/>
                    <a:pt x="81" y="32"/>
                  </a:cubicBezTo>
                  <a:cubicBezTo>
                    <a:pt x="87" y="30"/>
                    <a:pt x="74" y="31"/>
                    <a:pt x="78" y="25"/>
                  </a:cubicBezTo>
                  <a:cubicBezTo>
                    <a:pt x="82" y="19"/>
                    <a:pt x="70" y="28"/>
                    <a:pt x="73" y="22"/>
                  </a:cubicBezTo>
                  <a:cubicBezTo>
                    <a:pt x="75" y="15"/>
                    <a:pt x="86" y="20"/>
                    <a:pt x="81" y="14"/>
                  </a:cubicBezTo>
                  <a:cubicBezTo>
                    <a:pt x="76" y="7"/>
                    <a:pt x="73" y="5"/>
                    <a:pt x="73" y="0"/>
                  </a:cubicBezTo>
                  <a:cubicBezTo>
                    <a:pt x="78" y="1"/>
                    <a:pt x="77" y="0"/>
                    <a:pt x="83" y="1"/>
                  </a:cubicBezTo>
                  <a:cubicBezTo>
                    <a:pt x="89" y="2"/>
                    <a:pt x="91" y="3"/>
                    <a:pt x="93" y="3"/>
                  </a:cubicBezTo>
                  <a:cubicBezTo>
                    <a:pt x="96" y="5"/>
                    <a:pt x="97" y="2"/>
                    <a:pt x="101" y="4"/>
                  </a:cubicBezTo>
                  <a:cubicBezTo>
                    <a:pt x="105" y="6"/>
                    <a:pt x="104" y="2"/>
                    <a:pt x="107" y="8"/>
                  </a:cubicBezTo>
                  <a:cubicBezTo>
                    <a:pt x="110" y="14"/>
                    <a:pt x="101" y="16"/>
                    <a:pt x="107" y="16"/>
                  </a:cubicBezTo>
                  <a:cubicBezTo>
                    <a:pt x="113" y="15"/>
                    <a:pt x="110" y="21"/>
                    <a:pt x="115" y="18"/>
                  </a:cubicBezTo>
                  <a:cubicBezTo>
                    <a:pt x="119" y="15"/>
                    <a:pt x="118" y="26"/>
                    <a:pt x="129" y="20"/>
                  </a:cubicBezTo>
                  <a:cubicBezTo>
                    <a:pt x="138" y="16"/>
                    <a:pt x="133" y="23"/>
                    <a:pt x="134" y="24"/>
                  </a:cubicBezTo>
                  <a:cubicBezTo>
                    <a:pt x="137" y="28"/>
                    <a:pt x="123" y="29"/>
                    <a:pt x="126" y="34"/>
                  </a:cubicBezTo>
                  <a:cubicBezTo>
                    <a:pt x="129" y="38"/>
                    <a:pt x="132" y="30"/>
                    <a:pt x="139" y="35"/>
                  </a:cubicBezTo>
                  <a:cubicBezTo>
                    <a:pt x="147" y="41"/>
                    <a:pt x="141" y="28"/>
                    <a:pt x="153" y="28"/>
                  </a:cubicBezTo>
                  <a:cubicBezTo>
                    <a:pt x="165" y="27"/>
                    <a:pt x="166" y="18"/>
                    <a:pt x="169" y="15"/>
                  </a:cubicBezTo>
                  <a:cubicBezTo>
                    <a:pt x="170" y="14"/>
                    <a:pt x="174" y="19"/>
                    <a:pt x="179" y="18"/>
                  </a:cubicBezTo>
                  <a:cubicBezTo>
                    <a:pt x="184" y="17"/>
                    <a:pt x="179" y="19"/>
                    <a:pt x="186" y="26"/>
                  </a:cubicBezTo>
                  <a:cubicBezTo>
                    <a:pt x="192" y="33"/>
                    <a:pt x="199" y="25"/>
                    <a:pt x="199" y="28"/>
                  </a:cubicBezTo>
                  <a:cubicBezTo>
                    <a:pt x="199" y="35"/>
                    <a:pt x="202" y="35"/>
                    <a:pt x="201" y="38"/>
                  </a:cubicBezTo>
                  <a:cubicBezTo>
                    <a:pt x="201" y="40"/>
                    <a:pt x="199" y="42"/>
                    <a:pt x="211" y="44"/>
                  </a:cubicBezTo>
                  <a:cubicBezTo>
                    <a:pt x="212" y="44"/>
                    <a:pt x="212" y="44"/>
                    <a:pt x="212" y="45"/>
                  </a:cubicBezTo>
                  <a:cubicBezTo>
                    <a:pt x="220" y="68"/>
                    <a:pt x="202" y="72"/>
                    <a:pt x="215" y="82"/>
                  </a:cubicBezTo>
                  <a:cubicBezTo>
                    <a:pt x="228" y="92"/>
                    <a:pt x="216" y="91"/>
                    <a:pt x="221" y="99"/>
                  </a:cubicBezTo>
                  <a:cubicBezTo>
                    <a:pt x="230" y="112"/>
                    <a:pt x="219" y="109"/>
                    <a:pt x="222" y="121"/>
                  </a:cubicBezTo>
                  <a:cubicBezTo>
                    <a:pt x="224" y="132"/>
                    <a:pt x="236" y="122"/>
                    <a:pt x="227" y="148"/>
                  </a:cubicBezTo>
                  <a:close/>
                  <a:moveTo>
                    <a:pt x="201" y="28"/>
                  </a:moveTo>
                  <a:cubicBezTo>
                    <a:pt x="199" y="26"/>
                    <a:pt x="203" y="34"/>
                    <a:pt x="204" y="36"/>
                  </a:cubicBezTo>
                  <a:cubicBezTo>
                    <a:pt x="205" y="38"/>
                    <a:pt x="202" y="38"/>
                    <a:pt x="203" y="40"/>
                  </a:cubicBezTo>
                  <a:cubicBezTo>
                    <a:pt x="204" y="41"/>
                    <a:pt x="210" y="38"/>
                    <a:pt x="211" y="39"/>
                  </a:cubicBezTo>
                  <a:cubicBezTo>
                    <a:pt x="211" y="36"/>
                    <a:pt x="211" y="36"/>
                    <a:pt x="211" y="36"/>
                  </a:cubicBezTo>
                  <a:cubicBezTo>
                    <a:pt x="207" y="35"/>
                    <a:pt x="203" y="31"/>
                    <a:pt x="201" y="28"/>
                  </a:cubicBezTo>
                  <a:close/>
                  <a:moveTo>
                    <a:pt x="132" y="15"/>
                  </a:moveTo>
                  <a:cubicBezTo>
                    <a:pt x="130" y="17"/>
                    <a:pt x="139" y="19"/>
                    <a:pt x="140" y="18"/>
                  </a:cubicBezTo>
                  <a:cubicBezTo>
                    <a:pt x="140" y="16"/>
                    <a:pt x="135" y="12"/>
                    <a:pt x="132" y="15"/>
                  </a:cubicBezTo>
                  <a:close/>
                  <a:moveTo>
                    <a:pt x="197" y="20"/>
                  </a:moveTo>
                  <a:cubicBezTo>
                    <a:pt x="193" y="17"/>
                    <a:pt x="202" y="14"/>
                    <a:pt x="195" y="11"/>
                  </a:cubicBezTo>
                  <a:cubicBezTo>
                    <a:pt x="191" y="10"/>
                    <a:pt x="191" y="6"/>
                    <a:pt x="187" y="9"/>
                  </a:cubicBezTo>
                  <a:cubicBezTo>
                    <a:pt x="183" y="12"/>
                    <a:pt x="192" y="13"/>
                    <a:pt x="193" y="15"/>
                  </a:cubicBezTo>
                  <a:cubicBezTo>
                    <a:pt x="193" y="17"/>
                    <a:pt x="186" y="13"/>
                    <a:pt x="185" y="13"/>
                  </a:cubicBezTo>
                  <a:cubicBezTo>
                    <a:pt x="183" y="14"/>
                    <a:pt x="188" y="18"/>
                    <a:pt x="185" y="19"/>
                  </a:cubicBezTo>
                  <a:cubicBezTo>
                    <a:pt x="183" y="20"/>
                    <a:pt x="185" y="22"/>
                    <a:pt x="189" y="25"/>
                  </a:cubicBezTo>
                  <a:cubicBezTo>
                    <a:pt x="191" y="26"/>
                    <a:pt x="193" y="25"/>
                    <a:pt x="192" y="24"/>
                  </a:cubicBezTo>
                  <a:cubicBezTo>
                    <a:pt x="191" y="23"/>
                    <a:pt x="193" y="18"/>
                    <a:pt x="196" y="22"/>
                  </a:cubicBezTo>
                  <a:cubicBezTo>
                    <a:pt x="200" y="26"/>
                    <a:pt x="201" y="22"/>
                    <a:pt x="197" y="20"/>
                  </a:cubicBezTo>
                  <a:close/>
                </a:path>
              </a:pathLst>
            </a:custGeom>
            <a:grpFill/>
            <a:ln w="6350" cap="rnd" cmpd="sng">
              <a:noFill/>
              <a:prstDash val="solid"/>
              <a:round/>
              <a:headEnd/>
              <a:tailEnd/>
            </a:ln>
          </p:spPr>
          <p:txBody>
            <a:bodyPr/>
            <a:lstStyle/>
            <a:p>
              <a:pPr>
                <a:defRPr/>
              </a:pPr>
              <a:endParaRPr lang="en-GB"/>
            </a:p>
          </p:txBody>
        </p:sp>
        <p:sp>
          <p:nvSpPr>
            <p:cNvPr id="38" name="Freeform 56"/>
            <p:cNvSpPr>
              <a:spLocks/>
            </p:cNvSpPr>
            <p:nvPr/>
          </p:nvSpPr>
          <p:spPr bwMode="auto">
            <a:xfrm>
              <a:off x="1819" y="2411"/>
              <a:ext cx="227" cy="243"/>
            </a:xfrm>
            <a:custGeom>
              <a:avLst/>
              <a:gdLst/>
              <a:ahLst/>
              <a:cxnLst>
                <a:cxn ang="0">
                  <a:pos x="88" y="31"/>
                </a:cxn>
                <a:cxn ang="0">
                  <a:pos x="95" y="9"/>
                </a:cxn>
                <a:cxn ang="0">
                  <a:pos x="87" y="4"/>
                </a:cxn>
                <a:cxn ang="0">
                  <a:pos x="65" y="3"/>
                </a:cxn>
                <a:cxn ang="0">
                  <a:pos x="48" y="18"/>
                </a:cxn>
                <a:cxn ang="0">
                  <a:pos x="52" y="24"/>
                </a:cxn>
                <a:cxn ang="0">
                  <a:pos x="56" y="33"/>
                </a:cxn>
                <a:cxn ang="0">
                  <a:pos x="47" y="45"/>
                </a:cxn>
                <a:cxn ang="0">
                  <a:pos x="44" y="32"/>
                </a:cxn>
                <a:cxn ang="0">
                  <a:pos x="41" y="25"/>
                </a:cxn>
                <a:cxn ang="0">
                  <a:pos x="37" y="21"/>
                </a:cxn>
                <a:cxn ang="0">
                  <a:pos x="26" y="46"/>
                </a:cxn>
                <a:cxn ang="0">
                  <a:pos x="17" y="59"/>
                </a:cxn>
                <a:cxn ang="0">
                  <a:pos x="8" y="67"/>
                </a:cxn>
                <a:cxn ang="0">
                  <a:pos x="15" y="72"/>
                </a:cxn>
                <a:cxn ang="0">
                  <a:pos x="2" y="71"/>
                </a:cxn>
                <a:cxn ang="0">
                  <a:pos x="14" y="76"/>
                </a:cxn>
                <a:cxn ang="0">
                  <a:pos x="18" y="78"/>
                </a:cxn>
                <a:cxn ang="0">
                  <a:pos x="9" y="79"/>
                </a:cxn>
                <a:cxn ang="0">
                  <a:pos x="0" y="78"/>
                </a:cxn>
                <a:cxn ang="0">
                  <a:pos x="5" y="83"/>
                </a:cxn>
                <a:cxn ang="0">
                  <a:pos x="16" y="83"/>
                </a:cxn>
                <a:cxn ang="0">
                  <a:pos x="27" y="77"/>
                </a:cxn>
                <a:cxn ang="0">
                  <a:pos x="32" y="76"/>
                </a:cxn>
                <a:cxn ang="0">
                  <a:pos x="38" y="77"/>
                </a:cxn>
                <a:cxn ang="0">
                  <a:pos x="54" y="83"/>
                </a:cxn>
                <a:cxn ang="0">
                  <a:pos x="64" y="102"/>
                </a:cxn>
                <a:cxn ang="0">
                  <a:pos x="64" y="93"/>
                </a:cxn>
                <a:cxn ang="0">
                  <a:pos x="68" y="86"/>
                </a:cxn>
                <a:cxn ang="0">
                  <a:pos x="69" y="72"/>
                </a:cxn>
                <a:cxn ang="0">
                  <a:pos x="71" y="61"/>
                </a:cxn>
                <a:cxn ang="0">
                  <a:pos x="84" y="55"/>
                </a:cxn>
                <a:cxn ang="0">
                  <a:pos x="91" y="42"/>
                </a:cxn>
                <a:cxn ang="0">
                  <a:pos x="82" y="35"/>
                </a:cxn>
                <a:cxn ang="0">
                  <a:pos x="88" y="31"/>
                </a:cxn>
              </a:cxnLst>
              <a:rect l="0" t="0" r="r" b="b"/>
              <a:pathLst>
                <a:path w="95" h="102">
                  <a:moveTo>
                    <a:pt x="88" y="31"/>
                  </a:moveTo>
                  <a:cubicBezTo>
                    <a:pt x="92" y="33"/>
                    <a:pt x="92" y="31"/>
                    <a:pt x="95" y="9"/>
                  </a:cubicBezTo>
                  <a:cubicBezTo>
                    <a:pt x="91" y="10"/>
                    <a:pt x="90" y="8"/>
                    <a:pt x="87" y="4"/>
                  </a:cubicBezTo>
                  <a:cubicBezTo>
                    <a:pt x="84" y="0"/>
                    <a:pt x="79" y="1"/>
                    <a:pt x="65" y="3"/>
                  </a:cubicBezTo>
                  <a:cubicBezTo>
                    <a:pt x="47" y="7"/>
                    <a:pt x="44" y="18"/>
                    <a:pt x="48" y="18"/>
                  </a:cubicBezTo>
                  <a:cubicBezTo>
                    <a:pt x="52" y="18"/>
                    <a:pt x="48" y="24"/>
                    <a:pt x="52" y="24"/>
                  </a:cubicBezTo>
                  <a:cubicBezTo>
                    <a:pt x="57" y="24"/>
                    <a:pt x="51" y="32"/>
                    <a:pt x="56" y="33"/>
                  </a:cubicBezTo>
                  <a:cubicBezTo>
                    <a:pt x="66" y="36"/>
                    <a:pt x="54" y="49"/>
                    <a:pt x="47" y="45"/>
                  </a:cubicBezTo>
                  <a:cubicBezTo>
                    <a:pt x="40" y="41"/>
                    <a:pt x="37" y="35"/>
                    <a:pt x="44" y="32"/>
                  </a:cubicBezTo>
                  <a:cubicBezTo>
                    <a:pt x="51" y="29"/>
                    <a:pt x="41" y="28"/>
                    <a:pt x="41" y="25"/>
                  </a:cubicBezTo>
                  <a:cubicBezTo>
                    <a:pt x="41" y="21"/>
                    <a:pt x="49" y="14"/>
                    <a:pt x="37" y="21"/>
                  </a:cubicBezTo>
                  <a:cubicBezTo>
                    <a:pt x="29" y="17"/>
                    <a:pt x="34" y="30"/>
                    <a:pt x="26" y="46"/>
                  </a:cubicBezTo>
                  <a:cubicBezTo>
                    <a:pt x="19" y="61"/>
                    <a:pt x="15" y="54"/>
                    <a:pt x="17" y="59"/>
                  </a:cubicBezTo>
                  <a:cubicBezTo>
                    <a:pt x="19" y="63"/>
                    <a:pt x="5" y="62"/>
                    <a:pt x="8" y="67"/>
                  </a:cubicBezTo>
                  <a:cubicBezTo>
                    <a:pt x="10" y="69"/>
                    <a:pt x="28" y="69"/>
                    <a:pt x="15" y="72"/>
                  </a:cubicBezTo>
                  <a:cubicBezTo>
                    <a:pt x="8" y="70"/>
                    <a:pt x="4" y="69"/>
                    <a:pt x="2" y="71"/>
                  </a:cubicBezTo>
                  <a:cubicBezTo>
                    <a:pt x="0" y="74"/>
                    <a:pt x="10" y="77"/>
                    <a:pt x="14" y="76"/>
                  </a:cubicBezTo>
                  <a:cubicBezTo>
                    <a:pt x="18" y="75"/>
                    <a:pt x="20" y="78"/>
                    <a:pt x="18" y="78"/>
                  </a:cubicBezTo>
                  <a:cubicBezTo>
                    <a:pt x="15" y="78"/>
                    <a:pt x="12" y="81"/>
                    <a:pt x="9" y="79"/>
                  </a:cubicBezTo>
                  <a:cubicBezTo>
                    <a:pt x="5" y="78"/>
                    <a:pt x="6" y="76"/>
                    <a:pt x="0" y="78"/>
                  </a:cubicBezTo>
                  <a:cubicBezTo>
                    <a:pt x="0" y="80"/>
                    <a:pt x="1" y="84"/>
                    <a:pt x="5" y="83"/>
                  </a:cubicBezTo>
                  <a:cubicBezTo>
                    <a:pt x="9" y="82"/>
                    <a:pt x="11" y="86"/>
                    <a:pt x="16" y="83"/>
                  </a:cubicBezTo>
                  <a:cubicBezTo>
                    <a:pt x="23" y="79"/>
                    <a:pt x="26" y="81"/>
                    <a:pt x="27" y="77"/>
                  </a:cubicBezTo>
                  <a:cubicBezTo>
                    <a:pt x="28" y="70"/>
                    <a:pt x="28" y="77"/>
                    <a:pt x="32" y="76"/>
                  </a:cubicBezTo>
                  <a:cubicBezTo>
                    <a:pt x="37" y="75"/>
                    <a:pt x="34" y="79"/>
                    <a:pt x="38" y="77"/>
                  </a:cubicBezTo>
                  <a:cubicBezTo>
                    <a:pt x="46" y="74"/>
                    <a:pt x="38" y="82"/>
                    <a:pt x="54" y="83"/>
                  </a:cubicBezTo>
                  <a:cubicBezTo>
                    <a:pt x="71" y="84"/>
                    <a:pt x="44" y="100"/>
                    <a:pt x="64" y="102"/>
                  </a:cubicBezTo>
                  <a:cubicBezTo>
                    <a:pt x="64" y="100"/>
                    <a:pt x="72" y="96"/>
                    <a:pt x="64" y="93"/>
                  </a:cubicBezTo>
                  <a:cubicBezTo>
                    <a:pt x="57" y="89"/>
                    <a:pt x="69" y="90"/>
                    <a:pt x="68" y="86"/>
                  </a:cubicBezTo>
                  <a:cubicBezTo>
                    <a:pt x="67" y="81"/>
                    <a:pt x="75" y="80"/>
                    <a:pt x="69" y="72"/>
                  </a:cubicBezTo>
                  <a:cubicBezTo>
                    <a:pt x="63" y="64"/>
                    <a:pt x="63" y="59"/>
                    <a:pt x="71" y="61"/>
                  </a:cubicBezTo>
                  <a:cubicBezTo>
                    <a:pt x="79" y="62"/>
                    <a:pt x="88" y="58"/>
                    <a:pt x="84" y="55"/>
                  </a:cubicBezTo>
                  <a:cubicBezTo>
                    <a:pt x="79" y="52"/>
                    <a:pt x="92" y="50"/>
                    <a:pt x="91" y="42"/>
                  </a:cubicBezTo>
                  <a:cubicBezTo>
                    <a:pt x="90" y="35"/>
                    <a:pt x="82" y="43"/>
                    <a:pt x="82" y="35"/>
                  </a:cubicBezTo>
                  <a:cubicBezTo>
                    <a:pt x="82" y="31"/>
                    <a:pt x="84" y="31"/>
                    <a:pt x="88" y="31"/>
                  </a:cubicBezTo>
                  <a:close/>
                </a:path>
              </a:pathLst>
            </a:custGeom>
            <a:grpFill/>
            <a:ln w="6350" cap="rnd" cmpd="sng">
              <a:noFill/>
              <a:prstDash val="solid"/>
              <a:round/>
              <a:headEnd/>
              <a:tailEnd/>
            </a:ln>
          </p:spPr>
          <p:txBody>
            <a:bodyPr/>
            <a:lstStyle/>
            <a:p>
              <a:pPr>
                <a:defRPr/>
              </a:pPr>
              <a:endParaRPr lang="en-GB"/>
            </a:p>
          </p:txBody>
        </p:sp>
        <p:sp>
          <p:nvSpPr>
            <p:cNvPr id="39" name="Freeform 57"/>
            <p:cNvSpPr>
              <a:spLocks/>
            </p:cNvSpPr>
            <p:nvPr/>
          </p:nvSpPr>
          <p:spPr bwMode="auto">
            <a:xfrm>
              <a:off x="1769" y="2578"/>
              <a:ext cx="246" cy="191"/>
            </a:xfrm>
            <a:custGeom>
              <a:avLst/>
              <a:gdLst/>
              <a:ahLst/>
              <a:cxnLst>
                <a:cxn ang="0">
                  <a:pos x="92" y="38"/>
                </a:cxn>
                <a:cxn ang="0">
                  <a:pos x="85" y="32"/>
                </a:cxn>
                <a:cxn ang="0">
                  <a:pos x="75" y="13"/>
                </a:cxn>
                <a:cxn ang="0">
                  <a:pos x="59" y="7"/>
                </a:cxn>
                <a:cxn ang="0">
                  <a:pos x="53" y="6"/>
                </a:cxn>
                <a:cxn ang="0">
                  <a:pos x="48" y="7"/>
                </a:cxn>
                <a:cxn ang="0">
                  <a:pos x="37" y="13"/>
                </a:cxn>
                <a:cxn ang="0">
                  <a:pos x="26" y="13"/>
                </a:cxn>
                <a:cxn ang="0">
                  <a:pos x="21" y="8"/>
                </a:cxn>
                <a:cxn ang="0">
                  <a:pos x="0" y="19"/>
                </a:cxn>
                <a:cxn ang="0">
                  <a:pos x="18" y="36"/>
                </a:cxn>
                <a:cxn ang="0">
                  <a:pos x="28" y="43"/>
                </a:cxn>
                <a:cxn ang="0">
                  <a:pos x="42" y="55"/>
                </a:cxn>
                <a:cxn ang="0">
                  <a:pos x="58" y="53"/>
                </a:cxn>
                <a:cxn ang="0">
                  <a:pos x="63" y="67"/>
                </a:cxn>
                <a:cxn ang="0">
                  <a:pos x="81" y="76"/>
                </a:cxn>
                <a:cxn ang="0">
                  <a:pos x="90" y="52"/>
                </a:cxn>
                <a:cxn ang="0">
                  <a:pos x="92" y="38"/>
                </a:cxn>
              </a:cxnLst>
              <a:rect l="0" t="0" r="r" b="b"/>
              <a:pathLst>
                <a:path w="103" h="80">
                  <a:moveTo>
                    <a:pt x="92" y="38"/>
                  </a:moveTo>
                  <a:cubicBezTo>
                    <a:pt x="94" y="33"/>
                    <a:pt x="87" y="35"/>
                    <a:pt x="85" y="32"/>
                  </a:cubicBezTo>
                  <a:cubicBezTo>
                    <a:pt x="65" y="30"/>
                    <a:pt x="92" y="14"/>
                    <a:pt x="75" y="13"/>
                  </a:cubicBezTo>
                  <a:cubicBezTo>
                    <a:pt x="59" y="12"/>
                    <a:pt x="67" y="4"/>
                    <a:pt x="59" y="7"/>
                  </a:cubicBezTo>
                  <a:cubicBezTo>
                    <a:pt x="55" y="9"/>
                    <a:pt x="58" y="5"/>
                    <a:pt x="53" y="6"/>
                  </a:cubicBezTo>
                  <a:cubicBezTo>
                    <a:pt x="49" y="7"/>
                    <a:pt x="49" y="0"/>
                    <a:pt x="48" y="7"/>
                  </a:cubicBezTo>
                  <a:cubicBezTo>
                    <a:pt x="47" y="11"/>
                    <a:pt x="44" y="9"/>
                    <a:pt x="37" y="13"/>
                  </a:cubicBezTo>
                  <a:cubicBezTo>
                    <a:pt x="32" y="16"/>
                    <a:pt x="30" y="12"/>
                    <a:pt x="26" y="13"/>
                  </a:cubicBezTo>
                  <a:cubicBezTo>
                    <a:pt x="22" y="14"/>
                    <a:pt x="21" y="10"/>
                    <a:pt x="21" y="8"/>
                  </a:cubicBezTo>
                  <a:cubicBezTo>
                    <a:pt x="14" y="11"/>
                    <a:pt x="7" y="17"/>
                    <a:pt x="0" y="19"/>
                  </a:cubicBezTo>
                  <a:cubicBezTo>
                    <a:pt x="7" y="42"/>
                    <a:pt x="14" y="25"/>
                    <a:pt x="18" y="36"/>
                  </a:cubicBezTo>
                  <a:cubicBezTo>
                    <a:pt x="21" y="45"/>
                    <a:pt x="25" y="37"/>
                    <a:pt x="28" y="43"/>
                  </a:cubicBezTo>
                  <a:cubicBezTo>
                    <a:pt x="30" y="48"/>
                    <a:pt x="40" y="44"/>
                    <a:pt x="42" y="55"/>
                  </a:cubicBezTo>
                  <a:cubicBezTo>
                    <a:pt x="44" y="71"/>
                    <a:pt x="52" y="51"/>
                    <a:pt x="58" y="53"/>
                  </a:cubicBezTo>
                  <a:cubicBezTo>
                    <a:pt x="61" y="55"/>
                    <a:pt x="52" y="63"/>
                    <a:pt x="63" y="67"/>
                  </a:cubicBezTo>
                  <a:cubicBezTo>
                    <a:pt x="72" y="70"/>
                    <a:pt x="70" y="80"/>
                    <a:pt x="81" y="76"/>
                  </a:cubicBezTo>
                  <a:cubicBezTo>
                    <a:pt x="82" y="71"/>
                    <a:pt x="74" y="59"/>
                    <a:pt x="90" y="52"/>
                  </a:cubicBezTo>
                  <a:cubicBezTo>
                    <a:pt x="103" y="39"/>
                    <a:pt x="90" y="43"/>
                    <a:pt x="92" y="38"/>
                  </a:cubicBezTo>
                  <a:close/>
                </a:path>
              </a:pathLst>
            </a:custGeom>
            <a:grpFill/>
            <a:ln w="6350" cap="rnd" cmpd="sng">
              <a:noFill/>
              <a:prstDash val="solid"/>
              <a:round/>
              <a:headEnd/>
              <a:tailEnd/>
            </a:ln>
          </p:spPr>
          <p:txBody>
            <a:bodyPr/>
            <a:lstStyle/>
            <a:p>
              <a:pPr>
                <a:defRPr/>
              </a:pPr>
              <a:endParaRPr lang="en-GB"/>
            </a:p>
          </p:txBody>
        </p:sp>
        <p:sp>
          <p:nvSpPr>
            <p:cNvPr id="40" name="Freeform 58"/>
            <p:cNvSpPr>
              <a:spLocks/>
            </p:cNvSpPr>
            <p:nvPr/>
          </p:nvSpPr>
          <p:spPr bwMode="auto">
            <a:xfrm>
              <a:off x="1946" y="2702"/>
              <a:ext cx="66" cy="64"/>
            </a:xfrm>
            <a:custGeom>
              <a:avLst/>
              <a:gdLst/>
              <a:ahLst/>
              <a:cxnLst>
                <a:cxn ang="0">
                  <a:pos x="16" y="0"/>
                </a:cxn>
                <a:cxn ang="0">
                  <a:pos x="7" y="24"/>
                </a:cxn>
                <a:cxn ang="0">
                  <a:pos x="21" y="25"/>
                </a:cxn>
                <a:cxn ang="0">
                  <a:pos x="25" y="13"/>
                </a:cxn>
                <a:cxn ang="0">
                  <a:pos x="16" y="0"/>
                </a:cxn>
              </a:cxnLst>
              <a:rect l="0" t="0" r="r" b="b"/>
              <a:pathLst>
                <a:path w="28" h="27">
                  <a:moveTo>
                    <a:pt x="16" y="0"/>
                  </a:moveTo>
                  <a:cubicBezTo>
                    <a:pt x="0" y="7"/>
                    <a:pt x="8" y="19"/>
                    <a:pt x="7" y="24"/>
                  </a:cubicBezTo>
                  <a:cubicBezTo>
                    <a:pt x="13" y="27"/>
                    <a:pt x="17" y="26"/>
                    <a:pt x="21" y="25"/>
                  </a:cubicBezTo>
                  <a:cubicBezTo>
                    <a:pt x="21" y="19"/>
                    <a:pt x="28" y="17"/>
                    <a:pt x="25" y="13"/>
                  </a:cubicBezTo>
                  <a:cubicBezTo>
                    <a:pt x="23" y="10"/>
                    <a:pt x="13" y="13"/>
                    <a:pt x="16" y="0"/>
                  </a:cubicBezTo>
                  <a:close/>
                </a:path>
              </a:pathLst>
            </a:custGeom>
            <a:grpFill/>
            <a:ln w="6350" cap="rnd" cmpd="sng">
              <a:noFill/>
              <a:prstDash val="solid"/>
              <a:round/>
              <a:headEnd/>
              <a:tailEnd/>
            </a:ln>
          </p:spPr>
          <p:txBody>
            <a:bodyPr/>
            <a:lstStyle/>
            <a:p>
              <a:pPr>
                <a:defRPr/>
              </a:pPr>
              <a:endParaRPr lang="en-GB"/>
            </a:p>
          </p:txBody>
        </p:sp>
        <p:sp>
          <p:nvSpPr>
            <p:cNvPr id="41" name="Freeform 59"/>
            <p:cNvSpPr>
              <a:spLocks/>
            </p:cNvSpPr>
            <p:nvPr/>
          </p:nvSpPr>
          <p:spPr bwMode="auto">
            <a:xfrm>
              <a:off x="2902" y="1939"/>
              <a:ext cx="98" cy="71"/>
            </a:xfrm>
            <a:custGeom>
              <a:avLst/>
              <a:gdLst/>
              <a:ahLst/>
              <a:cxnLst>
                <a:cxn ang="0">
                  <a:pos x="33" y="5"/>
                </a:cxn>
                <a:cxn ang="0">
                  <a:pos x="21" y="2"/>
                </a:cxn>
                <a:cxn ang="0">
                  <a:pos x="9" y="7"/>
                </a:cxn>
                <a:cxn ang="0">
                  <a:pos x="3" y="6"/>
                </a:cxn>
                <a:cxn ang="0">
                  <a:pos x="5" y="13"/>
                </a:cxn>
                <a:cxn ang="0">
                  <a:pos x="7" y="19"/>
                </a:cxn>
                <a:cxn ang="0">
                  <a:pos x="7" y="24"/>
                </a:cxn>
                <a:cxn ang="0">
                  <a:pos x="8" y="29"/>
                </a:cxn>
                <a:cxn ang="0">
                  <a:pos x="12" y="25"/>
                </a:cxn>
                <a:cxn ang="0">
                  <a:pos x="18" y="17"/>
                </a:cxn>
                <a:cxn ang="0">
                  <a:pos x="33" y="10"/>
                </a:cxn>
                <a:cxn ang="0">
                  <a:pos x="38" y="9"/>
                </a:cxn>
                <a:cxn ang="0">
                  <a:pos x="33" y="5"/>
                </a:cxn>
              </a:cxnLst>
              <a:rect l="0" t="0" r="r" b="b"/>
              <a:pathLst>
                <a:path w="41" h="30">
                  <a:moveTo>
                    <a:pt x="33" y="5"/>
                  </a:moveTo>
                  <a:cubicBezTo>
                    <a:pt x="28" y="1"/>
                    <a:pt x="23" y="5"/>
                    <a:pt x="21" y="2"/>
                  </a:cubicBezTo>
                  <a:cubicBezTo>
                    <a:pt x="20" y="0"/>
                    <a:pt x="11" y="2"/>
                    <a:pt x="9" y="7"/>
                  </a:cubicBezTo>
                  <a:cubicBezTo>
                    <a:pt x="8" y="12"/>
                    <a:pt x="7" y="5"/>
                    <a:pt x="3" y="6"/>
                  </a:cubicBezTo>
                  <a:cubicBezTo>
                    <a:pt x="0" y="7"/>
                    <a:pt x="8" y="12"/>
                    <a:pt x="5" y="13"/>
                  </a:cubicBezTo>
                  <a:cubicBezTo>
                    <a:pt x="1" y="14"/>
                    <a:pt x="0" y="16"/>
                    <a:pt x="7" y="19"/>
                  </a:cubicBezTo>
                  <a:cubicBezTo>
                    <a:pt x="13" y="21"/>
                    <a:pt x="10" y="22"/>
                    <a:pt x="7" y="24"/>
                  </a:cubicBezTo>
                  <a:cubicBezTo>
                    <a:pt x="5" y="26"/>
                    <a:pt x="3" y="30"/>
                    <a:pt x="8" y="29"/>
                  </a:cubicBezTo>
                  <a:cubicBezTo>
                    <a:pt x="10" y="29"/>
                    <a:pt x="12" y="27"/>
                    <a:pt x="12" y="25"/>
                  </a:cubicBezTo>
                  <a:cubicBezTo>
                    <a:pt x="12" y="23"/>
                    <a:pt x="16" y="16"/>
                    <a:pt x="18" y="17"/>
                  </a:cubicBezTo>
                  <a:cubicBezTo>
                    <a:pt x="21" y="19"/>
                    <a:pt x="29" y="14"/>
                    <a:pt x="33" y="10"/>
                  </a:cubicBezTo>
                  <a:cubicBezTo>
                    <a:pt x="36" y="6"/>
                    <a:pt x="35" y="10"/>
                    <a:pt x="38" y="9"/>
                  </a:cubicBezTo>
                  <a:cubicBezTo>
                    <a:pt x="41" y="8"/>
                    <a:pt x="39" y="8"/>
                    <a:pt x="33" y="5"/>
                  </a:cubicBezTo>
                  <a:close/>
                </a:path>
              </a:pathLst>
            </a:custGeom>
            <a:grpFill/>
            <a:ln w="6350" cap="rnd" cmpd="sng">
              <a:noFill/>
              <a:prstDash val="solid"/>
              <a:round/>
              <a:headEnd/>
              <a:tailEnd/>
            </a:ln>
          </p:spPr>
          <p:txBody>
            <a:bodyPr/>
            <a:lstStyle/>
            <a:p>
              <a:pPr>
                <a:defRPr/>
              </a:pPr>
              <a:endParaRPr lang="en-GB"/>
            </a:p>
          </p:txBody>
        </p:sp>
        <p:sp>
          <p:nvSpPr>
            <p:cNvPr id="42" name="Freeform 60"/>
            <p:cNvSpPr>
              <a:spLocks/>
            </p:cNvSpPr>
            <p:nvPr/>
          </p:nvSpPr>
          <p:spPr bwMode="auto">
            <a:xfrm>
              <a:off x="2914" y="1893"/>
              <a:ext cx="69" cy="46"/>
            </a:xfrm>
            <a:custGeom>
              <a:avLst/>
              <a:gdLst/>
              <a:ahLst/>
              <a:cxnLst>
                <a:cxn ang="0">
                  <a:pos x="23" y="8"/>
                </a:cxn>
                <a:cxn ang="0">
                  <a:pos x="14" y="5"/>
                </a:cxn>
                <a:cxn ang="0">
                  <a:pos x="3" y="8"/>
                </a:cxn>
                <a:cxn ang="0">
                  <a:pos x="8" y="10"/>
                </a:cxn>
                <a:cxn ang="0">
                  <a:pos x="15" y="18"/>
                </a:cxn>
                <a:cxn ang="0">
                  <a:pos x="21" y="15"/>
                </a:cxn>
                <a:cxn ang="0">
                  <a:pos x="25" y="13"/>
                </a:cxn>
                <a:cxn ang="0">
                  <a:pos x="23" y="8"/>
                </a:cxn>
              </a:cxnLst>
              <a:rect l="0" t="0" r="r" b="b"/>
              <a:pathLst>
                <a:path w="29" h="19">
                  <a:moveTo>
                    <a:pt x="23" y="8"/>
                  </a:moveTo>
                  <a:cubicBezTo>
                    <a:pt x="18" y="4"/>
                    <a:pt x="17" y="0"/>
                    <a:pt x="14" y="5"/>
                  </a:cubicBezTo>
                  <a:cubicBezTo>
                    <a:pt x="11" y="9"/>
                    <a:pt x="5" y="6"/>
                    <a:pt x="3" y="8"/>
                  </a:cubicBezTo>
                  <a:cubicBezTo>
                    <a:pt x="0" y="10"/>
                    <a:pt x="3" y="10"/>
                    <a:pt x="8" y="10"/>
                  </a:cubicBezTo>
                  <a:cubicBezTo>
                    <a:pt x="14" y="10"/>
                    <a:pt x="10" y="17"/>
                    <a:pt x="15" y="18"/>
                  </a:cubicBezTo>
                  <a:cubicBezTo>
                    <a:pt x="18" y="19"/>
                    <a:pt x="18" y="13"/>
                    <a:pt x="21" y="15"/>
                  </a:cubicBezTo>
                  <a:cubicBezTo>
                    <a:pt x="23" y="16"/>
                    <a:pt x="23" y="12"/>
                    <a:pt x="25" y="13"/>
                  </a:cubicBezTo>
                  <a:cubicBezTo>
                    <a:pt x="27" y="14"/>
                    <a:pt x="29" y="11"/>
                    <a:pt x="23" y="8"/>
                  </a:cubicBezTo>
                  <a:close/>
                </a:path>
              </a:pathLst>
            </a:custGeom>
            <a:grpFill/>
            <a:ln w="6350" cap="rnd" cmpd="sng">
              <a:noFill/>
              <a:prstDash val="solid"/>
              <a:round/>
              <a:headEnd/>
              <a:tailEnd/>
            </a:ln>
          </p:spPr>
          <p:txBody>
            <a:bodyPr/>
            <a:lstStyle/>
            <a:p>
              <a:pPr>
                <a:defRPr/>
              </a:pPr>
              <a:endParaRPr lang="en-GB"/>
            </a:p>
          </p:txBody>
        </p:sp>
        <p:sp>
          <p:nvSpPr>
            <p:cNvPr id="43" name="Freeform 61"/>
            <p:cNvSpPr>
              <a:spLocks/>
            </p:cNvSpPr>
            <p:nvPr/>
          </p:nvSpPr>
          <p:spPr bwMode="auto">
            <a:xfrm>
              <a:off x="2978" y="1932"/>
              <a:ext cx="22" cy="26"/>
            </a:xfrm>
            <a:custGeom>
              <a:avLst/>
              <a:gdLst/>
              <a:ahLst/>
              <a:cxnLst>
                <a:cxn ang="0">
                  <a:pos x="1" y="3"/>
                </a:cxn>
                <a:cxn ang="0">
                  <a:pos x="7" y="8"/>
                </a:cxn>
                <a:cxn ang="0">
                  <a:pos x="1" y="3"/>
                </a:cxn>
              </a:cxnLst>
              <a:rect l="0" t="0" r="r" b="b"/>
              <a:pathLst>
                <a:path w="9" h="11">
                  <a:moveTo>
                    <a:pt x="1" y="3"/>
                  </a:moveTo>
                  <a:cubicBezTo>
                    <a:pt x="0" y="6"/>
                    <a:pt x="6" y="11"/>
                    <a:pt x="7" y="8"/>
                  </a:cubicBezTo>
                  <a:cubicBezTo>
                    <a:pt x="9" y="5"/>
                    <a:pt x="3" y="0"/>
                    <a:pt x="1" y="3"/>
                  </a:cubicBezTo>
                  <a:close/>
                </a:path>
              </a:pathLst>
            </a:custGeom>
            <a:grpFill/>
            <a:ln w="6350" cap="rnd" cmpd="sng">
              <a:noFill/>
              <a:prstDash val="solid"/>
              <a:round/>
              <a:headEnd/>
              <a:tailEnd/>
            </a:ln>
          </p:spPr>
          <p:txBody>
            <a:bodyPr/>
            <a:lstStyle/>
            <a:p>
              <a:pPr>
                <a:defRPr/>
              </a:pPr>
              <a:endParaRPr lang="en-GB"/>
            </a:p>
          </p:txBody>
        </p:sp>
        <p:sp>
          <p:nvSpPr>
            <p:cNvPr id="44" name="Freeform 62"/>
            <p:cNvSpPr>
              <a:spLocks/>
            </p:cNvSpPr>
            <p:nvPr/>
          </p:nvSpPr>
          <p:spPr bwMode="auto">
            <a:xfrm>
              <a:off x="2981" y="1903"/>
              <a:ext cx="19" cy="10"/>
            </a:xfrm>
            <a:custGeom>
              <a:avLst/>
              <a:gdLst/>
              <a:ahLst/>
              <a:cxnLst>
                <a:cxn ang="0">
                  <a:pos x="1" y="1"/>
                </a:cxn>
                <a:cxn ang="0">
                  <a:pos x="8" y="2"/>
                </a:cxn>
                <a:cxn ang="0">
                  <a:pos x="1" y="1"/>
                </a:cxn>
              </a:cxnLst>
              <a:rect l="0" t="0" r="r" b="b"/>
              <a:pathLst>
                <a:path w="8" h="4">
                  <a:moveTo>
                    <a:pt x="1" y="1"/>
                  </a:moveTo>
                  <a:cubicBezTo>
                    <a:pt x="2" y="3"/>
                    <a:pt x="7" y="4"/>
                    <a:pt x="8" y="2"/>
                  </a:cubicBezTo>
                  <a:cubicBezTo>
                    <a:pt x="8" y="1"/>
                    <a:pt x="0" y="0"/>
                    <a:pt x="1" y="1"/>
                  </a:cubicBezTo>
                  <a:close/>
                </a:path>
              </a:pathLst>
            </a:custGeom>
            <a:grpFill/>
            <a:ln w="6350" cap="rnd" cmpd="sng">
              <a:noFill/>
              <a:prstDash val="solid"/>
              <a:round/>
              <a:headEnd/>
              <a:tailEnd/>
            </a:ln>
          </p:spPr>
          <p:txBody>
            <a:bodyPr/>
            <a:lstStyle/>
            <a:p>
              <a:pPr>
                <a:defRPr/>
              </a:pPr>
              <a:endParaRPr lang="en-GB"/>
            </a:p>
          </p:txBody>
        </p:sp>
        <p:sp>
          <p:nvSpPr>
            <p:cNvPr id="45" name="Freeform 63"/>
            <p:cNvSpPr>
              <a:spLocks noEditPoints="1"/>
            </p:cNvSpPr>
            <p:nvPr/>
          </p:nvSpPr>
          <p:spPr bwMode="auto">
            <a:xfrm>
              <a:off x="2272" y="914"/>
              <a:ext cx="773" cy="1347"/>
            </a:xfrm>
            <a:custGeom>
              <a:avLst/>
              <a:gdLst/>
              <a:ahLst/>
              <a:cxnLst>
                <a:cxn ang="0">
                  <a:pos x="298" y="38"/>
                </a:cxn>
                <a:cxn ang="0">
                  <a:pos x="318" y="98"/>
                </a:cxn>
                <a:cxn ang="0">
                  <a:pos x="314" y="71"/>
                </a:cxn>
                <a:cxn ang="0">
                  <a:pos x="307" y="57"/>
                </a:cxn>
                <a:cxn ang="0">
                  <a:pos x="298" y="38"/>
                </a:cxn>
                <a:cxn ang="0">
                  <a:pos x="298" y="37"/>
                </a:cxn>
                <a:cxn ang="0">
                  <a:pos x="246" y="9"/>
                </a:cxn>
                <a:cxn ang="0">
                  <a:pos x="226" y="16"/>
                </a:cxn>
                <a:cxn ang="0">
                  <a:pos x="174" y="24"/>
                </a:cxn>
                <a:cxn ang="0">
                  <a:pos x="152" y="42"/>
                </a:cxn>
                <a:cxn ang="0">
                  <a:pos x="124" y="71"/>
                </a:cxn>
                <a:cxn ang="0">
                  <a:pos x="117" y="100"/>
                </a:cxn>
                <a:cxn ang="0">
                  <a:pos x="84" y="128"/>
                </a:cxn>
                <a:cxn ang="0">
                  <a:pos x="80" y="167"/>
                </a:cxn>
                <a:cxn ang="0">
                  <a:pos x="77" y="205"/>
                </a:cxn>
                <a:cxn ang="0">
                  <a:pos x="27" y="234"/>
                </a:cxn>
                <a:cxn ang="0">
                  <a:pos x="25" y="265"/>
                </a:cxn>
                <a:cxn ang="0">
                  <a:pos x="35" y="315"/>
                </a:cxn>
                <a:cxn ang="0">
                  <a:pos x="29" y="337"/>
                </a:cxn>
                <a:cxn ang="0">
                  <a:pos x="32" y="378"/>
                </a:cxn>
                <a:cxn ang="0">
                  <a:pos x="15" y="400"/>
                </a:cxn>
                <a:cxn ang="0">
                  <a:pos x="5" y="413"/>
                </a:cxn>
                <a:cxn ang="0">
                  <a:pos x="7" y="444"/>
                </a:cxn>
                <a:cxn ang="0">
                  <a:pos x="19" y="469"/>
                </a:cxn>
                <a:cxn ang="0">
                  <a:pos x="41" y="516"/>
                </a:cxn>
                <a:cxn ang="0">
                  <a:pos x="46" y="551"/>
                </a:cxn>
                <a:cxn ang="0">
                  <a:pos x="87" y="533"/>
                </a:cxn>
                <a:cxn ang="0">
                  <a:pos x="123" y="521"/>
                </a:cxn>
                <a:cxn ang="0">
                  <a:pos x="136" y="473"/>
                </a:cxn>
                <a:cxn ang="0">
                  <a:pos x="140" y="444"/>
                </a:cxn>
                <a:cxn ang="0">
                  <a:pos x="161" y="421"/>
                </a:cxn>
                <a:cxn ang="0">
                  <a:pos x="181" y="411"/>
                </a:cxn>
                <a:cxn ang="0">
                  <a:pos x="155" y="404"/>
                </a:cxn>
                <a:cxn ang="0">
                  <a:pos x="157" y="396"/>
                </a:cxn>
                <a:cxn ang="0">
                  <a:pos x="198" y="383"/>
                </a:cxn>
                <a:cxn ang="0">
                  <a:pos x="182" y="364"/>
                </a:cxn>
                <a:cxn ang="0">
                  <a:pos x="158" y="352"/>
                </a:cxn>
                <a:cxn ang="0">
                  <a:pos x="160" y="291"/>
                </a:cxn>
                <a:cxn ang="0">
                  <a:pos x="168" y="277"/>
                </a:cxn>
                <a:cxn ang="0">
                  <a:pos x="194" y="249"/>
                </a:cxn>
                <a:cxn ang="0">
                  <a:pos x="223" y="231"/>
                </a:cxn>
                <a:cxn ang="0">
                  <a:pos x="254" y="200"/>
                </a:cxn>
                <a:cxn ang="0">
                  <a:pos x="259" y="166"/>
                </a:cxn>
                <a:cxn ang="0">
                  <a:pos x="287" y="139"/>
                </a:cxn>
                <a:cxn ang="0">
                  <a:pos x="324" y="140"/>
                </a:cxn>
                <a:cxn ang="0">
                  <a:pos x="195" y="459"/>
                </a:cxn>
                <a:cxn ang="0">
                  <a:pos x="175" y="488"/>
                </a:cxn>
                <a:cxn ang="0">
                  <a:pos x="190" y="482"/>
                </a:cxn>
                <a:cxn ang="0">
                  <a:pos x="195" y="459"/>
                </a:cxn>
                <a:cxn ang="0">
                  <a:pos x="139" y="498"/>
                </a:cxn>
                <a:cxn ang="0">
                  <a:pos x="147" y="481"/>
                </a:cxn>
                <a:cxn ang="0">
                  <a:pos x="186" y="364"/>
                </a:cxn>
              </a:cxnLst>
              <a:rect l="0" t="0" r="r" b="b"/>
              <a:pathLst>
                <a:path w="324" h="565">
                  <a:moveTo>
                    <a:pt x="298" y="38"/>
                  </a:moveTo>
                  <a:cubicBezTo>
                    <a:pt x="297" y="38"/>
                    <a:pt x="298" y="38"/>
                    <a:pt x="298" y="38"/>
                  </a:cubicBezTo>
                  <a:close/>
                  <a:moveTo>
                    <a:pt x="314" y="111"/>
                  </a:moveTo>
                  <a:cubicBezTo>
                    <a:pt x="320" y="105"/>
                    <a:pt x="315" y="103"/>
                    <a:pt x="318" y="98"/>
                  </a:cubicBezTo>
                  <a:cubicBezTo>
                    <a:pt x="322" y="94"/>
                    <a:pt x="310" y="90"/>
                    <a:pt x="309" y="84"/>
                  </a:cubicBezTo>
                  <a:cubicBezTo>
                    <a:pt x="308" y="77"/>
                    <a:pt x="315" y="75"/>
                    <a:pt x="314" y="71"/>
                  </a:cubicBezTo>
                  <a:cubicBezTo>
                    <a:pt x="313" y="67"/>
                    <a:pt x="306" y="72"/>
                    <a:pt x="305" y="69"/>
                  </a:cubicBezTo>
                  <a:cubicBezTo>
                    <a:pt x="304" y="63"/>
                    <a:pt x="310" y="70"/>
                    <a:pt x="307" y="57"/>
                  </a:cubicBezTo>
                  <a:cubicBezTo>
                    <a:pt x="304" y="45"/>
                    <a:pt x="319" y="54"/>
                    <a:pt x="304" y="41"/>
                  </a:cubicBezTo>
                  <a:cubicBezTo>
                    <a:pt x="300" y="38"/>
                    <a:pt x="298" y="38"/>
                    <a:pt x="298" y="38"/>
                  </a:cubicBezTo>
                  <a:cubicBezTo>
                    <a:pt x="298" y="38"/>
                    <a:pt x="297" y="38"/>
                    <a:pt x="298" y="38"/>
                  </a:cubicBezTo>
                  <a:cubicBezTo>
                    <a:pt x="298" y="38"/>
                    <a:pt x="298" y="37"/>
                    <a:pt x="298" y="37"/>
                  </a:cubicBezTo>
                  <a:cubicBezTo>
                    <a:pt x="299" y="33"/>
                    <a:pt x="291" y="28"/>
                    <a:pt x="281" y="28"/>
                  </a:cubicBezTo>
                  <a:cubicBezTo>
                    <a:pt x="272" y="27"/>
                    <a:pt x="259" y="17"/>
                    <a:pt x="246" y="9"/>
                  </a:cubicBezTo>
                  <a:cubicBezTo>
                    <a:pt x="233" y="1"/>
                    <a:pt x="247" y="4"/>
                    <a:pt x="236" y="0"/>
                  </a:cubicBezTo>
                  <a:cubicBezTo>
                    <a:pt x="212" y="0"/>
                    <a:pt x="240" y="4"/>
                    <a:pt x="226" y="16"/>
                  </a:cubicBezTo>
                  <a:cubicBezTo>
                    <a:pt x="211" y="29"/>
                    <a:pt x="235" y="21"/>
                    <a:pt x="223" y="29"/>
                  </a:cubicBezTo>
                  <a:cubicBezTo>
                    <a:pt x="211" y="37"/>
                    <a:pt x="185" y="15"/>
                    <a:pt x="174" y="24"/>
                  </a:cubicBezTo>
                  <a:cubicBezTo>
                    <a:pt x="169" y="27"/>
                    <a:pt x="180" y="41"/>
                    <a:pt x="170" y="47"/>
                  </a:cubicBezTo>
                  <a:cubicBezTo>
                    <a:pt x="164" y="51"/>
                    <a:pt x="157" y="39"/>
                    <a:pt x="152" y="42"/>
                  </a:cubicBezTo>
                  <a:cubicBezTo>
                    <a:pt x="147" y="46"/>
                    <a:pt x="141" y="47"/>
                    <a:pt x="138" y="54"/>
                  </a:cubicBezTo>
                  <a:cubicBezTo>
                    <a:pt x="130" y="71"/>
                    <a:pt x="126" y="66"/>
                    <a:pt x="124" y="71"/>
                  </a:cubicBezTo>
                  <a:cubicBezTo>
                    <a:pt x="122" y="76"/>
                    <a:pt x="135" y="78"/>
                    <a:pt x="132" y="86"/>
                  </a:cubicBezTo>
                  <a:cubicBezTo>
                    <a:pt x="129" y="94"/>
                    <a:pt x="123" y="89"/>
                    <a:pt x="117" y="100"/>
                  </a:cubicBezTo>
                  <a:cubicBezTo>
                    <a:pt x="111" y="112"/>
                    <a:pt x="103" y="107"/>
                    <a:pt x="107" y="115"/>
                  </a:cubicBezTo>
                  <a:cubicBezTo>
                    <a:pt x="114" y="127"/>
                    <a:pt x="81" y="123"/>
                    <a:pt x="84" y="128"/>
                  </a:cubicBezTo>
                  <a:cubicBezTo>
                    <a:pt x="92" y="145"/>
                    <a:pt x="83" y="142"/>
                    <a:pt x="85" y="154"/>
                  </a:cubicBezTo>
                  <a:cubicBezTo>
                    <a:pt x="87" y="165"/>
                    <a:pt x="82" y="158"/>
                    <a:pt x="80" y="167"/>
                  </a:cubicBezTo>
                  <a:cubicBezTo>
                    <a:pt x="80" y="173"/>
                    <a:pt x="60" y="189"/>
                    <a:pt x="66" y="193"/>
                  </a:cubicBezTo>
                  <a:cubicBezTo>
                    <a:pt x="71" y="197"/>
                    <a:pt x="80" y="194"/>
                    <a:pt x="77" y="205"/>
                  </a:cubicBezTo>
                  <a:cubicBezTo>
                    <a:pt x="71" y="223"/>
                    <a:pt x="59" y="207"/>
                    <a:pt x="51" y="212"/>
                  </a:cubicBezTo>
                  <a:cubicBezTo>
                    <a:pt x="42" y="216"/>
                    <a:pt x="23" y="228"/>
                    <a:pt x="27" y="234"/>
                  </a:cubicBezTo>
                  <a:cubicBezTo>
                    <a:pt x="31" y="240"/>
                    <a:pt x="15" y="242"/>
                    <a:pt x="25" y="252"/>
                  </a:cubicBezTo>
                  <a:cubicBezTo>
                    <a:pt x="31" y="258"/>
                    <a:pt x="21" y="259"/>
                    <a:pt x="25" y="265"/>
                  </a:cubicBezTo>
                  <a:cubicBezTo>
                    <a:pt x="29" y="271"/>
                    <a:pt x="19" y="268"/>
                    <a:pt x="28" y="280"/>
                  </a:cubicBezTo>
                  <a:cubicBezTo>
                    <a:pt x="37" y="292"/>
                    <a:pt x="15" y="305"/>
                    <a:pt x="35" y="315"/>
                  </a:cubicBezTo>
                  <a:cubicBezTo>
                    <a:pt x="48" y="322"/>
                    <a:pt x="45" y="324"/>
                    <a:pt x="41" y="332"/>
                  </a:cubicBezTo>
                  <a:cubicBezTo>
                    <a:pt x="38" y="338"/>
                    <a:pt x="32" y="333"/>
                    <a:pt x="29" y="337"/>
                  </a:cubicBezTo>
                  <a:cubicBezTo>
                    <a:pt x="27" y="342"/>
                    <a:pt x="42" y="357"/>
                    <a:pt x="36" y="363"/>
                  </a:cubicBezTo>
                  <a:cubicBezTo>
                    <a:pt x="30" y="369"/>
                    <a:pt x="39" y="370"/>
                    <a:pt x="32" y="378"/>
                  </a:cubicBezTo>
                  <a:cubicBezTo>
                    <a:pt x="24" y="386"/>
                    <a:pt x="17" y="378"/>
                    <a:pt x="19" y="385"/>
                  </a:cubicBezTo>
                  <a:cubicBezTo>
                    <a:pt x="22" y="393"/>
                    <a:pt x="11" y="390"/>
                    <a:pt x="15" y="400"/>
                  </a:cubicBezTo>
                  <a:cubicBezTo>
                    <a:pt x="22" y="415"/>
                    <a:pt x="12" y="426"/>
                    <a:pt x="10" y="420"/>
                  </a:cubicBezTo>
                  <a:cubicBezTo>
                    <a:pt x="8" y="415"/>
                    <a:pt x="7" y="412"/>
                    <a:pt x="5" y="413"/>
                  </a:cubicBezTo>
                  <a:cubicBezTo>
                    <a:pt x="4" y="416"/>
                    <a:pt x="0" y="416"/>
                    <a:pt x="4" y="423"/>
                  </a:cubicBezTo>
                  <a:cubicBezTo>
                    <a:pt x="7" y="429"/>
                    <a:pt x="1" y="437"/>
                    <a:pt x="7" y="444"/>
                  </a:cubicBezTo>
                  <a:cubicBezTo>
                    <a:pt x="12" y="452"/>
                    <a:pt x="16" y="438"/>
                    <a:pt x="20" y="446"/>
                  </a:cubicBezTo>
                  <a:cubicBezTo>
                    <a:pt x="23" y="454"/>
                    <a:pt x="14" y="454"/>
                    <a:pt x="19" y="469"/>
                  </a:cubicBezTo>
                  <a:cubicBezTo>
                    <a:pt x="23" y="483"/>
                    <a:pt x="36" y="510"/>
                    <a:pt x="42" y="509"/>
                  </a:cubicBezTo>
                  <a:cubicBezTo>
                    <a:pt x="49" y="507"/>
                    <a:pt x="49" y="514"/>
                    <a:pt x="41" y="516"/>
                  </a:cubicBezTo>
                  <a:cubicBezTo>
                    <a:pt x="35" y="518"/>
                    <a:pt x="49" y="528"/>
                    <a:pt x="39" y="523"/>
                  </a:cubicBezTo>
                  <a:cubicBezTo>
                    <a:pt x="26" y="518"/>
                    <a:pt x="54" y="537"/>
                    <a:pt x="46" y="551"/>
                  </a:cubicBezTo>
                  <a:cubicBezTo>
                    <a:pt x="38" y="565"/>
                    <a:pt x="61" y="555"/>
                    <a:pt x="75" y="556"/>
                  </a:cubicBezTo>
                  <a:cubicBezTo>
                    <a:pt x="85" y="558"/>
                    <a:pt x="75" y="531"/>
                    <a:pt x="87" y="533"/>
                  </a:cubicBezTo>
                  <a:cubicBezTo>
                    <a:pt x="97" y="535"/>
                    <a:pt x="84" y="529"/>
                    <a:pt x="101" y="526"/>
                  </a:cubicBezTo>
                  <a:cubicBezTo>
                    <a:pt x="119" y="524"/>
                    <a:pt x="118" y="537"/>
                    <a:pt x="123" y="521"/>
                  </a:cubicBezTo>
                  <a:cubicBezTo>
                    <a:pt x="128" y="504"/>
                    <a:pt x="135" y="500"/>
                    <a:pt x="134" y="494"/>
                  </a:cubicBezTo>
                  <a:cubicBezTo>
                    <a:pt x="133" y="487"/>
                    <a:pt x="138" y="480"/>
                    <a:pt x="136" y="473"/>
                  </a:cubicBezTo>
                  <a:cubicBezTo>
                    <a:pt x="135" y="466"/>
                    <a:pt x="143" y="462"/>
                    <a:pt x="140" y="456"/>
                  </a:cubicBezTo>
                  <a:cubicBezTo>
                    <a:pt x="137" y="450"/>
                    <a:pt x="145" y="451"/>
                    <a:pt x="140" y="444"/>
                  </a:cubicBezTo>
                  <a:cubicBezTo>
                    <a:pt x="136" y="436"/>
                    <a:pt x="145" y="441"/>
                    <a:pt x="142" y="436"/>
                  </a:cubicBezTo>
                  <a:cubicBezTo>
                    <a:pt x="138" y="431"/>
                    <a:pt x="160" y="429"/>
                    <a:pt x="161" y="421"/>
                  </a:cubicBezTo>
                  <a:cubicBezTo>
                    <a:pt x="164" y="411"/>
                    <a:pt x="165" y="427"/>
                    <a:pt x="170" y="420"/>
                  </a:cubicBezTo>
                  <a:cubicBezTo>
                    <a:pt x="175" y="413"/>
                    <a:pt x="182" y="414"/>
                    <a:pt x="181" y="411"/>
                  </a:cubicBezTo>
                  <a:cubicBezTo>
                    <a:pt x="180" y="407"/>
                    <a:pt x="190" y="410"/>
                    <a:pt x="185" y="401"/>
                  </a:cubicBezTo>
                  <a:cubicBezTo>
                    <a:pt x="182" y="396"/>
                    <a:pt x="167" y="414"/>
                    <a:pt x="155" y="404"/>
                  </a:cubicBezTo>
                  <a:cubicBezTo>
                    <a:pt x="143" y="393"/>
                    <a:pt x="118" y="404"/>
                    <a:pt x="132" y="397"/>
                  </a:cubicBezTo>
                  <a:cubicBezTo>
                    <a:pt x="145" y="390"/>
                    <a:pt x="153" y="399"/>
                    <a:pt x="157" y="396"/>
                  </a:cubicBezTo>
                  <a:cubicBezTo>
                    <a:pt x="161" y="392"/>
                    <a:pt x="165" y="407"/>
                    <a:pt x="173" y="402"/>
                  </a:cubicBezTo>
                  <a:cubicBezTo>
                    <a:pt x="180" y="397"/>
                    <a:pt x="202" y="388"/>
                    <a:pt x="198" y="383"/>
                  </a:cubicBezTo>
                  <a:cubicBezTo>
                    <a:pt x="194" y="378"/>
                    <a:pt x="192" y="372"/>
                    <a:pt x="186" y="373"/>
                  </a:cubicBezTo>
                  <a:cubicBezTo>
                    <a:pt x="179" y="374"/>
                    <a:pt x="189" y="366"/>
                    <a:pt x="182" y="364"/>
                  </a:cubicBezTo>
                  <a:cubicBezTo>
                    <a:pt x="175" y="362"/>
                    <a:pt x="175" y="354"/>
                    <a:pt x="166" y="356"/>
                  </a:cubicBezTo>
                  <a:cubicBezTo>
                    <a:pt x="157" y="358"/>
                    <a:pt x="167" y="352"/>
                    <a:pt x="158" y="352"/>
                  </a:cubicBezTo>
                  <a:cubicBezTo>
                    <a:pt x="150" y="352"/>
                    <a:pt x="148" y="312"/>
                    <a:pt x="156" y="312"/>
                  </a:cubicBezTo>
                  <a:cubicBezTo>
                    <a:pt x="164" y="312"/>
                    <a:pt x="153" y="302"/>
                    <a:pt x="160" y="291"/>
                  </a:cubicBezTo>
                  <a:cubicBezTo>
                    <a:pt x="166" y="279"/>
                    <a:pt x="154" y="289"/>
                    <a:pt x="155" y="280"/>
                  </a:cubicBezTo>
                  <a:cubicBezTo>
                    <a:pt x="156" y="270"/>
                    <a:pt x="155" y="282"/>
                    <a:pt x="168" y="277"/>
                  </a:cubicBezTo>
                  <a:cubicBezTo>
                    <a:pt x="180" y="271"/>
                    <a:pt x="158" y="268"/>
                    <a:pt x="174" y="266"/>
                  </a:cubicBezTo>
                  <a:cubicBezTo>
                    <a:pt x="189" y="263"/>
                    <a:pt x="185" y="244"/>
                    <a:pt x="194" y="249"/>
                  </a:cubicBezTo>
                  <a:cubicBezTo>
                    <a:pt x="204" y="253"/>
                    <a:pt x="198" y="237"/>
                    <a:pt x="208" y="238"/>
                  </a:cubicBezTo>
                  <a:cubicBezTo>
                    <a:pt x="219" y="239"/>
                    <a:pt x="215" y="230"/>
                    <a:pt x="223" y="231"/>
                  </a:cubicBezTo>
                  <a:cubicBezTo>
                    <a:pt x="230" y="233"/>
                    <a:pt x="226" y="224"/>
                    <a:pt x="234" y="225"/>
                  </a:cubicBezTo>
                  <a:cubicBezTo>
                    <a:pt x="242" y="225"/>
                    <a:pt x="238" y="211"/>
                    <a:pt x="254" y="200"/>
                  </a:cubicBezTo>
                  <a:cubicBezTo>
                    <a:pt x="268" y="192"/>
                    <a:pt x="253" y="195"/>
                    <a:pt x="250" y="186"/>
                  </a:cubicBezTo>
                  <a:cubicBezTo>
                    <a:pt x="247" y="176"/>
                    <a:pt x="258" y="178"/>
                    <a:pt x="259" y="166"/>
                  </a:cubicBezTo>
                  <a:cubicBezTo>
                    <a:pt x="260" y="154"/>
                    <a:pt x="270" y="160"/>
                    <a:pt x="271" y="154"/>
                  </a:cubicBezTo>
                  <a:cubicBezTo>
                    <a:pt x="272" y="149"/>
                    <a:pt x="281" y="144"/>
                    <a:pt x="287" y="139"/>
                  </a:cubicBezTo>
                  <a:cubicBezTo>
                    <a:pt x="294" y="134"/>
                    <a:pt x="290" y="147"/>
                    <a:pt x="300" y="142"/>
                  </a:cubicBezTo>
                  <a:cubicBezTo>
                    <a:pt x="310" y="137"/>
                    <a:pt x="314" y="144"/>
                    <a:pt x="324" y="140"/>
                  </a:cubicBezTo>
                  <a:cubicBezTo>
                    <a:pt x="321" y="129"/>
                    <a:pt x="304" y="121"/>
                    <a:pt x="314" y="111"/>
                  </a:cubicBezTo>
                  <a:close/>
                  <a:moveTo>
                    <a:pt x="195" y="459"/>
                  </a:moveTo>
                  <a:cubicBezTo>
                    <a:pt x="186" y="466"/>
                    <a:pt x="192" y="456"/>
                    <a:pt x="181" y="465"/>
                  </a:cubicBezTo>
                  <a:cubicBezTo>
                    <a:pt x="171" y="474"/>
                    <a:pt x="171" y="483"/>
                    <a:pt x="175" y="488"/>
                  </a:cubicBezTo>
                  <a:cubicBezTo>
                    <a:pt x="178" y="493"/>
                    <a:pt x="171" y="501"/>
                    <a:pt x="177" y="498"/>
                  </a:cubicBezTo>
                  <a:cubicBezTo>
                    <a:pt x="182" y="496"/>
                    <a:pt x="182" y="490"/>
                    <a:pt x="190" y="482"/>
                  </a:cubicBezTo>
                  <a:cubicBezTo>
                    <a:pt x="198" y="475"/>
                    <a:pt x="185" y="475"/>
                    <a:pt x="194" y="466"/>
                  </a:cubicBezTo>
                  <a:cubicBezTo>
                    <a:pt x="203" y="456"/>
                    <a:pt x="204" y="453"/>
                    <a:pt x="195" y="459"/>
                  </a:cubicBezTo>
                  <a:close/>
                  <a:moveTo>
                    <a:pt x="147" y="481"/>
                  </a:moveTo>
                  <a:cubicBezTo>
                    <a:pt x="143" y="481"/>
                    <a:pt x="144" y="493"/>
                    <a:pt x="139" y="498"/>
                  </a:cubicBezTo>
                  <a:cubicBezTo>
                    <a:pt x="134" y="503"/>
                    <a:pt x="130" y="520"/>
                    <a:pt x="133" y="525"/>
                  </a:cubicBezTo>
                  <a:cubicBezTo>
                    <a:pt x="134" y="526"/>
                    <a:pt x="152" y="482"/>
                    <a:pt x="147" y="481"/>
                  </a:cubicBezTo>
                  <a:close/>
                  <a:moveTo>
                    <a:pt x="181" y="356"/>
                  </a:moveTo>
                  <a:cubicBezTo>
                    <a:pt x="179" y="357"/>
                    <a:pt x="182" y="363"/>
                    <a:pt x="186" y="364"/>
                  </a:cubicBezTo>
                  <a:cubicBezTo>
                    <a:pt x="187" y="364"/>
                    <a:pt x="183" y="355"/>
                    <a:pt x="181" y="356"/>
                  </a:cubicBezTo>
                  <a:close/>
                </a:path>
              </a:pathLst>
            </a:custGeom>
            <a:grpFill/>
            <a:ln w="6350" cap="rnd" cmpd="sng">
              <a:noFill/>
              <a:prstDash val="solid"/>
              <a:round/>
              <a:headEnd/>
              <a:tailEnd/>
            </a:ln>
          </p:spPr>
          <p:txBody>
            <a:bodyPr/>
            <a:lstStyle/>
            <a:p>
              <a:pPr>
                <a:defRPr/>
              </a:pPr>
              <a:endParaRPr lang="en-GB"/>
            </a:p>
          </p:txBody>
        </p:sp>
        <p:sp>
          <p:nvSpPr>
            <p:cNvPr id="46" name="Freeform 69"/>
            <p:cNvSpPr>
              <a:spLocks noEditPoints="1"/>
            </p:cNvSpPr>
            <p:nvPr/>
          </p:nvSpPr>
          <p:spPr bwMode="auto">
            <a:xfrm>
              <a:off x="2771" y="801"/>
              <a:ext cx="717" cy="1038"/>
            </a:xfrm>
            <a:custGeom>
              <a:avLst/>
              <a:gdLst/>
              <a:ahLst/>
              <a:cxnLst>
                <a:cxn ang="0">
                  <a:pos x="89" y="85"/>
                </a:cxn>
                <a:cxn ang="0">
                  <a:pos x="261" y="276"/>
                </a:cxn>
                <a:cxn ang="0">
                  <a:pos x="260" y="245"/>
                </a:cxn>
                <a:cxn ang="0">
                  <a:pos x="249" y="222"/>
                </a:cxn>
                <a:cxn ang="0">
                  <a:pos x="252" y="203"/>
                </a:cxn>
                <a:cxn ang="0">
                  <a:pos x="260" y="193"/>
                </a:cxn>
                <a:cxn ang="0">
                  <a:pos x="257" y="112"/>
                </a:cxn>
                <a:cxn ang="0">
                  <a:pos x="223" y="76"/>
                </a:cxn>
                <a:cxn ang="0">
                  <a:pos x="232" y="47"/>
                </a:cxn>
                <a:cxn ang="0">
                  <a:pos x="211" y="6"/>
                </a:cxn>
                <a:cxn ang="0">
                  <a:pos x="170" y="9"/>
                </a:cxn>
                <a:cxn ang="0">
                  <a:pos x="154" y="45"/>
                </a:cxn>
                <a:cxn ang="0">
                  <a:pos x="132" y="68"/>
                </a:cxn>
                <a:cxn ang="0">
                  <a:pos x="96" y="64"/>
                </a:cxn>
                <a:cxn ang="0">
                  <a:pos x="66" y="50"/>
                </a:cxn>
                <a:cxn ang="0">
                  <a:pos x="39" y="47"/>
                </a:cxn>
                <a:cxn ang="0">
                  <a:pos x="37" y="56"/>
                </a:cxn>
                <a:cxn ang="0">
                  <a:pos x="89" y="84"/>
                </a:cxn>
                <a:cxn ang="0">
                  <a:pos x="95" y="88"/>
                </a:cxn>
                <a:cxn ang="0">
                  <a:pos x="96" y="116"/>
                </a:cxn>
                <a:cxn ang="0">
                  <a:pos x="100" y="131"/>
                </a:cxn>
                <a:cxn ang="0">
                  <a:pos x="105" y="158"/>
                </a:cxn>
                <a:cxn ang="0">
                  <a:pos x="133" y="194"/>
                </a:cxn>
                <a:cxn ang="0">
                  <a:pos x="144" y="223"/>
                </a:cxn>
                <a:cxn ang="0">
                  <a:pos x="105" y="253"/>
                </a:cxn>
                <a:cxn ang="0">
                  <a:pos x="79" y="276"/>
                </a:cxn>
                <a:cxn ang="0">
                  <a:pos x="64" y="295"/>
                </a:cxn>
                <a:cxn ang="0">
                  <a:pos x="42" y="329"/>
                </a:cxn>
                <a:cxn ang="0">
                  <a:pos x="47" y="366"/>
                </a:cxn>
                <a:cxn ang="0">
                  <a:pos x="54" y="405"/>
                </a:cxn>
                <a:cxn ang="0">
                  <a:pos x="79" y="423"/>
                </a:cxn>
                <a:cxn ang="0">
                  <a:pos x="95" y="428"/>
                </a:cxn>
                <a:cxn ang="0">
                  <a:pos x="160" y="412"/>
                </a:cxn>
                <a:cxn ang="0">
                  <a:pos x="206" y="402"/>
                </a:cxn>
                <a:cxn ang="0">
                  <a:pos x="295" y="312"/>
                </a:cxn>
                <a:cxn ang="0">
                  <a:pos x="63" y="413"/>
                </a:cxn>
                <a:cxn ang="0">
                  <a:pos x="63" y="413"/>
                </a:cxn>
                <a:cxn ang="0">
                  <a:pos x="59" y="412"/>
                </a:cxn>
                <a:cxn ang="0">
                  <a:pos x="49" y="420"/>
                </a:cxn>
                <a:cxn ang="0">
                  <a:pos x="49" y="420"/>
                </a:cxn>
                <a:cxn ang="0">
                  <a:pos x="62" y="417"/>
                </a:cxn>
                <a:cxn ang="0">
                  <a:pos x="54" y="418"/>
                </a:cxn>
                <a:cxn ang="0">
                  <a:pos x="54" y="418"/>
                </a:cxn>
                <a:cxn ang="0">
                  <a:pos x="17" y="425"/>
                </a:cxn>
                <a:cxn ang="0">
                  <a:pos x="10" y="409"/>
                </a:cxn>
                <a:cxn ang="0">
                  <a:pos x="5" y="413"/>
                </a:cxn>
                <a:cxn ang="0">
                  <a:pos x="3" y="418"/>
                </a:cxn>
                <a:cxn ang="0">
                  <a:pos x="12" y="421"/>
                </a:cxn>
                <a:cxn ang="0">
                  <a:pos x="18" y="415"/>
                </a:cxn>
                <a:cxn ang="0">
                  <a:pos x="131" y="216"/>
                </a:cxn>
                <a:cxn ang="0">
                  <a:pos x="137" y="219"/>
                </a:cxn>
                <a:cxn ang="0">
                  <a:pos x="43" y="293"/>
                </a:cxn>
                <a:cxn ang="0">
                  <a:pos x="48" y="294"/>
                </a:cxn>
              </a:cxnLst>
              <a:rect l="0" t="0" r="r" b="b"/>
              <a:pathLst>
                <a:path w="301" h="435">
                  <a:moveTo>
                    <a:pt x="89" y="85"/>
                  </a:moveTo>
                  <a:cubicBezTo>
                    <a:pt x="88" y="85"/>
                    <a:pt x="89" y="85"/>
                    <a:pt x="89" y="85"/>
                  </a:cubicBezTo>
                  <a:close/>
                  <a:moveTo>
                    <a:pt x="290" y="297"/>
                  </a:moveTo>
                  <a:cubicBezTo>
                    <a:pt x="287" y="289"/>
                    <a:pt x="270" y="284"/>
                    <a:pt x="261" y="276"/>
                  </a:cubicBezTo>
                  <a:cubicBezTo>
                    <a:pt x="253" y="268"/>
                    <a:pt x="273" y="270"/>
                    <a:pt x="273" y="257"/>
                  </a:cubicBezTo>
                  <a:cubicBezTo>
                    <a:pt x="274" y="249"/>
                    <a:pt x="257" y="249"/>
                    <a:pt x="260" y="245"/>
                  </a:cubicBezTo>
                  <a:cubicBezTo>
                    <a:pt x="263" y="240"/>
                    <a:pt x="255" y="241"/>
                    <a:pt x="262" y="236"/>
                  </a:cubicBezTo>
                  <a:cubicBezTo>
                    <a:pt x="269" y="231"/>
                    <a:pt x="251" y="229"/>
                    <a:pt x="249" y="222"/>
                  </a:cubicBezTo>
                  <a:cubicBezTo>
                    <a:pt x="247" y="215"/>
                    <a:pt x="261" y="216"/>
                    <a:pt x="252" y="211"/>
                  </a:cubicBezTo>
                  <a:cubicBezTo>
                    <a:pt x="246" y="208"/>
                    <a:pt x="253" y="210"/>
                    <a:pt x="252" y="203"/>
                  </a:cubicBezTo>
                  <a:cubicBezTo>
                    <a:pt x="252" y="196"/>
                    <a:pt x="258" y="200"/>
                    <a:pt x="254" y="196"/>
                  </a:cubicBezTo>
                  <a:cubicBezTo>
                    <a:pt x="250" y="191"/>
                    <a:pt x="253" y="191"/>
                    <a:pt x="260" y="193"/>
                  </a:cubicBezTo>
                  <a:cubicBezTo>
                    <a:pt x="268" y="194"/>
                    <a:pt x="246" y="151"/>
                    <a:pt x="237" y="144"/>
                  </a:cubicBezTo>
                  <a:cubicBezTo>
                    <a:pt x="228" y="137"/>
                    <a:pt x="250" y="121"/>
                    <a:pt x="257" y="112"/>
                  </a:cubicBezTo>
                  <a:cubicBezTo>
                    <a:pt x="265" y="103"/>
                    <a:pt x="255" y="107"/>
                    <a:pt x="246" y="93"/>
                  </a:cubicBezTo>
                  <a:cubicBezTo>
                    <a:pt x="237" y="79"/>
                    <a:pt x="231" y="98"/>
                    <a:pt x="223" y="76"/>
                  </a:cubicBezTo>
                  <a:cubicBezTo>
                    <a:pt x="218" y="61"/>
                    <a:pt x="231" y="64"/>
                    <a:pt x="229" y="58"/>
                  </a:cubicBezTo>
                  <a:cubicBezTo>
                    <a:pt x="226" y="51"/>
                    <a:pt x="210" y="59"/>
                    <a:pt x="232" y="47"/>
                  </a:cubicBezTo>
                  <a:cubicBezTo>
                    <a:pt x="217" y="40"/>
                    <a:pt x="245" y="32"/>
                    <a:pt x="240" y="25"/>
                  </a:cubicBezTo>
                  <a:cubicBezTo>
                    <a:pt x="236" y="18"/>
                    <a:pt x="215" y="12"/>
                    <a:pt x="211" y="6"/>
                  </a:cubicBezTo>
                  <a:cubicBezTo>
                    <a:pt x="206" y="0"/>
                    <a:pt x="204" y="1"/>
                    <a:pt x="197" y="4"/>
                  </a:cubicBezTo>
                  <a:cubicBezTo>
                    <a:pt x="177" y="14"/>
                    <a:pt x="179" y="3"/>
                    <a:pt x="170" y="9"/>
                  </a:cubicBezTo>
                  <a:cubicBezTo>
                    <a:pt x="161" y="15"/>
                    <a:pt x="155" y="22"/>
                    <a:pt x="156" y="29"/>
                  </a:cubicBezTo>
                  <a:cubicBezTo>
                    <a:pt x="156" y="36"/>
                    <a:pt x="150" y="38"/>
                    <a:pt x="154" y="45"/>
                  </a:cubicBezTo>
                  <a:cubicBezTo>
                    <a:pt x="161" y="56"/>
                    <a:pt x="143" y="49"/>
                    <a:pt x="140" y="58"/>
                  </a:cubicBezTo>
                  <a:cubicBezTo>
                    <a:pt x="137" y="67"/>
                    <a:pt x="135" y="66"/>
                    <a:pt x="132" y="68"/>
                  </a:cubicBezTo>
                  <a:cubicBezTo>
                    <a:pt x="124" y="60"/>
                    <a:pt x="114" y="58"/>
                    <a:pt x="109" y="57"/>
                  </a:cubicBezTo>
                  <a:cubicBezTo>
                    <a:pt x="104" y="55"/>
                    <a:pt x="107" y="62"/>
                    <a:pt x="96" y="64"/>
                  </a:cubicBezTo>
                  <a:cubicBezTo>
                    <a:pt x="85" y="67"/>
                    <a:pt x="94" y="61"/>
                    <a:pt x="78" y="61"/>
                  </a:cubicBezTo>
                  <a:cubicBezTo>
                    <a:pt x="62" y="62"/>
                    <a:pt x="76" y="60"/>
                    <a:pt x="66" y="50"/>
                  </a:cubicBezTo>
                  <a:cubicBezTo>
                    <a:pt x="55" y="39"/>
                    <a:pt x="46" y="31"/>
                    <a:pt x="39" y="37"/>
                  </a:cubicBezTo>
                  <a:cubicBezTo>
                    <a:pt x="35" y="41"/>
                    <a:pt x="40" y="45"/>
                    <a:pt x="39" y="47"/>
                  </a:cubicBezTo>
                  <a:cubicBezTo>
                    <a:pt x="37" y="49"/>
                    <a:pt x="30" y="42"/>
                    <a:pt x="27" y="47"/>
                  </a:cubicBezTo>
                  <a:cubicBezTo>
                    <a:pt x="38" y="51"/>
                    <a:pt x="24" y="48"/>
                    <a:pt x="37" y="56"/>
                  </a:cubicBezTo>
                  <a:cubicBezTo>
                    <a:pt x="50" y="64"/>
                    <a:pt x="63" y="74"/>
                    <a:pt x="72" y="75"/>
                  </a:cubicBezTo>
                  <a:cubicBezTo>
                    <a:pt x="82" y="75"/>
                    <a:pt x="90" y="80"/>
                    <a:pt x="89" y="84"/>
                  </a:cubicBezTo>
                  <a:cubicBezTo>
                    <a:pt x="89" y="84"/>
                    <a:pt x="89" y="85"/>
                    <a:pt x="89" y="85"/>
                  </a:cubicBezTo>
                  <a:cubicBezTo>
                    <a:pt x="89" y="85"/>
                    <a:pt x="91" y="85"/>
                    <a:pt x="95" y="88"/>
                  </a:cubicBezTo>
                  <a:cubicBezTo>
                    <a:pt x="110" y="101"/>
                    <a:pt x="95" y="92"/>
                    <a:pt x="98" y="104"/>
                  </a:cubicBezTo>
                  <a:cubicBezTo>
                    <a:pt x="101" y="117"/>
                    <a:pt x="95" y="110"/>
                    <a:pt x="96" y="116"/>
                  </a:cubicBezTo>
                  <a:cubicBezTo>
                    <a:pt x="97" y="119"/>
                    <a:pt x="104" y="114"/>
                    <a:pt x="105" y="118"/>
                  </a:cubicBezTo>
                  <a:cubicBezTo>
                    <a:pt x="106" y="122"/>
                    <a:pt x="99" y="124"/>
                    <a:pt x="100" y="131"/>
                  </a:cubicBezTo>
                  <a:cubicBezTo>
                    <a:pt x="101" y="137"/>
                    <a:pt x="113" y="141"/>
                    <a:pt x="109" y="145"/>
                  </a:cubicBezTo>
                  <a:cubicBezTo>
                    <a:pt x="106" y="150"/>
                    <a:pt x="111" y="152"/>
                    <a:pt x="105" y="158"/>
                  </a:cubicBezTo>
                  <a:cubicBezTo>
                    <a:pt x="95" y="168"/>
                    <a:pt x="112" y="176"/>
                    <a:pt x="115" y="187"/>
                  </a:cubicBezTo>
                  <a:cubicBezTo>
                    <a:pt x="128" y="189"/>
                    <a:pt x="121" y="191"/>
                    <a:pt x="133" y="194"/>
                  </a:cubicBezTo>
                  <a:cubicBezTo>
                    <a:pt x="145" y="197"/>
                    <a:pt x="143" y="202"/>
                    <a:pt x="141" y="211"/>
                  </a:cubicBezTo>
                  <a:cubicBezTo>
                    <a:pt x="139" y="220"/>
                    <a:pt x="146" y="218"/>
                    <a:pt x="144" y="223"/>
                  </a:cubicBezTo>
                  <a:cubicBezTo>
                    <a:pt x="142" y="228"/>
                    <a:pt x="143" y="222"/>
                    <a:pt x="130" y="226"/>
                  </a:cubicBezTo>
                  <a:cubicBezTo>
                    <a:pt x="118" y="230"/>
                    <a:pt x="123" y="241"/>
                    <a:pt x="105" y="253"/>
                  </a:cubicBezTo>
                  <a:cubicBezTo>
                    <a:pt x="87" y="264"/>
                    <a:pt x="103" y="264"/>
                    <a:pt x="91" y="266"/>
                  </a:cubicBezTo>
                  <a:cubicBezTo>
                    <a:pt x="80" y="268"/>
                    <a:pt x="86" y="278"/>
                    <a:pt x="79" y="276"/>
                  </a:cubicBezTo>
                  <a:cubicBezTo>
                    <a:pt x="72" y="274"/>
                    <a:pt x="74" y="283"/>
                    <a:pt x="69" y="283"/>
                  </a:cubicBezTo>
                  <a:cubicBezTo>
                    <a:pt x="63" y="283"/>
                    <a:pt x="70" y="291"/>
                    <a:pt x="64" y="295"/>
                  </a:cubicBezTo>
                  <a:cubicBezTo>
                    <a:pt x="59" y="300"/>
                    <a:pt x="50" y="291"/>
                    <a:pt x="50" y="297"/>
                  </a:cubicBezTo>
                  <a:cubicBezTo>
                    <a:pt x="50" y="304"/>
                    <a:pt x="33" y="312"/>
                    <a:pt x="42" y="329"/>
                  </a:cubicBezTo>
                  <a:cubicBezTo>
                    <a:pt x="51" y="346"/>
                    <a:pt x="32" y="336"/>
                    <a:pt x="48" y="354"/>
                  </a:cubicBezTo>
                  <a:cubicBezTo>
                    <a:pt x="58" y="365"/>
                    <a:pt x="45" y="358"/>
                    <a:pt x="47" y="366"/>
                  </a:cubicBezTo>
                  <a:cubicBezTo>
                    <a:pt x="49" y="374"/>
                    <a:pt x="48" y="377"/>
                    <a:pt x="45" y="389"/>
                  </a:cubicBezTo>
                  <a:cubicBezTo>
                    <a:pt x="42" y="400"/>
                    <a:pt x="41" y="401"/>
                    <a:pt x="54" y="405"/>
                  </a:cubicBezTo>
                  <a:cubicBezTo>
                    <a:pt x="67" y="408"/>
                    <a:pt x="76" y="407"/>
                    <a:pt x="73" y="413"/>
                  </a:cubicBezTo>
                  <a:cubicBezTo>
                    <a:pt x="70" y="420"/>
                    <a:pt x="74" y="430"/>
                    <a:pt x="79" y="423"/>
                  </a:cubicBezTo>
                  <a:cubicBezTo>
                    <a:pt x="85" y="416"/>
                    <a:pt x="93" y="418"/>
                    <a:pt x="87" y="426"/>
                  </a:cubicBezTo>
                  <a:cubicBezTo>
                    <a:pt x="82" y="434"/>
                    <a:pt x="80" y="435"/>
                    <a:pt x="95" y="428"/>
                  </a:cubicBezTo>
                  <a:cubicBezTo>
                    <a:pt x="105" y="423"/>
                    <a:pt x="111" y="428"/>
                    <a:pt x="139" y="416"/>
                  </a:cubicBezTo>
                  <a:cubicBezTo>
                    <a:pt x="159" y="407"/>
                    <a:pt x="153" y="420"/>
                    <a:pt x="160" y="412"/>
                  </a:cubicBezTo>
                  <a:cubicBezTo>
                    <a:pt x="167" y="403"/>
                    <a:pt x="161" y="414"/>
                    <a:pt x="176" y="407"/>
                  </a:cubicBezTo>
                  <a:cubicBezTo>
                    <a:pt x="192" y="401"/>
                    <a:pt x="192" y="408"/>
                    <a:pt x="206" y="402"/>
                  </a:cubicBezTo>
                  <a:cubicBezTo>
                    <a:pt x="212" y="392"/>
                    <a:pt x="223" y="389"/>
                    <a:pt x="249" y="364"/>
                  </a:cubicBezTo>
                  <a:cubicBezTo>
                    <a:pt x="275" y="338"/>
                    <a:pt x="288" y="320"/>
                    <a:pt x="295" y="312"/>
                  </a:cubicBezTo>
                  <a:cubicBezTo>
                    <a:pt x="301" y="303"/>
                    <a:pt x="293" y="306"/>
                    <a:pt x="290" y="297"/>
                  </a:cubicBezTo>
                  <a:close/>
                  <a:moveTo>
                    <a:pt x="63" y="413"/>
                  </a:moveTo>
                  <a:cubicBezTo>
                    <a:pt x="62" y="415"/>
                    <a:pt x="69" y="415"/>
                    <a:pt x="69" y="413"/>
                  </a:cubicBezTo>
                  <a:cubicBezTo>
                    <a:pt x="69" y="412"/>
                    <a:pt x="63" y="410"/>
                    <a:pt x="63" y="413"/>
                  </a:cubicBezTo>
                  <a:close/>
                  <a:moveTo>
                    <a:pt x="57" y="407"/>
                  </a:moveTo>
                  <a:cubicBezTo>
                    <a:pt x="54" y="406"/>
                    <a:pt x="56" y="413"/>
                    <a:pt x="59" y="412"/>
                  </a:cubicBezTo>
                  <a:cubicBezTo>
                    <a:pt x="61" y="412"/>
                    <a:pt x="59" y="407"/>
                    <a:pt x="57" y="407"/>
                  </a:cubicBezTo>
                  <a:close/>
                  <a:moveTo>
                    <a:pt x="49" y="420"/>
                  </a:moveTo>
                  <a:cubicBezTo>
                    <a:pt x="49" y="422"/>
                    <a:pt x="53" y="420"/>
                    <a:pt x="52" y="418"/>
                  </a:cubicBezTo>
                  <a:cubicBezTo>
                    <a:pt x="51" y="417"/>
                    <a:pt x="49" y="418"/>
                    <a:pt x="49" y="420"/>
                  </a:cubicBezTo>
                  <a:close/>
                  <a:moveTo>
                    <a:pt x="60" y="419"/>
                  </a:moveTo>
                  <a:cubicBezTo>
                    <a:pt x="60" y="420"/>
                    <a:pt x="64" y="419"/>
                    <a:pt x="62" y="417"/>
                  </a:cubicBezTo>
                  <a:cubicBezTo>
                    <a:pt x="61" y="416"/>
                    <a:pt x="59" y="417"/>
                    <a:pt x="60" y="419"/>
                  </a:cubicBezTo>
                  <a:close/>
                  <a:moveTo>
                    <a:pt x="54" y="418"/>
                  </a:moveTo>
                  <a:cubicBezTo>
                    <a:pt x="54" y="420"/>
                    <a:pt x="58" y="418"/>
                    <a:pt x="57" y="417"/>
                  </a:cubicBezTo>
                  <a:cubicBezTo>
                    <a:pt x="57" y="415"/>
                    <a:pt x="54" y="417"/>
                    <a:pt x="54" y="418"/>
                  </a:cubicBezTo>
                  <a:close/>
                  <a:moveTo>
                    <a:pt x="13" y="421"/>
                  </a:moveTo>
                  <a:cubicBezTo>
                    <a:pt x="12" y="422"/>
                    <a:pt x="16" y="427"/>
                    <a:pt x="17" y="425"/>
                  </a:cubicBezTo>
                  <a:cubicBezTo>
                    <a:pt x="18" y="423"/>
                    <a:pt x="14" y="420"/>
                    <a:pt x="13" y="421"/>
                  </a:cubicBezTo>
                  <a:close/>
                  <a:moveTo>
                    <a:pt x="10" y="409"/>
                  </a:moveTo>
                  <a:cubicBezTo>
                    <a:pt x="1" y="406"/>
                    <a:pt x="11" y="411"/>
                    <a:pt x="9" y="415"/>
                  </a:cubicBezTo>
                  <a:cubicBezTo>
                    <a:pt x="6" y="419"/>
                    <a:pt x="7" y="411"/>
                    <a:pt x="5" y="413"/>
                  </a:cubicBezTo>
                  <a:cubicBezTo>
                    <a:pt x="4" y="415"/>
                    <a:pt x="0" y="414"/>
                    <a:pt x="0" y="418"/>
                  </a:cubicBezTo>
                  <a:cubicBezTo>
                    <a:pt x="0" y="421"/>
                    <a:pt x="2" y="418"/>
                    <a:pt x="3" y="418"/>
                  </a:cubicBezTo>
                  <a:cubicBezTo>
                    <a:pt x="4" y="418"/>
                    <a:pt x="4" y="420"/>
                    <a:pt x="8" y="422"/>
                  </a:cubicBezTo>
                  <a:cubicBezTo>
                    <a:pt x="9" y="422"/>
                    <a:pt x="10" y="423"/>
                    <a:pt x="12" y="421"/>
                  </a:cubicBezTo>
                  <a:cubicBezTo>
                    <a:pt x="14" y="420"/>
                    <a:pt x="11" y="418"/>
                    <a:pt x="13" y="416"/>
                  </a:cubicBezTo>
                  <a:cubicBezTo>
                    <a:pt x="14" y="415"/>
                    <a:pt x="15" y="419"/>
                    <a:pt x="18" y="415"/>
                  </a:cubicBezTo>
                  <a:cubicBezTo>
                    <a:pt x="22" y="411"/>
                    <a:pt x="18" y="412"/>
                    <a:pt x="10" y="409"/>
                  </a:cubicBezTo>
                  <a:close/>
                  <a:moveTo>
                    <a:pt x="131" y="216"/>
                  </a:moveTo>
                  <a:cubicBezTo>
                    <a:pt x="125" y="215"/>
                    <a:pt x="125" y="222"/>
                    <a:pt x="129" y="222"/>
                  </a:cubicBezTo>
                  <a:cubicBezTo>
                    <a:pt x="134" y="222"/>
                    <a:pt x="132" y="219"/>
                    <a:pt x="137" y="219"/>
                  </a:cubicBezTo>
                  <a:cubicBezTo>
                    <a:pt x="142" y="219"/>
                    <a:pt x="136" y="217"/>
                    <a:pt x="131" y="216"/>
                  </a:cubicBezTo>
                  <a:close/>
                  <a:moveTo>
                    <a:pt x="43" y="293"/>
                  </a:moveTo>
                  <a:cubicBezTo>
                    <a:pt x="41" y="292"/>
                    <a:pt x="38" y="293"/>
                    <a:pt x="43" y="297"/>
                  </a:cubicBezTo>
                  <a:cubicBezTo>
                    <a:pt x="44" y="298"/>
                    <a:pt x="46" y="297"/>
                    <a:pt x="48" y="294"/>
                  </a:cubicBezTo>
                  <a:cubicBezTo>
                    <a:pt x="50" y="291"/>
                    <a:pt x="45" y="293"/>
                    <a:pt x="43" y="293"/>
                  </a:cubicBezTo>
                  <a:close/>
                </a:path>
              </a:pathLst>
            </a:custGeom>
            <a:grpFill/>
            <a:ln w="6350" cap="rnd" cmpd="sng">
              <a:noFill/>
              <a:prstDash val="solid"/>
              <a:round/>
              <a:headEnd/>
              <a:tailEnd/>
            </a:ln>
          </p:spPr>
          <p:txBody>
            <a:bodyPr/>
            <a:lstStyle/>
            <a:p>
              <a:pPr>
                <a:defRPr/>
              </a:pPr>
              <a:endParaRPr lang="en-GB"/>
            </a:p>
          </p:txBody>
        </p:sp>
        <p:sp>
          <p:nvSpPr>
            <p:cNvPr id="47" name="Freeform 70"/>
            <p:cNvSpPr>
              <a:spLocks noEditPoints="1"/>
            </p:cNvSpPr>
            <p:nvPr/>
          </p:nvSpPr>
          <p:spPr bwMode="auto">
            <a:xfrm>
              <a:off x="1891" y="687"/>
              <a:ext cx="1566" cy="1319"/>
            </a:xfrm>
            <a:custGeom>
              <a:avLst/>
              <a:gdLst/>
              <a:ahLst/>
              <a:cxnLst>
                <a:cxn ang="0">
                  <a:pos x="650" y="67"/>
                </a:cxn>
                <a:cxn ang="0">
                  <a:pos x="525" y="77"/>
                </a:cxn>
                <a:cxn ang="0">
                  <a:pos x="408" y="95"/>
                </a:cxn>
                <a:cxn ang="0">
                  <a:pos x="292" y="181"/>
                </a:cxn>
                <a:cxn ang="0">
                  <a:pos x="187" y="329"/>
                </a:cxn>
                <a:cxn ang="0">
                  <a:pos x="179" y="480"/>
                </a:cxn>
                <a:cxn ang="0">
                  <a:pos x="142" y="507"/>
                </a:cxn>
                <a:cxn ang="0">
                  <a:pos x="50" y="549"/>
                </a:cxn>
                <a:cxn ang="0">
                  <a:pos x="23" y="500"/>
                </a:cxn>
                <a:cxn ang="0">
                  <a:pos x="19" y="451"/>
                </a:cxn>
                <a:cxn ang="0">
                  <a:pos x="47" y="424"/>
                </a:cxn>
                <a:cxn ang="0">
                  <a:pos x="24" y="387"/>
                </a:cxn>
                <a:cxn ang="0">
                  <a:pos x="86" y="349"/>
                </a:cxn>
                <a:cxn ang="0">
                  <a:pos x="155" y="325"/>
                </a:cxn>
                <a:cxn ang="0">
                  <a:pos x="146" y="295"/>
                </a:cxn>
                <a:cxn ang="0">
                  <a:pos x="165" y="272"/>
                </a:cxn>
                <a:cxn ang="0">
                  <a:pos x="223" y="218"/>
                </a:cxn>
                <a:cxn ang="0">
                  <a:pos x="225" y="186"/>
                </a:cxn>
                <a:cxn ang="0">
                  <a:pos x="256" y="160"/>
                </a:cxn>
                <a:cxn ang="0">
                  <a:pos x="279" y="133"/>
                </a:cxn>
                <a:cxn ang="0">
                  <a:pos x="295" y="118"/>
                </a:cxn>
                <a:cxn ang="0">
                  <a:pos x="360" y="82"/>
                </a:cxn>
                <a:cxn ang="0">
                  <a:pos x="381" y="84"/>
                </a:cxn>
                <a:cxn ang="0">
                  <a:pos x="415" y="41"/>
                </a:cxn>
                <a:cxn ang="0">
                  <a:pos x="492" y="23"/>
                </a:cxn>
                <a:cxn ang="0">
                  <a:pos x="508" y="36"/>
                </a:cxn>
                <a:cxn ang="0">
                  <a:pos x="556" y="23"/>
                </a:cxn>
                <a:cxn ang="0">
                  <a:pos x="579" y="28"/>
                </a:cxn>
                <a:cxn ang="0">
                  <a:pos x="478" y="19"/>
                </a:cxn>
                <a:cxn ang="0">
                  <a:pos x="456" y="38"/>
                </a:cxn>
                <a:cxn ang="0">
                  <a:pos x="464" y="21"/>
                </a:cxn>
                <a:cxn ang="0">
                  <a:pos x="381" y="43"/>
                </a:cxn>
                <a:cxn ang="0">
                  <a:pos x="402" y="51"/>
                </a:cxn>
                <a:cxn ang="0">
                  <a:pos x="371" y="56"/>
                </a:cxn>
                <a:cxn ang="0">
                  <a:pos x="356" y="59"/>
                </a:cxn>
                <a:cxn ang="0">
                  <a:pos x="324" y="70"/>
                </a:cxn>
                <a:cxn ang="0">
                  <a:pos x="320" y="88"/>
                </a:cxn>
                <a:cxn ang="0">
                  <a:pos x="303" y="106"/>
                </a:cxn>
                <a:cxn ang="0">
                  <a:pos x="239" y="131"/>
                </a:cxn>
                <a:cxn ang="0">
                  <a:pos x="244" y="107"/>
                </a:cxn>
                <a:cxn ang="0">
                  <a:pos x="274" y="97"/>
                </a:cxn>
                <a:cxn ang="0">
                  <a:pos x="279" y="108"/>
                </a:cxn>
                <a:cxn ang="0">
                  <a:pos x="290" y="102"/>
                </a:cxn>
                <a:cxn ang="0">
                  <a:pos x="234" y="127"/>
                </a:cxn>
                <a:cxn ang="0">
                  <a:pos x="213" y="141"/>
                </a:cxn>
                <a:cxn ang="0">
                  <a:pos x="269" y="142"/>
                </a:cxn>
                <a:cxn ang="0">
                  <a:pos x="189" y="249"/>
                </a:cxn>
                <a:cxn ang="0">
                  <a:pos x="186" y="261"/>
                </a:cxn>
                <a:cxn ang="0">
                  <a:pos x="166" y="290"/>
                </a:cxn>
                <a:cxn ang="0">
                  <a:pos x="205" y="214"/>
                </a:cxn>
                <a:cxn ang="0">
                  <a:pos x="109" y="325"/>
                </a:cxn>
                <a:cxn ang="0">
                  <a:pos x="74" y="348"/>
                </a:cxn>
                <a:cxn ang="0">
                  <a:pos x="34" y="375"/>
                </a:cxn>
                <a:cxn ang="0">
                  <a:pos x="7" y="430"/>
                </a:cxn>
                <a:cxn ang="0">
                  <a:pos x="15" y="506"/>
                </a:cxn>
                <a:cxn ang="0">
                  <a:pos x="10" y="456"/>
                </a:cxn>
              </a:cxnLst>
              <a:rect l="0" t="0" r="r" b="b"/>
              <a:pathLst>
                <a:path w="657" h="553">
                  <a:moveTo>
                    <a:pt x="647" y="42"/>
                  </a:moveTo>
                  <a:cubicBezTo>
                    <a:pt x="637" y="40"/>
                    <a:pt x="637" y="54"/>
                    <a:pt x="616" y="49"/>
                  </a:cubicBezTo>
                  <a:cubicBezTo>
                    <a:pt x="594" y="44"/>
                    <a:pt x="589" y="48"/>
                    <a:pt x="596" y="49"/>
                  </a:cubicBezTo>
                  <a:cubicBezTo>
                    <a:pt x="602" y="49"/>
                    <a:pt x="602" y="52"/>
                    <a:pt x="613" y="53"/>
                  </a:cubicBezTo>
                  <a:cubicBezTo>
                    <a:pt x="624" y="54"/>
                    <a:pt x="622" y="61"/>
                    <a:pt x="620" y="64"/>
                  </a:cubicBezTo>
                  <a:cubicBezTo>
                    <a:pt x="617" y="66"/>
                    <a:pt x="621" y="66"/>
                    <a:pt x="626" y="65"/>
                  </a:cubicBezTo>
                  <a:cubicBezTo>
                    <a:pt x="632" y="63"/>
                    <a:pt x="631" y="56"/>
                    <a:pt x="635" y="60"/>
                  </a:cubicBezTo>
                  <a:cubicBezTo>
                    <a:pt x="639" y="64"/>
                    <a:pt x="640" y="61"/>
                    <a:pt x="648" y="63"/>
                  </a:cubicBezTo>
                  <a:cubicBezTo>
                    <a:pt x="649" y="64"/>
                    <a:pt x="650" y="66"/>
                    <a:pt x="650" y="67"/>
                  </a:cubicBezTo>
                  <a:cubicBezTo>
                    <a:pt x="653" y="77"/>
                    <a:pt x="644" y="74"/>
                    <a:pt x="639" y="71"/>
                  </a:cubicBezTo>
                  <a:cubicBezTo>
                    <a:pt x="633" y="69"/>
                    <a:pt x="634" y="68"/>
                    <a:pt x="631" y="73"/>
                  </a:cubicBezTo>
                  <a:cubicBezTo>
                    <a:pt x="627" y="81"/>
                    <a:pt x="610" y="78"/>
                    <a:pt x="610" y="86"/>
                  </a:cubicBezTo>
                  <a:cubicBezTo>
                    <a:pt x="609" y="95"/>
                    <a:pt x="607" y="97"/>
                    <a:pt x="601" y="95"/>
                  </a:cubicBezTo>
                  <a:cubicBezTo>
                    <a:pt x="586" y="88"/>
                    <a:pt x="614" y="80"/>
                    <a:pt x="609" y="73"/>
                  </a:cubicBezTo>
                  <a:cubicBezTo>
                    <a:pt x="605" y="66"/>
                    <a:pt x="584" y="60"/>
                    <a:pt x="580" y="54"/>
                  </a:cubicBezTo>
                  <a:cubicBezTo>
                    <a:pt x="575" y="48"/>
                    <a:pt x="573" y="49"/>
                    <a:pt x="566" y="52"/>
                  </a:cubicBezTo>
                  <a:cubicBezTo>
                    <a:pt x="546" y="62"/>
                    <a:pt x="548" y="51"/>
                    <a:pt x="539" y="57"/>
                  </a:cubicBezTo>
                  <a:cubicBezTo>
                    <a:pt x="530" y="63"/>
                    <a:pt x="524" y="70"/>
                    <a:pt x="525" y="77"/>
                  </a:cubicBezTo>
                  <a:cubicBezTo>
                    <a:pt x="525" y="84"/>
                    <a:pt x="519" y="86"/>
                    <a:pt x="523" y="93"/>
                  </a:cubicBezTo>
                  <a:cubicBezTo>
                    <a:pt x="530" y="104"/>
                    <a:pt x="512" y="97"/>
                    <a:pt x="509" y="106"/>
                  </a:cubicBezTo>
                  <a:cubicBezTo>
                    <a:pt x="506" y="115"/>
                    <a:pt x="504" y="114"/>
                    <a:pt x="501" y="116"/>
                  </a:cubicBezTo>
                  <a:cubicBezTo>
                    <a:pt x="493" y="108"/>
                    <a:pt x="483" y="106"/>
                    <a:pt x="478" y="105"/>
                  </a:cubicBezTo>
                  <a:cubicBezTo>
                    <a:pt x="473" y="103"/>
                    <a:pt x="476" y="110"/>
                    <a:pt x="465" y="112"/>
                  </a:cubicBezTo>
                  <a:cubicBezTo>
                    <a:pt x="454" y="115"/>
                    <a:pt x="463" y="109"/>
                    <a:pt x="447" y="109"/>
                  </a:cubicBezTo>
                  <a:cubicBezTo>
                    <a:pt x="431" y="110"/>
                    <a:pt x="445" y="108"/>
                    <a:pt x="435" y="98"/>
                  </a:cubicBezTo>
                  <a:cubicBezTo>
                    <a:pt x="424" y="87"/>
                    <a:pt x="415" y="79"/>
                    <a:pt x="408" y="85"/>
                  </a:cubicBezTo>
                  <a:cubicBezTo>
                    <a:pt x="404" y="89"/>
                    <a:pt x="409" y="93"/>
                    <a:pt x="408" y="95"/>
                  </a:cubicBezTo>
                  <a:cubicBezTo>
                    <a:pt x="406" y="97"/>
                    <a:pt x="399" y="90"/>
                    <a:pt x="396" y="95"/>
                  </a:cubicBezTo>
                  <a:cubicBezTo>
                    <a:pt x="372" y="95"/>
                    <a:pt x="400" y="99"/>
                    <a:pt x="386" y="111"/>
                  </a:cubicBezTo>
                  <a:cubicBezTo>
                    <a:pt x="371" y="124"/>
                    <a:pt x="395" y="116"/>
                    <a:pt x="383" y="124"/>
                  </a:cubicBezTo>
                  <a:cubicBezTo>
                    <a:pt x="371" y="132"/>
                    <a:pt x="345" y="110"/>
                    <a:pt x="334" y="119"/>
                  </a:cubicBezTo>
                  <a:cubicBezTo>
                    <a:pt x="329" y="122"/>
                    <a:pt x="340" y="136"/>
                    <a:pt x="330" y="142"/>
                  </a:cubicBezTo>
                  <a:cubicBezTo>
                    <a:pt x="324" y="146"/>
                    <a:pt x="317" y="134"/>
                    <a:pt x="312" y="137"/>
                  </a:cubicBezTo>
                  <a:cubicBezTo>
                    <a:pt x="307" y="141"/>
                    <a:pt x="301" y="142"/>
                    <a:pt x="298" y="149"/>
                  </a:cubicBezTo>
                  <a:cubicBezTo>
                    <a:pt x="290" y="166"/>
                    <a:pt x="286" y="161"/>
                    <a:pt x="284" y="166"/>
                  </a:cubicBezTo>
                  <a:cubicBezTo>
                    <a:pt x="282" y="171"/>
                    <a:pt x="295" y="173"/>
                    <a:pt x="292" y="181"/>
                  </a:cubicBezTo>
                  <a:cubicBezTo>
                    <a:pt x="289" y="189"/>
                    <a:pt x="283" y="184"/>
                    <a:pt x="277" y="195"/>
                  </a:cubicBezTo>
                  <a:cubicBezTo>
                    <a:pt x="271" y="207"/>
                    <a:pt x="263" y="202"/>
                    <a:pt x="267" y="210"/>
                  </a:cubicBezTo>
                  <a:cubicBezTo>
                    <a:pt x="274" y="222"/>
                    <a:pt x="241" y="218"/>
                    <a:pt x="244" y="223"/>
                  </a:cubicBezTo>
                  <a:cubicBezTo>
                    <a:pt x="252" y="240"/>
                    <a:pt x="243" y="237"/>
                    <a:pt x="245" y="249"/>
                  </a:cubicBezTo>
                  <a:cubicBezTo>
                    <a:pt x="247" y="260"/>
                    <a:pt x="242" y="253"/>
                    <a:pt x="240" y="262"/>
                  </a:cubicBezTo>
                  <a:cubicBezTo>
                    <a:pt x="240" y="268"/>
                    <a:pt x="220" y="284"/>
                    <a:pt x="226" y="288"/>
                  </a:cubicBezTo>
                  <a:cubicBezTo>
                    <a:pt x="231" y="292"/>
                    <a:pt x="240" y="289"/>
                    <a:pt x="237" y="300"/>
                  </a:cubicBezTo>
                  <a:cubicBezTo>
                    <a:pt x="231" y="318"/>
                    <a:pt x="219" y="302"/>
                    <a:pt x="211" y="307"/>
                  </a:cubicBezTo>
                  <a:cubicBezTo>
                    <a:pt x="202" y="311"/>
                    <a:pt x="183" y="323"/>
                    <a:pt x="187" y="329"/>
                  </a:cubicBezTo>
                  <a:cubicBezTo>
                    <a:pt x="191" y="335"/>
                    <a:pt x="175" y="337"/>
                    <a:pt x="185" y="347"/>
                  </a:cubicBezTo>
                  <a:cubicBezTo>
                    <a:pt x="191" y="353"/>
                    <a:pt x="181" y="354"/>
                    <a:pt x="185" y="360"/>
                  </a:cubicBezTo>
                  <a:cubicBezTo>
                    <a:pt x="189" y="366"/>
                    <a:pt x="179" y="363"/>
                    <a:pt x="188" y="375"/>
                  </a:cubicBezTo>
                  <a:cubicBezTo>
                    <a:pt x="197" y="387"/>
                    <a:pt x="175" y="400"/>
                    <a:pt x="195" y="410"/>
                  </a:cubicBezTo>
                  <a:cubicBezTo>
                    <a:pt x="208" y="417"/>
                    <a:pt x="205" y="419"/>
                    <a:pt x="201" y="427"/>
                  </a:cubicBezTo>
                  <a:cubicBezTo>
                    <a:pt x="198" y="433"/>
                    <a:pt x="192" y="428"/>
                    <a:pt x="189" y="432"/>
                  </a:cubicBezTo>
                  <a:cubicBezTo>
                    <a:pt x="187" y="437"/>
                    <a:pt x="202" y="452"/>
                    <a:pt x="196" y="458"/>
                  </a:cubicBezTo>
                  <a:cubicBezTo>
                    <a:pt x="190" y="464"/>
                    <a:pt x="199" y="465"/>
                    <a:pt x="192" y="473"/>
                  </a:cubicBezTo>
                  <a:cubicBezTo>
                    <a:pt x="184" y="481"/>
                    <a:pt x="177" y="473"/>
                    <a:pt x="179" y="480"/>
                  </a:cubicBezTo>
                  <a:cubicBezTo>
                    <a:pt x="182" y="488"/>
                    <a:pt x="171" y="485"/>
                    <a:pt x="175" y="495"/>
                  </a:cubicBezTo>
                  <a:cubicBezTo>
                    <a:pt x="182" y="510"/>
                    <a:pt x="172" y="521"/>
                    <a:pt x="170" y="515"/>
                  </a:cubicBezTo>
                  <a:cubicBezTo>
                    <a:pt x="168" y="510"/>
                    <a:pt x="167" y="507"/>
                    <a:pt x="165" y="508"/>
                  </a:cubicBezTo>
                  <a:cubicBezTo>
                    <a:pt x="156" y="507"/>
                    <a:pt x="161" y="505"/>
                    <a:pt x="156" y="505"/>
                  </a:cubicBezTo>
                  <a:cubicBezTo>
                    <a:pt x="149" y="505"/>
                    <a:pt x="154" y="501"/>
                    <a:pt x="150" y="497"/>
                  </a:cubicBezTo>
                  <a:cubicBezTo>
                    <a:pt x="146" y="493"/>
                    <a:pt x="151" y="495"/>
                    <a:pt x="150" y="490"/>
                  </a:cubicBezTo>
                  <a:cubicBezTo>
                    <a:pt x="149" y="484"/>
                    <a:pt x="150" y="495"/>
                    <a:pt x="145" y="490"/>
                  </a:cubicBezTo>
                  <a:cubicBezTo>
                    <a:pt x="140" y="486"/>
                    <a:pt x="141" y="492"/>
                    <a:pt x="144" y="496"/>
                  </a:cubicBezTo>
                  <a:cubicBezTo>
                    <a:pt x="151" y="504"/>
                    <a:pt x="141" y="499"/>
                    <a:pt x="142" y="507"/>
                  </a:cubicBezTo>
                  <a:cubicBezTo>
                    <a:pt x="142" y="515"/>
                    <a:pt x="136" y="510"/>
                    <a:pt x="133" y="513"/>
                  </a:cubicBezTo>
                  <a:cubicBezTo>
                    <a:pt x="129" y="516"/>
                    <a:pt x="125" y="504"/>
                    <a:pt x="126" y="512"/>
                  </a:cubicBezTo>
                  <a:cubicBezTo>
                    <a:pt x="126" y="519"/>
                    <a:pt x="112" y="514"/>
                    <a:pt x="119" y="519"/>
                  </a:cubicBezTo>
                  <a:cubicBezTo>
                    <a:pt x="125" y="524"/>
                    <a:pt x="113" y="520"/>
                    <a:pt x="114" y="525"/>
                  </a:cubicBezTo>
                  <a:cubicBezTo>
                    <a:pt x="115" y="530"/>
                    <a:pt x="109" y="524"/>
                    <a:pt x="106" y="532"/>
                  </a:cubicBezTo>
                  <a:cubicBezTo>
                    <a:pt x="102" y="540"/>
                    <a:pt x="93" y="542"/>
                    <a:pt x="91" y="545"/>
                  </a:cubicBezTo>
                  <a:cubicBezTo>
                    <a:pt x="85" y="551"/>
                    <a:pt x="70" y="548"/>
                    <a:pt x="63" y="551"/>
                  </a:cubicBezTo>
                  <a:cubicBezTo>
                    <a:pt x="57" y="553"/>
                    <a:pt x="63" y="551"/>
                    <a:pt x="57" y="548"/>
                  </a:cubicBezTo>
                  <a:cubicBezTo>
                    <a:pt x="51" y="546"/>
                    <a:pt x="54" y="552"/>
                    <a:pt x="50" y="549"/>
                  </a:cubicBezTo>
                  <a:cubicBezTo>
                    <a:pt x="46" y="545"/>
                    <a:pt x="54" y="543"/>
                    <a:pt x="49" y="542"/>
                  </a:cubicBezTo>
                  <a:cubicBezTo>
                    <a:pt x="44" y="541"/>
                    <a:pt x="37" y="538"/>
                    <a:pt x="35" y="534"/>
                  </a:cubicBezTo>
                  <a:cubicBezTo>
                    <a:pt x="34" y="530"/>
                    <a:pt x="30" y="536"/>
                    <a:pt x="24" y="527"/>
                  </a:cubicBezTo>
                  <a:cubicBezTo>
                    <a:pt x="22" y="524"/>
                    <a:pt x="21" y="524"/>
                    <a:pt x="22" y="517"/>
                  </a:cubicBezTo>
                  <a:cubicBezTo>
                    <a:pt x="25" y="504"/>
                    <a:pt x="24" y="518"/>
                    <a:pt x="31" y="514"/>
                  </a:cubicBezTo>
                  <a:cubicBezTo>
                    <a:pt x="39" y="511"/>
                    <a:pt x="28" y="510"/>
                    <a:pt x="33" y="507"/>
                  </a:cubicBezTo>
                  <a:cubicBezTo>
                    <a:pt x="39" y="504"/>
                    <a:pt x="29" y="504"/>
                    <a:pt x="34" y="501"/>
                  </a:cubicBezTo>
                  <a:cubicBezTo>
                    <a:pt x="39" y="498"/>
                    <a:pt x="33" y="492"/>
                    <a:pt x="30" y="498"/>
                  </a:cubicBezTo>
                  <a:cubicBezTo>
                    <a:pt x="28" y="504"/>
                    <a:pt x="26" y="496"/>
                    <a:pt x="23" y="500"/>
                  </a:cubicBezTo>
                  <a:cubicBezTo>
                    <a:pt x="21" y="504"/>
                    <a:pt x="10" y="495"/>
                    <a:pt x="18" y="487"/>
                  </a:cubicBezTo>
                  <a:cubicBezTo>
                    <a:pt x="26" y="479"/>
                    <a:pt x="24" y="489"/>
                    <a:pt x="30" y="484"/>
                  </a:cubicBezTo>
                  <a:cubicBezTo>
                    <a:pt x="35" y="480"/>
                    <a:pt x="21" y="479"/>
                    <a:pt x="29" y="476"/>
                  </a:cubicBezTo>
                  <a:cubicBezTo>
                    <a:pt x="34" y="475"/>
                    <a:pt x="42" y="461"/>
                    <a:pt x="36" y="462"/>
                  </a:cubicBezTo>
                  <a:cubicBezTo>
                    <a:pt x="30" y="463"/>
                    <a:pt x="34" y="471"/>
                    <a:pt x="30" y="472"/>
                  </a:cubicBezTo>
                  <a:cubicBezTo>
                    <a:pt x="26" y="474"/>
                    <a:pt x="30" y="462"/>
                    <a:pt x="27" y="466"/>
                  </a:cubicBezTo>
                  <a:cubicBezTo>
                    <a:pt x="24" y="470"/>
                    <a:pt x="26" y="461"/>
                    <a:pt x="22" y="464"/>
                  </a:cubicBezTo>
                  <a:cubicBezTo>
                    <a:pt x="18" y="468"/>
                    <a:pt x="18" y="464"/>
                    <a:pt x="12" y="459"/>
                  </a:cubicBezTo>
                  <a:cubicBezTo>
                    <a:pt x="10" y="458"/>
                    <a:pt x="18" y="460"/>
                    <a:pt x="19" y="451"/>
                  </a:cubicBezTo>
                  <a:cubicBezTo>
                    <a:pt x="21" y="443"/>
                    <a:pt x="14" y="452"/>
                    <a:pt x="11" y="445"/>
                  </a:cubicBezTo>
                  <a:cubicBezTo>
                    <a:pt x="8" y="437"/>
                    <a:pt x="19" y="449"/>
                    <a:pt x="19" y="442"/>
                  </a:cubicBezTo>
                  <a:cubicBezTo>
                    <a:pt x="18" y="436"/>
                    <a:pt x="11" y="443"/>
                    <a:pt x="11" y="436"/>
                  </a:cubicBezTo>
                  <a:cubicBezTo>
                    <a:pt x="11" y="428"/>
                    <a:pt x="10" y="430"/>
                    <a:pt x="17" y="432"/>
                  </a:cubicBezTo>
                  <a:cubicBezTo>
                    <a:pt x="25" y="434"/>
                    <a:pt x="35" y="424"/>
                    <a:pt x="42" y="429"/>
                  </a:cubicBezTo>
                  <a:cubicBezTo>
                    <a:pt x="49" y="434"/>
                    <a:pt x="46" y="420"/>
                    <a:pt x="57" y="430"/>
                  </a:cubicBezTo>
                  <a:cubicBezTo>
                    <a:pt x="69" y="440"/>
                    <a:pt x="54" y="430"/>
                    <a:pt x="66" y="428"/>
                  </a:cubicBezTo>
                  <a:cubicBezTo>
                    <a:pt x="78" y="425"/>
                    <a:pt x="72" y="423"/>
                    <a:pt x="63" y="425"/>
                  </a:cubicBezTo>
                  <a:cubicBezTo>
                    <a:pt x="53" y="427"/>
                    <a:pt x="50" y="416"/>
                    <a:pt x="47" y="424"/>
                  </a:cubicBezTo>
                  <a:cubicBezTo>
                    <a:pt x="44" y="432"/>
                    <a:pt x="35" y="421"/>
                    <a:pt x="25" y="426"/>
                  </a:cubicBezTo>
                  <a:cubicBezTo>
                    <a:pt x="15" y="432"/>
                    <a:pt x="8" y="424"/>
                    <a:pt x="12" y="421"/>
                  </a:cubicBezTo>
                  <a:cubicBezTo>
                    <a:pt x="16" y="418"/>
                    <a:pt x="2" y="417"/>
                    <a:pt x="13" y="414"/>
                  </a:cubicBezTo>
                  <a:cubicBezTo>
                    <a:pt x="24" y="410"/>
                    <a:pt x="0" y="409"/>
                    <a:pt x="14" y="400"/>
                  </a:cubicBezTo>
                  <a:cubicBezTo>
                    <a:pt x="28" y="391"/>
                    <a:pt x="31" y="404"/>
                    <a:pt x="35" y="401"/>
                  </a:cubicBezTo>
                  <a:cubicBezTo>
                    <a:pt x="39" y="398"/>
                    <a:pt x="54" y="404"/>
                    <a:pt x="41" y="398"/>
                  </a:cubicBezTo>
                  <a:cubicBezTo>
                    <a:pt x="29" y="393"/>
                    <a:pt x="16" y="398"/>
                    <a:pt x="10" y="393"/>
                  </a:cubicBezTo>
                  <a:cubicBezTo>
                    <a:pt x="5" y="388"/>
                    <a:pt x="19" y="394"/>
                    <a:pt x="15" y="389"/>
                  </a:cubicBezTo>
                  <a:cubicBezTo>
                    <a:pt x="10" y="384"/>
                    <a:pt x="12" y="385"/>
                    <a:pt x="24" y="387"/>
                  </a:cubicBezTo>
                  <a:cubicBezTo>
                    <a:pt x="35" y="389"/>
                    <a:pt x="22" y="382"/>
                    <a:pt x="31" y="384"/>
                  </a:cubicBezTo>
                  <a:cubicBezTo>
                    <a:pt x="40" y="386"/>
                    <a:pt x="27" y="383"/>
                    <a:pt x="42" y="377"/>
                  </a:cubicBezTo>
                  <a:cubicBezTo>
                    <a:pt x="58" y="371"/>
                    <a:pt x="61" y="382"/>
                    <a:pt x="58" y="376"/>
                  </a:cubicBezTo>
                  <a:cubicBezTo>
                    <a:pt x="55" y="369"/>
                    <a:pt x="32" y="373"/>
                    <a:pt x="48" y="367"/>
                  </a:cubicBezTo>
                  <a:cubicBezTo>
                    <a:pt x="65" y="362"/>
                    <a:pt x="76" y="374"/>
                    <a:pt x="71" y="368"/>
                  </a:cubicBezTo>
                  <a:cubicBezTo>
                    <a:pt x="65" y="361"/>
                    <a:pt x="81" y="359"/>
                    <a:pt x="68" y="361"/>
                  </a:cubicBezTo>
                  <a:cubicBezTo>
                    <a:pt x="56" y="362"/>
                    <a:pt x="58" y="354"/>
                    <a:pt x="59" y="353"/>
                  </a:cubicBezTo>
                  <a:cubicBezTo>
                    <a:pt x="62" y="351"/>
                    <a:pt x="70" y="355"/>
                    <a:pt x="81" y="353"/>
                  </a:cubicBezTo>
                  <a:cubicBezTo>
                    <a:pt x="91" y="351"/>
                    <a:pt x="72" y="345"/>
                    <a:pt x="86" y="349"/>
                  </a:cubicBezTo>
                  <a:cubicBezTo>
                    <a:pt x="99" y="352"/>
                    <a:pt x="79" y="346"/>
                    <a:pt x="94" y="345"/>
                  </a:cubicBezTo>
                  <a:cubicBezTo>
                    <a:pt x="108" y="344"/>
                    <a:pt x="88" y="339"/>
                    <a:pt x="95" y="337"/>
                  </a:cubicBezTo>
                  <a:cubicBezTo>
                    <a:pt x="103" y="335"/>
                    <a:pt x="107" y="330"/>
                    <a:pt x="112" y="333"/>
                  </a:cubicBezTo>
                  <a:cubicBezTo>
                    <a:pt x="116" y="336"/>
                    <a:pt x="110" y="329"/>
                    <a:pt x="118" y="328"/>
                  </a:cubicBezTo>
                  <a:cubicBezTo>
                    <a:pt x="125" y="328"/>
                    <a:pt x="125" y="321"/>
                    <a:pt x="129" y="329"/>
                  </a:cubicBezTo>
                  <a:cubicBezTo>
                    <a:pt x="134" y="337"/>
                    <a:pt x="129" y="340"/>
                    <a:pt x="134" y="336"/>
                  </a:cubicBezTo>
                  <a:cubicBezTo>
                    <a:pt x="141" y="330"/>
                    <a:pt x="150" y="336"/>
                    <a:pt x="155" y="334"/>
                  </a:cubicBezTo>
                  <a:cubicBezTo>
                    <a:pt x="159" y="331"/>
                    <a:pt x="150" y="332"/>
                    <a:pt x="153" y="329"/>
                  </a:cubicBezTo>
                  <a:cubicBezTo>
                    <a:pt x="156" y="327"/>
                    <a:pt x="145" y="330"/>
                    <a:pt x="155" y="325"/>
                  </a:cubicBezTo>
                  <a:cubicBezTo>
                    <a:pt x="164" y="320"/>
                    <a:pt x="175" y="318"/>
                    <a:pt x="167" y="317"/>
                  </a:cubicBezTo>
                  <a:cubicBezTo>
                    <a:pt x="153" y="314"/>
                    <a:pt x="178" y="310"/>
                    <a:pt x="168" y="309"/>
                  </a:cubicBezTo>
                  <a:cubicBezTo>
                    <a:pt x="160" y="308"/>
                    <a:pt x="167" y="308"/>
                    <a:pt x="156" y="313"/>
                  </a:cubicBezTo>
                  <a:cubicBezTo>
                    <a:pt x="148" y="317"/>
                    <a:pt x="169" y="311"/>
                    <a:pt x="156" y="320"/>
                  </a:cubicBezTo>
                  <a:cubicBezTo>
                    <a:pt x="144" y="330"/>
                    <a:pt x="132" y="333"/>
                    <a:pt x="132" y="328"/>
                  </a:cubicBezTo>
                  <a:cubicBezTo>
                    <a:pt x="132" y="324"/>
                    <a:pt x="129" y="327"/>
                    <a:pt x="129" y="323"/>
                  </a:cubicBezTo>
                  <a:cubicBezTo>
                    <a:pt x="129" y="319"/>
                    <a:pt x="120" y="328"/>
                    <a:pt x="122" y="321"/>
                  </a:cubicBezTo>
                  <a:cubicBezTo>
                    <a:pt x="125" y="314"/>
                    <a:pt x="133" y="317"/>
                    <a:pt x="137" y="304"/>
                  </a:cubicBezTo>
                  <a:cubicBezTo>
                    <a:pt x="139" y="296"/>
                    <a:pt x="147" y="302"/>
                    <a:pt x="146" y="295"/>
                  </a:cubicBezTo>
                  <a:cubicBezTo>
                    <a:pt x="145" y="292"/>
                    <a:pt x="147" y="290"/>
                    <a:pt x="154" y="289"/>
                  </a:cubicBezTo>
                  <a:cubicBezTo>
                    <a:pt x="159" y="289"/>
                    <a:pt x="153" y="286"/>
                    <a:pt x="158" y="286"/>
                  </a:cubicBezTo>
                  <a:cubicBezTo>
                    <a:pt x="162" y="285"/>
                    <a:pt x="160" y="293"/>
                    <a:pt x="166" y="292"/>
                  </a:cubicBezTo>
                  <a:cubicBezTo>
                    <a:pt x="172" y="292"/>
                    <a:pt x="169" y="291"/>
                    <a:pt x="173" y="287"/>
                  </a:cubicBezTo>
                  <a:cubicBezTo>
                    <a:pt x="175" y="285"/>
                    <a:pt x="165" y="283"/>
                    <a:pt x="171" y="280"/>
                  </a:cubicBezTo>
                  <a:cubicBezTo>
                    <a:pt x="176" y="278"/>
                    <a:pt x="176" y="275"/>
                    <a:pt x="171" y="277"/>
                  </a:cubicBezTo>
                  <a:cubicBezTo>
                    <a:pt x="160" y="283"/>
                    <a:pt x="172" y="277"/>
                    <a:pt x="164" y="275"/>
                  </a:cubicBezTo>
                  <a:cubicBezTo>
                    <a:pt x="157" y="274"/>
                    <a:pt x="154" y="277"/>
                    <a:pt x="155" y="274"/>
                  </a:cubicBezTo>
                  <a:cubicBezTo>
                    <a:pt x="155" y="272"/>
                    <a:pt x="162" y="272"/>
                    <a:pt x="165" y="272"/>
                  </a:cubicBezTo>
                  <a:cubicBezTo>
                    <a:pt x="169" y="273"/>
                    <a:pt x="169" y="271"/>
                    <a:pt x="175" y="270"/>
                  </a:cubicBezTo>
                  <a:cubicBezTo>
                    <a:pt x="180" y="270"/>
                    <a:pt x="179" y="266"/>
                    <a:pt x="186" y="267"/>
                  </a:cubicBezTo>
                  <a:cubicBezTo>
                    <a:pt x="193" y="267"/>
                    <a:pt x="195" y="260"/>
                    <a:pt x="191" y="258"/>
                  </a:cubicBezTo>
                  <a:cubicBezTo>
                    <a:pt x="188" y="256"/>
                    <a:pt x="198" y="254"/>
                    <a:pt x="197" y="249"/>
                  </a:cubicBezTo>
                  <a:cubicBezTo>
                    <a:pt x="196" y="243"/>
                    <a:pt x="193" y="250"/>
                    <a:pt x="191" y="243"/>
                  </a:cubicBezTo>
                  <a:cubicBezTo>
                    <a:pt x="190" y="235"/>
                    <a:pt x="196" y="243"/>
                    <a:pt x="199" y="235"/>
                  </a:cubicBezTo>
                  <a:cubicBezTo>
                    <a:pt x="201" y="227"/>
                    <a:pt x="207" y="230"/>
                    <a:pt x="207" y="226"/>
                  </a:cubicBezTo>
                  <a:cubicBezTo>
                    <a:pt x="208" y="222"/>
                    <a:pt x="193" y="226"/>
                    <a:pt x="202" y="222"/>
                  </a:cubicBezTo>
                  <a:cubicBezTo>
                    <a:pt x="210" y="219"/>
                    <a:pt x="214" y="220"/>
                    <a:pt x="223" y="218"/>
                  </a:cubicBezTo>
                  <a:cubicBezTo>
                    <a:pt x="232" y="216"/>
                    <a:pt x="242" y="211"/>
                    <a:pt x="234" y="213"/>
                  </a:cubicBezTo>
                  <a:cubicBezTo>
                    <a:pt x="226" y="215"/>
                    <a:pt x="210" y="219"/>
                    <a:pt x="208" y="218"/>
                  </a:cubicBezTo>
                  <a:cubicBezTo>
                    <a:pt x="206" y="217"/>
                    <a:pt x="221" y="214"/>
                    <a:pt x="212" y="214"/>
                  </a:cubicBezTo>
                  <a:cubicBezTo>
                    <a:pt x="203" y="214"/>
                    <a:pt x="213" y="209"/>
                    <a:pt x="209" y="206"/>
                  </a:cubicBezTo>
                  <a:cubicBezTo>
                    <a:pt x="205" y="204"/>
                    <a:pt x="209" y="203"/>
                    <a:pt x="212" y="204"/>
                  </a:cubicBezTo>
                  <a:cubicBezTo>
                    <a:pt x="215" y="206"/>
                    <a:pt x="211" y="204"/>
                    <a:pt x="215" y="201"/>
                  </a:cubicBezTo>
                  <a:cubicBezTo>
                    <a:pt x="219" y="199"/>
                    <a:pt x="208" y="201"/>
                    <a:pt x="214" y="197"/>
                  </a:cubicBezTo>
                  <a:cubicBezTo>
                    <a:pt x="220" y="193"/>
                    <a:pt x="217" y="197"/>
                    <a:pt x="223" y="193"/>
                  </a:cubicBezTo>
                  <a:cubicBezTo>
                    <a:pt x="229" y="189"/>
                    <a:pt x="214" y="186"/>
                    <a:pt x="225" y="186"/>
                  </a:cubicBezTo>
                  <a:cubicBezTo>
                    <a:pt x="239" y="185"/>
                    <a:pt x="230" y="179"/>
                    <a:pt x="235" y="179"/>
                  </a:cubicBezTo>
                  <a:cubicBezTo>
                    <a:pt x="240" y="178"/>
                    <a:pt x="236" y="176"/>
                    <a:pt x="242" y="177"/>
                  </a:cubicBezTo>
                  <a:cubicBezTo>
                    <a:pt x="248" y="177"/>
                    <a:pt x="249" y="174"/>
                    <a:pt x="258" y="174"/>
                  </a:cubicBezTo>
                  <a:cubicBezTo>
                    <a:pt x="267" y="175"/>
                    <a:pt x="271" y="184"/>
                    <a:pt x="269" y="178"/>
                  </a:cubicBezTo>
                  <a:cubicBezTo>
                    <a:pt x="267" y="172"/>
                    <a:pt x="281" y="176"/>
                    <a:pt x="262" y="173"/>
                  </a:cubicBezTo>
                  <a:cubicBezTo>
                    <a:pt x="251" y="170"/>
                    <a:pt x="249" y="174"/>
                    <a:pt x="245" y="173"/>
                  </a:cubicBezTo>
                  <a:cubicBezTo>
                    <a:pt x="242" y="173"/>
                    <a:pt x="242" y="171"/>
                    <a:pt x="246" y="167"/>
                  </a:cubicBezTo>
                  <a:cubicBezTo>
                    <a:pt x="251" y="164"/>
                    <a:pt x="252" y="170"/>
                    <a:pt x="254" y="167"/>
                  </a:cubicBezTo>
                  <a:cubicBezTo>
                    <a:pt x="257" y="165"/>
                    <a:pt x="242" y="162"/>
                    <a:pt x="256" y="160"/>
                  </a:cubicBezTo>
                  <a:cubicBezTo>
                    <a:pt x="268" y="158"/>
                    <a:pt x="256" y="158"/>
                    <a:pt x="265" y="154"/>
                  </a:cubicBezTo>
                  <a:cubicBezTo>
                    <a:pt x="273" y="151"/>
                    <a:pt x="283" y="154"/>
                    <a:pt x="273" y="151"/>
                  </a:cubicBezTo>
                  <a:cubicBezTo>
                    <a:pt x="263" y="147"/>
                    <a:pt x="262" y="158"/>
                    <a:pt x="253" y="157"/>
                  </a:cubicBezTo>
                  <a:cubicBezTo>
                    <a:pt x="244" y="155"/>
                    <a:pt x="258" y="154"/>
                    <a:pt x="252" y="151"/>
                  </a:cubicBezTo>
                  <a:cubicBezTo>
                    <a:pt x="245" y="147"/>
                    <a:pt x="273" y="143"/>
                    <a:pt x="278" y="143"/>
                  </a:cubicBezTo>
                  <a:cubicBezTo>
                    <a:pt x="282" y="143"/>
                    <a:pt x="282" y="140"/>
                    <a:pt x="274" y="139"/>
                  </a:cubicBezTo>
                  <a:cubicBezTo>
                    <a:pt x="267" y="138"/>
                    <a:pt x="267" y="143"/>
                    <a:pt x="265" y="140"/>
                  </a:cubicBezTo>
                  <a:cubicBezTo>
                    <a:pt x="264" y="137"/>
                    <a:pt x="273" y="133"/>
                    <a:pt x="274" y="135"/>
                  </a:cubicBezTo>
                  <a:cubicBezTo>
                    <a:pt x="276" y="137"/>
                    <a:pt x="277" y="138"/>
                    <a:pt x="279" y="133"/>
                  </a:cubicBezTo>
                  <a:cubicBezTo>
                    <a:pt x="282" y="128"/>
                    <a:pt x="285" y="131"/>
                    <a:pt x="284" y="137"/>
                  </a:cubicBezTo>
                  <a:cubicBezTo>
                    <a:pt x="283" y="142"/>
                    <a:pt x="288" y="149"/>
                    <a:pt x="288" y="143"/>
                  </a:cubicBezTo>
                  <a:cubicBezTo>
                    <a:pt x="288" y="137"/>
                    <a:pt x="297" y="133"/>
                    <a:pt x="290" y="132"/>
                  </a:cubicBezTo>
                  <a:cubicBezTo>
                    <a:pt x="282" y="132"/>
                    <a:pt x="291" y="131"/>
                    <a:pt x="286" y="130"/>
                  </a:cubicBezTo>
                  <a:cubicBezTo>
                    <a:pt x="280" y="128"/>
                    <a:pt x="286" y="125"/>
                    <a:pt x="295" y="124"/>
                  </a:cubicBezTo>
                  <a:cubicBezTo>
                    <a:pt x="303" y="123"/>
                    <a:pt x="299" y="127"/>
                    <a:pt x="308" y="126"/>
                  </a:cubicBezTo>
                  <a:cubicBezTo>
                    <a:pt x="316" y="125"/>
                    <a:pt x="325" y="115"/>
                    <a:pt x="317" y="119"/>
                  </a:cubicBezTo>
                  <a:cubicBezTo>
                    <a:pt x="309" y="122"/>
                    <a:pt x="306" y="123"/>
                    <a:pt x="307" y="120"/>
                  </a:cubicBezTo>
                  <a:cubicBezTo>
                    <a:pt x="308" y="117"/>
                    <a:pt x="289" y="127"/>
                    <a:pt x="295" y="118"/>
                  </a:cubicBezTo>
                  <a:cubicBezTo>
                    <a:pt x="301" y="108"/>
                    <a:pt x="305" y="113"/>
                    <a:pt x="311" y="110"/>
                  </a:cubicBezTo>
                  <a:cubicBezTo>
                    <a:pt x="316" y="108"/>
                    <a:pt x="311" y="106"/>
                    <a:pt x="321" y="103"/>
                  </a:cubicBezTo>
                  <a:cubicBezTo>
                    <a:pt x="331" y="101"/>
                    <a:pt x="315" y="103"/>
                    <a:pt x="320" y="97"/>
                  </a:cubicBezTo>
                  <a:cubicBezTo>
                    <a:pt x="325" y="90"/>
                    <a:pt x="337" y="93"/>
                    <a:pt x="333" y="87"/>
                  </a:cubicBezTo>
                  <a:cubicBezTo>
                    <a:pt x="329" y="81"/>
                    <a:pt x="337" y="83"/>
                    <a:pt x="335" y="77"/>
                  </a:cubicBezTo>
                  <a:cubicBezTo>
                    <a:pt x="333" y="72"/>
                    <a:pt x="340" y="77"/>
                    <a:pt x="343" y="80"/>
                  </a:cubicBezTo>
                  <a:cubicBezTo>
                    <a:pt x="348" y="87"/>
                    <a:pt x="351" y="84"/>
                    <a:pt x="348" y="80"/>
                  </a:cubicBezTo>
                  <a:cubicBezTo>
                    <a:pt x="344" y="77"/>
                    <a:pt x="338" y="76"/>
                    <a:pt x="347" y="74"/>
                  </a:cubicBezTo>
                  <a:cubicBezTo>
                    <a:pt x="355" y="72"/>
                    <a:pt x="349" y="79"/>
                    <a:pt x="360" y="82"/>
                  </a:cubicBezTo>
                  <a:cubicBezTo>
                    <a:pt x="371" y="85"/>
                    <a:pt x="354" y="84"/>
                    <a:pt x="369" y="89"/>
                  </a:cubicBezTo>
                  <a:cubicBezTo>
                    <a:pt x="368" y="75"/>
                    <a:pt x="354" y="80"/>
                    <a:pt x="356" y="75"/>
                  </a:cubicBezTo>
                  <a:cubicBezTo>
                    <a:pt x="358" y="69"/>
                    <a:pt x="346" y="73"/>
                    <a:pt x="362" y="64"/>
                  </a:cubicBezTo>
                  <a:cubicBezTo>
                    <a:pt x="365" y="62"/>
                    <a:pt x="378" y="57"/>
                    <a:pt x="372" y="67"/>
                  </a:cubicBezTo>
                  <a:cubicBezTo>
                    <a:pt x="370" y="72"/>
                    <a:pt x="372" y="73"/>
                    <a:pt x="376" y="70"/>
                  </a:cubicBezTo>
                  <a:cubicBezTo>
                    <a:pt x="379" y="67"/>
                    <a:pt x="373" y="69"/>
                    <a:pt x="378" y="63"/>
                  </a:cubicBezTo>
                  <a:cubicBezTo>
                    <a:pt x="382" y="56"/>
                    <a:pt x="382" y="54"/>
                    <a:pt x="385" y="57"/>
                  </a:cubicBezTo>
                  <a:cubicBezTo>
                    <a:pt x="387" y="60"/>
                    <a:pt x="389" y="50"/>
                    <a:pt x="390" y="57"/>
                  </a:cubicBezTo>
                  <a:cubicBezTo>
                    <a:pt x="390" y="64"/>
                    <a:pt x="390" y="73"/>
                    <a:pt x="381" y="84"/>
                  </a:cubicBezTo>
                  <a:cubicBezTo>
                    <a:pt x="397" y="73"/>
                    <a:pt x="392" y="64"/>
                    <a:pt x="396" y="63"/>
                  </a:cubicBezTo>
                  <a:cubicBezTo>
                    <a:pt x="399" y="62"/>
                    <a:pt x="409" y="52"/>
                    <a:pt x="408" y="56"/>
                  </a:cubicBezTo>
                  <a:cubicBezTo>
                    <a:pt x="406" y="61"/>
                    <a:pt x="414" y="58"/>
                    <a:pt x="411" y="55"/>
                  </a:cubicBezTo>
                  <a:cubicBezTo>
                    <a:pt x="409" y="53"/>
                    <a:pt x="413" y="49"/>
                    <a:pt x="421" y="56"/>
                  </a:cubicBezTo>
                  <a:cubicBezTo>
                    <a:pt x="430" y="64"/>
                    <a:pt x="436" y="67"/>
                    <a:pt x="432" y="62"/>
                  </a:cubicBezTo>
                  <a:cubicBezTo>
                    <a:pt x="427" y="57"/>
                    <a:pt x="426" y="57"/>
                    <a:pt x="429" y="54"/>
                  </a:cubicBezTo>
                  <a:cubicBezTo>
                    <a:pt x="432" y="52"/>
                    <a:pt x="426" y="53"/>
                    <a:pt x="425" y="51"/>
                  </a:cubicBezTo>
                  <a:cubicBezTo>
                    <a:pt x="424" y="48"/>
                    <a:pt x="417" y="50"/>
                    <a:pt x="417" y="47"/>
                  </a:cubicBezTo>
                  <a:cubicBezTo>
                    <a:pt x="417" y="45"/>
                    <a:pt x="406" y="45"/>
                    <a:pt x="415" y="41"/>
                  </a:cubicBezTo>
                  <a:cubicBezTo>
                    <a:pt x="424" y="36"/>
                    <a:pt x="427" y="53"/>
                    <a:pt x="427" y="44"/>
                  </a:cubicBezTo>
                  <a:cubicBezTo>
                    <a:pt x="427" y="34"/>
                    <a:pt x="432" y="42"/>
                    <a:pt x="435" y="41"/>
                  </a:cubicBezTo>
                  <a:cubicBezTo>
                    <a:pt x="438" y="39"/>
                    <a:pt x="436" y="42"/>
                    <a:pt x="441" y="42"/>
                  </a:cubicBezTo>
                  <a:cubicBezTo>
                    <a:pt x="445" y="42"/>
                    <a:pt x="458" y="43"/>
                    <a:pt x="455" y="48"/>
                  </a:cubicBezTo>
                  <a:cubicBezTo>
                    <a:pt x="452" y="54"/>
                    <a:pt x="463" y="54"/>
                    <a:pt x="466" y="54"/>
                  </a:cubicBezTo>
                  <a:cubicBezTo>
                    <a:pt x="470" y="53"/>
                    <a:pt x="455" y="50"/>
                    <a:pt x="461" y="48"/>
                  </a:cubicBezTo>
                  <a:cubicBezTo>
                    <a:pt x="467" y="46"/>
                    <a:pt x="455" y="45"/>
                    <a:pt x="465" y="41"/>
                  </a:cubicBezTo>
                  <a:cubicBezTo>
                    <a:pt x="474" y="37"/>
                    <a:pt x="462" y="39"/>
                    <a:pt x="478" y="31"/>
                  </a:cubicBezTo>
                  <a:cubicBezTo>
                    <a:pt x="495" y="23"/>
                    <a:pt x="482" y="20"/>
                    <a:pt x="492" y="23"/>
                  </a:cubicBezTo>
                  <a:cubicBezTo>
                    <a:pt x="502" y="27"/>
                    <a:pt x="501" y="23"/>
                    <a:pt x="492" y="20"/>
                  </a:cubicBezTo>
                  <a:cubicBezTo>
                    <a:pt x="483" y="17"/>
                    <a:pt x="485" y="12"/>
                    <a:pt x="491" y="16"/>
                  </a:cubicBezTo>
                  <a:cubicBezTo>
                    <a:pt x="497" y="20"/>
                    <a:pt x="496" y="15"/>
                    <a:pt x="494" y="12"/>
                  </a:cubicBezTo>
                  <a:cubicBezTo>
                    <a:pt x="491" y="10"/>
                    <a:pt x="495" y="7"/>
                    <a:pt x="498" y="10"/>
                  </a:cubicBezTo>
                  <a:cubicBezTo>
                    <a:pt x="501" y="13"/>
                    <a:pt x="502" y="9"/>
                    <a:pt x="507" y="11"/>
                  </a:cubicBezTo>
                  <a:cubicBezTo>
                    <a:pt x="511" y="14"/>
                    <a:pt x="511" y="23"/>
                    <a:pt x="512" y="13"/>
                  </a:cubicBezTo>
                  <a:cubicBezTo>
                    <a:pt x="514" y="4"/>
                    <a:pt x="513" y="14"/>
                    <a:pt x="522" y="14"/>
                  </a:cubicBezTo>
                  <a:cubicBezTo>
                    <a:pt x="531" y="13"/>
                    <a:pt x="526" y="15"/>
                    <a:pt x="515" y="24"/>
                  </a:cubicBezTo>
                  <a:cubicBezTo>
                    <a:pt x="504" y="34"/>
                    <a:pt x="516" y="30"/>
                    <a:pt x="508" y="36"/>
                  </a:cubicBezTo>
                  <a:cubicBezTo>
                    <a:pt x="505" y="39"/>
                    <a:pt x="511" y="38"/>
                    <a:pt x="505" y="44"/>
                  </a:cubicBezTo>
                  <a:cubicBezTo>
                    <a:pt x="500" y="49"/>
                    <a:pt x="502" y="51"/>
                    <a:pt x="505" y="49"/>
                  </a:cubicBezTo>
                  <a:cubicBezTo>
                    <a:pt x="507" y="46"/>
                    <a:pt x="508" y="52"/>
                    <a:pt x="514" y="45"/>
                  </a:cubicBezTo>
                  <a:cubicBezTo>
                    <a:pt x="520" y="38"/>
                    <a:pt x="511" y="40"/>
                    <a:pt x="520" y="32"/>
                  </a:cubicBezTo>
                  <a:cubicBezTo>
                    <a:pt x="528" y="25"/>
                    <a:pt x="541" y="9"/>
                    <a:pt x="545" y="11"/>
                  </a:cubicBezTo>
                  <a:cubicBezTo>
                    <a:pt x="549" y="13"/>
                    <a:pt x="543" y="22"/>
                    <a:pt x="544" y="24"/>
                  </a:cubicBezTo>
                  <a:cubicBezTo>
                    <a:pt x="546" y="27"/>
                    <a:pt x="536" y="41"/>
                    <a:pt x="545" y="36"/>
                  </a:cubicBezTo>
                  <a:cubicBezTo>
                    <a:pt x="553" y="30"/>
                    <a:pt x="555" y="34"/>
                    <a:pt x="553" y="29"/>
                  </a:cubicBezTo>
                  <a:cubicBezTo>
                    <a:pt x="551" y="25"/>
                    <a:pt x="557" y="26"/>
                    <a:pt x="556" y="23"/>
                  </a:cubicBezTo>
                  <a:cubicBezTo>
                    <a:pt x="556" y="20"/>
                    <a:pt x="563" y="20"/>
                    <a:pt x="561" y="17"/>
                  </a:cubicBezTo>
                  <a:cubicBezTo>
                    <a:pt x="561" y="18"/>
                    <a:pt x="570" y="14"/>
                    <a:pt x="562" y="14"/>
                  </a:cubicBezTo>
                  <a:cubicBezTo>
                    <a:pt x="554" y="14"/>
                    <a:pt x="558" y="5"/>
                    <a:pt x="564" y="8"/>
                  </a:cubicBezTo>
                  <a:cubicBezTo>
                    <a:pt x="569" y="11"/>
                    <a:pt x="565" y="0"/>
                    <a:pt x="572" y="5"/>
                  </a:cubicBezTo>
                  <a:cubicBezTo>
                    <a:pt x="578" y="10"/>
                    <a:pt x="584" y="2"/>
                    <a:pt x="584" y="7"/>
                  </a:cubicBezTo>
                  <a:cubicBezTo>
                    <a:pt x="584" y="13"/>
                    <a:pt x="591" y="5"/>
                    <a:pt x="592" y="10"/>
                  </a:cubicBezTo>
                  <a:cubicBezTo>
                    <a:pt x="593" y="15"/>
                    <a:pt x="581" y="16"/>
                    <a:pt x="580" y="19"/>
                  </a:cubicBezTo>
                  <a:cubicBezTo>
                    <a:pt x="580" y="21"/>
                    <a:pt x="579" y="22"/>
                    <a:pt x="584" y="21"/>
                  </a:cubicBezTo>
                  <a:cubicBezTo>
                    <a:pt x="589" y="20"/>
                    <a:pt x="586" y="25"/>
                    <a:pt x="579" y="28"/>
                  </a:cubicBezTo>
                  <a:cubicBezTo>
                    <a:pt x="573" y="32"/>
                    <a:pt x="576" y="33"/>
                    <a:pt x="582" y="32"/>
                  </a:cubicBezTo>
                  <a:cubicBezTo>
                    <a:pt x="588" y="30"/>
                    <a:pt x="592" y="38"/>
                    <a:pt x="590" y="30"/>
                  </a:cubicBezTo>
                  <a:cubicBezTo>
                    <a:pt x="588" y="23"/>
                    <a:pt x="593" y="11"/>
                    <a:pt x="606" y="15"/>
                  </a:cubicBezTo>
                  <a:cubicBezTo>
                    <a:pt x="618" y="18"/>
                    <a:pt x="606" y="25"/>
                    <a:pt x="616" y="21"/>
                  </a:cubicBezTo>
                  <a:cubicBezTo>
                    <a:pt x="626" y="18"/>
                    <a:pt x="619" y="25"/>
                    <a:pt x="626" y="22"/>
                  </a:cubicBezTo>
                  <a:cubicBezTo>
                    <a:pt x="634" y="19"/>
                    <a:pt x="632" y="28"/>
                    <a:pt x="639" y="28"/>
                  </a:cubicBezTo>
                  <a:cubicBezTo>
                    <a:pt x="646" y="29"/>
                    <a:pt x="641" y="35"/>
                    <a:pt x="649" y="34"/>
                  </a:cubicBezTo>
                  <a:cubicBezTo>
                    <a:pt x="657" y="33"/>
                    <a:pt x="656" y="44"/>
                    <a:pt x="647" y="42"/>
                  </a:cubicBezTo>
                  <a:close/>
                  <a:moveTo>
                    <a:pt x="478" y="19"/>
                  </a:moveTo>
                  <a:cubicBezTo>
                    <a:pt x="469" y="17"/>
                    <a:pt x="475" y="30"/>
                    <a:pt x="479" y="29"/>
                  </a:cubicBezTo>
                  <a:cubicBezTo>
                    <a:pt x="482" y="28"/>
                    <a:pt x="488" y="22"/>
                    <a:pt x="478" y="19"/>
                  </a:cubicBezTo>
                  <a:close/>
                  <a:moveTo>
                    <a:pt x="471" y="25"/>
                  </a:moveTo>
                  <a:cubicBezTo>
                    <a:pt x="465" y="22"/>
                    <a:pt x="471" y="26"/>
                    <a:pt x="463" y="28"/>
                  </a:cubicBezTo>
                  <a:cubicBezTo>
                    <a:pt x="454" y="30"/>
                    <a:pt x="452" y="34"/>
                    <a:pt x="459" y="37"/>
                  </a:cubicBezTo>
                  <a:cubicBezTo>
                    <a:pt x="462" y="39"/>
                    <a:pt x="465" y="40"/>
                    <a:pt x="467" y="37"/>
                  </a:cubicBezTo>
                  <a:cubicBezTo>
                    <a:pt x="469" y="33"/>
                    <a:pt x="477" y="28"/>
                    <a:pt x="471" y="25"/>
                  </a:cubicBezTo>
                  <a:close/>
                  <a:moveTo>
                    <a:pt x="443" y="37"/>
                  </a:moveTo>
                  <a:cubicBezTo>
                    <a:pt x="436" y="40"/>
                    <a:pt x="461" y="43"/>
                    <a:pt x="456" y="38"/>
                  </a:cubicBezTo>
                  <a:cubicBezTo>
                    <a:pt x="453" y="35"/>
                    <a:pt x="450" y="34"/>
                    <a:pt x="443" y="37"/>
                  </a:cubicBezTo>
                  <a:close/>
                  <a:moveTo>
                    <a:pt x="462" y="15"/>
                  </a:moveTo>
                  <a:cubicBezTo>
                    <a:pt x="455" y="17"/>
                    <a:pt x="463" y="19"/>
                    <a:pt x="458" y="20"/>
                  </a:cubicBezTo>
                  <a:cubicBezTo>
                    <a:pt x="453" y="21"/>
                    <a:pt x="453" y="16"/>
                    <a:pt x="451" y="22"/>
                  </a:cubicBezTo>
                  <a:cubicBezTo>
                    <a:pt x="448" y="27"/>
                    <a:pt x="451" y="19"/>
                    <a:pt x="444" y="21"/>
                  </a:cubicBezTo>
                  <a:cubicBezTo>
                    <a:pt x="438" y="24"/>
                    <a:pt x="429" y="25"/>
                    <a:pt x="435" y="27"/>
                  </a:cubicBezTo>
                  <a:cubicBezTo>
                    <a:pt x="442" y="29"/>
                    <a:pt x="431" y="31"/>
                    <a:pt x="441" y="30"/>
                  </a:cubicBezTo>
                  <a:cubicBezTo>
                    <a:pt x="444" y="30"/>
                    <a:pt x="446" y="26"/>
                    <a:pt x="450" y="28"/>
                  </a:cubicBezTo>
                  <a:cubicBezTo>
                    <a:pt x="454" y="30"/>
                    <a:pt x="455" y="28"/>
                    <a:pt x="464" y="21"/>
                  </a:cubicBezTo>
                  <a:cubicBezTo>
                    <a:pt x="473" y="15"/>
                    <a:pt x="468" y="14"/>
                    <a:pt x="462" y="15"/>
                  </a:cubicBezTo>
                  <a:close/>
                  <a:moveTo>
                    <a:pt x="395" y="43"/>
                  </a:moveTo>
                  <a:cubicBezTo>
                    <a:pt x="391" y="46"/>
                    <a:pt x="391" y="49"/>
                    <a:pt x="397" y="50"/>
                  </a:cubicBezTo>
                  <a:cubicBezTo>
                    <a:pt x="402" y="51"/>
                    <a:pt x="402" y="49"/>
                    <a:pt x="402" y="45"/>
                  </a:cubicBezTo>
                  <a:cubicBezTo>
                    <a:pt x="403" y="41"/>
                    <a:pt x="401" y="39"/>
                    <a:pt x="395" y="43"/>
                  </a:cubicBezTo>
                  <a:close/>
                  <a:moveTo>
                    <a:pt x="381" y="43"/>
                  </a:moveTo>
                  <a:cubicBezTo>
                    <a:pt x="376" y="42"/>
                    <a:pt x="373" y="37"/>
                    <a:pt x="372" y="41"/>
                  </a:cubicBezTo>
                  <a:cubicBezTo>
                    <a:pt x="372" y="44"/>
                    <a:pt x="377" y="50"/>
                    <a:pt x="385" y="47"/>
                  </a:cubicBezTo>
                  <a:cubicBezTo>
                    <a:pt x="388" y="46"/>
                    <a:pt x="385" y="44"/>
                    <a:pt x="381" y="43"/>
                  </a:cubicBezTo>
                  <a:close/>
                  <a:moveTo>
                    <a:pt x="485" y="9"/>
                  </a:moveTo>
                  <a:cubicBezTo>
                    <a:pt x="482" y="7"/>
                    <a:pt x="477" y="7"/>
                    <a:pt x="480" y="10"/>
                  </a:cubicBezTo>
                  <a:cubicBezTo>
                    <a:pt x="482" y="13"/>
                    <a:pt x="489" y="11"/>
                    <a:pt x="485" y="9"/>
                  </a:cubicBezTo>
                  <a:close/>
                  <a:moveTo>
                    <a:pt x="397" y="61"/>
                  </a:moveTo>
                  <a:cubicBezTo>
                    <a:pt x="399" y="60"/>
                    <a:pt x="402" y="57"/>
                    <a:pt x="400" y="55"/>
                  </a:cubicBezTo>
                  <a:cubicBezTo>
                    <a:pt x="398" y="54"/>
                    <a:pt x="394" y="62"/>
                    <a:pt x="397" y="61"/>
                  </a:cubicBezTo>
                  <a:close/>
                  <a:moveTo>
                    <a:pt x="402" y="51"/>
                  </a:moveTo>
                  <a:cubicBezTo>
                    <a:pt x="401" y="54"/>
                    <a:pt x="403" y="55"/>
                    <a:pt x="407" y="54"/>
                  </a:cubicBezTo>
                  <a:cubicBezTo>
                    <a:pt x="410" y="53"/>
                    <a:pt x="404" y="48"/>
                    <a:pt x="402" y="51"/>
                  </a:cubicBezTo>
                  <a:close/>
                  <a:moveTo>
                    <a:pt x="372" y="58"/>
                  </a:moveTo>
                  <a:cubicBezTo>
                    <a:pt x="370" y="61"/>
                    <a:pt x="380" y="56"/>
                    <a:pt x="380" y="54"/>
                  </a:cubicBezTo>
                  <a:cubicBezTo>
                    <a:pt x="380" y="51"/>
                    <a:pt x="374" y="54"/>
                    <a:pt x="372" y="58"/>
                  </a:cubicBezTo>
                  <a:close/>
                  <a:moveTo>
                    <a:pt x="372" y="50"/>
                  </a:moveTo>
                  <a:cubicBezTo>
                    <a:pt x="369" y="49"/>
                    <a:pt x="367" y="52"/>
                    <a:pt x="364" y="49"/>
                  </a:cubicBezTo>
                  <a:cubicBezTo>
                    <a:pt x="361" y="46"/>
                    <a:pt x="362" y="50"/>
                    <a:pt x="358" y="50"/>
                  </a:cubicBezTo>
                  <a:cubicBezTo>
                    <a:pt x="355" y="50"/>
                    <a:pt x="357" y="51"/>
                    <a:pt x="353" y="54"/>
                  </a:cubicBezTo>
                  <a:cubicBezTo>
                    <a:pt x="349" y="57"/>
                    <a:pt x="357" y="56"/>
                    <a:pt x="360" y="59"/>
                  </a:cubicBezTo>
                  <a:cubicBezTo>
                    <a:pt x="364" y="62"/>
                    <a:pt x="367" y="60"/>
                    <a:pt x="371" y="56"/>
                  </a:cubicBezTo>
                  <a:cubicBezTo>
                    <a:pt x="375" y="52"/>
                    <a:pt x="376" y="52"/>
                    <a:pt x="372" y="50"/>
                  </a:cubicBezTo>
                  <a:close/>
                  <a:moveTo>
                    <a:pt x="361" y="46"/>
                  </a:moveTo>
                  <a:cubicBezTo>
                    <a:pt x="363" y="46"/>
                    <a:pt x="366" y="42"/>
                    <a:pt x="364" y="41"/>
                  </a:cubicBezTo>
                  <a:cubicBezTo>
                    <a:pt x="362" y="40"/>
                    <a:pt x="356" y="46"/>
                    <a:pt x="361" y="46"/>
                  </a:cubicBezTo>
                  <a:close/>
                  <a:moveTo>
                    <a:pt x="352" y="47"/>
                  </a:moveTo>
                  <a:cubicBezTo>
                    <a:pt x="351" y="46"/>
                    <a:pt x="350" y="47"/>
                    <a:pt x="349" y="50"/>
                  </a:cubicBezTo>
                  <a:cubicBezTo>
                    <a:pt x="349" y="54"/>
                    <a:pt x="358" y="49"/>
                    <a:pt x="357" y="47"/>
                  </a:cubicBezTo>
                  <a:cubicBezTo>
                    <a:pt x="356" y="46"/>
                    <a:pt x="353" y="48"/>
                    <a:pt x="352" y="47"/>
                  </a:cubicBezTo>
                  <a:close/>
                  <a:moveTo>
                    <a:pt x="356" y="59"/>
                  </a:moveTo>
                  <a:cubicBezTo>
                    <a:pt x="348" y="55"/>
                    <a:pt x="352" y="61"/>
                    <a:pt x="349" y="60"/>
                  </a:cubicBezTo>
                  <a:cubicBezTo>
                    <a:pt x="345" y="60"/>
                    <a:pt x="346" y="63"/>
                    <a:pt x="344" y="62"/>
                  </a:cubicBezTo>
                  <a:cubicBezTo>
                    <a:pt x="342" y="61"/>
                    <a:pt x="340" y="61"/>
                    <a:pt x="339" y="66"/>
                  </a:cubicBezTo>
                  <a:cubicBezTo>
                    <a:pt x="339" y="71"/>
                    <a:pt x="334" y="67"/>
                    <a:pt x="333" y="69"/>
                  </a:cubicBezTo>
                  <a:cubicBezTo>
                    <a:pt x="332" y="72"/>
                    <a:pt x="334" y="72"/>
                    <a:pt x="344" y="72"/>
                  </a:cubicBezTo>
                  <a:cubicBezTo>
                    <a:pt x="346" y="72"/>
                    <a:pt x="352" y="73"/>
                    <a:pt x="352" y="70"/>
                  </a:cubicBezTo>
                  <a:cubicBezTo>
                    <a:pt x="352" y="67"/>
                    <a:pt x="364" y="63"/>
                    <a:pt x="356" y="59"/>
                  </a:cubicBezTo>
                  <a:close/>
                  <a:moveTo>
                    <a:pt x="329" y="71"/>
                  </a:moveTo>
                  <a:cubicBezTo>
                    <a:pt x="326" y="73"/>
                    <a:pt x="325" y="67"/>
                    <a:pt x="324" y="70"/>
                  </a:cubicBezTo>
                  <a:cubicBezTo>
                    <a:pt x="324" y="73"/>
                    <a:pt x="320" y="69"/>
                    <a:pt x="320" y="72"/>
                  </a:cubicBezTo>
                  <a:cubicBezTo>
                    <a:pt x="320" y="76"/>
                    <a:pt x="318" y="71"/>
                    <a:pt x="314" y="73"/>
                  </a:cubicBezTo>
                  <a:cubicBezTo>
                    <a:pt x="311" y="76"/>
                    <a:pt x="318" y="77"/>
                    <a:pt x="317" y="78"/>
                  </a:cubicBezTo>
                  <a:cubicBezTo>
                    <a:pt x="316" y="79"/>
                    <a:pt x="304" y="79"/>
                    <a:pt x="308" y="81"/>
                  </a:cubicBezTo>
                  <a:cubicBezTo>
                    <a:pt x="311" y="83"/>
                    <a:pt x="304" y="81"/>
                    <a:pt x="307" y="84"/>
                  </a:cubicBezTo>
                  <a:cubicBezTo>
                    <a:pt x="311" y="86"/>
                    <a:pt x="304" y="85"/>
                    <a:pt x="307" y="88"/>
                  </a:cubicBezTo>
                  <a:cubicBezTo>
                    <a:pt x="309" y="90"/>
                    <a:pt x="300" y="94"/>
                    <a:pt x="307" y="93"/>
                  </a:cubicBezTo>
                  <a:cubicBezTo>
                    <a:pt x="314" y="92"/>
                    <a:pt x="308" y="97"/>
                    <a:pt x="312" y="96"/>
                  </a:cubicBezTo>
                  <a:cubicBezTo>
                    <a:pt x="316" y="95"/>
                    <a:pt x="316" y="89"/>
                    <a:pt x="320" y="88"/>
                  </a:cubicBezTo>
                  <a:cubicBezTo>
                    <a:pt x="323" y="87"/>
                    <a:pt x="318" y="92"/>
                    <a:pt x="327" y="90"/>
                  </a:cubicBezTo>
                  <a:cubicBezTo>
                    <a:pt x="330" y="89"/>
                    <a:pt x="332" y="90"/>
                    <a:pt x="330" y="86"/>
                  </a:cubicBezTo>
                  <a:cubicBezTo>
                    <a:pt x="328" y="81"/>
                    <a:pt x="333" y="81"/>
                    <a:pt x="333" y="79"/>
                  </a:cubicBezTo>
                  <a:cubicBezTo>
                    <a:pt x="332" y="76"/>
                    <a:pt x="334" y="72"/>
                    <a:pt x="333" y="73"/>
                  </a:cubicBezTo>
                  <a:cubicBezTo>
                    <a:pt x="331" y="74"/>
                    <a:pt x="331" y="68"/>
                    <a:pt x="329" y="71"/>
                  </a:cubicBezTo>
                  <a:close/>
                  <a:moveTo>
                    <a:pt x="312" y="103"/>
                  </a:moveTo>
                  <a:cubicBezTo>
                    <a:pt x="314" y="104"/>
                    <a:pt x="319" y="101"/>
                    <a:pt x="316" y="100"/>
                  </a:cubicBezTo>
                  <a:cubicBezTo>
                    <a:pt x="314" y="98"/>
                    <a:pt x="309" y="100"/>
                    <a:pt x="312" y="103"/>
                  </a:cubicBezTo>
                  <a:close/>
                  <a:moveTo>
                    <a:pt x="303" y="106"/>
                  </a:moveTo>
                  <a:cubicBezTo>
                    <a:pt x="301" y="109"/>
                    <a:pt x="305" y="109"/>
                    <a:pt x="309" y="108"/>
                  </a:cubicBezTo>
                  <a:cubicBezTo>
                    <a:pt x="313" y="107"/>
                    <a:pt x="306" y="102"/>
                    <a:pt x="303" y="106"/>
                  </a:cubicBezTo>
                  <a:close/>
                  <a:moveTo>
                    <a:pt x="259" y="141"/>
                  </a:moveTo>
                  <a:cubicBezTo>
                    <a:pt x="256" y="140"/>
                    <a:pt x="254" y="145"/>
                    <a:pt x="258" y="144"/>
                  </a:cubicBezTo>
                  <a:cubicBezTo>
                    <a:pt x="263" y="143"/>
                    <a:pt x="262" y="142"/>
                    <a:pt x="259" y="141"/>
                  </a:cubicBezTo>
                  <a:close/>
                  <a:moveTo>
                    <a:pt x="256" y="122"/>
                  </a:moveTo>
                  <a:cubicBezTo>
                    <a:pt x="254" y="122"/>
                    <a:pt x="250" y="122"/>
                    <a:pt x="245" y="123"/>
                  </a:cubicBezTo>
                  <a:cubicBezTo>
                    <a:pt x="241" y="125"/>
                    <a:pt x="247" y="126"/>
                    <a:pt x="242" y="127"/>
                  </a:cubicBezTo>
                  <a:cubicBezTo>
                    <a:pt x="237" y="127"/>
                    <a:pt x="242" y="129"/>
                    <a:pt x="239" y="131"/>
                  </a:cubicBezTo>
                  <a:cubicBezTo>
                    <a:pt x="236" y="133"/>
                    <a:pt x="238" y="134"/>
                    <a:pt x="245" y="132"/>
                  </a:cubicBezTo>
                  <a:cubicBezTo>
                    <a:pt x="248" y="131"/>
                    <a:pt x="252" y="130"/>
                    <a:pt x="257" y="125"/>
                  </a:cubicBezTo>
                  <a:cubicBezTo>
                    <a:pt x="263" y="120"/>
                    <a:pt x="258" y="122"/>
                    <a:pt x="256" y="122"/>
                  </a:cubicBezTo>
                  <a:close/>
                  <a:moveTo>
                    <a:pt x="265" y="106"/>
                  </a:moveTo>
                  <a:cubicBezTo>
                    <a:pt x="268" y="105"/>
                    <a:pt x="262" y="95"/>
                    <a:pt x="259" y="97"/>
                  </a:cubicBezTo>
                  <a:cubicBezTo>
                    <a:pt x="255" y="99"/>
                    <a:pt x="263" y="105"/>
                    <a:pt x="258" y="104"/>
                  </a:cubicBezTo>
                  <a:cubicBezTo>
                    <a:pt x="253" y="102"/>
                    <a:pt x="255" y="107"/>
                    <a:pt x="252" y="107"/>
                  </a:cubicBezTo>
                  <a:cubicBezTo>
                    <a:pt x="249" y="107"/>
                    <a:pt x="249" y="103"/>
                    <a:pt x="248" y="105"/>
                  </a:cubicBezTo>
                  <a:cubicBezTo>
                    <a:pt x="247" y="107"/>
                    <a:pt x="244" y="105"/>
                    <a:pt x="244" y="107"/>
                  </a:cubicBezTo>
                  <a:cubicBezTo>
                    <a:pt x="243" y="110"/>
                    <a:pt x="239" y="111"/>
                    <a:pt x="243" y="113"/>
                  </a:cubicBezTo>
                  <a:cubicBezTo>
                    <a:pt x="248" y="116"/>
                    <a:pt x="246" y="112"/>
                    <a:pt x="256" y="110"/>
                  </a:cubicBezTo>
                  <a:cubicBezTo>
                    <a:pt x="267" y="108"/>
                    <a:pt x="248" y="115"/>
                    <a:pt x="253" y="115"/>
                  </a:cubicBezTo>
                  <a:cubicBezTo>
                    <a:pt x="257" y="115"/>
                    <a:pt x="261" y="114"/>
                    <a:pt x="265" y="113"/>
                  </a:cubicBezTo>
                  <a:cubicBezTo>
                    <a:pt x="269" y="111"/>
                    <a:pt x="263" y="107"/>
                    <a:pt x="265" y="106"/>
                  </a:cubicBezTo>
                  <a:close/>
                  <a:moveTo>
                    <a:pt x="281" y="85"/>
                  </a:moveTo>
                  <a:cubicBezTo>
                    <a:pt x="276" y="88"/>
                    <a:pt x="272" y="90"/>
                    <a:pt x="268" y="97"/>
                  </a:cubicBezTo>
                  <a:cubicBezTo>
                    <a:pt x="267" y="99"/>
                    <a:pt x="267" y="101"/>
                    <a:pt x="269" y="102"/>
                  </a:cubicBezTo>
                  <a:cubicBezTo>
                    <a:pt x="271" y="104"/>
                    <a:pt x="270" y="97"/>
                    <a:pt x="274" y="97"/>
                  </a:cubicBezTo>
                  <a:cubicBezTo>
                    <a:pt x="279" y="97"/>
                    <a:pt x="279" y="95"/>
                    <a:pt x="283" y="90"/>
                  </a:cubicBezTo>
                  <a:cubicBezTo>
                    <a:pt x="286" y="85"/>
                    <a:pt x="287" y="82"/>
                    <a:pt x="281" y="85"/>
                  </a:cubicBezTo>
                  <a:close/>
                  <a:moveTo>
                    <a:pt x="289" y="98"/>
                  </a:moveTo>
                  <a:cubicBezTo>
                    <a:pt x="287" y="99"/>
                    <a:pt x="294" y="102"/>
                    <a:pt x="297" y="101"/>
                  </a:cubicBezTo>
                  <a:cubicBezTo>
                    <a:pt x="299" y="99"/>
                    <a:pt x="291" y="96"/>
                    <a:pt x="289" y="98"/>
                  </a:cubicBezTo>
                  <a:close/>
                  <a:moveTo>
                    <a:pt x="290" y="102"/>
                  </a:moveTo>
                  <a:cubicBezTo>
                    <a:pt x="289" y="101"/>
                    <a:pt x="289" y="100"/>
                    <a:pt x="286" y="103"/>
                  </a:cubicBezTo>
                  <a:cubicBezTo>
                    <a:pt x="283" y="105"/>
                    <a:pt x="288" y="107"/>
                    <a:pt x="281" y="112"/>
                  </a:cubicBezTo>
                  <a:cubicBezTo>
                    <a:pt x="274" y="117"/>
                    <a:pt x="285" y="107"/>
                    <a:pt x="279" y="108"/>
                  </a:cubicBezTo>
                  <a:cubicBezTo>
                    <a:pt x="273" y="109"/>
                    <a:pt x="284" y="101"/>
                    <a:pt x="280" y="99"/>
                  </a:cubicBezTo>
                  <a:cubicBezTo>
                    <a:pt x="276" y="97"/>
                    <a:pt x="270" y="103"/>
                    <a:pt x="269" y="107"/>
                  </a:cubicBezTo>
                  <a:cubicBezTo>
                    <a:pt x="267" y="112"/>
                    <a:pt x="273" y="115"/>
                    <a:pt x="266" y="116"/>
                  </a:cubicBezTo>
                  <a:cubicBezTo>
                    <a:pt x="259" y="117"/>
                    <a:pt x="266" y="117"/>
                    <a:pt x="260" y="126"/>
                  </a:cubicBezTo>
                  <a:cubicBezTo>
                    <a:pt x="255" y="133"/>
                    <a:pt x="265" y="124"/>
                    <a:pt x="270" y="127"/>
                  </a:cubicBezTo>
                  <a:cubicBezTo>
                    <a:pt x="274" y="131"/>
                    <a:pt x="275" y="121"/>
                    <a:pt x="277" y="124"/>
                  </a:cubicBezTo>
                  <a:cubicBezTo>
                    <a:pt x="279" y="126"/>
                    <a:pt x="280" y="126"/>
                    <a:pt x="282" y="122"/>
                  </a:cubicBezTo>
                  <a:cubicBezTo>
                    <a:pt x="284" y="119"/>
                    <a:pt x="284" y="116"/>
                    <a:pt x="292" y="115"/>
                  </a:cubicBezTo>
                  <a:cubicBezTo>
                    <a:pt x="299" y="115"/>
                    <a:pt x="294" y="105"/>
                    <a:pt x="290" y="102"/>
                  </a:cubicBezTo>
                  <a:close/>
                  <a:moveTo>
                    <a:pt x="286" y="121"/>
                  </a:moveTo>
                  <a:cubicBezTo>
                    <a:pt x="284" y="125"/>
                    <a:pt x="291" y="122"/>
                    <a:pt x="293" y="120"/>
                  </a:cubicBezTo>
                  <a:cubicBezTo>
                    <a:pt x="294" y="117"/>
                    <a:pt x="287" y="117"/>
                    <a:pt x="286" y="121"/>
                  </a:cubicBezTo>
                  <a:close/>
                  <a:moveTo>
                    <a:pt x="367" y="45"/>
                  </a:moveTo>
                  <a:cubicBezTo>
                    <a:pt x="366" y="47"/>
                    <a:pt x="371" y="48"/>
                    <a:pt x="373" y="47"/>
                  </a:cubicBezTo>
                  <a:cubicBezTo>
                    <a:pt x="374" y="46"/>
                    <a:pt x="368" y="43"/>
                    <a:pt x="367" y="45"/>
                  </a:cubicBezTo>
                  <a:close/>
                  <a:moveTo>
                    <a:pt x="234" y="127"/>
                  </a:moveTo>
                  <a:cubicBezTo>
                    <a:pt x="233" y="129"/>
                    <a:pt x="238" y="131"/>
                    <a:pt x="238" y="129"/>
                  </a:cubicBezTo>
                  <a:cubicBezTo>
                    <a:pt x="239" y="127"/>
                    <a:pt x="235" y="125"/>
                    <a:pt x="234" y="127"/>
                  </a:cubicBezTo>
                  <a:close/>
                  <a:moveTo>
                    <a:pt x="220" y="133"/>
                  </a:moveTo>
                  <a:cubicBezTo>
                    <a:pt x="219" y="135"/>
                    <a:pt x="221" y="135"/>
                    <a:pt x="220" y="137"/>
                  </a:cubicBezTo>
                  <a:cubicBezTo>
                    <a:pt x="218" y="138"/>
                    <a:pt x="220" y="140"/>
                    <a:pt x="222" y="138"/>
                  </a:cubicBezTo>
                  <a:cubicBezTo>
                    <a:pt x="224" y="136"/>
                    <a:pt x="223" y="138"/>
                    <a:pt x="226" y="138"/>
                  </a:cubicBezTo>
                  <a:cubicBezTo>
                    <a:pt x="229" y="137"/>
                    <a:pt x="229" y="134"/>
                    <a:pt x="234" y="132"/>
                  </a:cubicBezTo>
                  <a:cubicBezTo>
                    <a:pt x="239" y="130"/>
                    <a:pt x="232" y="131"/>
                    <a:pt x="228" y="129"/>
                  </a:cubicBezTo>
                  <a:cubicBezTo>
                    <a:pt x="225" y="128"/>
                    <a:pt x="222" y="129"/>
                    <a:pt x="220" y="133"/>
                  </a:cubicBezTo>
                  <a:close/>
                  <a:moveTo>
                    <a:pt x="215" y="136"/>
                  </a:moveTo>
                  <a:cubicBezTo>
                    <a:pt x="216" y="140"/>
                    <a:pt x="211" y="135"/>
                    <a:pt x="213" y="141"/>
                  </a:cubicBezTo>
                  <a:cubicBezTo>
                    <a:pt x="213" y="143"/>
                    <a:pt x="214" y="142"/>
                    <a:pt x="218" y="138"/>
                  </a:cubicBezTo>
                  <a:cubicBezTo>
                    <a:pt x="221" y="135"/>
                    <a:pt x="215" y="133"/>
                    <a:pt x="215" y="136"/>
                  </a:cubicBezTo>
                  <a:close/>
                  <a:moveTo>
                    <a:pt x="205" y="144"/>
                  </a:moveTo>
                  <a:cubicBezTo>
                    <a:pt x="202" y="150"/>
                    <a:pt x="203" y="149"/>
                    <a:pt x="207" y="146"/>
                  </a:cubicBezTo>
                  <a:cubicBezTo>
                    <a:pt x="211" y="144"/>
                    <a:pt x="210" y="143"/>
                    <a:pt x="210" y="139"/>
                  </a:cubicBezTo>
                  <a:cubicBezTo>
                    <a:pt x="210" y="136"/>
                    <a:pt x="208" y="137"/>
                    <a:pt x="205" y="144"/>
                  </a:cubicBezTo>
                  <a:close/>
                  <a:moveTo>
                    <a:pt x="269" y="142"/>
                  </a:moveTo>
                  <a:cubicBezTo>
                    <a:pt x="269" y="144"/>
                    <a:pt x="278" y="142"/>
                    <a:pt x="276" y="141"/>
                  </a:cubicBezTo>
                  <a:cubicBezTo>
                    <a:pt x="274" y="141"/>
                    <a:pt x="269" y="140"/>
                    <a:pt x="269" y="142"/>
                  </a:cubicBezTo>
                  <a:close/>
                  <a:moveTo>
                    <a:pt x="195" y="219"/>
                  </a:moveTo>
                  <a:cubicBezTo>
                    <a:pt x="196" y="221"/>
                    <a:pt x="188" y="227"/>
                    <a:pt x="193" y="225"/>
                  </a:cubicBezTo>
                  <a:cubicBezTo>
                    <a:pt x="196" y="224"/>
                    <a:pt x="197" y="225"/>
                    <a:pt x="199" y="220"/>
                  </a:cubicBezTo>
                  <a:cubicBezTo>
                    <a:pt x="201" y="216"/>
                    <a:pt x="193" y="218"/>
                    <a:pt x="195" y="219"/>
                  </a:cubicBezTo>
                  <a:close/>
                  <a:moveTo>
                    <a:pt x="201" y="226"/>
                  </a:moveTo>
                  <a:cubicBezTo>
                    <a:pt x="197" y="225"/>
                    <a:pt x="196" y="225"/>
                    <a:pt x="194" y="229"/>
                  </a:cubicBezTo>
                  <a:cubicBezTo>
                    <a:pt x="193" y="232"/>
                    <a:pt x="196" y="232"/>
                    <a:pt x="199" y="229"/>
                  </a:cubicBezTo>
                  <a:cubicBezTo>
                    <a:pt x="203" y="226"/>
                    <a:pt x="205" y="226"/>
                    <a:pt x="201" y="226"/>
                  </a:cubicBezTo>
                  <a:close/>
                  <a:moveTo>
                    <a:pt x="189" y="249"/>
                  </a:moveTo>
                  <a:cubicBezTo>
                    <a:pt x="189" y="252"/>
                    <a:pt x="186" y="250"/>
                    <a:pt x="186" y="254"/>
                  </a:cubicBezTo>
                  <a:cubicBezTo>
                    <a:pt x="186" y="258"/>
                    <a:pt x="182" y="260"/>
                    <a:pt x="186" y="259"/>
                  </a:cubicBezTo>
                  <a:cubicBezTo>
                    <a:pt x="189" y="259"/>
                    <a:pt x="187" y="255"/>
                    <a:pt x="190" y="254"/>
                  </a:cubicBezTo>
                  <a:cubicBezTo>
                    <a:pt x="193" y="253"/>
                    <a:pt x="195" y="253"/>
                    <a:pt x="193" y="249"/>
                  </a:cubicBezTo>
                  <a:cubicBezTo>
                    <a:pt x="191" y="245"/>
                    <a:pt x="189" y="244"/>
                    <a:pt x="189" y="249"/>
                  </a:cubicBezTo>
                  <a:close/>
                  <a:moveTo>
                    <a:pt x="177" y="242"/>
                  </a:moveTo>
                  <a:cubicBezTo>
                    <a:pt x="178" y="245"/>
                    <a:pt x="184" y="241"/>
                    <a:pt x="183" y="239"/>
                  </a:cubicBezTo>
                  <a:cubicBezTo>
                    <a:pt x="182" y="237"/>
                    <a:pt x="176" y="239"/>
                    <a:pt x="177" y="242"/>
                  </a:cubicBezTo>
                  <a:close/>
                  <a:moveTo>
                    <a:pt x="186" y="261"/>
                  </a:moveTo>
                  <a:cubicBezTo>
                    <a:pt x="184" y="262"/>
                    <a:pt x="186" y="262"/>
                    <a:pt x="183" y="264"/>
                  </a:cubicBezTo>
                  <a:cubicBezTo>
                    <a:pt x="180" y="266"/>
                    <a:pt x="187" y="266"/>
                    <a:pt x="190" y="264"/>
                  </a:cubicBezTo>
                  <a:cubicBezTo>
                    <a:pt x="193" y="262"/>
                    <a:pt x="189" y="260"/>
                    <a:pt x="186" y="261"/>
                  </a:cubicBezTo>
                  <a:close/>
                  <a:moveTo>
                    <a:pt x="172" y="265"/>
                  </a:moveTo>
                  <a:cubicBezTo>
                    <a:pt x="171" y="267"/>
                    <a:pt x="175" y="267"/>
                    <a:pt x="178" y="265"/>
                  </a:cubicBezTo>
                  <a:cubicBezTo>
                    <a:pt x="182" y="263"/>
                    <a:pt x="175" y="262"/>
                    <a:pt x="172" y="265"/>
                  </a:cubicBezTo>
                  <a:close/>
                  <a:moveTo>
                    <a:pt x="167" y="287"/>
                  </a:moveTo>
                  <a:cubicBezTo>
                    <a:pt x="164" y="287"/>
                    <a:pt x="165" y="284"/>
                    <a:pt x="163" y="286"/>
                  </a:cubicBezTo>
                  <a:cubicBezTo>
                    <a:pt x="161" y="287"/>
                    <a:pt x="163" y="290"/>
                    <a:pt x="166" y="290"/>
                  </a:cubicBezTo>
                  <a:cubicBezTo>
                    <a:pt x="170" y="291"/>
                    <a:pt x="170" y="288"/>
                    <a:pt x="167" y="287"/>
                  </a:cubicBezTo>
                  <a:close/>
                  <a:moveTo>
                    <a:pt x="164" y="281"/>
                  </a:moveTo>
                  <a:cubicBezTo>
                    <a:pt x="162" y="281"/>
                    <a:pt x="165" y="285"/>
                    <a:pt x="167" y="285"/>
                  </a:cubicBezTo>
                  <a:cubicBezTo>
                    <a:pt x="169" y="284"/>
                    <a:pt x="167" y="282"/>
                    <a:pt x="164" y="281"/>
                  </a:cubicBezTo>
                  <a:close/>
                  <a:moveTo>
                    <a:pt x="158" y="282"/>
                  </a:moveTo>
                  <a:cubicBezTo>
                    <a:pt x="157" y="284"/>
                    <a:pt x="160" y="285"/>
                    <a:pt x="162" y="284"/>
                  </a:cubicBezTo>
                  <a:cubicBezTo>
                    <a:pt x="163" y="283"/>
                    <a:pt x="160" y="281"/>
                    <a:pt x="158" y="282"/>
                  </a:cubicBezTo>
                  <a:close/>
                  <a:moveTo>
                    <a:pt x="201" y="217"/>
                  </a:moveTo>
                  <a:cubicBezTo>
                    <a:pt x="203" y="219"/>
                    <a:pt x="206" y="215"/>
                    <a:pt x="205" y="214"/>
                  </a:cubicBezTo>
                  <a:cubicBezTo>
                    <a:pt x="203" y="213"/>
                    <a:pt x="199" y="215"/>
                    <a:pt x="201" y="217"/>
                  </a:cubicBezTo>
                  <a:close/>
                  <a:moveTo>
                    <a:pt x="79" y="335"/>
                  </a:moveTo>
                  <a:cubicBezTo>
                    <a:pt x="84" y="340"/>
                    <a:pt x="89" y="336"/>
                    <a:pt x="89" y="334"/>
                  </a:cubicBezTo>
                  <a:cubicBezTo>
                    <a:pt x="89" y="332"/>
                    <a:pt x="77" y="333"/>
                    <a:pt x="79" y="335"/>
                  </a:cubicBezTo>
                  <a:close/>
                  <a:moveTo>
                    <a:pt x="103" y="319"/>
                  </a:moveTo>
                  <a:cubicBezTo>
                    <a:pt x="102" y="321"/>
                    <a:pt x="91" y="321"/>
                    <a:pt x="92" y="324"/>
                  </a:cubicBezTo>
                  <a:cubicBezTo>
                    <a:pt x="94" y="324"/>
                    <a:pt x="98" y="324"/>
                    <a:pt x="103" y="323"/>
                  </a:cubicBezTo>
                  <a:cubicBezTo>
                    <a:pt x="108" y="322"/>
                    <a:pt x="104" y="316"/>
                    <a:pt x="103" y="319"/>
                  </a:cubicBezTo>
                  <a:close/>
                  <a:moveTo>
                    <a:pt x="109" y="325"/>
                  </a:moveTo>
                  <a:cubicBezTo>
                    <a:pt x="110" y="322"/>
                    <a:pt x="102" y="327"/>
                    <a:pt x="99" y="328"/>
                  </a:cubicBezTo>
                  <a:cubicBezTo>
                    <a:pt x="95" y="329"/>
                    <a:pt x="91" y="329"/>
                    <a:pt x="92" y="333"/>
                  </a:cubicBezTo>
                  <a:cubicBezTo>
                    <a:pt x="92" y="334"/>
                    <a:pt x="95" y="334"/>
                    <a:pt x="101" y="332"/>
                  </a:cubicBezTo>
                  <a:cubicBezTo>
                    <a:pt x="107" y="331"/>
                    <a:pt x="112" y="330"/>
                    <a:pt x="113" y="329"/>
                  </a:cubicBezTo>
                  <a:cubicBezTo>
                    <a:pt x="114" y="325"/>
                    <a:pt x="108" y="329"/>
                    <a:pt x="109" y="325"/>
                  </a:cubicBezTo>
                  <a:close/>
                  <a:moveTo>
                    <a:pt x="83" y="344"/>
                  </a:moveTo>
                  <a:cubicBezTo>
                    <a:pt x="84" y="347"/>
                    <a:pt x="89" y="346"/>
                    <a:pt x="88" y="343"/>
                  </a:cubicBezTo>
                  <a:cubicBezTo>
                    <a:pt x="87" y="340"/>
                    <a:pt x="82" y="342"/>
                    <a:pt x="83" y="344"/>
                  </a:cubicBezTo>
                  <a:close/>
                  <a:moveTo>
                    <a:pt x="74" y="348"/>
                  </a:moveTo>
                  <a:cubicBezTo>
                    <a:pt x="73" y="351"/>
                    <a:pt x="70" y="347"/>
                    <a:pt x="69" y="350"/>
                  </a:cubicBezTo>
                  <a:cubicBezTo>
                    <a:pt x="68" y="352"/>
                    <a:pt x="75" y="352"/>
                    <a:pt x="77" y="351"/>
                  </a:cubicBezTo>
                  <a:cubicBezTo>
                    <a:pt x="79" y="351"/>
                    <a:pt x="75" y="345"/>
                    <a:pt x="74" y="348"/>
                  </a:cubicBezTo>
                  <a:close/>
                  <a:moveTo>
                    <a:pt x="50" y="364"/>
                  </a:moveTo>
                  <a:cubicBezTo>
                    <a:pt x="51" y="366"/>
                    <a:pt x="59" y="365"/>
                    <a:pt x="57" y="363"/>
                  </a:cubicBezTo>
                  <a:cubicBezTo>
                    <a:pt x="56" y="360"/>
                    <a:pt x="49" y="362"/>
                    <a:pt x="50" y="364"/>
                  </a:cubicBezTo>
                  <a:close/>
                  <a:moveTo>
                    <a:pt x="34" y="375"/>
                  </a:moveTo>
                  <a:cubicBezTo>
                    <a:pt x="31" y="374"/>
                    <a:pt x="29" y="379"/>
                    <a:pt x="30" y="381"/>
                  </a:cubicBezTo>
                  <a:cubicBezTo>
                    <a:pt x="31" y="384"/>
                    <a:pt x="39" y="377"/>
                    <a:pt x="34" y="375"/>
                  </a:cubicBezTo>
                  <a:close/>
                  <a:moveTo>
                    <a:pt x="23" y="382"/>
                  </a:moveTo>
                  <a:cubicBezTo>
                    <a:pt x="22" y="385"/>
                    <a:pt x="29" y="383"/>
                    <a:pt x="28" y="381"/>
                  </a:cubicBezTo>
                  <a:cubicBezTo>
                    <a:pt x="27" y="379"/>
                    <a:pt x="23" y="379"/>
                    <a:pt x="23" y="382"/>
                  </a:cubicBezTo>
                  <a:close/>
                  <a:moveTo>
                    <a:pt x="12" y="397"/>
                  </a:moveTo>
                  <a:cubicBezTo>
                    <a:pt x="9" y="395"/>
                    <a:pt x="3" y="397"/>
                    <a:pt x="7" y="400"/>
                  </a:cubicBezTo>
                  <a:cubicBezTo>
                    <a:pt x="9" y="401"/>
                    <a:pt x="16" y="398"/>
                    <a:pt x="12" y="397"/>
                  </a:cubicBezTo>
                  <a:close/>
                  <a:moveTo>
                    <a:pt x="7" y="430"/>
                  </a:moveTo>
                  <a:cubicBezTo>
                    <a:pt x="9" y="431"/>
                    <a:pt x="9" y="426"/>
                    <a:pt x="8" y="426"/>
                  </a:cubicBezTo>
                  <a:cubicBezTo>
                    <a:pt x="6" y="426"/>
                    <a:pt x="4" y="429"/>
                    <a:pt x="7" y="430"/>
                  </a:cubicBezTo>
                  <a:close/>
                  <a:moveTo>
                    <a:pt x="18" y="474"/>
                  </a:moveTo>
                  <a:cubicBezTo>
                    <a:pt x="14" y="478"/>
                    <a:pt x="18" y="481"/>
                    <a:pt x="22" y="481"/>
                  </a:cubicBezTo>
                  <a:cubicBezTo>
                    <a:pt x="24" y="482"/>
                    <a:pt x="22" y="478"/>
                    <a:pt x="21" y="476"/>
                  </a:cubicBezTo>
                  <a:cubicBezTo>
                    <a:pt x="20" y="474"/>
                    <a:pt x="21" y="473"/>
                    <a:pt x="23" y="476"/>
                  </a:cubicBezTo>
                  <a:cubicBezTo>
                    <a:pt x="25" y="478"/>
                    <a:pt x="26" y="475"/>
                    <a:pt x="27" y="471"/>
                  </a:cubicBezTo>
                  <a:cubicBezTo>
                    <a:pt x="27" y="467"/>
                    <a:pt x="21" y="470"/>
                    <a:pt x="18" y="474"/>
                  </a:cubicBezTo>
                  <a:close/>
                  <a:moveTo>
                    <a:pt x="14" y="499"/>
                  </a:moveTo>
                  <a:cubicBezTo>
                    <a:pt x="14" y="503"/>
                    <a:pt x="12" y="507"/>
                    <a:pt x="15" y="507"/>
                  </a:cubicBezTo>
                  <a:cubicBezTo>
                    <a:pt x="15" y="506"/>
                    <a:pt x="15" y="506"/>
                    <a:pt x="15" y="506"/>
                  </a:cubicBezTo>
                  <a:cubicBezTo>
                    <a:pt x="20" y="506"/>
                    <a:pt x="13" y="493"/>
                    <a:pt x="14" y="499"/>
                  </a:cubicBezTo>
                  <a:close/>
                  <a:moveTo>
                    <a:pt x="15" y="479"/>
                  </a:moveTo>
                  <a:cubicBezTo>
                    <a:pt x="12" y="477"/>
                    <a:pt x="13" y="483"/>
                    <a:pt x="13" y="487"/>
                  </a:cubicBezTo>
                  <a:cubicBezTo>
                    <a:pt x="13" y="488"/>
                    <a:pt x="13" y="488"/>
                    <a:pt x="13" y="488"/>
                  </a:cubicBezTo>
                  <a:cubicBezTo>
                    <a:pt x="14" y="491"/>
                    <a:pt x="14" y="484"/>
                    <a:pt x="16" y="483"/>
                  </a:cubicBezTo>
                  <a:cubicBezTo>
                    <a:pt x="17" y="482"/>
                    <a:pt x="17" y="486"/>
                    <a:pt x="18" y="485"/>
                  </a:cubicBezTo>
                  <a:cubicBezTo>
                    <a:pt x="20" y="483"/>
                    <a:pt x="18" y="481"/>
                    <a:pt x="15" y="479"/>
                  </a:cubicBezTo>
                  <a:close/>
                  <a:moveTo>
                    <a:pt x="11" y="465"/>
                  </a:moveTo>
                  <a:cubicBezTo>
                    <a:pt x="14" y="466"/>
                    <a:pt x="11" y="459"/>
                    <a:pt x="10" y="456"/>
                  </a:cubicBezTo>
                  <a:cubicBezTo>
                    <a:pt x="9" y="453"/>
                    <a:pt x="8" y="464"/>
                    <a:pt x="11" y="465"/>
                  </a:cubicBezTo>
                  <a:close/>
                  <a:moveTo>
                    <a:pt x="9" y="451"/>
                  </a:moveTo>
                  <a:cubicBezTo>
                    <a:pt x="10" y="454"/>
                    <a:pt x="13" y="458"/>
                    <a:pt x="14" y="455"/>
                  </a:cubicBezTo>
                  <a:cubicBezTo>
                    <a:pt x="15" y="454"/>
                    <a:pt x="9" y="448"/>
                    <a:pt x="9" y="451"/>
                  </a:cubicBezTo>
                  <a:close/>
                  <a:moveTo>
                    <a:pt x="7" y="444"/>
                  </a:moveTo>
                  <a:cubicBezTo>
                    <a:pt x="4" y="442"/>
                    <a:pt x="7" y="446"/>
                    <a:pt x="10" y="448"/>
                  </a:cubicBezTo>
                  <a:cubicBezTo>
                    <a:pt x="10" y="448"/>
                    <a:pt x="10" y="448"/>
                    <a:pt x="10" y="448"/>
                  </a:cubicBezTo>
                  <a:cubicBezTo>
                    <a:pt x="12" y="450"/>
                    <a:pt x="11" y="445"/>
                    <a:pt x="7" y="444"/>
                  </a:cubicBezTo>
                  <a:close/>
                </a:path>
              </a:pathLst>
            </a:custGeom>
            <a:grpFill/>
            <a:ln w="6350" cap="rnd" cmpd="sng">
              <a:noFill/>
              <a:prstDash val="solid"/>
              <a:round/>
              <a:headEnd/>
              <a:tailEnd/>
            </a:ln>
          </p:spPr>
          <p:txBody>
            <a:bodyPr/>
            <a:lstStyle/>
            <a:p>
              <a:pPr>
                <a:defRPr/>
              </a:pPr>
              <a:endParaRPr lang="en-GB"/>
            </a:p>
          </p:txBody>
        </p:sp>
        <p:sp>
          <p:nvSpPr>
            <p:cNvPr id="48" name="Freeform 71"/>
            <p:cNvSpPr>
              <a:spLocks noEditPoints="1"/>
            </p:cNvSpPr>
            <p:nvPr/>
          </p:nvSpPr>
          <p:spPr bwMode="auto">
            <a:xfrm>
              <a:off x="1118" y="1731"/>
              <a:ext cx="611" cy="992"/>
            </a:xfrm>
            <a:custGeom>
              <a:avLst/>
              <a:gdLst/>
              <a:ahLst/>
              <a:cxnLst>
                <a:cxn ang="0">
                  <a:pos x="234" y="355"/>
                </a:cxn>
                <a:cxn ang="0">
                  <a:pos x="240" y="374"/>
                </a:cxn>
                <a:cxn ang="0">
                  <a:pos x="181" y="384"/>
                </a:cxn>
                <a:cxn ang="0">
                  <a:pos x="127" y="391"/>
                </a:cxn>
                <a:cxn ang="0">
                  <a:pos x="83" y="414"/>
                </a:cxn>
                <a:cxn ang="0">
                  <a:pos x="96" y="385"/>
                </a:cxn>
                <a:cxn ang="0">
                  <a:pos x="148" y="355"/>
                </a:cxn>
                <a:cxn ang="0">
                  <a:pos x="105" y="355"/>
                </a:cxn>
                <a:cxn ang="0">
                  <a:pos x="102" y="333"/>
                </a:cxn>
                <a:cxn ang="0">
                  <a:pos x="95" y="309"/>
                </a:cxn>
                <a:cxn ang="0">
                  <a:pos x="133" y="292"/>
                </a:cxn>
                <a:cxn ang="0">
                  <a:pos x="140" y="266"/>
                </a:cxn>
                <a:cxn ang="0">
                  <a:pos x="131" y="231"/>
                </a:cxn>
                <a:cxn ang="0">
                  <a:pos x="100" y="239"/>
                </a:cxn>
                <a:cxn ang="0">
                  <a:pos x="94" y="205"/>
                </a:cxn>
                <a:cxn ang="0">
                  <a:pos x="78" y="189"/>
                </a:cxn>
                <a:cxn ang="0">
                  <a:pos x="71" y="197"/>
                </a:cxn>
                <a:cxn ang="0">
                  <a:pos x="75" y="168"/>
                </a:cxn>
                <a:cxn ang="0">
                  <a:pos x="61" y="160"/>
                </a:cxn>
                <a:cxn ang="0">
                  <a:pos x="67" y="136"/>
                </a:cxn>
                <a:cxn ang="0">
                  <a:pos x="79" y="105"/>
                </a:cxn>
                <a:cxn ang="0">
                  <a:pos x="104" y="91"/>
                </a:cxn>
                <a:cxn ang="0">
                  <a:pos x="111" y="119"/>
                </a:cxn>
                <a:cxn ang="0">
                  <a:pos x="165" y="129"/>
                </a:cxn>
                <a:cxn ang="0">
                  <a:pos x="145" y="182"/>
                </a:cxn>
                <a:cxn ang="0">
                  <a:pos x="167" y="204"/>
                </a:cxn>
                <a:cxn ang="0">
                  <a:pos x="211" y="274"/>
                </a:cxn>
                <a:cxn ang="0">
                  <a:pos x="214" y="308"/>
                </a:cxn>
                <a:cxn ang="0">
                  <a:pos x="66" y="240"/>
                </a:cxn>
                <a:cxn ang="0">
                  <a:pos x="32" y="227"/>
                </a:cxn>
                <a:cxn ang="0">
                  <a:pos x="41" y="254"/>
                </a:cxn>
                <a:cxn ang="0">
                  <a:pos x="73" y="255"/>
                </a:cxn>
                <a:cxn ang="0">
                  <a:pos x="71" y="240"/>
                </a:cxn>
                <a:cxn ang="0">
                  <a:pos x="98" y="290"/>
                </a:cxn>
                <a:cxn ang="0">
                  <a:pos x="84" y="212"/>
                </a:cxn>
                <a:cxn ang="0">
                  <a:pos x="174" y="390"/>
                </a:cxn>
                <a:cxn ang="0">
                  <a:pos x="43" y="106"/>
                </a:cxn>
                <a:cxn ang="0">
                  <a:pos x="36" y="122"/>
                </a:cxn>
                <a:cxn ang="0">
                  <a:pos x="53" y="110"/>
                </a:cxn>
                <a:cxn ang="0">
                  <a:pos x="34" y="125"/>
                </a:cxn>
                <a:cxn ang="0">
                  <a:pos x="31" y="137"/>
                </a:cxn>
                <a:cxn ang="0">
                  <a:pos x="62" y="141"/>
                </a:cxn>
                <a:cxn ang="0">
                  <a:pos x="48" y="134"/>
                </a:cxn>
                <a:cxn ang="0">
                  <a:pos x="62" y="145"/>
                </a:cxn>
                <a:cxn ang="0">
                  <a:pos x="64" y="170"/>
                </a:cxn>
                <a:cxn ang="0">
                  <a:pos x="54" y="180"/>
                </a:cxn>
                <a:cxn ang="0">
                  <a:pos x="50" y="202"/>
                </a:cxn>
                <a:cxn ang="0">
                  <a:pos x="60" y="194"/>
                </a:cxn>
                <a:cxn ang="0">
                  <a:pos x="62" y="197"/>
                </a:cxn>
                <a:cxn ang="0">
                  <a:pos x="141" y="75"/>
                </a:cxn>
                <a:cxn ang="0">
                  <a:pos x="138" y="77"/>
                </a:cxn>
                <a:cxn ang="0">
                  <a:pos x="138" y="84"/>
                </a:cxn>
                <a:cxn ang="0">
                  <a:pos x="148" y="61"/>
                </a:cxn>
                <a:cxn ang="0">
                  <a:pos x="144" y="69"/>
                </a:cxn>
                <a:cxn ang="0">
                  <a:pos x="182" y="17"/>
                </a:cxn>
                <a:cxn ang="0">
                  <a:pos x="178" y="20"/>
                </a:cxn>
                <a:cxn ang="0">
                  <a:pos x="179" y="40"/>
                </a:cxn>
                <a:cxn ang="0">
                  <a:pos x="182" y="17"/>
                </a:cxn>
                <a:cxn ang="0">
                  <a:pos x="185" y="9"/>
                </a:cxn>
                <a:cxn ang="0">
                  <a:pos x="189" y="0"/>
                </a:cxn>
              </a:cxnLst>
              <a:rect l="0" t="0" r="r" b="b"/>
              <a:pathLst>
                <a:path w="256" h="416">
                  <a:moveTo>
                    <a:pt x="255" y="321"/>
                  </a:moveTo>
                  <a:cubicBezTo>
                    <a:pt x="256" y="342"/>
                    <a:pt x="238" y="341"/>
                    <a:pt x="243" y="345"/>
                  </a:cubicBezTo>
                  <a:cubicBezTo>
                    <a:pt x="248" y="350"/>
                    <a:pt x="237" y="345"/>
                    <a:pt x="233" y="349"/>
                  </a:cubicBezTo>
                  <a:cubicBezTo>
                    <a:pt x="229" y="353"/>
                    <a:pt x="237" y="348"/>
                    <a:pt x="234" y="355"/>
                  </a:cubicBezTo>
                  <a:cubicBezTo>
                    <a:pt x="232" y="359"/>
                    <a:pt x="220" y="357"/>
                    <a:pt x="225" y="360"/>
                  </a:cubicBezTo>
                  <a:cubicBezTo>
                    <a:pt x="231" y="362"/>
                    <a:pt x="223" y="361"/>
                    <a:pt x="231" y="364"/>
                  </a:cubicBezTo>
                  <a:cubicBezTo>
                    <a:pt x="235" y="366"/>
                    <a:pt x="248" y="360"/>
                    <a:pt x="246" y="363"/>
                  </a:cubicBezTo>
                  <a:cubicBezTo>
                    <a:pt x="244" y="367"/>
                    <a:pt x="249" y="371"/>
                    <a:pt x="240" y="374"/>
                  </a:cubicBezTo>
                  <a:cubicBezTo>
                    <a:pt x="232" y="377"/>
                    <a:pt x="238" y="381"/>
                    <a:pt x="231" y="381"/>
                  </a:cubicBezTo>
                  <a:cubicBezTo>
                    <a:pt x="224" y="381"/>
                    <a:pt x="220" y="389"/>
                    <a:pt x="211" y="385"/>
                  </a:cubicBezTo>
                  <a:cubicBezTo>
                    <a:pt x="201" y="381"/>
                    <a:pt x="191" y="389"/>
                    <a:pt x="189" y="386"/>
                  </a:cubicBezTo>
                  <a:cubicBezTo>
                    <a:pt x="186" y="382"/>
                    <a:pt x="188" y="388"/>
                    <a:pt x="181" y="384"/>
                  </a:cubicBezTo>
                  <a:cubicBezTo>
                    <a:pt x="174" y="381"/>
                    <a:pt x="182" y="386"/>
                    <a:pt x="170" y="387"/>
                  </a:cubicBezTo>
                  <a:cubicBezTo>
                    <a:pt x="158" y="389"/>
                    <a:pt x="167" y="394"/>
                    <a:pt x="157" y="392"/>
                  </a:cubicBezTo>
                  <a:cubicBezTo>
                    <a:pt x="148" y="390"/>
                    <a:pt x="154" y="398"/>
                    <a:pt x="146" y="390"/>
                  </a:cubicBezTo>
                  <a:cubicBezTo>
                    <a:pt x="138" y="382"/>
                    <a:pt x="131" y="393"/>
                    <a:pt x="127" y="391"/>
                  </a:cubicBezTo>
                  <a:cubicBezTo>
                    <a:pt x="123" y="389"/>
                    <a:pt x="125" y="410"/>
                    <a:pt x="118" y="406"/>
                  </a:cubicBezTo>
                  <a:cubicBezTo>
                    <a:pt x="110" y="402"/>
                    <a:pt x="110" y="399"/>
                    <a:pt x="101" y="400"/>
                  </a:cubicBezTo>
                  <a:cubicBezTo>
                    <a:pt x="91" y="402"/>
                    <a:pt x="94" y="406"/>
                    <a:pt x="88" y="408"/>
                  </a:cubicBezTo>
                  <a:cubicBezTo>
                    <a:pt x="82" y="410"/>
                    <a:pt x="87" y="412"/>
                    <a:pt x="83" y="414"/>
                  </a:cubicBezTo>
                  <a:cubicBezTo>
                    <a:pt x="79" y="416"/>
                    <a:pt x="77" y="408"/>
                    <a:pt x="73" y="411"/>
                  </a:cubicBezTo>
                  <a:cubicBezTo>
                    <a:pt x="68" y="414"/>
                    <a:pt x="67" y="404"/>
                    <a:pt x="76" y="405"/>
                  </a:cubicBezTo>
                  <a:cubicBezTo>
                    <a:pt x="83" y="405"/>
                    <a:pt x="85" y="395"/>
                    <a:pt x="91" y="392"/>
                  </a:cubicBezTo>
                  <a:cubicBezTo>
                    <a:pt x="95" y="390"/>
                    <a:pt x="92" y="388"/>
                    <a:pt x="96" y="385"/>
                  </a:cubicBezTo>
                  <a:cubicBezTo>
                    <a:pt x="101" y="382"/>
                    <a:pt x="93" y="377"/>
                    <a:pt x="103" y="376"/>
                  </a:cubicBezTo>
                  <a:cubicBezTo>
                    <a:pt x="112" y="375"/>
                    <a:pt x="99" y="369"/>
                    <a:pt x="113" y="368"/>
                  </a:cubicBezTo>
                  <a:cubicBezTo>
                    <a:pt x="126" y="368"/>
                    <a:pt x="122" y="371"/>
                    <a:pt x="133" y="370"/>
                  </a:cubicBezTo>
                  <a:cubicBezTo>
                    <a:pt x="142" y="368"/>
                    <a:pt x="132" y="366"/>
                    <a:pt x="148" y="355"/>
                  </a:cubicBezTo>
                  <a:cubicBezTo>
                    <a:pt x="150" y="353"/>
                    <a:pt x="149" y="352"/>
                    <a:pt x="152" y="349"/>
                  </a:cubicBezTo>
                  <a:cubicBezTo>
                    <a:pt x="145" y="352"/>
                    <a:pt x="144" y="356"/>
                    <a:pt x="139" y="356"/>
                  </a:cubicBezTo>
                  <a:cubicBezTo>
                    <a:pt x="134" y="357"/>
                    <a:pt x="130" y="370"/>
                    <a:pt x="121" y="360"/>
                  </a:cubicBezTo>
                  <a:cubicBezTo>
                    <a:pt x="112" y="351"/>
                    <a:pt x="103" y="362"/>
                    <a:pt x="105" y="355"/>
                  </a:cubicBezTo>
                  <a:cubicBezTo>
                    <a:pt x="106" y="351"/>
                    <a:pt x="102" y="348"/>
                    <a:pt x="94" y="352"/>
                  </a:cubicBezTo>
                  <a:cubicBezTo>
                    <a:pt x="86" y="357"/>
                    <a:pt x="81" y="352"/>
                    <a:pt x="83" y="349"/>
                  </a:cubicBezTo>
                  <a:cubicBezTo>
                    <a:pt x="88" y="344"/>
                    <a:pt x="76" y="349"/>
                    <a:pt x="81" y="342"/>
                  </a:cubicBezTo>
                  <a:cubicBezTo>
                    <a:pt x="86" y="336"/>
                    <a:pt x="89" y="342"/>
                    <a:pt x="102" y="333"/>
                  </a:cubicBezTo>
                  <a:cubicBezTo>
                    <a:pt x="116" y="325"/>
                    <a:pt x="107" y="320"/>
                    <a:pt x="110" y="315"/>
                  </a:cubicBezTo>
                  <a:cubicBezTo>
                    <a:pt x="114" y="310"/>
                    <a:pt x="106" y="313"/>
                    <a:pt x="110" y="308"/>
                  </a:cubicBezTo>
                  <a:cubicBezTo>
                    <a:pt x="113" y="302"/>
                    <a:pt x="101" y="312"/>
                    <a:pt x="98" y="311"/>
                  </a:cubicBezTo>
                  <a:cubicBezTo>
                    <a:pt x="95" y="309"/>
                    <a:pt x="90" y="316"/>
                    <a:pt x="95" y="309"/>
                  </a:cubicBezTo>
                  <a:cubicBezTo>
                    <a:pt x="97" y="304"/>
                    <a:pt x="101" y="306"/>
                    <a:pt x="106" y="298"/>
                  </a:cubicBezTo>
                  <a:cubicBezTo>
                    <a:pt x="110" y="293"/>
                    <a:pt x="113" y="294"/>
                    <a:pt x="116" y="292"/>
                  </a:cubicBezTo>
                  <a:cubicBezTo>
                    <a:pt x="118" y="290"/>
                    <a:pt x="118" y="295"/>
                    <a:pt x="125" y="292"/>
                  </a:cubicBezTo>
                  <a:cubicBezTo>
                    <a:pt x="131" y="288"/>
                    <a:pt x="137" y="297"/>
                    <a:pt x="133" y="292"/>
                  </a:cubicBezTo>
                  <a:cubicBezTo>
                    <a:pt x="130" y="286"/>
                    <a:pt x="135" y="287"/>
                    <a:pt x="138" y="291"/>
                  </a:cubicBezTo>
                  <a:cubicBezTo>
                    <a:pt x="141" y="294"/>
                    <a:pt x="141" y="293"/>
                    <a:pt x="138" y="287"/>
                  </a:cubicBezTo>
                  <a:cubicBezTo>
                    <a:pt x="131" y="276"/>
                    <a:pt x="141" y="277"/>
                    <a:pt x="138" y="276"/>
                  </a:cubicBezTo>
                  <a:cubicBezTo>
                    <a:pt x="129" y="272"/>
                    <a:pt x="143" y="268"/>
                    <a:pt x="140" y="266"/>
                  </a:cubicBezTo>
                  <a:cubicBezTo>
                    <a:pt x="137" y="264"/>
                    <a:pt x="145" y="260"/>
                    <a:pt x="139" y="259"/>
                  </a:cubicBezTo>
                  <a:cubicBezTo>
                    <a:pt x="133" y="258"/>
                    <a:pt x="134" y="268"/>
                    <a:pt x="131" y="261"/>
                  </a:cubicBezTo>
                  <a:cubicBezTo>
                    <a:pt x="127" y="254"/>
                    <a:pt x="115" y="252"/>
                    <a:pt x="124" y="239"/>
                  </a:cubicBezTo>
                  <a:cubicBezTo>
                    <a:pt x="133" y="227"/>
                    <a:pt x="126" y="237"/>
                    <a:pt x="131" y="231"/>
                  </a:cubicBezTo>
                  <a:cubicBezTo>
                    <a:pt x="133" y="228"/>
                    <a:pt x="124" y="229"/>
                    <a:pt x="123" y="231"/>
                  </a:cubicBezTo>
                  <a:cubicBezTo>
                    <a:pt x="121" y="237"/>
                    <a:pt x="120" y="228"/>
                    <a:pt x="116" y="235"/>
                  </a:cubicBezTo>
                  <a:cubicBezTo>
                    <a:pt x="111" y="242"/>
                    <a:pt x="101" y="229"/>
                    <a:pt x="103" y="234"/>
                  </a:cubicBezTo>
                  <a:cubicBezTo>
                    <a:pt x="104" y="239"/>
                    <a:pt x="103" y="243"/>
                    <a:pt x="100" y="239"/>
                  </a:cubicBezTo>
                  <a:cubicBezTo>
                    <a:pt x="95" y="234"/>
                    <a:pt x="86" y="230"/>
                    <a:pt x="89" y="238"/>
                  </a:cubicBezTo>
                  <a:cubicBezTo>
                    <a:pt x="92" y="247"/>
                    <a:pt x="81" y="232"/>
                    <a:pt x="83" y="229"/>
                  </a:cubicBezTo>
                  <a:cubicBezTo>
                    <a:pt x="86" y="225"/>
                    <a:pt x="89" y="236"/>
                    <a:pt x="88" y="227"/>
                  </a:cubicBezTo>
                  <a:cubicBezTo>
                    <a:pt x="87" y="217"/>
                    <a:pt x="102" y="213"/>
                    <a:pt x="94" y="205"/>
                  </a:cubicBezTo>
                  <a:cubicBezTo>
                    <a:pt x="85" y="196"/>
                    <a:pt x="90" y="194"/>
                    <a:pt x="98" y="193"/>
                  </a:cubicBezTo>
                  <a:cubicBezTo>
                    <a:pt x="85" y="183"/>
                    <a:pt x="91" y="198"/>
                    <a:pt x="86" y="194"/>
                  </a:cubicBezTo>
                  <a:cubicBezTo>
                    <a:pt x="82" y="190"/>
                    <a:pt x="86" y="198"/>
                    <a:pt x="81" y="195"/>
                  </a:cubicBezTo>
                  <a:cubicBezTo>
                    <a:pt x="77" y="193"/>
                    <a:pt x="84" y="185"/>
                    <a:pt x="78" y="189"/>
                  </a:cubicBezTo>
                  <a:cubicBezTo>
                    <a:pt x="73" y="194"/>
                    <a:pt x="82" y="197"/>
                    <a:pt x="79" y="200"/>
                  </a:cubicBezTo>
                  <a:cubicBezTo>
                    <a:pt x="73" y="204"/>
                    <a:pt x="75" y="220"/>
                    <a:pt x="69" y="218"/>
                  </a:cubicBezTo>
                  <a:cubicBezTo>
                    <a:pt x="64" y="215"/>
                    <a:pt x="77" y="196"/>
                    <a:pt x="74" y="198"/>
                  </a:cubicBezTo>
                  <a:cubicBezTo>
                    <a:pt x="72" y="201"/>
                    <a:pt x="71" y="201"/>
                    <a:pt x="71" y="197"/>
                  </a:cubicBezTo>
                  <a:cubicBezTo>
                    <a:pt x="72" y="193"/>
                    <a:pt x="68" y="193"/>
                    <a:pt x="72" y="188"/>
                  </a:cubicBezTo>
                  <a:cubicBezTo>
                    <a:pt x="75" y="183"/>
                    <a:pt x="70" y="180"/>
                    <a:pt x="74" y="178"/>
                  </a:cubicBezTo>
                  <a:cubicBezTo>
                    <a:pt x="77" y="176"/>
                    <a:pt x="75" y="172"/>
                    <a:pt x="78" y="167"/>
                  </a:cubicBezTo>
                  <a:cubicBezTo>
                    <a:pt x="81" y="162"/>
                    <a:pt x="80" y="162"/>
                    <a:pt x="75" y="168"/>
                  </a:cubicBezTo>
                  <a:cubicBezTo>
                    <a:pt x="69" y="173"/>
                    <a:pt x="71" y="168"/>
                    <a:pt x="67" y="169"/>
                  </a:cubicBezTo>
                  <a:cubicBezTo>
                    <a:pt x="64" y="169"/>
                    <a:pt x="60" y="166"/>
                    <a:pt x="65" y="165"/>
                  </a:cubicBezTo>
                  <a:cubicBezTo>
                    <a:pt x="70" y="165"/>
                    <a:pt x="74" y="162"/>
                    <a:pt x="64" y="164"/>
                  </a:cubicBezTo>
                  <a:cubicBezTo>
                    <a:pt x="53" y="165"/>
                    <a:pt x="57" y="159"/>
                    <a:pt x="61" y="160"/>
                  </a:cubicBezTo>
                  <a:cubicBezTo>
                    <a:pt x="65" y="162"/>
                    <a:pt x="70" y="157"/>
                    <a:pt x="67" y="156"/>
                  </a:cubicBezTo>
                  <a:cubicBezTo>
                    <a:pt x="61" y="156"/>
                    <a:pt x="71" y="154"/>
                    <a:pt x="69" y="151"/>
                  </a:cubicBezTo>
                  <a:cubicBezTo>
                    <a:pt x="66" y="148"/>
                    <a:pt x="69" y="150"/>
                    <a:pt x="72" y="144"/>
                  </a:cubicBezTo>
                  <a:cubicBezTo>
                    <a:pt x="75" y="137"/>
                    <a:pt x="68" y="142"/>
                    <a:pt x="67" y="136"/>
                  </a:cubicBezTo>
                  <a:cubicBezTo>
                    <a:pt x="66" y="126"/>
                    <a:pt x="71" y="128"/>
                    <a:pt x="68" y="122"/>
                  </a:cubicBezTo>
                  <a:cubicBezTo>
                    <a:pt x="65" y="116"/>
                    <a:pt x="72" y="118"/>
                    <a:pt x="76" y="118"/>
                  </a:cubicBezTo>
                  <a:cubicBezTo>
                    <a:pt x="80" y="118"/>
                    <a:pt x="80" y="114"/>
                    <a:pt x="77" y="111"/>
                  </a:cubicBezTo>
                  <a:cubicBezTo>
                    <a:pt x="74" y="108"/>
                    <a:pt x="86" y="113"/>
                    <a:pt x="79" y="105"/>
                  </a:cubicBezTo>
                  <a:cubicBezTo>
                    <a:pt x="74" y="99"/>
                    <a:pt x="91" y="109"/>
                    <a:pt x="85" y="102"/>
                  </a:cubicBezTo>
                  <a:cubicBezTo>
                    <a:pt x="78" y="94"/>
                    <a:pt x="88" y="101"/>
                    <a:pt x="86" y="94"/>
                  </a:cubicBezTo>
                  <a:cubicBezTo>
                    <a:pt x="85" y="87"/>
                    <a:pt x="89" y="88"/>
                    <a:pt x="94" y="91"/>
                  </a:cubicBezTo>
                  <a:cubicBezTo>
                    <a:pt x="98" y="94"/>
                    <a:pt x="98" y="89"/>
                    <a:pt x="104" y="91"/>
                  </a:cubicBezTo>
                  <a:cubicBezTo>
                    <a:pt x="109" y="94"/>
                    <a:pt x="117" y="88"/>
                    <a:pt x="123" y="89"/>
                  </a:cubicBezTo>
                  <a:cubicBezTo>
                    <a:pt x="129" y="90"/>
                    <a:pt x="122" y="86"/>
                    <a:pt x="132" y="87"/>
                  </a:cubicBezTo>
                  <a:cubicBezTo>
                    <a:pt x="141" y="87"/>
                    <a:pt x="133" y="91"/>
                    <a:pt x="136" y="94"/>
                  </a:cubicBezTo>
                  <a:cubicBezTo>
                    <a:pt x="139" y="98"/>
                    <a:pt x="116" y="116"/>
                    <a:pt x="111" y="119"/>
                  </a:cubicBezTo>
                  <a:cubicBezTo>
                    <a:pt x="107" y="122"/>
                    <a:pt x="121" y="117"/>
                    <a:pt x="117" y="121"/>
                  </a:cubicBezTo>
                  <a:cubicBezTo>
                    <a:pt x="113" y="126"/>
                    <a:pt x="107" y="131"/>
                    <a:pt x="113" y="130"/>
                  </a:cubicBezTo>
                  <a:cubicBezTo>
                    <a:pt x="119" y="128"/>
                    <a:pt x="120" y="122"/>
                    <a:pt x="137" y="125"/>
                  </a:cubicBezTo>
                  <a:cubicBezTo>
                    <a:pt x="154" y="127"/>
                    <a:pt x="161" y="121"/>
                    <a:pt x="165" y="129"/>
                  </a:cubicBezTo>
                  <a:cubicBezTo>
                    <a:pt x="170" y="136"/>
                    <a:pt x="164" y="133"/>
                    <a:pt x="156" y="153"/>
                  </a:cubicBezTo>
                  <a:cubicBezTo>
                    <a:pt x="149" y="174"/>
                    <a:pt x="145" y="174"/>
                    <a:pt x="140" y="172"/>
                  </a:cubicBezTo>
                  <a:cubicBezTo>
                    <a:pt x="135" y="171"/>
                    <a:pt x="142" y="173"/>
                    <a:pt x="141" y="176"/>
                  </a:cubicBezTo>
                  <a:cubicBezTo>
                    <a:pt x="140" y="178"/>
                    <a:pt x="152" y="178"/>
                    <a:pt x="145" y="182"/>
                  </a:cubicBezTo>
                  <a:cubicBezTo>
                    <a:pt x="138" y="185"/>
                    <a:pt x="138" y="181"/>
                    <a:pt x="136" y="185"/>
                  </a:cubicBezTo>
                  <a:cubicBezTo>
                    <a:pt x="134" y="190"/>
                    <a:pt x="122" y="190"/>
                    <a:pt x="130" y="191"/>
                  </a:cubicBezTo>
                  <a:cubicBezTo>
                    <a:pt x="144" y="194"/>
                    <a:pt x="135" y="184"/>
                    <a:pt x="150" y="190"/>
                  </a:cubicBezTo>
                  <a:cubicBezTo>
                    <a:pt x="164" y="196"/>
                    <a:pt x="161" y="200"/>
                    <a:pt x="167" y="204"/>
                  </a:cubicBezTo>
                  <a:cubicBezTo>
                    <a:pt x="174" y="209"/>
                    <a:pt x="169" y="214"/>
                    <a:pt x="177" y="231"/>
                  </a:cubicBezTo>
                  <a:cubicBezTo>
                    <a:pt x="184" y="247"/>
                    <a:pt x="181" y="242"/>
                    <a:pt x="191" y="246"/>
                  </a:cubicBezTo>
                  <a:cubicBezTo>
                    <a:pt x="202" y="249"/>
                    <a:pt x="197" y="256"/>
                    <a:pt x="205" y="258"/>
                  </a:cubicBezTo>
                  <a:cubicBezTo>
                    <a:pt x="212" y="261"/>
                    <a:pt x="203" y="264"/>
                    <a:pt x="211" y="274"/>
                  </a:cubicBezTo>
                  <a:cubicBezTo>
                    <a:pt x="219" y="283"/>
                    <a:pt x="214" y="283"/>
                    <a:pt x="208" y="279"/>
                  </a:cubicBezTo>
                  <a:cubicBezTo>
                    <a:pt x="201" y="274"/>
                    <a:pt x="200" y="277"/>
                    <a:pt x="208" y="282"/>
                  </a:cubicBezTo>
                  <a:cubicBezTo>
                    <a:pt x="217" y="287"/>
                    <a:pt x="224" y="299"/>
                    <a:pt x="218" y="301"/>
                  </a:cubicBezTo>
                  <a:cubicBezTo>
                    <a:pt x="213" y="304"/>
                    <a:pt x="209" y="308"/>
                    <a:pt x="214" y="308"/>
                  </a:cubicBezTo>
                  <a:cubicBezTo>
                    <a:pt x="218" y="308"/>
                    <a:pt x="218" y="315"/>
                    <a:pt x="223" y="307"/>
                  </a:cubicBezTo>
                  <a:cubicBezTo>
                    <a:pt x="227" y="299"/>
                    <a:pt x="254" y="304"/>
                    <a:pt x="255" y="321"/>
                  </a:cubicBezTo>
                  <a:close/>
                  <a:moveTo>
                    <a:pt x="71" y="240"/>
                  </a:moveTo>
                  <a:cubicBezTo>
                    <a:pt x="68" y="242"/>
                    <a:pt x="61" y="242"/>
                    <a:pt x="66" y="240"/>
                  </a:cubicBezTo>
                  <a:cubicBezTo>
                    <a:pt x="71" y="237"/>
                    <a:pt x="72" y="234"/>
                    <a:pt x="68" y="234"/>
                  </a:cubicBezTo>
                  <a:cubicBezTo>
                    <a:pt x="65" y="234"/>
                    <a:pt x="64" y="226"/>
                    <a:pt x="60" y="221"/>
                  </a:cubicBezTo>
                  <a:cubicBezTo>
                    <a:pt x="57" y="217"/>
                    <a:pt x="48" y="222"/>
                    <a:pt x="42" y="222"/>
                  </a:cubicBezTo>
                  <a:cubicBezTo>
                    <a:pt x="36" y="222"/>
                    <a:pt x="41" y="226"/>
                    <a:pt x="32" y="227"/>
                  </a:cubicBezTo>
                  <a:cubicBezTo>
                    <a:pt x="23" y="230"/>
                    <a:pt x="31" y="238"/>
                    <a:pt x="21" y="239"/>
                  </a:cubicBezTo>
                  <a:cubicBezTo>
                    <a:pt x="11" y="240"/>
                    <a:pt x="26" y="241"/>
                    <a:pt x="14" y="246"/>
                  </a:cubicBezTo>
                  <a:cubicBezTo>
                    <a:pt x="0" y="252"/>
                    <a:pt x="33" y="266"/>
                    <a:pt x="34" y="258"/>
                  </a:cubicBezTo>
                  <a:cubicBezTo>
                    <a:pt x="34" y="252"/>
                    <a:pt x="39" y="246"/>
                    <a:pt x="41" y="254"/>
                  </a:cubicBezTo>
                  <a:cubicBezTo>
                    <a:pt x="43" y="261"/>
                    <a:pt x="46" y="257"/>
                    <a:pt x="47" y="262"/>
                  </a:cubicBezTo>
                  <a:cubicBezTo>
                    <a:pt x="48" y="268"/>
                    <a:pt x="48" y="264"/>
                    <a:pt x="56" y="262"/>
                  </a:cubicBezTo>
                  <a:cubicBezTo>
                    <a:pt x="63" y="261"/>
                    <a:pt x="59" y="270"/>
                    <a:pt x="66" y="260"/>
                  </a:cubicBezTo>
                  <a:cubicBezTo>
                    <a:pt x="70" y="254"/>
                    <a:pt x="73" y="258"/>
                    <a:pt x="73" y="255"/>
                  </a:cubicBezTo>
                  <a:cubicBezTo>
                    <a:pt x="73" y="251"/>
                    <a:pt x="68" y="254"/>
                    <a:pt x="70" y="252"/>
                  </a:cubicBezTo>
                  <a:cubicBezTo>
                    <a:pt x="72" y="250"/>
                    <a:pt x="72" y="243"/>
                    <a:pt x="73" y="247"/>
                  </a:cubicBezTo>
                  <a:cubicBezTo>
                    <a:pt x="74" y="252"/>
                    <a:pt x="76" y="254"/>
                    <a:pt x="77" y="250"/>
                  </a:cubicBezTo>
                  <a:cubicBezTo>
                    <a:pt x="78" y="247"/>
                    <a:pt x="75" y="239"/>
                    <a:pt x="71" y="240"/>
                  </a:cubicBezTo>
                  <a:close/>
                  <a:moveTo>
                    <a:pt x="95" y="264"/>
                  </a:moveTo>
                  <a:cubicBezTo>
                    <a:pt x="101" y="266"/>
                    <a:pt x="107" y="255"/>
                    <a:pt x="102" y="251"/>
                  </a:cubicBezTo>
                  <a:cubicBezTo>
                    <a:pt x="101" y="249"/>
                    <a:pt x="89" y="263"/>
                    <a:pt x="95" y="264"/>
                  </a:cubicBezTo>
                  <a:close/>
                  <a:moveTo>
                    <a:pt x="98" y="290"/>
                  </a:moveTo>
                  <a:cubicBezTo>
                    <a:pt x="95" y="294"/>
                    <a:pt x="102" y="300"/>
                    <a:pt x="106" y="294"/>
                  </a:cubicBezTo>
                  <a:cubicBezTo>
                    <a:pt x="110" y="289"/>
                    <a:pt x="102" y="283"/>
                    <a:pt x="98" y="290"/>
                  </a:cubicBezTo>
                  <a:close/>
                  <a:moveTo>
                    <a:pt x="79" y="203"/>
                  </a:moveTo>
                  <a:cubicBezTo>
                    <a:pt x="77" y="208"/>
                    <a:pt x="79" y="212"/>
                    <a:pt x="84" y="212"/>
                  </a:cubicBezTo>
                  <a:cubicBezTo>
                    <a:pt x="88" y="212"/>
                    <a:pt x="82" y="198"/>
                    <a:pt x="79" y="203"/>
                  </a:cubicBezTo>
                  <a:close/>
                  <a:moveTo>
                    <a:pt x="174" y="390"/>
                  </a:moveTo>
                  <a:cubicBezTo>
                    <a:pt x="181" y="396"/>
                    <a:pt x="187" y="392"/>
                    <a:pt x="184" y="389"/>
                  </a:cubicBezTo>
                  <a:cubicBezTo>
                    <a:pt x="181" y="387"/>
                    <a:pt x="179" y="387"/>
                    <a:pt x="174" y="390"/>
                  </a:cubicBezTo>
                  <a:close/>
                  <a:moveTo>
                    <a:pt x="56" y="102"/>
                  </a:moveTo>
                  <a:cubicBezTo>
                    <a:pt x="59" y="100"/>
                    <a:pt x="59" y="94"/>
                    <a:pt x="58" y="93"/>
                  </a:cubicBezTo>
                  <a:cubicBezTo>
                    <a:pt x="57" y="92"/>
                    <a:pt x="51" y="97"/>
                    <a:pt x="44" y="100"/>
                  </a:cubicBezTo>
                  <a:cubicBezTo>
                    <a:pt x="42" y="101"/>
                    <a:pt x="45" y="104"/>
                    <a:pt x="43" y="106"/>
                  </a:cubicBezTo>
                  <a:cubicBezTo>
                    <a:pt x="41" y="109"/>
                    <a:pt x="40" y="103"/>
                    <a:pt x="38" y="104"/>
                  </a:cubicBezTo>
                  <a:cubicBezTo>
                    <a:pt x="36" y="106"/>
                    <a:pt x="33" y="109"/>
                    <a:pt x="37" y="111"/>
                  </a:cubicBezTo>
                  <a:cubicBezTo>
                    <a:pt x="41" y="114"/>
                    <a:pt x="31" y="113"/>
                    <a:pt x="40" y="116"/>
                  </a:cubicBezTo>
                  <a:cubicBezTo>
                    <a:pt x="46" y="117"/>
                    <a:pt x="33" y="117"/>
                    <a:pt x="36" y="122"/>
                  </a:cubicBezTo>
                  <a:cubicBezTo>
                    <a:pt x="40" y="127"/>
                    <a:pt x="39" y="121"/>
                    <a:pt x="42" y="121"/>
                  </a:cubicBezTo>
                  <a:cubicBezTo>
                    <a:pt x="46" y="121"/>
                    <a:pt x="43" y="119"/>
                    <a:pt x="46" y="117"/>
                  </a:cubicBezTo>
                  <a:cubicBezTo>
                    <a:pt x="49" y="115"/>
                    <a:pt x="52" y="116"/>
                    <a:pt x="52" y="114"/>
                  </a:cubicBezTo>
                  <a:cubicBezTo>
                    <a:pt x="51" y="112"/>
                    <a:pt x="56" y="112"/>
                    <a:pt x="53" y="110"/>
                  </a:cubicBezTo>
                  <a:cubicBezTo>
                    <a:pt x="51" y="109"/>
                    <a:pt x="54" y="108"/>
                    <a:pt x="53" y="106"/>
                  </a:cubicBezTo>
                  <a:cubicBezTo>
                    <a:pt x="52" y="104"/>
                    <a:pt x="56" y="107"/>
                    <a:pt x="59" y="104"/>
                  </a:cubicBezTo>
                  <a:cubicBezTo>
                    <a:pt x="63" y="102"/>
                    <a:pt x="53" y="105"/>
                    <a:pt x="56" y="102"/>
                  </a:cubicBezTo>
                  <a:close/>
                  <a:moveTo>
                    <a:pt x="34" y="125"/>
                  </a:moveTo>
                  <a:cubicBezTo>
                    <a:pt x="32" y="127"/>
                    <a:pt x="29" y="124"/>
                    <a:pt x="26" y="127"/>
                  </a:cubicBezTo>
                  <a:cubicBezTo>
                    <a:pt x="24" y="129"/>
                    <a:pt x="34" y="134"/>
                    <a:pt x="37" y="129"/>
                  </a:cubicBezTo>
                  <a:cubicBezTo>
                    <a:pt x="40" y="125"/>
                    <a:pt x="35" y="124"/>
                    <a:pt x="34" y="125"/>
                  </a:cubicBezTo>
                  <a:close/>
                  <a:moveTo>
                    <a:pt x="31" y="137"/>
                  </a:moveTo>
                  <a:cubicBezTo>
                    <a:pt x="25" y="135"/>
                    <a:pt x="27" y="149"/>
                    <a:pt x="31" y="149"/>
                  </a:cubicBezTo>
                  <a:cubicBezTo>
                    <a:pt x="35" y="148"/>
                    <a:pt x="29" y="144"/>
                    <a:pt x="31" y="143"/>
                  </a:cubicBezTo>
                  <a:cubicBezTo>
                    <a:pt x="33" y="141"/>
                    <a:pt x="33" y="138"/>
                    <a:pt x="31" y="137"/>
                  </a:cubicBezTo>
                  <a:close/>
                  <a:moveTo>
                    <a:pt x="62" y="141"/>
                  </a:moveTo>
                  <a:cubicBezTo>
                    <a:pt x="58" y="140"/>
                    <a:pt x="59" y="125"/>
                    <a:pt x="56" y="125"/>
                  </a:cubicBezTo>
                  <a:cubicBezTo>
                    <a:pt x="52" y="124"/>
                    <a:pt x="55" y="132"/>
                    <a:pt x="53" y="134"/>
                  </a:cubicBezTo>
                  <a:cubicBezTo>
                    <a:pt x="52" y="135"/>
                    <a:pt x="49" y="127"/>
                    <a:pt x="47" y="129"/>
                  </a:cubicBezTo>
                  <a:cubicBezTo>
                    <a:pt x="45" y="131"/>
                    <a:pt x="48" y="132"/>
                    <a:pt x="48" y="134"/>
                  </a:cubicBezTo>
                  <a:cubicBezTo>
                    <a:pt x="48" y="135"/>
                    <a:pt x="40" y="133"/>
                    <a:pt x="46" y="138"/>
                  </a:cubicBezTo>
                  <a:cubicBezTo>
                    <a:pt x="48" y="140"/>
                    <a:pt x="48" y="136"/>
                    <a:pt x="51" y="138"/>
                  </a:cubicBezTo>
                  <a:cubicBezTo>
                    <a:pt x="54" y="141"/>
                    <a:pt x="49" y="139"/>
                    <a:pt x="53" y="144"/>
                  </a:cubicBezTo>
                  <a:cubicBezTo>
                    <a:pt x="56" y="147"/>
                    <a:pt x="57" y="144"/>
                    <a:pt x="62" y="145"/>
                  </a:cubicBezTo>
                  <a:cubicBezTo>
                    <a:pt x="67" y="145"/>
                    <a:pt x="60" y="150"/>
                    <a:pt x="62" y="151"/>
                  </a:cubicBezTo>
                  <a:cubicBezTo>
                    <a:pt x="64" y="153"/>
                    <a:pt x="70" y="145"/>
                    <a:pt x="70" y="142"/>
                  </a:cubicBezTo>
                  <a:cubicBezTo>
                    <a:pt x="71" y="140"/>
                    <a:pt x="66" y="142"/>
                    <a:pt x="62" y="141"/>
                  </a:cubicBezTo>
                  <a:close/>
                  <a:moveTo>
                    <a:pt x="64" y="170"/>
                  </a:moveTo>
                  <a:cubicBezTo>
                    <a:pt x="59" y="169"/>
                    <a:pt x="60" y="164"/>
                    <a:pt x="56" y="167"/>
                  </a:cubicBezTo>
                  <a:cubicBezTo>
                    <a:pt x="53" y="171"/>
                    <a:pt x="54" y="170"/>
                    <a:pt x="59" y="172"/>
                  </a:cubicBezTo>
                  <a:cubicBezTo>
                    <a:pt x="62" y="174"/>
                    <a:pt x="57" y="174"/>
                    <a:pt x="58" y="177"/>
                  </a:cubicBezTo>
                  <a:cubicBezTo>
                    <a:pt x="59" y="179"/>
                    <a:pt x="54" y="176"/>
                    <a:pt x="54" y="180"/>
                  </a:cubicBezTo>
                  <a:cubicBezTo>
                    <a:pt x="54" y="183"/>
                    <a:pt x="62" y="179"/>
                    <a:pt x="68" y="178"/>
                  </a:cubicBezTo>
                  <a:cubicBezTo>
                    <a:pt x="74" y="177"/>
                    <a:pt x="70" y="172"/>
                    <a:pt x="64" y="170"/>
                  </a:cubicBezTo>
                  <a:close/>
                  <a:moveTo>
                    <a:pt x="55" y="196"/>
                  </a:moveTo>
                  <a:cubicBezTo>
                    <a:pt x="54" y="193"/>
                    <a:pt x="47" y="200"/>
                    <a:pt x="50" y="202"/>
                  </a:cubicBezTo>
                  <a:cubicBezTo>
                    <a:pt x="52" y="204"/>
                    <a:pt x="55" y="197"/>
                    <a:pt x="56" y="201"/>
                  </a:cubicBezTo>
                  <a:cubicBezTo>
                    <a:pt x="57" y="205"/>
                    <a:pt x="53" y="205"/>
                    <a:pt x="55" y="206"/>
                  </a:cubicBezTo>
                  <a:cubicBezTo>
                    <a:pt x="56" y="208"/>
                    <a:pt x="57" y="206"/>
                    <a:pt x="60" y="204"/>
                  </a:cubicBezTo>
                  <a:cubicBezTo>
                    <a:pt x="64" y="202"/>
                    <a:pt x="60" y="199"/>
                    <a:pt x="60" y="194"/>
                  </a:cubicBezTo>
                  <a:cubicBezTo>
                    <a:pt x="59" y="190"/>
                    <a:pt x="56" y="198"/>
                    <a:pt x="55" y="196"/>
                  </a:cubicBezTo>
                  <a:close/>
                  <a:moveTo>
                    <a:pt x="62" y="197"/>
                  </a:moveTo>
                  <a:cubicBezTo>
                    <a:pt x="64" y="200"/>
                    <a:pt x="72" y="183"/>
                    <a:pt x="69" y="185"/>
                  </a:cubicBezTo>
                  <a:cubicBezTo>
                    <a:pt x="66" y="186"/>
                    <a:pt x="60" y="193"/>
                    <a:pt x="62" y="197"/>
                  </a:cubicBezTo>
                  <a:close/>
                  <a:moveTo>
                    <a:pt x="128" y="77"/>
                  </a:moveTo>
                  <a:cubicBezTo>
                    <a:pt x="126" y="77"/>
                    <a:pt x="128" y="83"/>
                    <a:pt x="132" y="83"/>
                  </a:cubicBezTo>
                  <a:cubicBezTo>
                    <a:pt x="136" y="83"/>
                    <a:pt x="130" y="76"/>
                    <a:pt x="128" y="77"/>
                  </a:cubicBezTo>
                  <a:close/>
                  <a:moveTo>
                    <a:pt x="141" y="75"/>
                  </a:moveTo>
                  <a:cubicBezTo>
                    <a:pt x="139" y="72"/>
                    <a:pt x="134" y="75"/>
                    <a:pt x="136" y="72"/>
                  </a:cubicBezTo>
                  <a:cubicBezTo>
                    <a:pt x="138" y="69"/>
                    <a:pt x="136" y="69"/>
                    <a:pt x="133" y="68"/>
                  </a:cubicBezTo>
                  <a:cubicBezTo>
                    <a:pt x="130" y="66"/>
                    <a:pt x="128" y="72"/>
                    <a:pt x="130" y="75"/>
                  </a:cubicBezTo>
                  <a:cubicBezTo>
                    <a:pt x="133" y="79"/>
                    <a:pt x="136" y="75"/>
                    <a:pt x="138" y="77"/>
                  </a:cubicBezTo>
                  <a:cubicBezTo>
                    <a:pt x="140" y="80"/>
                    <a:pt x="144" y="76"/>
                    <a:pt x="143" y="75"/>
                  </a:cubicBezTo>
                  <a:cubicBezTo>
                    <a:pt x="142" y="74"/>
                    <a:pt x="142" y="78"/>
                    <a:pt x="141" y="75"/>
                  </a:cubicBezTo>
                  <a:close/>
                  <a:moveTo>
                    <a:pt x="137" y="80"/>
                  </a:moveTo>
                  <a:cubicBezTo>
                    <a:pt x="136" y="81"/>
                    <a:pt x="137" y="84"/>
                    <a:pt x="138" y="84"/>
                  </a:cubicBezTo>
                  <a:cubicBezTo>
                    <a:pt x="140" y="84"/>
                    <a:pt x="139" y="80"/>
                    <a:pt x="137" y="80"/>
                  </a:cubicBezTo>
                  <a:close/>
                  <a:moveTo>
                    <a:pt x="143" y="65"/>
                  </a:moveTo>
                  <a:cubicBezTo>
                    <a:pt x="143" y="66"/>
                    <a:pt x="145" y="64"/>
                    <a:pt x="146" y="65"/>
                  </a:cubicBezTo>
                  <a:cubicBezTo>
                    <a:pt x="148" y="65"/>
                    <a:pt x="151" y="60"/>
                    <a:pt x="148" y="61"/>
                  </a:cubicBezTo>
                  <a:cubicBezTo>
                    <a:pt x="146" y="63"/>
                    <a:pt x="145" y="59"/>
                    <a:pt x="143" y="65"/>
                  </a:cubicBezTo>
                  <a:close/>
                  <a:moveTo>
                    <a:pt x="144" y="69"/>
                  </a:moveTo>
                  <a:cubicBezTo>
                    <a:pt x="143" y="71"/>
                    <a:pt x="146" y="71"/>
                    <a:pt x="147" y="70"/>
                  </a:cubicBezTo>
                  <a:cubicBezTo>
                    <a:pt x="147" y="69"/>
                    <a:pt x="144" y="65"/>
                    <a:pt x="144" y="69"/>
                  </a:cubicBezTo>
                  <a:close/>
                  <a:moveTo>
                    <a:pt x="136" y="59"/>
                  </a:moveTo>
                  <a:cubicBezTo>
                    <a:pt x="135" y="61"/>
                    <a:pt x="139" y="64"/>
                    <a:pt x="140" y="64"/>
                  </a:cubicBezTo>
                  <a:cubicBezTo>
                    <a:pt x="141" y="63"/>
                    <a:pt x="138" y="58"/>
                    <a:pt x="136" y="59"/>
                  </a:cubicBezTo>
                  <a:close/>
                  <a:moveTo>
                    <a:pt x="182" y="17"/>
                  </a:moveTo>
                  <a:cubicBezTo>
                    <a:pt x="183" y="15"/>
                    <a:pt x="181" y="12"/>
                    <a:pt x="180" y="16"/>
                  </a:cubicBezTo>
                  <a:cubicBezTo>
                    <a:pt x="179" y="19"/>
                    <a:pt x="178" y="14"/>
                    <a:pt x="179" y="10"/>
                  </a:cubicBezTo>
                  <a:cubicBezTo>
                    <a:pt x="180" y="5"/>
                    <a:pt x="169" y="15"/>
                    <a:pt x="171" y="15"/>
                  </a:cubicBezTo>
                  <a:cubicBezTo>
                    <a:pt x="174" y="15"/>
                    <a:pt x="179" y="18"/>
                    <a:pt x="178" y="20"/>
                  </a:cubicBezTo>
                  <a:cubicBezTo>
                    <a:pt x="176" y="23"/>
                    <a:pt x="170" y="20"/>
                    <a:pt x="170" y="24"/>
                  </a:cubicBezTo>
                  <a:cubicBezTo>
                    <a:pt x="170" y="29"/>
                    <a:pt x="172" y="24"/>
                    <a:pt x="174" y="27"/>
                  </a:cubicBezTo>
                  <a:cubicBezTo>
                    <a:pt x="176" y="30"/>
                    <a:pt x="176" y="24"/>
                    <a:pt x="179" y="27"/>
                  </a:cubicBezTo>
                  <a:cubicBezTo>
                    <a:pt x="182" y="29"/>
                    <a:pt x="175" y="36"/>
                    <a:pt x="179" y="40"/>
                  </a:cubicBezTo>
                  <a:cubicBezTo>
                    <a:pt x="181" y="43"/>
                    <a:pt x="180" y="36"/>
                    <a:pt x="181" y="34"/>
                  </a:cubicBezTo>
                  <a:cubicBezTo>
                    <a:pt x="183" y="32"/>
                    <a:pt x="183" y="29"/>
                    <a:pt x="182" y="27"/>
                  </a:cubicBezTo>
                  <a:cubicBezTo>
                    <a:pt x="181" y="24"/>
                    <a:pt x="183" y="24"/>
                    <a:pt x="184" y="18"/>
                  </a:cubicBezTo>
                  <a:cubicBezTo>
                    <a:pt x="186" y="12"/>
                    <a:pt x="182" y="20"/>
                    <a:pt x="182" y="17"/>
                  </a:cubicBezTo>
                  <a:close/>
                  <a:moveTo>
                    <a:pt x="185" y="4"/>
                  </a:moveTo>
                  <a:cubicBezTo>
                    <a:pt x="183" y="4"/>
                    <a:pt x="184" y="7"/>
                    <a:pt x="182" y="8"/>
                  </a:cubicBezTo>
                  <a:cubicBezTo>
                    <a:pt x="181" y="9"/>
                    <a:pt x="181" y="10"/>
                    <a:pt x="183" y="13"/>
                  </a:cubicBezTo>
                  <a:cubicBezTo>
                    <a:pt x="184" y="16"/>
                    <a:pt x="184" y="10"/>
                    <a:pt x="185" y="9"/>
                  </a:cubicBezTo>
                  <a:cubicBezTo>
                    <a:pt x="187" y="8"/>
                    <a:pt x="186" y="5"/>
                    <a:pt x="185" y="4"/>
                  </a:cubicBezTo>
                  <a:close/>
                  <a:moveTo>
                    <a:pt x="189" y="0"/>
                  </a:moveTo>
                  <a:cubicBezTo>
                    <a:pt x="187" y="0"/>
                    <a:pt x="186" y="4"/>
                    <a:pt x="189" y="6"/>
                  </a:cubicBezTo>
                  <a:cubicBezTo>
                    <a:pt x="191" y="7"/>
                    <a:pt x="192" y="0"/>
                    <a:pt x="189" y="0"/>
                  </a:cubicBezTo>
                  <a:close/>
                </a:path>
              </a:pathLst>
            </a:custGeom>
            <a:grpFill/>
            <a:ln w="6350" cap="rnd" cmpd="sng">
              <a:noFill/>
              <a:prstDash val="solid"/>
              <a:round/>
              <a:headEnd/>
              <a:tailEnd/>
            </a:ln>
          </p:spPr>
          <p:txBody>
            <a:bodyPr/>
            <a:lstStyle/>
            <a:p>
              <a:pPr>
                <a:defRPr/>
              </a:pPr>
              <a:endParaRPr lang="en-GB"/>
            </a:p>
          </p:txBody>
        </p:sp>
        <p:sp>
          <p:nvSpPr>
            <p:cNvPr id="49" name="Freeform 72"/>
            <p:cNvSpPr>
              <a:spLocks/>
            </p:cNvSpPr>
            <p:nvPr/>
          </p:nvSpPr>
          <p:spPr bwMode="auto">
            <a:xfrm>
              <a:off x="1180" y="1600"/>
              <a:ext cx="31" cy="22"/>
            </a:xfrm>
            <a:custGeom>
              <a:avLst/>
              <a:gdLst/>
              <a:ahLst/>
              <a:cxnLst>
                <a:cxn ang="0">
                  <a:pos x="3" y="2"/>
                </a:cxn>
                <a:cxn ang="0">
                  <a:pos x="7" y="7"/>
                </a:cxn>
                <a:cxn ang="0">
                  <a:pos x="10" y="3"/>
                </a:cxn>
                <a:cxn ang="0">
                  <a:pos x="3" y="2"/>
                </a:cxn>
              </a:cxnLst>
              <a:rect l="0" t="0" r="r" b="b"/>
              <a:pathLst>
                <a:path w="13" h="9">
                  <a:moveTo>
                    <a:pt x="3" y="2"/>
                  </a:moveTo>
                  <a:cubicBezTo>
                    <a:pt x="0" y="2"/>
                    <a:pt x="3" y="5"/>
                    <a:pt x="7" y="7"/>
                  </a:cubicBezTo>
                  <a:cubicBezTo>
                    <a:pt x="10" y="9"/>
                    <a:pt x="13" y="7"/>
                    <a:pt x="10" y="3"/>
                  </a:cubicBezTo>
                  <a:cubicBezTo>
                    <a:pt x="6" y="0"/>
                    <a:pt x="5" y="2"/>
                    <a:pt x="3" y="2"/>
                  </a:cubicBezTo>
                  <a:close/>
                </a:path>
              </a:pathLst>
            </a:custGeom>
            <a:grpFill/>
            <a:ln w="6350" cap="rnd" cmpd="sng">
              <a:noFill/>
              <a:prstDash val="solid"/>
              <a:round/>
              <a:headEnd/>
              <a:tailEnd/>
            </a:ln>
          </p:spPr>
          <p:txBody>
            <a:bodyPr/>
            <a:lstStyle/>
            <a:p>
              <a:pPr>
                <a:defRPr/>
              </a:pPr>
              <a:endParaRPr lang="en-GB"/>
            </a:p>
          </p:txBody>
        </p:sp>
        <p:sp>
          <p:nvSpPr>
            <p:cNvPr id="50" name="Freeform 73"/>
            <p:cNvSpPr>
              <a:spLocks/>
            </p:cNvSpPr>
            <p:nvPr/>
          </p:nvSpPr>
          <p:spPr bwMode="auto">
            <a:xfrm>
              <a:off x="1218" y="1624"/>
              <a:ext cx="22" cy="24"/>
            </a:xfrm>
            <a:custGeom>
              <a:avLst/>
              <a:gdLst/>
              <a:ahLst/>
              <a:cxnLst>
                <a:cxn ang="0">
                  <a:pos x="1" y="4"/>
                </a:cxn>
                <a:cxn ang="0">
                  <a:pos x="4" y="7"/>
                </a:cxn>
                <a:cxn ang="0">
                  <a:pos x="8" y="8"/>
                </a:cxn>
                <a:cxn ang="0">
                  <a:pos x="1" y="4"/>
                </a:cxn>
              </a:cxnLst>
              <a:rect l="0" t="0" r="r" b="b"/>
              <a:pathLst>
                <a:path w="9" h="10">
                  <a:moveTo>
                    <a:pt x="1" y="4"/>
                  </a:moveTo>
                  <a:cubicBezTo>
                    <a:pt x="1" y="5"/>
                    <a:pt x="2" y="6"/>
                    <a:pt x="4" y="7"/>
                  </a:cubicBezTo>
                  <a:cubicBezTo>
                    <a:pt x="6" y="8"/>
                    <a:pt x="6" y="10"/>
                    <a:pt x="8" y="8"/>
                  </a:cubicBezTo>
                  <a:cubicBezTo>
                    <a:pt x="9" y="6"/>
                    <a:pt x="0" y="0"/>
                    <a:pt x="1" y="4"/>
                  </a:cubicBezTo>
                  <a:close/>
                </a:path>
              </a:pathLst>
            </a:custGeom>
            <a:grpFill/>
            <a:ln w="6350" cap="rnd" cmpd="sng">
              <a:noFill/>
              <a:prstDash val="solid"/>
              <a:round/>
              <a:headEnd/>
              <a:tailEnd/>
            </a:ln>
          </p:spPr>
          <p:txBody>
            <a:bodyPr/>
            <a:lstStyle/>
            <a:p>
              <a:pPr>
                <a:defRPr/>
              </a:pPr>
              <a:endParaRPr lang="en-GB"/>
            </a:p>
          </p:txBody>
        </p:sp>
        <p:sp>
          <p:nvSpPr>
            <p:cNvPr id="51" name="Freeform 74"/>
            <p:cNvSpPr>
              <a:spLocks/>
            </p:cNvSpPr>
            <p:nvPr/>
          </p:nvSpPr>
          <p:spPr bwMode="auto">
            <a:xfrm>
              <a:off x="1214" y="1653"/>
              <a:ext cx="21" cy="35"/>
            </a:xfrm>
            <a:custGeom>
              <a:avLst/>
              <a:gdLst/>
              <a:ahLst/>
              <a:cxnLst>
                <a:cxn ang="0">
                  <a:pos x="5" y="4"/>
                </a:cxn>
                <a:cxn ang="0">
                  <a:pos x="1" y="2"/>
                </a:cxn>
                <a:cxn ang="0">
                  <a:pos x="5" y="11"/>
                </a:cxn>
                <a:cxn ang="0">
                  <a:pos x="8" y="11"/>
                </a:cxn>
                <a:cxn ang="0">
                  <a:pos x="5" y="4"/>
                </a:cxn>
              </a:cxnLst>
              <a:rect l="0" t="0" r="r" b="b"/>
              <a:pathLst>
                <a:path w="9" h="15">
                  <a:moveTo>
                    <a:pt x="5" y="4"/>
                  </a:moveTo>
                  <a:cubicBezTo>
                    <a:pt x="1" y="3"/>
                    <a:pt x="3" y="0"/>
                    <a:pt x="1" y="2"/>
                  </a:cubicBezTo>
                  <a:cubicBezTo>
                    <a:pt x="0" y="3"/>
                    <a:pt x="2" y="7"/>
                    <a:pt x="5" y="11"/>
                  </a:cubicBezTo>
                  <a:cubicBezTo>
                    <a:pt x="8" y="15"/>
                    <a:pt x="9" y="12"/>
                    <a:pt x="8" y="11"/>
                  </a:cubicBezTo>
                  <a:cubicBezTo>
                    <a:pt x="7" y="9"/>
                    <a:pt x="8" y="5"/>
                    <a:pt x="5" y="4"/>
                  </a:cubicBezTo>
                  <a:close/>
                </a:path>
              </a:pathLst>
            </a:custGeom>
            <a:grpFill/>
            <a:ln w="6350" cap="rnd" cmpd="sng">
              <a:noFill/>
              <a:prstDash val="solid"/>
              <a:round/>
              <a:headEnd/>
              <a:tailEnd/>
            </a:ln>
          </p:spPr>
          <p:txBody>
            <a:bodyPr/>
            <a:lstStyle/>
            <a:p>
              <a:pPr>
                <a:defRPr/>
              </a:pPr>
              <a:endParaRPr lang="en-GB"/>
            </a:p>
          </p:txBody>
        </p:sp>
        <p:sp>
          <p:nvSpPr>
            <p:cNvPr id="52" name="Freeform 75"/>
            <p:cNvSpPr>
              <a:spLocks/>
            </p:cNvSpPr>
            <p:nvPr/>
          </p:nvSpPr>
          <p:spPr bwMode="auto">
            <a:xfrm>
              <a:off x="1197" y="1586"/>
              <a:ext cx="36" cy="48"/>
            </a:xfrm>
            <a:custGeom>
              <a:avLst/>
              <a:gdLst/>
              <a:ahLst/>
              <a:cxnLst>
                <a:cxn ang="0">
                  <a:pos x="6" y="4"/>
                </a:cxn>
                <a:cxn ang="0">
                  <a:pos x="2" y="3"/>
                </a:cxn>
                <a:cxn ang="0">
                  <a:pos x="3" y="8"/>
                </a:cxn>
                <a:cxn ang="0">
                  <a:pos x="11" y="15"/>
                </a:cxn>
                <a:cxn ang="0">
                  <a:pos x="12" y="11"/>
                </a:cxn>
                <a:cxn ang="0">
                  <a:pos x="6" y="4"/>
                </a:cxn>
              </a:cxnLst>
              <a:rect l="0" t="0" r="r" b="b"/>
              <a:pathLst>
                <a:path w="15" h="20">
                  <a:moveTo>
                    <a:pt x="6" y="4"/>
                  </a:moveTo>
                  <a:cubicBezTo>
                    <a:pt x="5" y="0"/>
                    <a:pt x="1" y="0"/>
                    <a:pt x="2" y="3"/>
                  </a:cubicBezTo>
                  <a:cubicBezTo>
                    <a:pt x="3" y="5"/>
                    <a:pt x="0" y="4"/>
                    <a:pt x="3" y="8"/>
                  </a:cubicBezTo>
                  <a:cubicBezTo>
                    <a:pt x="5" y="10"/>
                    <a:pt x="5" y="6"/>
                    <a:pt x="11" y="15"/>
                  </a:cubicBezTo>
                  <a:cubicBezTo>
                    <a:pt x="14" y="20"/>
                    <a:pt x="15" y="16"/>
                    <a:pt x="12" y="11"/>
                  </a:cubicBezTo>
                  <a:cubicBezTo>
                    <a:pt x="8" y="5"/>
                    <a:pt x="8" y="9"/>
                    <a:pt x="6" y="4"/>
                  </a:cubicBezTo>
                  <a:close/>
                </a:path>
              </a:pathLst>
            </a:custGeom>
            <a:grpFill/>
            <a:ln w="6350" cap="rnd" cmpd="sng">
              <a:noFill/>
              <a:prstDash val="solid"/>
              <a:round/>
              <a:headEnd/>
              <a:tailEnd/>
            </a:ln>
          </p:spPr>
          <p:txBody>
            <a:bodyPr/>
            <a:lstStyle/>
            <a:p>
              <a:pPr>
                <a:defRPr/>
              </a:pPr>
              <a:endParaRPr lang="en-GB"/>
            </a:p>
          </p:txBody>
        </p:sp>
        <p:sp>
          <p:nvSpPr>
            <p:cNvPr id="53" name="Freeform 76"/>
            <p:cNvSpPr>
              <a:spLocks/>
            </p:cNvSpPr>
            <p:nvPr/>
          </p:nvSpPr>
          <p:spPr bwMode="auto">
            <a:xfrm>
              <a:off x="1209" y="1584"/>
              <a:ext cx="36" cy="33"/>
            </a:xfrm>
            <a:custGeom>
              <a:avLst/>
              <a:gdLst/>
              <a:ahLst/>
              <a:cxnLst>
                <a:cxn ang="0">
                  <a:pos x="11" y="6"/>
                </a:cxn>
                <a:cxn ang="0">
                  <a:pos x="7" y="3"/>
                </a:cxn>
                <a:cxn ang="0">
                  <a:pos x="3" y="0"/>
                </a:cxn>
                <a:cxn ang="0">
                  <a:pos x="2" y="4"/>
                </a:cxn>
                <a:cxn ang="0">
                  <a:pos x="9" y="10"/>
                </a:cxn>
                <a:cxn ang="0">
                  <a:pos x="12" y="9"/>
                </a:cxn>
                <a:cxn ang="0">
                  <a:pos x="11" y="6"/>
                </a:cxn>
              </a:cxnLst>
              <a:rect l="0" t="0" r="r" b="b"/>
              <a:pathLst>
                <a:path w="15" h="14">
                  <a:moveTo>
                    <a:pt x="11" y="6"/>
                  </a:moveTo>
                  <a:cubicBezTo>
                    <a:pt x="7" y="6"/>
                    <a:pt x="10" y="3"/>
                    <a:pt x="7" y="3"/>
                  </a:cubicBezTo>
                  <a:cubicBezTo>
                    <a:pt x="3" y="3"/>
                    <a:pt x="7" y="0"/>
                    <a:pt x="3" y="0"/>
                  </a:cubicBezTo>
                  <a:cubicBezTo>
                    <a:pt x="0" y="0"/>
                    <a:pt x="0" y="0"/>
                    <a:pt x="2" y="4"/>
                  </a:cubicBezTo>
                  <a:cubicBezTo>
                    <a:pt x="4" y="8"/>
                    <a:pt x="6" y="7"/>
                    <a:pt x="9" y="10"/>
                  </a:cubicBezTo>
                  <a:cubicBezTo>
                    <a:pt x="11" y="14"/>
                    <a:pt x="15" y="10"/>
                    <a:pt x="12" y="9"/>
                  </a:cubicBezTo>
                  <a:cubicBezTo>
                    <a:pt x="9" y="8"/>
                    <a:pt x="14" y="7"/>
                    <a:pt x="11" y="6"/>
                  </a:cubicBezTo>
                  <a:close/>
                </a:path>
              </a:pathLst>
            </a:custGeom>
            <a:grpFill/>
            <a:ln w="6350" cap="rnd" cmpd="sng">
              <a:noFill/>
              <a:prstDash val="solid"/>
              <a:round/>
              <a:headEnd/>
              <a:tailEnd/>
            </a:ln>
          </p:spPr>
          <p:txBody>
            <a:bodyPr/>
            <a:lstStyle/>
            <a:p>
              <a:pPr>
                <a:defRPr/>
              </a:pPr>
              <a:endParaRPr lang="en-GB"/>
            </a:p>
          </p:txBody>
        </p:sp>
        <p:sp>
          <p:nvSpPr>
            <p:cNvPr id="54" name="Freeform 77"/>
            <p:cNvSpPr>
              <a:spLocks/>
            </p:cNvSpPr>
            <p:nvPr/>
          </p:nvSpPr>
          <p:spPr bwMode="auto">
            <a:xfrm>
              <a:off x="1242" y="1581"/>
              <a:ext cx="15" cy="24"/>
            </a:xfrm>
            <a:custGeom>
              <a:avLst/>
              <a:gdLst/>
              <a:ahLst/>
              <a:cxnLst>
                <a:cxn ang="0">
                  <a:pos x="3" y="4"/>
                </a:cxn>
                <a:cxn ang="0">
                  <a:pos x="1" y="3"/>
                </a:cxn>
                <a:cxn ang="0">
                  <a:pos x="1" y="9"/>
                </a:cxn>
                <a:cxn ang="0">
                  <a:pos x="1" y="9"/>
                </a:cxn>
                <a:cxn ang="0">
                  <a:pos x="4" y="8"/>
                </a:cxn>
                <a:cxn ang="0">
                  <a:pos x="3" y="4"/>
                </a:cxn>
              </a:cxnLst>
              <a:rect l="0" t="0" r="r" b="b"/>
              <a:pathLst>
                <a:path w="6" h="10">
                  <a:moveTo>
                    <a:pt x="3" y="4"/>
                  </a:moveTo>
                  <a:cubicBezTo>
                    <a:pt x="1" y="2"/>
                    <a:pt x="0" y="0"/>
                    <a:pt x="1" y="3"/>
                  </a:cubicBezTo>
                  <a:cubicBezTo>
                    <a:pt x="2" y="5"/>
                    <a:pt x="0" y="6"/>
                    <a:pt x="1" y="9"/>
                  </a:cubicBezTo>
                  <a:cubicBezTo>
                    <a:pt x="1" y="9"/>
                    <a:pt x="1" y="9"/>
                    <a:pt x="1" y="9"/>
                  </a:cubicBezTo>
                  <a:cubicBezTo>
                    <a:pt x="3" y="7"/>
                    <a:pt x="3" y="10"/>
                    <a:pt x="4" y="8"/>
                  </a:cubicBezTo>
                  <a:cubicBezTo>
                    <a:pt x="6" y="6"/>
                    <a:pt x="4" y="7"/>
                    <a:pt x="3" y="4"/>
                  </a:cubicBezTo>
                  <a:close/>
                </a:path>
              </a:pathLst>
            </a:custGeom>
            <a:grpFill/>
            <a:ln w="6350" cap="rnd" cmpd="sng">
              <a:noFill/>
              <a:prstDash val="solid"/>
              <a:round/>
              <a:headEnd/>
              <a:tailEnd/>
            </a:ln>
          </p:spPr>
          <p:txBody>
            <a:bodyPr/>
            <a:lstStyle/>
            <a:p>
              <a:pPr>
                <a:defRPr/>
              </a:pPr>
              <a:endParaRPr lang="en-GB"/>
            </a:p>
          </p:txBody>
        </p:sp>
        <p:sp>
          <p:nvSpPr>
            <p:cNvPr id="55" name="Freeform 78"/>
            <p:cNvSpPr>
              <a:spLocks/>
            </p:cNvSpPr>
            <p:nvPr/>
          </p:nvSpPr>
          <p:spPr bwMode="auto">
            <a:xfrm>
              <a:off x="1235" y="1581"/>
              <a:ext cx="7" cy="14"/>
            </a:xfrm>
            <a:custGeom>
              <a:avLst/>
              <a:gdLst/>
              <a:ahLst/>
              <a:cxnLst>
                <a:cxn ang="0">
                  <a:pos x="1" y="1"/>
                </a:cxn>
                <a:cxn ang="0">
                  <a:pos x="2" y="5"/>
                </a:cxn>
                <a:cxn ang="0">
                  <a:pos x="1" y="1"/>
                </a:cxn>
              </a:cxnLst>
              <a:rect l="0" t="0" r="r" b="b"/>
              <a:pathLst>
                <a:path w="3" h="6">
                  <a:moveTo>
                    <a:pt x="1" y="1"/>
                  </a:moveTo>
                  <a:cubicBezTo>
                    <a:pt x="0" y="1"/>
                    <a:pt x="1" y="6"/>
                    <a:pt x="2" y="5"/>
                  </a:cubicBezTo>
                  <a:cubicBezTo>
                    <a:pt x="3" y="5"/>
                    <a:pt x="2" y="0"/>
                    <a:pt x="1" y="1"/>
                  </a:cubicBezTo>
                  <a:close/>
                </a:path>
              </a:pathLst>
            </a:custGeom>
            <a:grpFill/>
            <a:ln w="6350" cap="rnd" cmpd="sng">
              <a:noFill/>
              <a:prstDash val="solid"/>
              <a:round/>
              <a:headEnd/>
              <a:tailEnd/>
            </a:ln>
          </p:spPr>
          <p:txBody>
            <a:bodyPr/>
            <a:lstStyle/>
            <a:p>
              <a:pPr>
                <a:defRPr/>
              </a:pPr>
              <a:endParaRPr lang="en-GB"/>
            </a:p>
          </p:txBody>
        </p:sp>
        <p:sp>
          <p:nvSpPr>
            <p:cNvPr id="56" name="Freeform 79"/>
            <p:cNvSpPr>
              <a:spLocks/>
            </p:cNvSpPr>
            <p:nvPr/>
          </p:nvSpPr>
          <p:spPr bwMode="auto">
            <a:xfrm>
              <a:off x="1254" y="1588"/>
              <a:ext cx="10" cy="7"/>
            </a:xfrm>
            <a:custGeom>
              <a:avLst/>
              <a:gdLst/>
              <a:ahLst/>
              <a:cxnLst>
                <a:cxn ang="0">
                  <a:pos x="2" y="0"/>
                </a:cxn>
                <a:cxn ang="0">
                  <a:pos x="2" y="3"/>
                </a:cxn>
                <a:cxn ang="0">
                  <a:pos x="2" y="0"/>
                </a:cxn>
              </a:cxnLst>
              <a:rect l="0" t="0" r="r" b="b"/>
              <a:pathLst>
                <a:path w="4" h="3">
                  <a:moveTo>
                    <a:pt x="2" y="0"/>
                  </a:moveTo>
                  <a:cubicBezTo>
                    <a:pt x="1" y="0"/>
                    <a:pt x="0" y="3"/>
                    <a:pt x="2" y="3"/>
                  </a:cubicBezTo>
                  <a:cubicBezTo>
                    <a:pt x="3" y="3"/>
                    <a:pt x="4" y="1"/>
                    <a:pt x="2" y="0"/>
                  </a:cubicBezTo>
                  <a:close/>
                </a:path>
              </a:pathLst>
            </a:custGeom>
            <a:grpFill/>
            <a:ln w="6350" cap="rnd" cmpd="sng">
              <a:noFill/>
              <a:prstDash val="solid"/>
              <a:round/>
              <a:headEnd/>
              <a:tailEnd/>
            </a:ln>
          </p:spPr>
          <p:txBody>
            <a:bodyPr/>
            <a:lstStyle/>
            <a:p>
              <a:pPr>
                <a:defRPr/>
              </a:pPr>
              <a:endParaRPr lang="en-GB"/>
            </a:p>
          </p:txBody>
        </p:sp>
        <p:sp>
          <p:nvSpPr>
            <p:cNvPr id="57" name="Freeform 80"/>
            <p:cNvSpPr>
              <a:spLocks noEditPoints="1"/>
            </p:cNvSpPr>
            <p:nvPr/>
          </p:nvSpPr>
          <p:spPr bwMode="auto">
            <a:xfrm>
              <a:off x="1066" y="3236"/>
              <a:ext cx="808" cy="639"/>
            </a:xfrm>
            <a:custGeom>
              <a:avLst/>
              <a:gdLst/>
              <a:ahLst/>
              <a:cxnLst>
                <a:cxn ang="0">
                  <a:pos x="312" y="61"/>
                </a:cxn>
                <a:cxn ang="0">
                  <a:pos x="287" y="86"/>
                </a:cxn>
                <a:cxn ang="0">
                  <a:pos x="252" y="102"/>
                </a:cxn>
                <a:cxn ang="0">
                  <a:pos x="250" y="112"/>
                </a:cxn>
                <a:cxn ang="0">
                  <a:pos x="225" y="157"/>
                </a:cxn>
                <a:cxn ang="0">
                  <a:pos x="238" y="174"/>
                </a:cxn>
                <a:cxn ang="0">
                  <a:pos x="214" y="209"/>
                </a:cxn>
                <a:cxn ang="0">
                  <a:pos x="204" y="215"/>
                </a:cxn>
                <a:cxn ang="0">
                  <a:pos x="177" y="240"/>
                </a:cxn>
                <a:cxn ang="0">
                  <a:pos x="143" y="241"/>
                </a:cxn>
                <a:cxn ang="0">
                  <a:pos x="122" y="246"/>
                </a:cxn>
                <a:cxn ang="0">
                  <a:pos x="104" y="254"/>
                </a:cxn>
                <a:cxn ang="0">
                  <a:pos x="97" y="263"/>
                </a:cxn>
                <a:cxn ang="0">
                  <a:pos x="86" y="260"/>
                </a:cxn>
                <a:cxn ang="0">
                  <a:pos x="73" y="239"/>
                </a:cxn>
                <a:cxn ang="0">
                  <a:pos x="50" y="226"/>
                </a:cxn>
                <a:cxn ang="0">
                  <a:pos x="55" y="199"/>
                </a:cxn>
                <a:cxn ang="0">
                  <a:pos x="57" y="191"/>
                </a:cxn>
                <a:cxn ang="0">
                  <a:pos x="57" y="170"/>
                </a:cxn>
                <a:cxn ang="0">
                  <a:pos x="53" y="156"/>
                </a:cxn>
                <a:cxn ang="0">
                  <a:pos x="53" y="142"/>
                </a:cxn>
                <a:cxn ang="0">
                  <a:pos x="60" y="130"/>
                </a:cxn>
                <a:cxn ang="0">
                  <a:pos x="64" y="102"/>
                </a:cxn>
                <a:cxn ang="0">
                  <a:pos x="75" y="75"/>
                </a:cxn>
                <a:cxn ang="0">
                  <a:pos x="63" y="65"/>
                </a:cxn>
                <a:cxn ang="0">
                  <a:pos x="45" y="68"/>
                </a:cxn>
                <a:cxn ang="0">
                  <a:pos x="30" y="69"/>
                </a:cxn>
                <a:cxn ang="0">
                  <a:pos x="32" y="59"/>
                </a:cxn>
                <a:cxn ang="0">
                  <a:pos x="15" y="68"/>
                </a:cxn>
                <a:cxn ang="0">
                  <a:pos x="11" y="46"/>
                </a:cxn>
                <a:cxn ang="0">
                  <a:pos x="5" y="33"/>
                </a:cxn>
                <a:cxn ang="0">
                  <a:pos x="22" y="18"/>
                </a:cxn>
                <a:cxn ang="0">
                  <a:pos x="34" y="5"/>
                </a:cxn>
                <a:cxn ang="0">
                  <a:pos x="68" y="10"/>
                </a:cxn>
                <a:cxn ang="0">
                  <a:pos x="100" y="10"/>
                </a:cxn>
                <a:cxn ang="0">
                  <a:pos x="150" y="14"/>
                </a:cxn>
                <a:cxn ang="0">
                  <a:pos x="173" y="16"/>
                </a:cxn>
                <a:cxn ang="0">
                  <a:pos x="190" y="16"/>
                </a:cxn>
                <a:cxn ang="0">
                  <a:pos x="199" y="23"/>
                </a:cxn>
                <a:cxn ang="0">
                  <a:pos x="217" y="34"/>
                </a:cxn>
                <a:cxn ang="0">
                  <a:pos x="231" y="38"/>
                </a:cxn>
                <a:cxn ang="0">
                  <a:pos x="246" y="39"/>
                </a:cxn>
                <a:cxn ang="0">
                  <a:pos x="269" y="42"/>
                </a:cxn>
                <a:cxn ang="0">
                  <a:pos x="276" y="46"/>
                </a:cxn>
                <a:cxn ang="0">
                  <a:pos x="296" y="51"/>
                </a:cxn>
                <a:cxn ang="0">
                  <a:pos x="310" y="48"/>
                </a:cxn>
                <a:cxn ang="0">
                  <a:pos x="312" y="61"/>
                </a:cxn>
                <a:cxn ang="0">
                  <a:pos x="311" y="137"/>
                </a:cxn>
                <a:cxn ang="0">
                  <a:pos x="292" y="148"/>
                </a:cxn>
                <a:cxn ang="0">
                  <a:pos x="297" y="148"/>
                </a:cxn>
                <a:cxn ang="0">
                  <a:pos x="306" y="155"/>
                </a:cxn>
                <a:cxn ang="0">
                  <a:pos x="319" y="142"/>
                </a:cxn>
                <a:cxn ang="0">
                  <a:pos x="311" y="137"/>
                </a:cxn>
                <a:cxn ang="0">
                  <a:pos x="327" y="133"/>
                </a:cxn>
                <a:cxn ang="0">
                  <a:pos x="335" y="136"/>
                </a:cxn>
                <a:cxn ang="0">
                  <a:pos x="338" y="132"/>
                </a:cxn>
                <a:cxn ang="0">
                  <a:pos x="327" y="133"/>
                </a:cxn>
                <a:cxn ang="0">
                  <a:pos x="263" y="170"/>
                </a:cxn>
                <a:cxn ang="0">
                  <a:pos x="271" y="162"/>
                </a:cxn>
                <a:cxn ang="0">
                  <a:pos x="263" y="170"/>
                </a:cxn>
              </a:cxnLst>
              <a:rect l="0" t="0" r="r" b="b"/>
              <a:pathLst>
                <a:path w="339" h="268">
                  <a:moveTo>
                    <a:pt x="312" y="61"/>
                  </a:moveTo>
                  <a:cubicBezTo>
                    <a:pt x="319" y="74"/>
                    <a:pt x="288" y="79"/>
                    <a:pt x="287" y="86"/>
                  </a:cubicBezTo>
                  <a:cubicBezTo>
                    <a:pt x="286" y="93"/>
                    <a:pt x="256" y="93"/>
                    <a:pt x="252" y="102"/>
                  </a:cubicBezTo>
                  <a:cubicBezTo>
                    <a:pt x="250" y="108"/>
                    <a:pt x="264" y="107"/>
                    <a:pt x="250" y="112"/>
                  </a:cubicBezTo>
                  <a:cubicBezTo>
                    <a:pt x="244" y="115"/>
                    <a:pt x="222" y="145"/>
                    <a:pt x="225" y="157"/>
                  </a:cubicBezTo>
                  <a:cubicBezTo>
                    <a:pt x="229" y="171"/>
                    <a:pt x="237" y="170"/>
                    <a:pt x="238" y="174"/>
                  </a:cubicBezTo>
                  <a:cubicBezTo>
                    <a:pt x="238" y="178"/>
                    <a:pt x="211" y="190"/>
                    <a:pt x="214" y="209"/>
                  </a:cubicBezTo>
                  <a:cubicBezTo>
                    <a:pt x="214" y="215"/>
                    <a:pt x="215" y="214"/>
                    <a:pt x="204" y="215"/>
                  </a:cubicBezTo>
                  <a:cubicBezTo>
                    <a:pt x="185" y="216"/>
                    <a:pt x="185" y="246"/>
                    <a:pt x="177" y="240"/>
                  </a:cubicBezTo>
                  <a:cubicBezTo>
                    <a:pt x="173" y="236"/>
                    <a:pt x="157" y="247"/>
                    <a:pt x="143" y="241"/>
                  </a:cubicBezTo>
                  <a:cubicBezTo>
                    <a:pt x="133" y="236"/>
                    <a:pt x="123" y="241"/>
                    <a:pt x="122" y="246"/>
                  </a:cubicBezTo>
                  <a:cubicBezTo>
                    <a:pt x="120" y="252"/>
                    <a:pt x="108" y="247"/>
                    <a:pt x="104" y="254"/>
                  </a:cubicBezTo>
                  <a:cubicBezTo>
                    <a:pt x="101" y="261"/>
                    <a:pt x="99" y="260"/>
                    <a:pt x="97" y="263"/>
                  </a:cubicBezTo>
                  <a:cubicBezTo>
                    <a:pt x="96" y="267"/>
                    <a:pt x="93" y="268"/>
                    <a:pt x="86" y="260"/>
                  </a:cubicBezTo>
                  <a:cubicBezTo>
                    <a:pt x="78" y="252"/>
                    <a:pt x="73" y="245"/>
                    <a:pt x="73" y="239"/>
                  </a:cubicBezTo>
                  <a:cubicBezTo>
                    <a:pt x="73" y="233"/>
                    <a:pt x="60" y="221"/>
                    <a:pt x="50" y="226"/>
                  </a:cubicBezTo>
                  <a:cubicBezTo>
                    <a:pt x="48" y="221"/>
                    <a:pt x="46" y="207"/>
                    <a:pt x="55" y="199"/>
                  </a:cubicBezTo>
                  <a:cubicBezTo>
                    <a:pt x="64" y="192"/>
                    <a:pt x="61" y="192"/>
                    <a:pt x="57" y="191"/>
                  </a:cubicBezTo>
                  <a:cubicBezTo>
                    <a:pt x="52" y="190"/>
                    <a:pt x="47" y="184"/>
                    <a:pt x="57" y="170"/>
                  </a:cubicBezTo>
                  <a:cubicBezTo>
                    <a:pt x="67" y="157"/>
                    <a:pt x="55" y="166"/>
                    <a:pt x="53" y="156"/>
                  </a:cubicBezTo>
                  <a:cubicBezTo>
                    <a:pt x="51" y="145"/>
                    <a:pt x="42" y="143"/>
                    <a:pt x="53" y="142"/>
                  </a:cubicBezTo>
                  <a:cubicBezTo>
                    <a:pt x="63" y="141"/>
                    <a:pt x="64" y="138"/>
                    <a:pt x="60" y="130"/>
                  </a:cubicBezTo>
                  <a:cubicBezTo>
                    <a:pt x="57" y="122"/>
                    <a:pt x="66" y="122"/>
                    <a:pt x="64" y="102"/>
                  </a:cubicBezTo>
                  <a:cubicBezTo>
                    <a:pt x="63" y="94"/>
                    <a:pt x="88" y="77"/>
                    <a:pt x="75" y="75"/>
                  </a:cubicBezTo>
                  <a:cubicBezTo>
                    <a:pt x="65" y="73"/>
                    <a:pt x="78" y="66"/>
                    <a:pt x="63" y="65"/>
                  </a:cubicBezTo>
                  <a:cubicBezTo>
                    <a:pt x="48" y="63"/>
                    <a:pt x="56" y="73"/>
                    <a:pt x="45" y="68"/>
                  </a:cubicBezTo>
                  <a:cubicBezTo>
                    <a:pt x="34" y="62"/>
                    <a:pt x="34" y="72"/>
                    <a:pt x="30" y="69"/>
                  </a:cubicBezTo>
                  <a:cubicBezTo>
                    <a:pt x="26" y="66"/>
                    <a:pt x="36" y="62"/>
                    <a:pt x="32" y="59"/>
                  </a:cubicBezTo>
                  <a:cubicBezTo>
                    <a:pt x="28" y="57"/>
                    <a:pt x="27" y="57"/>
                    <a:pt x="15" y="68"/>
                  </a:cubicBezTo>
                  <a:cubicBezTo>
                    <a:pt x="12" y="61"/>
                    <a:pt x="16" y="52"/>
                    <a:pt x="11" y="46"/>
                  </a:cubicBezTo>
                  <a:cubicBezTo>
                    <a:pt x="7" y="40"/>
                    <a:pt x="11" y="36"/>
                    <a:pt x="5" y="33"/>
                  </a:cubicBezTo>
                  <a:cubicBezTo>
                    <a:pt x="0" y="29"/>
                    <a:pt x="12" y="18"/>
                    <a:pt x="22" y="18"/>
                  </a:cubicBezTo>
                  <a:cubicBezTo>
                    <a:pt x="32" y="18"/>
                    <a:pt x="22" y="11"/>
                    <a:pt x="34" y="5"/>
                  </a:cubicBezTo>
                  <a:cubicBezTo>
                    <a:pt x="46" y="0"/>
                    <a:pt x="49" y="10"/>
                    <a:pt x="68" y="10"/>
                  </a:cubicBezTo>
                  <a:cubicBezTo>
                    <a:pt x="88" y="10"/>
                    <a:pt x="87" y="6"/>
                    <a:pt x="100" y="10"/>
                  </a:cubicBezTo>
                  <a:cubicBezTo>
                    <a:pt x="125" y="18"/>
                    <a:pt x="135" y="9"/>
                    <a:pt x="150" y="14"/>
                  </a:cubicBezTo>
                  <a:cubicBezTo>
                    <a:pt x="165" y="18"/>
                    <a:pt x="160" y="11"/>
                    <a:pt x="173" y="16"/>
                  </a:cubicBezTo>
                  <a:cubicBezTo>
                    <a:pt x="182" y="20"/>
                    <a:pt x="185" y="16"/>
                    <a:pt x="190" y="16"/>
                  </a:cubicBezTo>
                  <a:cubicBezTo>
                    <a:pt x="194" y="21"/>
                    <a:pt x="200" y="17"/>
                    <a:pt x="199" y="23"/>
                  </a:cubicBezTo>
                  <a:cubicBezTo>
                    <a:pt x="198" y="30"/>
                    <a:pt x="213" y="25"/>
                    <a:pt x="217" y="34"/>
                  </a:cubicBezTo>
                  <a:cubicBezTo>
                    <a:pt x="220" y="39"/>
                    <a:pt x="226" y="32"/>
                    <a:pt x="231" y="38"/>
                  </a:cubicBezTo>
                  <a:cubicBezTo>
                    <a:pt x="235" y="42"/>
                    <a:pt x="235" y="36"/>
                    <a:pt x="246" y="39"/>
                  </a:cubicBezTo>
                  <a:cubicBezTo>
                    <a:pt x="255" y="41"/>
                    <a:pt x="243" y="26"/>
                    <a:pt x="269" y="42"/>
                  </a:cubicBezTo>
                  <a:cubicBezTo>
                    <a:pt x="269" y="48"/>
                    <a:pt x="274" y="48"/>
                    <a:pt x="276" y="46"/>
                  </a:cubicBezTo>
                  <a:cubicBezTo>
                    <a:pt x="290" y="55"/>
                    <a:pt x="288" y="47"/>
                    <a:pt x="296" y="51"/>
                  </a:cubicBezTo>
                  <a:cubicBezTo>
                    <a:pt x="304" y="55"/>
                    <a:pt x="297" y="47"/>
                    <a:pt x="310" y="48"/>
                  </a:cubicBezTo>
                  <a:cubicBezTo>
                    <a:pt x="322" y="57"/>
                    <a:pt x="308" y="54"/>
                    <a:pt x="312" y="61"/>
                  </a:cubicBezTo>
                  <a:close/>
                  <a:moveTo>
                    <a:pt x="311" y="137"/>
                  </a:moveTo>
                  <a:cubicBezTo>
                    <a:pt x="310" y="129"/>
                    <a:pt x="288" y="144"/>
                    <a:pt x="292" y="148"/>
                  </a:cubicBezTo>
                  <a:cubicBezTo>
                    <a:pt x="293" y="149"/>
                    <a:pt x="292" y="150"/>
                    <a:pt x="297" y="148"/>
                  </a:cubicBezTo>
                  <a:cubicBezTo>
                    <a:pt x="301" y="146"/>
                    <a:pt x="299" y="151"/>
                    <a:pt x="306" y="155"/>
                  </a:cubicBezTo>
                  <a:cubicBezTo>
                    <a:pt x="312" y="160"/>
                    <a:pt x="314" y="149"/>
                    <a:pt x="319" y="142"/>
                  </a:cubicBezTo>
                  <a:cubicBezTo>
                    <a:pt x="323" y="135"/>
                    <a:pt x="311" y="145"/>
                    <a:pt x="311" y="137"/>
                  </a:cubicBezTo>
                  <a:close/>
                  <a:moveTo>
                    <a:pt x="327" y="133"/>
                  </a:moveTo>
                  <a:cubicBezTo>
                    <a:pt x="328" y="136"/>
                    <a:pt x="331" y="132"/>
                    <a:pt x="335" y="136"/>
                  </a:cubicBezTo>
                  <a:cubicBezTo>
                    <a:pt x="339" y="140"/>
                    <a:pt x="339" y="137"/>
                    <a:pt x="338" y="132"/>
                  </a:cubicBezTo>
                  <a:cubicBezTo>
                    <a:pt x="337" y="127"/>
                    <a:pt x="326" y="128"/>
                    <a:pt x="327" y="133"/>
                  </a:cubicBezTo>
                  <a:close/>
                  <a:moveTo>
                    <a:pt x="263" y="170"/>
                  </a:moveTo>
                  <a:cubicBezTo>
                    <a:pt x="265" y="173"/>
                    <a:pt x="274" y="165"/>
                    <a:pt x="271" y="162"/>
                  </a:cubicBezTo>
                  <a:cubicBezTo>
                    <a:pt x="268" y="158"/>
                    <a:pt x="260" y="168"/>
                    <a:pt x="263" y="170"/>
                  </a:cubicBezTo>
                  <a:close/>
                </a:path>
              </a:pathLst>
            </a:custGeom>
            <a:grpFill/>
            <a:ln w="6350" cap="rnd" cmpd="sng">
              <a:noFill/>
              <a:prstDash val="solid"/>
              <a:round/>
              <a:headEnd/>
              <a:tailEnd/>
            </a:ln>
          </p:spPr>
          <p:txBody>
            <a:bodyPr/>
            <a:lstStyle/>
            <a:p>
              <a:pPr>
                <a:defRPr/>
              </a:pPr>
              <a:endParaRPr lang="en-GB"/>
            </a:p>
          </p:txBody>
        </p:sp>
        <p:sp>
          <p:nvSpPr>
            <p:cNvPr id="58" name="Freeform 84"/>
            <p:cNvSpPr>
              <a:spLocks noEditPoints="1"/>
            </p:cNvSpPr>
            <p:nvPr/>
          </p:nvSpPr>
          <p:spPr bwMode="auto">
            <a:xfrm>
              <a:off x="2775" y="3398"/>
              <a:ext cx="511" cy="563"/>
            </a:xfrm>
            <a:custGeom>
              <a:avLst/>
              <a:gdLst/>
              <a:ahLst/>
              <a:cxnLst>
                <a:cxn ang="0">
                  <a:pos x="141" y="32"/>
                </a:cxn>
                <a:cxn ang="0">
                  <a:pos x="105" y="47"/>
                </a:cxn>
                <a:cxn ang="0">
                  <a:pos x="106" y="58"/>
                </a:cxn>
                <a:cxn ang="0">
                  <a:pos x="91" y="60"/>
                </a:cxn>
                <a:cxn ang="0">
                  <a:pos x="89" y="94"/>
                </a:cxn>
                <a:cxn ang="0">
                  <a:pos x="90" y="110"/>
                </a:cxn>
                <a:cxn ang="0">
                  <a:pos x="110" y="142"/>
                </a:cxn>
                <a:cxn ang="0">
                  <a:pos x="90" y="144"/>
                </a:cxn>
                <a:cxn ang="0">
                  <a:pos x="78" y="145"/>
                </a:cxn>
                <a:cxn ang="0">
                  <a:pos x="67" y="178"/>
                </a:cxn>
                <a:cxn ang="0">
                  <a:pos x="44" y="145"/>
                </a:cxn>
                <a:cxn ang="0">
                  <a:pos x="52" y="125"/>
                </a:cxn>
                <a:cxn ang="0">
                  <a:pos x="83" y="124"/>
                </a:cxn>
                <a:cxn ang="0">
                  <a:pos x="41" y="120"/>
                </a:cxn>
                <a:cxn ang="0">
                  <a:pos x="26" y="96"/>
                </a:cxn>
                <a:cxn ang="0">
                  <a:pos x="18" y="64"/>
                </a:cxn>
                <a:cxn ang="0">
                  <a:pos x="34" y="35"/>
                </a:cxn>
                <a:cxn ang="0">
                  <a:pos x="96" y="17"/>
                </a:cxn>
                <a:cxn ang="0">
                  <a:pos x="135" y="18"/>
                </a:cxn>
                <a:cxn ang="0">
                  <a:pos x="169" y="21"/>
                </a:cxn>
                <a:cxn ang="0">
                  <a:pos x="25" y="134"/>
                </a:cxn>
                <a:cxn ang="0">
                  <a:pos x="26" y="128"/>
                </a:cxn>
                <a:cxn ang="0">
                  <a:pos x="83" y="192"/>
                </a:cxn>
                <a:cxn ang="0">
                  <a:pos x="156" y="224"/>
                </a:cxn>
                <a:cxn ang="0">
                  <a:pos x="110" y="212"/>
                </a:cxn>
                <a:cxn ang="0">
                  <a:pos x="125" y="229"/>
                </a:cxn>
                <a:cxn ang="0">
                  <a:pos x="200" y="193"/>
                </a:cxn>
                <a:cxn ang="0">
                  <a:pos x="200" y="193"/>
                </a:cxn>
                <a:cxn ang="0">
                  <a:pos x="158" y="126"/>
                </a:cxn>
                <a:cxn ang="0">
                  <a:pos x="156" y="88"/>
                </a:cxn>
                <a:cxn ang="0">
                  <a:pos x="166" y="85"/>
                </a:cxn>
                <a:cxn ang="0">
                  <a:pos x="124" y="37"/>
                </a:cxn>
                <a:cxn ang="0">
                  <a:pos x="94" y="100"/>
                </a:cxn>
                <a:cxn ang="0">
                  <a:pos x="104" y="118"/>
                </a:cxn>
                <a:cxn ang="0">
                  <a:pos x="144" y="159"/>
                </a:cxn>
                <a:cxn ang="0">
                  <a:pos x="187" y="217"/>
                </a:cxn>
                <a:cxn ang="0">
                  <a:pos x="0" y="73"/>
                </a:cxn>
                <a:cxn ang="0">
                  <a:pos x="0" y="73"/>
                </a:cxn>
                <a:cxn ang="0">
                  <a:pos x="137" y="69"/>
                </a:cxn>
                <a:cxn ang="0">
                  <a:pos x="149" y="59"/>
                </a:cxn>
                <a:cxn ang="0">
                  <a:pos x="136" y="164"/>
                </a:cxn>
                <a:cxn ang="0">
                  <a:pos x="116" y="173"/>
                </a:cxn>
                <a:cxn ang="0">
                  <a:pos x="116" y="173"/>
                </a:cxn>
                <a:cxn ang="0">
                  <a:pos x="115" y="146"/>
                </a:cxn>
                <a:cxn ang="0">
                  <a:pos x="118" y="154"/>
                </a:cxn>
                <a:cxn ang="0">
                  <a:pos x="157" y="146"/>
                </a:cxn>
                <a:cxn ang="0">
                  <a:pos x="24" y="111"/>
                </a:cxn>
                <a:cxn ang="0">
                  <a:pos x="120" y="98"/>
                </a:cxn>
                <a:cxn ang="0">
                  <a:pos x="137" y="143"/>
                </a:cxn>
              </a:cxnLst>
              <a:rect l="0" t="0" r="r" b="b"/>
              <a:pathLst>
                <a:path w="214" h="236">
                  <a:moveTo>
                    <a:pt x="169" y="21"/>
                  </a:moveTo>
                  <a:cubicBezTo>
                    <a:pt x="162" y="24"/>
                    <a:pt x="167" y="34"/>
                    <a:pt x="159" y="39"/>
                  </a:cubicBezTo>
                  <a:cubicBezTo>
                    <a:pt x="159" y="30"/>
                    <a:pt x="151" y="38"/>
                    <a:pt x="141" y="32"/>
                  </a:cubicBezTo>
                  <a:cubicBezTo>
                    <a:pt x="132" y="27"/>
                    <a:pt x="134" y="37"/>
                    <a:pt x="125" y="33"/>
                  </a:cubicBezTo>
                  <a:cubicBezTo>
                    <a:pt x="116" y="30"/>
                    <a:pt x="117" y="38"/>
                    <a:pt x="107" y="40"/>
                  </a:cubicBezTo>
                  <a:cubicBezTo>
                    <a:pt x="97" y="41"/>
                    <a:pt x="107" y="42"/>
                    <a:pt x="105" y="47"/>
                  </a:cubicBezTo>
                  <a:cubicBezTo>
                    <a:pt x="103" y="52"/>
                    <a:pt x="108" y="47"/>
                    <a:pt x="114" y="54"/>
                  </a:cubicBezTo>
                  <a:cubicBezTo>
                    <a:pt x="121" y="61"/>
                    <a:pt x="119" y="61"/>
                    <a:pt x="111" y="57"/>
                  </a:cubicBezTo>
                  <a:cubicBezTo>
                    <a:pt x="104" y="53"/>
                    <a:pt x="98" y="49"/>
                    <a:pt x="106" y="58"/>
                  </a:cubicBezTo>
                  <a:cubicBezTo>
                    <a:pt x="113" y="67"/>
                    <a:pt x="109" y="67"/>
                    <a:pt x="101" y="59"/>
                  </a:cubicBezTo>
                  <a:cubicBezTo>
                    <a:pt x="93" y="51"/>
                    <a:pt x="93" y="57"/>
                    <a:pt x="99" y="63"/>
                  </a:cubicBezTo>
                  <a:cubicBezTo>
                    <a:pt x="104" y="68"/>
                    <a:pt x="92" y="69"/>
                    <a:pt x="91" y="60"/>
                  </a:cubicBezTo>
                  <a:cubicBezTo>
                    <a:pt x="89" y="49"/>
                    <a:pt x="80" y="55"/>
                    <a:pt x="81" y="49"/>
                  </a:cubicBezTo>
                  <a:cubicBezTo>
                    <a:pt x="83" y="38"/>
                    <a:pt x="75" y="47"/>
                    <a:pt x="73" y="53"/>
                  </a:cubicBezTo>
                  <a:cubicBezTo>
                    <a:pt x="67" y="66"/>
                    <a:pt x="99" y="86"/>
                    <a:pt x="89" y="94"/>
                  </a:cubicBezTo>
                  <a:cubicBezTo>
                    <a:pt x="84" y="98"/>
                    <a:pt x="90" y="86"/>
                    <a:pt x="83" y="87"/>
                  </a:cubicBezTo>
                  <a:cubicBezTo>
                    <a:pt x="73" y="87"/>
                    <a:pt x="92" y="99"/>
                    <a:pt x="77" y="100"/>
                  </a:cubicBezTo>
                  <a:cubicBezTo>
                    <a:pt x="63" y="102"/>
                    <a:pt x="88" y="104"/>
                    <a:pt x="90" y="110"/>
                  </a:cubicBezTo>
                  <a:cubicBezTo>
                    <a:pt x="93" y="116"/>
                    <a:pt x="96" y="112"/>
                    <a:pt x="98" y="117"/>
                  </a:cubicBezTo>
                  <a:cubicBezTo>
                    <a:pt x="101" y="123"/>
                    <a:pt x="111" y="122"/>
                    <a:pt x="110" y="128"/>
                  </a:cubicBezTo>
                  <a:cubicBezTo>
                    <a:pt x="108" y="133"/>
                    <a:pt x="113" y="140"/>
                    <a:pt x="110" y="142"/>
                  </a:cubicBezTo>
                  <a:cubicBezTo>
                    <a:pt x="106" y="144"/>
                    <a:pt x="101" y="136"/>
                    <a:pt x="98" y="132"/>
                  </a:cubicBezTo>
                  <a:cubicBezTo>
                    <a:pt x="95" y="127"/>
                    <a:pt x="83" y="134"/>
                    <a:pt x="86" y="138"/>
                  </a:cubicBezTo>
                  <a:cubicBezTo>
                    <a:pt x="90" y="142"/>
                    <a:pt x="85" y="144"/>
                    <a:pt x="90" y="144"/>
                  </a:cubicBezTo>
                  <a:cubicBezTo>
                    <a:pt x="96" y="144"/>
                    <a:pt x="100" y="151"/>
                    <a:pt x="95" y="152"/>
                  </a:cubicBezTo>
                  <a:cubicBezTo>
                    <a:pt x="91" y="153"/>
                    <a:pt x="87" y="158"/>
                    <a:pt x="86" y="153"/>
                  </a:cubicBezTo>
                  <a:cubicBezTo>
                    <a:pt x="85" y="148"/>
                    <a:pt x="84" y="146"/>
                    <a:pt x="78" y="145"/>
                  </a:cubicBezTo>
                  <a:cubicBezTo>
                    <a:pt x="72" y="145"/>
                    <a:pt x="93" y="181"/>
                    <a:pt x="87" y="183"/>
                  </a:cubicBezTo>
                  <a:cubicBezTo>
                    <a:pt x="81" y="186"/>
                    <a:pt x="75" y="159"/>
                    <a:pt x="73" y="175"/>
                  </a:cubicBezTo>
                  <a:cubicBezTo>
                    <a:pt x="72" y="184"/>
                    <a:pt x="67" y="189"/>
                    <a:pt x="67" y="178"/>
                  </a:cubicBezTo>
                  <a:cubicBezTo>
                    <a:pt x="67" y="168"/>
                    <a:pt x="59" y="156"/>
                    <a:pt x="58" y="168"/>
                  </a:cubicBezTo>
                  <a:cubicBezTo>
                    <a:pt x="57" y="180"/>
                    <a:pt x="45" y="162"/>
                    <a:pt x="48" y="157"/>
                  </a:cubicBezTo>
                  <a:cubicBezTo>
                    <a:pt x="52" y="153"/>
                    <a:pt x="51" y="144"/>
                    <a:pt x="44" y="145"/>
                  </a:cubicBezTo>
                  <a:cubicBezTo>
                    <a:pt x="37" y="145"/>
                    <a:pt x="44" y="141"/>
                    <a:pt x="38" y="137"/>
                  </a:cubicBezTo>
                  <a:cubicBezTo>
                    <a:pt x="33" y="134"/>
                    <a:pt x="41" y="137"/>
                    <a:pt x="41" y="129"/>
                  </a:cubicBezTo>
                  <a:cubicBezTo>
                    <a:pt x="42" y="120"/>
                    <a:pt x="48" y="129"/>
                    <a:pt x="52" y="125"/>
                  </a:cubicBezTo>
                  <a:cubicBezTo>
                    <a:pt x="56" y="120"/>
                    <a:pt x="57" y="120"/>
                    <a:pt x="66" y="125"/>
                  </a:cubicBezTo>
                  <a:cubicBezTo>
                    <a:pt x="76" y="130"/>
                    <a:pt x="76" y="133"/>
                    <a:pt x="84" y="130"/>
                  </a:cubicBezTo>
                  <a:cubicBezTo>
                    <a:pt x="93" y="127"/>
                    <a:pt x="88" y="124"/>
                    <a:pt x="83" y="124"/>
                  </a:cubicBezTo>
                  <a:cubicBezTo>
                    <a:pt x="78" y="125"/>
                    <a:pt x="74" y="118"/>
                    <a:pt x="68" y="120"/>
                  </a:cubicBezTo>
                  <a:cubicBezTo>
                    <a:pt x="62" y="122"/>
                    <a:pt x="66" y="116"/>
                    <a:pt x="54" y="119"/>
                  </a:cubicBezTo>
                  <a:cubicBezTo>
                    <a:pt x="41" y="122"/>
                    <a:pt x="46" y="115"/>
                    <a:pt x="41" y="120"/>
                  </a:cubicBezTo>
                  <a:cubicBezTo>
                    <a:pt x="35" y="125"/>
                    <a:pt x="37" y="114"/>
                    <a:pt x="29" y="106"/>
                  </a:cubicBezTo>
                  <a:cubicBezTo>
                    <a:pt x="21" y="98"/>
                    <a:pt x="44" y="104"/>
                    <a:pt x="37" y="99"/>
                  </a:cubicBezTo>
                  <a:cubicBezTo>
                    <a:pt x="25" y="92"/>
                    <a:pt x="30" y="104"/>
                    <a:pt x="26" y="96"/>
                  </a:cubicBezTo>
                  <a:cubicBezTo>
                    <a:pt x="23" y="91"/>
                    <a:pt x="19" y="93"/>
                    <a:pt x="11" y="75"/>
                  </a:cubicBezTo>
                  <a:cubicBezTo>
                    <a:pt x="13" y="73"/>
                    <a:pt x="19" y="73"/>
                    <a:pt x="20" y="70"/>
                  </a:cubicBezTo>
                  <a:cubicBezTo>
                    <a:pt x="20" y="68"/>
                    <a:pt x="16" y="67"/>
                    <a:pt x="18" y="64"/>
                  </a:cubicBezTo>
                  <a:cubicBezTo>
                    <a:pt x="19" y="61"/>
                    <a:pt x="26" y="64"/>
                    <a:pt x="27" y="57"/>
                  </a:cubicBezTo>
                  <a:cubicBezTo>
                    <a:pt x="28" y="42"/>
                    <a:pt x="32" y="51"/>
                    <a:pt x="35" y="45"/>
                  </a:cubicBezTo>
                  <a:cubicBezTo>
                    <a:pt x="37" y="39"/>
                    <a:pt x="33" y="39"/>
                    <a:pt x="34" y="35"/>
                  </a:cubicBezTo>
                  <a:cubicBezTo>
                    <a:pt x="69" y="33"/>
                    <a:pt x="49" y="21"/>
                    <a:pt x="65" y="25"/>
                  </a:cubicBezTo>
                  <a:cubicBezTo>
                    <a:pt x="82" y="30"/>
                    <a:pt x="75" y="19"/>
                    <a:pt x="82" y="18"/>
                  </a:cubicBezTo>
                  <a:cubicBezTo>
                    <a:pt x="91" y="24"/>
                    <a:pt x="86" y="14"/>
                    <a:pt x="96" y="17"/>
                  </a:cubicBezTo>
                  <a:cubicBezTo>
                    <a:pt x="106" y="19"/>
                    <a:pt x="112" y="8"/>
                    <a:pt x="116" y="12"/>
                  </a:cubicBezTo>
                  <a:cubicBezTo>
                    <a:pt x="120" y="15"/>
                    <a:pt x="120" y="6"/>
                    <a:pt x="124" y="14"/>
                  </a:cubicBezTo>
                  <a:cubicBezTo>
                    <a:pt x="129" y="22"/>
                    <a:pt x="129" y="11"/>
                    <a:pt x="135" y="18"/>
                  </a:cubicBezTo>
                  <a:cubicBezTo>
                    <a:pt x="141" y="26"/>
                    <a:pt x="145" y="20"/>
                    <a:pt x="156" y="19"/>
                  </a:cubicBezTo>
                  <a:cubicBezTo>
                    <a:pt x="168" y="19"/>
                    <a:pt x="152" y="0"/>
                    <a:pt x="166" y="6"/>
                  </a:cubicBezTo>
                  <a:cubicBezTo>
                    <a:pt x="175" y="11"/>
                    <a:pt x="176" y="18"/>
                    <a:pt x="169" y="21"/>
                  </a:cubicBezTo>
                  <a:close/>
                  <a:moveTo>
                    <a:pt x="25" y="134"/>
                  </a:moveTo>
                  <a:cubicBezTo>
                    <a:pt x="23" y="136"/>
                    <a:pt x="27" y="143"/>
                    <a:pt x="32" y="142"/>
                  </a:cubicBezTo>
                  <a:cubicBezTo>
                    <a:pt x="37" y="141"/>
                    <a:pt x="26" y="132"/>
                    <a:pt x="25" y="134"/>
                  </a:cubicBezTo>
                  <a:close/>
                  <a:moveTo>
                    <a:pt x="23" y="118"/>
                  </a:moveTo>
                  <a:cubicBezTo>
                    <a:pt x="21" y="122"/>
                    <a:pt x="17" y="117"/>
                    <a:pt x="18" y="123"/>
                  </a:cubicBezTo>
                  <a:cubicBezTo>
                    <a:pt x="19" y="128"/>
                    <a:pt x="22" y="126"/>
                    <a:pt x="26" y="128"/>
                  </a:cubicBezTo>
                  <a:cubicBezTo>
                    <a:pt x="30" y="130"/>
                    <a:pt x="30" y="128"/>
                    <a:pt x="27" y="124"/>
                  </a:cubicBezTo>
                  <a:cubicBezTo>
                    <a:pt x="24" y="121"/>
                    <a:pt x="24" y="115"/>
                    <a:pt x="23" y="118"/>
                  </a:cubicBezTo>
                  <a:close/>
                  <a:moveTo>
                    <a:pt x="83" y="192"/>
                  </a:moveTo>
                  <a:cubicBezTo>
                    <a:pt x="86" y="196"/>
                    <a:pt x="87" y="191"/>
                    <a:pt x="84" y="186"/>
                  </a:cubicBezTo>
                  <a:cubicBezTo>
                    <a:pt x="81" y="182"/>
                    <a:pt x="79" y="189"/>
                    <a:pt x="83" y="192"/>
                  </a:cubicBezTo>
                  <a:close/>
                  <a:moveTo>
                    <a:pt x="156" y="224"/>
                  </a:moveTo>
                  <a:cubicBezTo>
                    <a:pt x="147" y="230"/>
                    <a:pt x="157" y="218"/>
                    <a:pt x="146" y="220"/>
                  </a:cubicBezTo>
                  <a:cubicBezTo>
                    <a:pt x="136" y="222"/>
                    <a:pt x="136" y="214"/>
                    <a:pt x="121" y="218"/>
                  </a:cubicBezTo>
                  <a:cubicBezTo>
                    <a:pt x="112" y="220"/>
                    <a:pt x="115" y="209"/>
                    <a:pt x="110" y="212"/>
                  </a:cubicBezTo>
                  <a:cubicBezTo>
                    <a:pt x="105" y="215"/>
                    <a:pt x="102" y="206"/>
                    <a:pt x="101" y="210"/>
                  </a:cubicBezTo>
                  <a:cubicBezTo>
                    <a:pt x="100" y="214"/>
                    <a:pt x="96" y="211"/>
                    <a:pt x="97" y="220"/>
                  </a:cubicBezTo>
                  <a:cubicBezTo>
                    <a:pt x="98" y="228"/>
                    <a:pt x="113" y="219"/>
                    <a:pt x="125" y="229"/>
                  </a:cubicBezTo>
                  <a:cubicBezTo>
                    <a:pt x="134" y="236"/>
                    <a:pt x="142" y="230"/>
                    <a:pt x="156" y="230"/>
                  </a:cubicBezTo>
                  <a:cubicBezTo>
                    <a:pt x="170" y="230"/>
                    <a:pt x="167" y="217"/>
                    <a:pt x="156" y="224"/>
                  </a:cubicBezTo>
                  <a:close/>
                  <a:moveTo>
                    <a:pt x="200" y="193"/>
                  </a:moveTo>
                  <a:cubicBezTo>
                    <a:pt x="202" y="196"/>
                    <a:pt x="197" y="198"/>
                    <a:pt x="201" y="202"/>
                  </a:cubicBezTo>
                  <a:cubicBezTo>
                    <a:pt x="205" y="205"/>
                    <a:pt x="214" y="185"/>
                    <a:pt x="212" y="183"/>
                  </a:cubicBezTo>
                  <a:cubicBezTo>
                    <a:pt x="210" y="181"/>
                    <a:pt x="197" y="190"/>
                    <a:pt x="200" y="193"/>
                  </a:cubicBezTo>
                  <a:close/>
                  <a:moveTo>
                    <a:pt x="155" y="112"/>
                  </a:moveTo>
                  <a:cubicBezTo>
                    <a:pt x="153" y="113"/>
                    <a:pt x="154" y="115"/>
                    <a:pt x="156" y="117"/>
                  </a:cubicBezTo>
                  <a:cubicBezTo>
                    <a:pt x="158" y="118"/>
                    <a:pt x="151" y="129"/>
                    <a:pt x="158" y="126"/>
                  </a:cubicBezTo>
                  <a:cubicBezTo>
                    <a:pt x="164" y="123"/>
                    <a:pt x="162" y="108"/>
                    <a:pt x="155" y="112"/>
                  </a:cubicBezTo>
                  <a:close/>
                  <a:moveTo>
                    <a:pt x="166" y="85"/>
                  </a:moveTo>
                  <a:cubicBezTo>
                    <a:pt x="163" y="83"/>
                    <a:pt x="162" y="85"/>
                    <a:pt x="156" y="88"/>
                  </a:cubicBezTo>
                  <a:cubicBezTo>
                    <a:pt x="150" y="91"/>
                    <a:pt x="156" y="94"/>
                    <a:pt x="164" y="98"/>
                  </a:cubicBezTo>
                  <a:cubicBezTo>
                    <a:pt x="168" y="100"/>
                    <a:pt x="176" y="97"/>
                    <a:pt x="170" y="92"/>
                  </a:cubicBezTo>
                  <a:cubicBezTo>
                    <a:pt x="165" y="87"/>
                    <a:pt x="169" y="87"/>
                    <a:pt x="166" y="85"/>
                  </a:cubicBezTo>
                  <a:close/>
                  <a:moveTo>
                    <a:pt x="124" y="37"/>
                  </a:moveTo>
                  <a:cubicBezTo>
                    <a:pt x="120" y="37"/>
                    <a:pt x="119" y="43"/>
                    <a:pt x="123" y="44"/>
                  </a:cubicBezTo>
                  <a:cubicBezTo>
                    <a:pt x="127" y="45"/>
                    <a:pt x="129" y="37"/>
                    <a:pt x="124" y="37"/>
                  </a:cubicBezTo>
                  <a:close/>
                  <a:moveTo>
                    <a:pt x="119" y="126"/>
                  </a:moveTo>
                  <a:cubicBezTo>
                    <a:pt x="114" y="123"/>
                    <a:pt x="114" y="120"/>
                    <a:pt x="112" y="111"/>
                  </a:cubicBezTo>
                  <a:cubicBezTo>
                    <a:pt x="111" y="103"/>
                    <a:pt x="108" y="113"/>
                    <a:pt x="94" y="100"/>
                  </a:cubicBezTo>
                  <a:cubicBezTo>
                    <a:pt x="90" y="96"/>
                    <a:pt x="78" y="100"/>
                    <a:pt x="81" y="103"/>
                  </a:cubicBezTo>
                  <a:cubicBezTo>
                    <a:pt x="83" y="103"/>
                    <a:pt x="87" y="103"/>
                    <a:pt x="95" y="108"/>
                  </a:cubicBezTo>
                  <a:cubicBezTo>
                    <a:pt x="103" y="114"/>
                    <a:pt x="97" y="118"/>
                    <a:pt x="104" y="118"/>
                  </a:cubicBezTo>
                  <a:cubicBezTo>
                    <a:pt x="111" y="118"/>
                    <a:pt x="115" y="130"/>
                    <a:pt x="119" y="132"/>
                  </a:cubicBezTo>
                  <a:cubicBezTo>
                    <a:pt x="124" y="135"/>
                    <a:pt x="124" y="129"/>
                    <a:pt x="119" y="126"/>
                  </a:cubicBezTo>
                  <a:close/>
                  <a:moveTo>
                    <a:pt x="144" y="159"/>
                  </a:moveTo>
                  <a:cubicBezTo>
                    <a:pt x="141" y="160"/>
                    <a:pt x="141" y="164"/>
                    <a:pt x="144" y="166"/>
                  </a:cubicBezTo>
                  <a:cubicBezTo>
                    <a:pt x="148" y="169"/>
                    <a:pt x="149" y="157"/>
                    <a:pt x="144" y="159"/>
                  </a:cubicBezTo>
                  <a:close/>
                  <a:moveTo>
                    <a:pt x="187" y="217"/>
                  </a:moveTo>
                  <a:cubicBezTo>
                    <a:pt x="190" y="216"/>
                    <a:pt x="188" y="213"/>
                    <a:pt x="186" y="208"/>
                  </a:cubicBezTo>
                  <a:cubicBezTo>
                    <a:pt x="185" y="202"/>
                    <a:pt x="182" y="217"/>
                    <a:pt x="187" y="217"/>
                  </a:cubicBezTo>
                  <a:close/>
                  <a:moveTo>
                    <a:pt x="0" y="73"/>
                  </a:moveTo>
                  <a:cubicBezTo>
                    <a:pt x="0" y="76"/>
                    <a:pt x="4" y="83"/>
                    <a:pt x="11" y="85"/>
                  </a:cubicBezTo>
                  <a:cubicBezTo>
                    <a:pt x="14" y="85"/>
                    <a:pt x="5" y="77"/>
                    <a:pt x="6" y="74"/>
                  </a:cubicBezTo>
                  <a:cubicBezTo>
                    <a:pt x="6" y="70"/>
                    <a:pt x="1" y="68"/>
                    <a:pt x="0" y="73"/>
                  </a:cubicBezTo>
                  <a:close/>
                  <a:moveTo>
                    <a:pt x="142" y="64"/>
                  </a:moveTo>
                  <a:cubicBezTo>
                    <a:pt x="139" y="66"/>
                    <a:pt x="134" y="60"/>
                    <a:pt x="133" y="67"/>
                  </a:cubicBezTo>
                  <a:cubicBezTo>
                    <a:pt x="133" y="71"/>
                    <a:pt x="135" y="72"/>
                    <a:pt x="137" y="69"/>
                  </a:cubicBezTo>
                  <a:cubicBezTo>
                    <a:pt x="139" y="66"/>
                    <a:pt x="141" y="74"/>
                    <a:pt x="142" y="70"/>
                  </a:cubicBezTo>
                  <a:cubicBezTo>
                    <a:pt x="143" y="66"/>
                    <a:pt x="145" y="62"/>
                    <a:pt x="142" y="64"/>
                  </a:cubicBezTo>
                  <a:close/>
                  <a:moveTo>
                    <a:pt x="149" y="59"/>
                  </a:moveTo>
                  <a:cubicBezTo>
                    <a:pt x="149" y="61"/>
                    <a:pt x="153" y="61"/>
                    <a:pt x="158" y="59"/>
                  </a:cubicBezTo>
                  <a:cubicBezTo>
                    <a:pt x="162" y="58"/>
                    <a:pt x="151" y="52"/>
                    <a:pt x="149" y="59"/>
                  </a:cubicBezTo>
                  <a:close/>
                  <a:moveTo>
                    <a:pt x="136" y="164"/>
                  </a:moveTo>
                  <a:cubicBezTo>
                    <a:pt x="139" y="165"/>
                    <a:pt x="141" y="161"/>
                    <a:pt x="139" y="159"/>
                  </a:cubicBezTo>
                  <a:cubicBezTo>
                    <a:pt x="137" y="158"/>
                    <a:pt x="133" y="163"/>
                    <a:pt x="136" y="164"/>
                  </a:cubicBezTo>
                  <a:close/>
                  <a:moveTo>
                    <a:pt x="116" y="173"/>
                  </a:moveTo>
                  <a:cubicBezTo>
                    <a:pt x="116" y="174"/>
                    <a:pt x="116" y="174"/>
                    <a:pt x="116" y="174"/>
                  </a:cubicBezTo>
                  <a:cubicBezTo>
                    <a:pt x="111" y="176"/>
                    <a:pt x="119" y="178"/>
                    <a:pt x="121" y="175"/>
                  </a:cubicBezTo>
                  <a:cubicBezTo>
                    <a:pt x="123" y="172"/>
                    <a:pt x="120" y="170"/>
                    <a:pt x="116" y="173"/>
                  </a:cubicBezTo>
                  <a:close/>
                  <a:moveTo>
                    <a:pt x="115" y="146"/>
                  </a:moveTo>
                  <a:cubicBezTo>
                    <a:pt x="117" y="147"/>
                    <a:pt x="119" y="143"/>
                    <a:pt x="117" y="142"/>
                  </a:cubicBezTo>
                  <a:cubicBezTo>
                    <a:pt x="116" y="140"/>
                    <a:pt x="114" y="145"/>
                    <a:pt x="115" y="146"/>
                  </a:cubicBezTo>
                  <a:close/>
                  <a:moveTo>
                    <a:pt x="118" y="154"/>
                  </a:moveTo>
                  <a:cubicBezTo>
                    <a:pt x="120" y="154"/>
                    <a:pt x="121" y="153"/>
                    <a:pt x="119" y="150"/>
                  </a:cubicBezTo>
                  <a:cubicBezTo>
                    <a:pt x="118" y="147"/>
                    <a:pt x="114" y="154"/>
                    <a:pt x="118" y="154"/>
                  </a:cubicBezTo>
                  <a:close/>
                  <a:moveTo>
                    <a:pt x="157" y="146"/>
                  </a:moveTo>
                  <a:cubicBezTo>
                    <a:pt x="157" y="149"/>
                    <a:pt x="166" y="144"/>
                    <a:pt x="167" y="142"/>
                  </a:cubicBezTo>
                  <a:cubicBezTo>
                    <a:pt x="167" y="140"/>
                    <a:pt x="157" y="142"/>
                    <a:pt x="157" y="146"/>
                  </a:cubicBezTo>
                  <a:close/>
                  <a:moveTo>
                    <a:pt x="24" y="111"/>
                  </a:moveTo>
                  <a:cubicBezTo>
                    <a:pt x="26" y="111"/>
                    <a:pt x="27" y="109"/>
                    <a:pt x="26" y="105"/>
                  </a:cubicBezTo>
                  <a:cubicBezTo>
                    <a:pt x="24" y="102"/>
                    <a:pt x="19" y="111"/>
                    <a:pt x="24" y="111"/>
                  </a:cubicBezTo>
                  <a:close/>
                  <a:moveTo>
                    <a:pt x="120" y="98"/>
                  </a:moveTo>
                  <a:cubicBezTo>
                    <a:pt x="120" y="101"/>
                    <a:pt x="120" y="106"/>
                    <a:pt x="125" y="105"/>
                  </a:cubicBezTo>
                  <a:cubicBezTo>
                    <a:pt x="127" y="105"/>
                    <a:pt x="120" y="96"/>
                    <a:pt x="120" y="98"/>
                  </a:cubicBezTo>
                  <a:close/>
                  <a:moveTo>
                    <a:pt x="126" y="132"/>
                  </a:moveTo>
                  <a:cubicBezTo>
                    <a:pt x="124" y="135"/>
                    <a:pt x="129" y="138"/>
                    <a:pt x="133" y="144"/>
                  </a:cubicBezTo>
                  <a:cubicBezTo>
                    <a:pt x="138" y="150"/>
                    <a:pt x="141" y="146"/>
                    <a:pt x="137" y="143"/>
                  </a:cubicBezTo>
                  <a:cubicBezTo>
                    <a:pt x="133" y="140"/>
                    <a:pt x="129" y="128"/>
                    <a:pt x="126" y="132"/>
                  </a:cubicBezTo>
                  <a:close/>
                </a:path>
              </a:pathLst>
            </a:custGeom>
            <a:grpFill/>
            <a:ln w="6350" cap="rnd" cmpd="sng">
              <a:noFill/>
              <a:prstDash val="solid"/>
              <a:round/>
              <a:headEnd/>
              <a:tailEnd/>
            </a:ln>
          </p:spPr>
          <p:txBody>
            <a:bodyPr/>
            <a:lstStyle/>
            <a:p>
              <a:pPr>
                <a:defRPr/>
              </a:pPr>
              <a:endParaRPr lang="en-GB"/>
            </a:p>
          </p:txBody>
        </p:sp>
        <p:sp>
          <p:nvSpPr>
            <p:cNvPr id="59" name="Freeform 85"/>
            <p:cNvSpPr>
              <a:spLocks/>
            </p:cNvSpPr>
            <p:nvPr/>
          </p:nvSpPr>
          <p:spPr bwMode="auto">
            <a:xfrm>
              <a:off x="2415" y="3009"/>
              <a:ext cx="353" cy="353"/>
            </a:xfrm>
            <a:custGeom>
              <a:avLst/>
              <a:gdLst/>
              <a:ahLst/>
              <a:cxnLst>
                <a:cxn ang="0">
                  <a:pos x="137" y="43"/>
                </a:cxn>
                <a:cxn ang="0">
                  <a:pos x="131" y="23"/>
                </a:cxn>
                <a:cxn ang="0">
                  <a:pos x="121" y="29"/>
                </a:cxn>
                <a:cxn ang="0">
                  <a:pos x="98" y="22"/>
                </a:cxn>
                <a:cxn ang="0">
                  <a:pos x="75" y="3"/>
                </a:cxn>
                <a:cxn ang="0">
                  <a:pos x="68" y="2"/>
                </a:cxn>
                <a:cxn ang="0">
                  <a:pos x="68" y="7"/>
                </a:cxn>
                <a:cxn ang="0">
                  <a:pos x="52" y="14"/>
                </a:cxn>
                <a:cxn ang="0">
                  <a:pos x="55" y="25"/>
                </a:cxn>
                <a:cxn ang="0">
                  <a:pos x="45" y="37"/>
                </a:cxn>
                <a:cxn ang="0">
                  <a:pos x="37" y="38"/>
                </a:cxn>
                <a:cxn ang="0">
                  <a:pos x="29" y="35"/>
                </a:cxn>
                <a:cxn ang="0">
                  <a:pos x="1" y="39"/>
                </a:cxn>
                <a:cxn ang="0">
                  <a:pos x="1" y="40"/>
                </a:cxn>
                <a:cxn ang="0">
                  <a:pos x="13" y="63"/>
                </a:cxn>
                <a:cxn ang="0">
                  <a:pos x="26" y="46"/>
                </a:cxn>
                <a:cxn ang="0">
                  <a:pos x="39" y="73"/>
                </a:cxn>
                <a:cxn ang="0">
                  <a:pos x="49" y="92"/>
                </a:cxn>
                <a:cxn ang="0">
                  <a:pos x="68" y="107"/>
                </a:cxn>
                <a:cxn ang="0">
                  <a:pos x="99" y="126"/>
                </a:cxn>
                <a:cxn ang="0">
                  <a:pos x="103" y="132"/>
                </a:cxn>
                <a:cxn ang="0">
                  <a:pos x="123" y="146"/>
                </a:cxn>
                <a:cxn ang="0">
                  <a:pos x="129" y="148"/>
                </a:cxn>
                <a:cxn ang="0">
                  <a:pos x="122" y="140"/>
                </a:cxn>
                <a:cxn ang="0">
                  <a:pos x="109" y="130"/>
                </a:cxn>
                <a:cxn ang="0">
                  <a:pos x="103" y="126"/>
                </a:cxn>
                <a:cxn ang="0">
                  <a:pos x="97" y="117"/>
                </a:cxn>
                <a:cxn ang="0">
                  <a:pos x="89" y="106"/>
                </a:cxn>
                <a:cxn ang="0">
                  <a:pos x="67" y="83"/>
                </a:cxn>
                <a:cxn ang="0">
                  <a:pos x="66" y="77"/>
                </a:cxn>
                <a:cxn ang="0">
                  <a:pos x="58" y="64"/>
                </a:cxn>
                <a:cxn ang="0">
                  <a:pos x="65" y="51"/>
                </a:cxn>
                <a:cxn ang="0">
                  <a:pos x="73" y="50"/>
                </a:cxn>
                <a:cxn ang="0">
                  <a:pos x="93" y="50"/>
                </a:cxn>
                <a:cxn ang="0">
                  <a:pos x="110" y="52"/>
                </a:cxn>
                <a:cxn ang="0">
                  <a:pos x="126" y="52"/>
                </a:cxn>
                <a:cxn ang="0">
                  <a:pos x="136" y="60"/>
                </a:cxn>
                <a:cxn ang="0">
                  <a:pos x="146" y="49"/>
                </a:cxn>
                <a:cxn ang="0">
                  <a:pos x="137" y="43"/>
                </a:cxn>
              </a:cxnLst>
              <a:rect l="0" t="0" r="r" b="b"/>
              <a:pathLst>
                <a:path w="148" h="148">
                  <a:moveTo>
                    <a:pt x="137" y="43"/>
                  </a:moveTo>
                  <a:cubicBezTo>
                    <a:pt x="134" y="40"/>
                    <a:pt x="136" y="28"/>
                    <a:pt x="131" y="23"/>
                  </a:cubicBezTo>
                  <a:cubicBezTo>
                    <a:pt x="124" y="22"/>
                    <a:pt x="128" y="27"/>
                    <a:pt x="121" y="29"/>
                  </a:cubicBezTo>
                  <a:cubicBezTo>
                    <a:pt x="114" y="31"/>
                    <a:pt x="104" y="22"/>
                    <a:pt x="98" y="22"/>
                  </a:cubicBezTo>
                  <a:cubicBezTo>
                    <a:pt x="91" y="22"/>
                    <a:pt x="98" y="17"/>
                    <a:pt x="75" y="3"/>
                  </a:cubicBezTo>
                  <a:cubicBezTo>
                    <a:pt x="73" y="2"/>
                    <a:pt x="70" y="0"/>
                    <a:pt x="68" y="2"/>
                  </a:cubicBezTo>
                  <a:cubicBezTo>
                    <a:pt x="67" y="4"/>
                    <a:pt x="70" y="4"/>
                    <a:pt x="68" y="7"/>
                  </a:cubicBezTo>
                  <a:cubicBezTo>
                    <a:pt x="67" y="9"/>
                    <a:pt x="54" y="11"/>
                    <a:pt x="52" y="14"/>
                  </a:cubicBezTo>
                  <a:cubicBezTo>
                    <a:pt x="50" y="16"/>
                    <a:pt x="56" y="22"/>
                    <a:pt x="55" y="25"/>
                  </a:cubicBezTo>
                  <a:cubicBezTo>
                    <a:pt x="54" y="29"/>
                    <a:pt x="44" y="28"/>
                    <a:pt x="45" y="37"/>
                  </a:cubicBezTo>
                  <a:cubicBezTo>
                    <a:pt x="46" y="43"/>
                    <a:pt x="42" y="40"/>
                    <a:pt x="37" y="38"/>
                  </a:cubicBezTo>
                  <a:cubicBezTo>
                    <a:pt x="32" y="35"/>
                    <a:pt x="37" y="43"/>
                    <a:pt x="29" y="35"/>
                  </a:cubicBezTo>
                  <a:cubicBezTo>
                    <a:pt x="24" y="30"/>
                    <a:pt x="31" y="39"/>
                    <a:pt x="1" y="39"/>
                  </a:cubicBezTo>
                  <a:cubicBezTo>
                    <a:pt x="1" y="39"/>
                    <a:pt x="1" y="39"/>
                    <a:pt x="1" y="40"/>
                  </a:cubicBezTo>
                  <a:cubicBezTo>
                    <a:pt x="0" y="45"/>
                    <a:pt x="10" y="71"/>
                    <a:pt x="13" y="63"/>
                  </a:cubicBezTo>
                  <a:cubicBezTo>
                    <a:pt x="16" y="55"/>
                    <a:pt x="16" y="39"/>
                    <a:pt x="26" y="46"/>
                  </a:cubicBezTo>
                  <a:cubicBezTo>
                    <a:pt x="42" y="59"/>
                    <a:pt x="28" y="61"/>
                    <a:pt x="39" y="73"/>
                  </a:cubicBezTo>
                  <a:cubicBezTo>
                    <a:pt x="50" y="85"/>
                    <a:pt x="31" y="78"/>
                    <a:pt x="49" y="92"/>
                  </a:cubicBezTo>
                  <a:cubicBezTo>
                    <a:pt x="67" y="107"/>
                    <a:pt x="56" y="108"/>
                    <a:pt x="68" y="107"/>
                  </a:cubicBezTo>
                  <a:cubicBezTo>
                    <a:pt x="79" y="105"/>
                    <a:pt x="88" y="116"/>
                    <a:pt x="99" y="126"/>
                  </a:cubicBezTo>
                  <a:cubicBezTo>
                    <a:pt x="82" y="122"/>
                    <a:pt x="83" y="125"/>
                    <a:pt x="103" y="132"/>
                  </a:cubicBezTo>
                  <a:cubicBezTo>
                    <a:pt x="122" y="139"/>
                    <a:pt x="118" y="146"/>
                    <a:pt x="123" y="146"/>
                  </a:cubicBezTo>
                  <a:cubicBezTo>
                    <a:pt x="128" y="145"/>
                    <a:pt x="126" y="146"/>
                    <a:pt x="129" y="148"/>
                  </a:cubicBezTo>
                  <a:cubicBezTo>
                    <a:pt x="133" y="141"/>
                    <a:pt x="123" y="145"/>
                    <a:pt x="122" y="140"/>
                  </a:cubicBezTo>
                  <a:cubicBezTo>
                    <a:pt x="119" y="136"/>
                    <a:pt x="111" y="134"/>
                    <a:pt x="109" y="130"/>
                  </a:cubicBezTo>
                  <a:cubicBezTo>
                    <a:pt x="106" y="126"/>
                    <a:pt x="102" y="128"/>
                    <a:pt x="103" y="126"/>
                  </a:cubicBezTo>
                  <a:cubicBezTo>
                    <a:pt x="104" y="123"/>
                    <a:pt x="103" y="121"/>
                    <a:pt x="97" y="117"/>
                  </a:cubicBezTo>
                  <a:cubicBezTo>
                    <a:pt x="90" y="113"/>
                    <a:pt x="94" y="109"/>
                    <a:pt x="89" y="106"/>
                  </a:cubicBezTo>
                  <a:cubicBezTo>
                    <a:pt x="83" y="104"/>
                    <a:pt x="72" y="84"/>
                    <a:pt x="67" y="83"/>
                  </a:cubicBezTo>
                  <a:cubicBezTo>
                    <a:pt x="62" y="83"/>
                    <a:pt x="70" y="79"/>
                    <a:pt x="66" y="77"/>
                  </a:cubicBezTo>
                  <a:cubicBezTo>
                    <a:pt x="63" y="75"/>
                    <a:pt x="63" y="66"/>
                    <a:pt x="58" y="64"/>
                  </a:cubicBezTo>
                  <a:cubicBezTo>
                    <a:pt x="52" y="61"/>
                    <a:pt x="55" y="39"/>
                    <a:pt x="65" y="51"/>
                  </a:cubicBezTo>
                  <a:cubicBezTo>
                    <a:pt x="71" y="58"/>
                    <a:pt x="69" y="56"/>
                    <a:pt x="73" y="50"/>
                  </a:cubicBezTo>
                  <a:cubicBezTo>
                    <a:pt x="77" y="44"/>
                    <a:pt x="89" y="52"/>
                    <a:pt x="93" y="50"/>
                  </a:cubicBezTo>
                  <a:cubicBezTo>
                    <a:pt x="97" y="48"/>
                    <a:pt x="104" y="57"/>
                    <a:pt x="110" y="52"/>
                  </a:cubicBezTo>
                  <a:cubicBezTo>
                    <a:pt x="115" y="47"/>
                    <a:pt x="121" y="54"/>
                    <a:pt x="126" y="52"/>
                  </a:cubicBezTo>
                  <a:cubicBezTo>
                    <a:pt x="130" y="50"/>
                    <a:pt x="127" y="61"/>
                    <a:pt x="136" y="60"/>
                  </a:cubicBezTo>
                  <a:cubicBezTo>
                    <a:pt x="138" y="48"/>
                    <a:pt x="144" y="52"/>
                    <a:pt x="146" y="49"/>
                  </a:cubicBezTo>
                  <a:cubicBezTo>
                    <a:pt x="148" y="45"/>
                    <a:pt x="144" y="50"/>
                    <a:pt x="137" y="43"/>
                  </a:cubicBezTo>
                  <a:close/>
                </a:path>
              </a:pathLst>
            </a:custGeom>
            <a:grpFill/>
            <a:ln w="6350" cap="rnd" cmpd="sng">
              <a:noFill/>
              <a:prstDash val="solid"/>
              <a:round/>
              <a:headEnd/>
              <a:tailEnd/>
            </a:ln>
          </p:spPr>
          <p:txBody>
            <a:bodyPr/>
            <a:lstStyle/>
            <a:p>
              <a:pPr>
                <a:defRPr/>
              </a:pPr>
              <a:endParaRPr lang="en-GB"/>
            </a:p>
          </p:txBody>
        </p:sp>
        <p:sp>
          <p:nvSpPr>
            <p:cNvPr id="60" name="Freeform 86"/>
            <p:cNvSpPr>
              <a:spLocks/>
            </p:cNvSpPr>
            <p:nvPr/>
          </p:nvSpPr>
          <p:spPr bwMode="auto">
            <a:xfrm>
              <a:off x="2582" y="3288"/>
              <a:ext cx="50" cy="12"/>
            </a:xfrm>
            <a:custGeom>
              <a:avLst/>
              <a:gdLst/>
              <a:ahLst/>
              <a:cxnLst>
                <a:cxn ang="0">
                  <a:pos x="17" y="2"/>
                </a:cxn>
                <a:cxn ang="0">
                  <a:pos x="4" y="1"/>
                </a:cxn>
                <a:cxn ang="0">
                  <a:pos x="7" y="3"/>
                </a:cxn>
                <a:cxn ang="0">
                  <a:pos x="17" y="2"/>
                </a:cxn>
              </a:cxnLst>
              <a:rect l="0" t="0" r="r" b="b"/>
              <a:pathLst>
                <a:path w="21" h="5">
                  <a:moveTo>
                    <a:pt x="17" y="2"/>
                  </a:moveTo>
                  <a:cubicBezTo>
                    <a:pt x="15" y="1"/>
                    <a:pt x="8" y="0"/>
                    <a:pt x="4" y="1"/>
                  </a:cubicBezTo>
                  <a:cubicBezTo>
                    <a:pt x="0" y="1"/>
                    <a:pt x="0" y="2"/>
                    <a:pt x="7" y="3"/>
                  </a:cubicBezTo>
                  <a:cubicBezTo>
                    <a:pt x="15" y="4"/>
                    <a:pt x="21" y="5"/>
                    <a:pt x="17" y="2"/>
                  </a:cubicBezTo>
                  <a:close/>
                </a:path>
              </a:pathLst>
            </a:custGeom>
            <a:grpFill/>
            <a:ln w="6350" cap="rnd" cmpd="sng">
              <a:noFill/>
              <a:prstDash val="solid"/>
              <a:round/>
              <a:headEnd/>
              <a:tailEnd/>
            </a:ln>
          </p:spPr>
          <p:txBody>
            <a:bodyPr/>
            <a:lstStyle/>
            <a:p>
              <a:pPr>
                <a:defRPr/>
              </a:pPr>
              <a:endParaRPr lang="en-GB"/>
            </a:p>
          </p:txBody>
        </p:sp>
        <p:sp>
          <p:nvSpPr>
            <p:cNvPr id="61" name="Freeform 87"/>
            <p:cNvSpPr>
              <a:spLocks/>
            </p:cNvSpPr>
            <p:nvPr/>
          </p:nvSpPr>
          <p:spPr bwMode="auto">
            <a:xfrm>
              <a:off x="2582" y="3272"/>
              <a:ext cx="38" cy="14"/>
            </a:xfrm>
            <a:custGeom>
              <a:avLst/>
              <a:gdLst/>
              <a:ahLst/>
              <a:cxnLst>
                <a:cxn ang="0">
                  <a:pos x="2" y="3"/>
                </a:cxn>
                <a:cxn ang="0">
                  <a:pos x="12" y="4"/>
                </a:cxn>
                <a:cxn ang="0">
                  <a:pos x="2" y="3"/>
                </a:cxn>
              </a:cxnLst>
              <a:rect l="0" t="0" r="r" b="b"/>
              <a:pathLst>
                <a:path w="16" h="6">
                  <a:moveTo>
                    <a:pt x="2" y="3"/>
                  </a:moveTo>
                  <a:cubicBezTo>
                    <a:pt x="4" y="5"/>
                    <a:pt x="9" y="6"/>
                    <a:pt x="12" y="4"/>
                  </a:cubicBezTo>
                  <a:cubicBezTo>
                    <a:pt x="16" y="3"/>
                    <a:pt x="0" y="0"/>
                    <a:pt x="2" y="3"/>
                  </a:cubicBezTo>
                  <a:close/>
                </a:path>
              </a:pathLst>
            </a:custGeom>
            <a:grpFill/>
            <a:ln w="6350" cap="rnd" cmpd="sng">
              <a:noFill/>
              <a:prstDash val="solid"/>
              <a:round/>
              <a:headEnd/>
              <a:tailEnd/>
            </a:ln>
          </p:spPr>
          <p:txBody>
            <a:bodyPr/>
            <a:lstStyle/>
            <a:p>
              <a:pPr>
                <a:defRPr/>
              </a:pPr>
              <a:endParaRPr lang="en-GB"/>
            </a:p>
          </p:txBody>
        </p:sp>
        <p:sp>
          <p:nvSpPr>
            <p:cNvPr id="62" name="Freeform 88"/>
            <p:cNvSpPr>
              <a:spLocks/>
            </p:cNvSpPr>
            <p:nvPr/>
          </p:nvSpPr>
          <p:spPr bwMode="auto">
            <a:xfrm>
              <a:off x="2589" y="3305"/>
              <a:ext cx="41" cy="14"/>
            </a:xfrm>
            <a:custGeom>
              <a:avLst/>
              <a:gdLst/>
              <a:ahLst/>
              <a:cxnLst>
                <a:cxn ang="0">
                  <a:pos x="5" y="4"/>
                </a:cxn>
                <a:cxn ang="0">
                  <a:pos x="10" y="5"/>
                </a:cxn>
                <a:cxn ang="0">
                  <a:pos x="16" y="3"/>
                </a:cxn>
                <a:cxn ang="0">
                  <a:pos x="5" y="4"/>
                </a:cxn>
              </a:cxnLst>
              <a:rect l="0" t="0" r="r" b="b"/>
              <a:pathLst>
                <a:path w="17" h="6">
                  <a:moveTo>
                    <a:pt x="5" y="4"/>
                  </a:moveTo>
                  <a:cubicBezTo>
                    <a:pt x="6" y="6"/>
                    <a:pt x="6" y="5"/>
                    <a:pt x="10" y="5"/>
                  </a:cubicBezTo>
                  <a:cubicBezTo>
                    <a:pt x="14" y="4"/>
                    <a:pt x="17" y="4"/>
                    <a:pt x="16" y="3"/>
                  </a:cubicBezTo>
                  <a:cubicBezTo>
                    <a:pt x="14" y="2"/>
                    <a:pt x="0" y="0"/>
                    <a:pt x="5" y="4"/>
                  </a:cubicBezTo>
                  <a:close/>
                </a:path>
              </a:pathLst>
            </a:custGeom>
            <a:grpFill/>
            <a:ln w="6350" cap="rnd" cmpd="sng">
              <a:noFill/>
              <a:prstDash val="solid"/>
              <a:round/>
              <a:headEnd/>
              <a:tailEnd/>
            </a:ln>
          </p:spPr>
          <p:txBody>
            <a:bodyPr/>
            <a:lstStyle/>
            <a:p>
              <a:pPr>
                <a:defRPr/>
              </a:pPr>
              <a:endParaRPr lang="en-GB"/>
            </a:p>
          </p:txBody>
        </p:sp>
        <p:sp>
          <p:nvSpPr>
            <p:cNvPr id="63" name="Freeform 89"/>
            <p:cNvSpPr>
              <a:spLocks/>
            </p:cNvSpPr>
            <p:nvPr/>
          </p:nvSpPr>
          <p:spPr bwMode="auto">
            <a:xfrm>
              <a:off x="2468" y="3124"/>
              <a:ext cx="24" cy="21"/>
            </a:xfrm>
            <a:custGeom>
              <a:avLst/>
              <a:gdLst/>
              <a:ahLst/>
              <a:cxnLst>
                <a:cxn ang="0">
                  <a:pos x="8" y="5"/>
                </a:cxn>
                <a:cxn ang="0">
                  <a:pos x="3" y="0"/>
                </a:cxn>
                <a:cxn ang="0">
                  <a:pos x="2" y="4"/>
                </a:cxn>
                <a:cxn ang="0">
                  <a:pos x="10" y="8"/>
                </a:cxn>
                <a:cxn ang="0">
                  <a:pos x="8" y="5"/>
                </a:cxn>
              </a:cxnLst>
              <a:rect l="0" t="0" r="r" b="b"/>
              <a:pathLst>
                <a:path w="10" h="9">
                  <a:moveTo>
                    <a:pt x="8" y="5"/>
                  </a:moveTo>
                  <a:cubicBezTo>
                    <a:pt x="5" y="3"/>
                    <a:pt x="6" y="1"/>
                    <a:pt x="3" y="0"/>
                  </a:cubicBezTo>
                  <a:cubicBezTo>
                    <a:pt x="1" y="0"/>
                    <a:pt x="3" y="1"/>
                    <a:pt x="2" y="4"/>
                  </a:cubicBezTo>
                  <a:cubicBezTo>
                    <a:pt x="0" y="6"/>
                    <a:pt x="6" y="9"/>
                    <a:pt x="10" y="8"/>
                  </a:cubicBezTo>
                  <a:cubicBezTo>
                    <a:pt x="10" y="8"/>
                    <a:pt x="10" y="7"/>
                    <a:pt x="8" y="5"/>
                  </a:cubicBezTo>
                  <a:close/>
                </a:path>
              </a:pathLst>
            </a:custGeom>
            <a:grpFill/>
            <a:ln w="6350" cap="rnd" cmpd="sng">
              <a:noFill/>
              <a:prstDash val="solid"/>
              <a:round/>
              <a:headEnd/>
              <a:tailEnd/>
            </a:ln>
          </p:spPr>
          <p:txBody>
            <a:bodyPr/>
            <a:lstStyle/>
            <a:p>
              <a:pPr>
                <a:defRPr/>
              </a:pPr>
              <a:endParaRPr lang="en-GB"/>
            </a:p>
          </p:txBody>
        </p:sp>
        <p:sp>
          <p:nvSpPr>
            <p:cNvPr id="64" name="Freeform 90"/>
            <p:cNvSpPr>
              <a:spLocks/>
            </p:cNvSpPr>
            <p:nvPr/>
          </p:nvSpPr>
          <p:spPr bwMode="auto">
            <a:xfrm>
              <a:off x="2458" y="3121"/>
              <a:ext cx="19" cy="55"/>
            </a:xfrm>
            <a:custGeom>
              <a:avLst/>
              <a:gdLst/>
              <a:ahLst/>
              <a:cxnLst>
                <a:cxn ang="0">
                  <a:pos x="3" y="8"/>
                </a:cxn>
                <a:cxn ang="0">
                  <a:pos x="2" y="11"/>
                </a:cxn>
                <a:cxn ang="0">
                  <a:pos x="7" y="21"/>
                </a:cxn>
                <a:cxn ang="0">
                  <a:pos x="3" y="3"/>
                </a:cxn>
                <a:cxn ang="0">
                  <a:pos x="3" y="8"/>
                </a:cxn>
              </a:cxnLst>
              <a:rect l="0" t="0" r="r" b="b"/>
              <a:pathLst>
                <a:path w="8" h="23">
                  <a:moveTo>
                    <a:pt x="3" y="8"/>
                  </a:moveTo>
                  <a:cubicBezTo>
                    <a:pt x="5" y="14"/>
                    <a:pt x="2" y="10"/>
                    <a:pt x="2" y="11"/>
                  </a:cubicBezTo>
                  <a:cubicBezTo>
                    <a:pt x="1" y="13"/>
                    <a:pt x="3" y="17"/>
                    <a:pt x="7" y="21"/>
                  </a:cubicBezTo>
                  <a:cubicBezTo>
                    <a:pt x="8" y="23"/>
                    <a:pt x="4" y="6"/>
                    <a:pt x="3" y="3"/>
                  </a:cubicBezTo>
                  <a:cubicBezTo>
                    <a:pt x="3" y="0"/>
                    <a:pt x="0" y="3"/>
                    <a:pt x="3" y="8"/>
                  </a:cubicBezTo>
                  <a:close/>
                </a:path>
              </a:pathLst>
            </a:custGeom>
            <a:grpFill/>
            <a:ln w="6350" cap="rnd" cmpd="sng">
              <a:noFill/>
              <a:prstDash val="solid"/>
              <a:round/>
              <a:headEnd/>
              <a:tailEnd/>
            </a:ln>
          </p:spPr>
          <p:txBody>
            <a:bodyPr/>
            <a:lstStyle/>
            <a:p>
              <a:pPr>
                <a:defRPr/>
              </a:pPr>
              <a:endParaRPr lang="en-GB"/>
            </a:p>
          </p:txBody>
        </p:sp>
        <p:sp>
          <p:nvSpPr>
            <p:cNvPr id="65" name="Freeform 91"/>
            <p:cNvSpPr>
              <a:spLocks/>
            </p:cNvSpPr>
            <p:nvPr/>
          </p:nvSpPr>
          <p:spPr bwMode="auto">
            <a:xfrm>
              <a:off x="2482" y="3162"/>
              <a:ext cx="34" cy="40"/>
            </a:xfrm>
            <a:custGeom>
              <a:avLst/>
              <a:gdLst/>
              <a:ahLst/>
              <a:cxnLst>
                <a:cxn ang="0">
                  <a:pos x="6" y="6"/>
                </a:cxn>
                <a:cxn ang="0">
                  <a:pos x="1" y="4"/>
                </a:cxn>
                <a:cxn ang="0">
                  <a:pos x="11" y="14"/>
                </a:cxn>
                <a:cxn ang="0">
                  <a:pos x="6" y="6"/>
                </a:cxn>
              </a:cxnLst>
              <a:rect l="0" t="0" r="r" b="b"/>
              <a:pathLst>
                <a:path w="14" h="17">
                  <a:moveTo>
                    <a:pt x="6" y="6"/>
                  </a:moveTo>
                  <a:cubicBezTo>
                    <a:pt x="2" y="3"/>
                    <a:pt x="0" y="0"/>
                    <a:pt x="1" y="4"/>
                  </a:cubicBezTo>
                  <a:cubicBezTo>
                    <a:pt x="3" y="7"/>
                    <a:pt x="6" y="10"/>
                    <a:pt x="11" y="14"/>
                  </a:cubicBezTo>
                  <a:cubicBezTo>
                    <a:pt x="14" y="17"/>
                    <a:pt x="10" y="10"/>
                    <a:pt x="6" y="6"/>
                  </a:cubicBezTo>
                  <a:close/>
                </a:path>
              </a:pathLst>
            </a:custGeom>
            <a:grpFill/>
            <a:ln w="6350" cap="rnd" cmpd="sng">
              <a:noFill/>
              <a:prstDash val="solid"/>
              <a:round/>
              <a:headEnd/>
              <a:tailEnd/>
            </a:ln>
          </p:spPr>
          <p:txBody>
            <a:bodyPr/>
            <a:lstStyle/>
            <a:p>
              <a:pPr>
                <a:defRPr/>
              </a:pPr>
              <a:endParaRPr lang="en-GB"/>
            </a:p>
          </p:txBody>
        </p:sp>
        <p:sp>
          <p:nvSpPr>
            <p:cNvPr id="66" name="Freeform 92"/>
            <p:cNvSpPr>
              <a:spLocks/>
            </p:cNvSpPr>
            <p:nvPr/>
          </p:nvSpPr>
          <p:spPr bwMode="auto">
            <a:xfrm>
              <a:off x="1707" y="3331"/>
              <a:ext cx="17" cy="19"/>
            </a:xfrm>
            <a:custGeom>
              <a:avLst/>
              <a:gdLst/>
              <a:ahLst/>
              <a:cxnLst>
                <a:cxn ang="0">
                  <a:pos x="0" y="2"/>
                </a:cxn>
                <a:cxn ang="0">
                  <a:pos x="7" y="6"/>
                </a:cxn>
                <a:cxn ang="0">
                  <a:pos x="0" y="2"/>
                </a:cxn>
              </a:cxnLst>
              <a:rect l="0" t="0" r="r" b="b"/>
              <a:pathLst>
                <a:path w="7" h="8">
                  <a:moveTo>
                    <a:pt x="0" y="2"/>
                  </a:moveTo>
                  <a:cubicBezTo>
                    <a:pt x="0" y="8"/>
                    <a:pt x="5" y="8"/>
                    <a:pt x="7" y="6"/>
                  </a:cubicBezTo>
                  <a:cubicBezTo>
                    <a:pt x="7" y="4"/>
                    <a:pt x="5" y="0"/>
                    <a:pt x="0" y="2"/>
                  </a:cubicBezTo>
                  <a:close/>
                </a:path>
              </a:pathLst>
            </a:custGeom>
            <a:grpFill/>
            <a:ln w="6350" cap="rnd" cmpd="sng">
              <a:noFill/>
              <a:prstDash val="solid"/>
              <a:round/>
              <a:headEnd/>
              <a:tailEnd/>
            </a:ln>
          </p:spPr>
          <p:txBody>
            <a:bodyPr/>
            <a:lstStyle/>
            <a:p>
              <a:pPr>
                <a:defRPr/>
              </a:pPr>
              <a:endParaRPr lang="en-GB"/>
            </a:p>
          </p:txBody>
        </p:sp>
      </p:grpSp>
      <p:sp>
        <p:nvSpPr>
          <p:cNvPr id="133" name="Flowchart: Magnetic Disk 132"/>
          <p:cNvSpPr/>
          <p:nvPr/>
        </p:nvSpPr>
        <p:spPr bwMode="ltGray">
          <a:xfrm>
            <a:off x="5652120" y="3682583"/>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4" name="Flowchart: Magnetic Disk 133"/>
          <p:cNvSpPr/>
          <p:nvPr/>
        </p:nvSpPr>
        <p:spPr bwMode="ltGray">
          <a:xfrm>
            <a:off x="5580112" y="491316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5" name="Flowchart: Magnetic Disk 134"/>
          <p:cNvSpPr/>
          <p:nvPr/>
        </p:nvSpPr>
        <p:spPr bwMode="ltGray">
          <a:xfrm>
            <a:off x="6876256" y="2896936"/>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6" name="Flowchart: Magnetic Disk 135"/>
          <p:cNvSpPr/>
          <p:nvPr/>
        </p:nvSpPr>
        <p:spPr bwMode="ltGray">
          <a:xfrm>
            <a:off x="6372200" y="275292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7" name="Flowchart: Magnetic Disk 136"/>
          <p:cNvSpPr/>
          <p:nvPr/>
        </p:nvSpPr>
        <p:spPr bwMode="ltGray">
          <a:xfrm>
            <a:off x="6732240" y="4697136"/>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8" name="Flowchart: Magnetic Disk 137"/>
          <p:cNvSpPr/>
          <p:nvPr/>
        </p:nvSpPr>
        <p:spPr bwMode="ltGray">
          <a:xfrm>
            <a:off x="7380312" y="491316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39" name="Flowchart: Magnetic Disk 138"/>
          <p:cNvSpPr/>
          <p:nvPr/>
        </p:nvSpPr>
        <p:spPr bwMode="ltGray">
          <a:xfrm>
            <a:off x="7452320" y="4553120"/>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0" name="Flowchart: Magnetic Disk 139"/>
          <p:cNvSpPr/>
          <p:nvPr/>
        </p:nvSpPr>
        <p:spPr bwMode="ltGray">
          <a:xfrm>
            <a:off x="6516216" y="3761032"/>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1" name="Flowchart: Magnetic Disk 140"/>
          <p:cNvSpPr/>
          <p:nvPr/>
        </p:nvSpPr>
        <p:spPr bwMode="ltGray">
          <a:xfrm>
            <a:off x="6084168" y="3826599"/>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2" name="Flowchart: Magnetic Disk 141"/>
          <p:cNvSpPr/>
          <p:nvPr/>
        </p:nvSpPr>
        <p:spPr bwMode="ltGray">
          <a:xfrm>
            <a:off x="7596336" y="3689024"/>
            <a:ext cx="225684" cy="150457"/>
          </a:xfrm>
          <a:prstGeom prst="flowChartMagneticDisk">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143" name="Flowchart: Magnetic Disk 142"/>
          <p:cNvSpPr/>
          <p:nvPr/>
        </p:nvSpPr>
        <p:spPr bwMode="ltGray">
          <a:xfrm>
            <a:off x="5364088" y="4193080"/>
            <a:ext cx="527480" cy="351656"/>
          </a:xfrm>
          <a:prstGeom prst="flowChartMagneticDisk">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cxnSp>
        <p:nvCxnSpPr>
          <p:cNvPr id="146" name="Straight Connector 145"/>
          <p:cNvCxnSpPr>
            <a:stCxn id="135" idx="3"/>
            <a:endCxn id="144" idx="1"/>
          </p:cNvCxnSpPr>
          <p:nvPr/>
        </p:nvCxnSpPr>
        <p:spPr>
          <a:xfrm flipH="1">
            <a:off x="6324484" y="3047393"/>
            <a:ext cx="664614" cy="114568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a:stCxn id="136" idx="3"/>
            <a:endCxn id="144" idx="1"/>
          </p:cNvCxnSpPr>
          <p:nvPr/>
        </p:nvCxnSpPr>
        <p:spPr>
          <a:xfrm flipH="1">
            <a:off x="6324484" y="2903377"/>
            <a:ext cx="160558" cy="128970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142" idx="2"/>
          </p:cNvCxnSpPr>
          <p:nvPr/>
        </p:nvCxnSpPr>
        <p:spPr>
          <a:xfrm flipH="1">
            <a:off x="6300192" y="3764253"/>
            <a:ext cx="1296144" cy="42882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a:stCxn id="139" idx="2"/>
            <a:endCxn id="144" idx="4"/>
          </p:cNvCxnSpPr>
          <p:nvPr/>
        </p:nvCxnSpPr>
        <p:spPr>
          <a:xfrm flipH="1" flipV="1">
            <a:off x="6588224" y="4368908"/>
            <a:ext cx="864096" cy="25944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a:stCxn id="143" idx="4"/>
            <a:endCxn id="144" idx="2"/>
          </p:cNvCxnSpPr>
          <p:nvPr/>
        </p:nvCxnSpPr>
        <p:spPr>
          <a:xfrm>
            <a:off x="5891568" y="4368908"/>
            <a:ext cx="16917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a:stCxn id="133" idx="3"/>
            <a:endCxn id="144" idx="1"/>
          </p:cNvCxnSpPr>
          <p:nvPr/>
        </p:nvCxnSpPr>
        <p:spPr>
          <a:xfrm>
            <a:off x="5764962" y="3833040"/>
            <a:ext cx="559522" cy="36004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34" idx="4"/>
            <a:endCxn id="144" idx="3"/>
          </p:cNvCxnSpPr>
          <p:nvPr/>
        </p:nvCxnSpPr>
        <p:spPr>
          <a:xfrm flipV="1">
            <a:off x="5805796" y="4544736"/>
            <a:ext cx="518688" cy="44365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a:stCxn id="137" idx="1"/>
          </p:cNvCxnSpPr>
          <p:nvPr/>
        </p:nvCxnSpPr>
        <p:spPr>
          <a:xfrm flipH="1" flipV="1">
            <a:off x="6300192" y="4553120"/>
            <a:ext cx="544890" cy="144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4" name="Flowchart: Magnetic Disk 143"/>
          <p:cNvSpPr/>
          <p:nvPr/>
        </p:nvSpPr>
        <p:spPr bwMode="ltGray">
          <a:xfrm>
            <a:off x="6060744" y="4193080"/>
            <a:ext cx="527480" cy="351656"/>
          </a:xfrm>
          <a:prstGeom prst="flowChartMagneticDisk">
            <a:avLst/>
          </a:prstGeom>
          <a:solidFill>
            <a:schemeClr val="accent4">
              <a:lumMod val="75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b="1" dirty="0" smtClean="0">
                <a:solidFill>
                  <a:schemeClr val="bg1"/>
                </a:solidFill>
              </a:rPr>
              <a:t>ODIPP</a:t>
            </a:r>
          </a:p>
        </p:txBody>
      </p:sp>
      <p:cxnSp>
        <p:nvCxnSpPr>
          <p:cNvPr id="162" name="Straight Connector 161"/>
          <p:cNvCxnSpPr>
            <a:stCxn id="138" idx="1"/>
            <a:endCxn id="144" idx="4"/>
          </p:cNvCxnSpPr>
          <p:nvPr/>
        </p:nvCxnSpPr>
        <p:spPr>
          <a:xfrm flipH="1" flipV="1">
            <a:off x="6588224" y="4368908"/>
            <a:ext cx="904930" cy="5442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a:endCxn id="140" idx="3"/>
          </p:cNvCxnSpPr>
          <p:nvPr/>
        </p:nvCxnSpPr>
        <p:spPr>
          <a:xfrm flipV="1">
            <a:off x="6300192" y="3911489"/>
            <a:ext cx="328866" cy="28159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endCxn id="141" idx="3"/>
          </p:cNvCxnSpPr>
          <p:nvPr/>
        </p:nvCxnSpPr>
        <p:spPr>
          <a:xfrm flipH="1" flipV="1">
            <a:off x="6197010" y="3977056"/>
            <a:ext cx="31174" cy="1375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2" name="Rectangle 171"/>
          <p:cNvSpPr/>
          <p:nvPr/>
        </p:nvSpPr>
        <p:spPr>
          <a:xfrm>
            <a:off x="4139952" y="4193080"/>
            <a:ext cx="1160182" cy="400110"/>
          </a:xfrm>
          <a:prstGeom prst="rect">
            <a:avLst/>
          </a:prstGeom>
        </p:spPr>
        <p:txBody>
          <a:bodyPr wrap="square">
            <a:spAutoFit/>
          </a:bodyPr>
          <a:lstStyle/>
          <a:p>
            <a:pPr algn="r"/>
            <a:r>
              <a:rPr lang="de-DE" sz="1000" dirty="0" smtClean="0">
                <a:latin typeface="+mj-lt"/>
              </a:rPr>
              <a:t>Paneuropäisches Datenportal</a:t>
            </a:r>
            <a:endParaRPr lang="de-DE" sz="1000" dirty="0">
              <a:latin typeface="+mj-lt"/>
            </a:endParaRPr>
          </a:p>
        </p:txBody>
      </p:sp>
      <p:sp>
        <p:nvSpPr>
          <p:cNvPr id="173" name="Slide Number Placeholder 172"/>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153400" cy="914400"/>
          </a:xfrm>
        </p:spPr>
        <p:txBody>
          <a:bodyPr/>
          <a:lstStyle/>
          <a:p>
            <a:r>
              <a:rPr lang="de-DE" dirty="0" smtClean="0"/>
              <a:t>Wir bieten Ihnen verschiedene Dienstleistungen im Bereich Open Government Data</a:t>
            </a:r>
            <a:endParaRPr lang="de-DE" dirty="0"/>
          </a:p>
        </p:txBody>
      </p:sp>
      <p:sp>
        <p:nvSpPr>
          <p:cNvPr id="6" name="Rectangle 5"/>
          <p:cNvSpPr/>
          <p:nvPr/>
        </p:nvSpPr>
        <p:spPr bwMode="ltGray">
          <a:xfrm>
            <a:off x="533400" y="1758280"/>
            <a:ext cx="2584648" cy="20574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2400" b="1" i="1" dirty="0" smtClean="0">
                <a:solidFill>
                  <a:schemeClr val="bg1"/>
                </a:solidFill>
                <a:latin typeface="Georgia" pitchFamily="18" charset="0"/>
              </a:rPr>
              <a:t>Veröffentlich-</a:t>
            </a:r>
            <a:r>
              <a:rPr lang="de-DE" sz="2400" b="1" i="1" dirty="0" err="1" smtClean="0">
                <a:solidFill>
                  <a:schemeClr val="bg1"/>
                </a:solidFill>
                <a:latin typeface="Georgia" pitchFamily="18" charset="0"/>
              </a:rPr>
              <a:t>ungsmanage</a:t>
            </a:r>
            <a:r>
              <a:rPr lang="de-DE" sz="2400" b="1" i="1" dirty="0" smtClean="0">
                <a:solidFill>
                  <a:schemeClr val="bg1"/>
                </a:solidFill>
                <a:latin typeface="Georgia" pitchFamily="18" charset="0"/>
              </a:rPr>
              <a:t>-</a:t>
            </a:r>
            <a:r>
              <a:rPr lang="de-DE" sz="2400" b="1" i="1" dirty="0" err="1" smtClean="0">
                <a:solidFill>
                  <a:schemeClr val="bg1"/>
                </a:solidFill>
                <a:latin typeface="Georgia" pitchFamily="18" charset="0"/>
              </a:rPr>
              <a:t>ment</a:t>
            </a:r>
            <a:endParaRPr lang="de-DE" sz="2400" b="1" i="1" dirty="0" smtClean="0">
              <a:solidFill>
                <a:schemeClr val="bg1"/>
              </a:solidFill>
              <a:latin typeface="Georgia" pitchFamily="18" charset="0"/>
            </a:endParaRPr>
          </a:p>
        </p:txBody>
      </p:sp>
      <p:sp>
        <p:nvSpPr>
          <p:cNvPr id="10" name="Rectangle 9"/>
          <p:cNvSpPr/>
          <p:nvPr/>
        </p:nvSpPr>
        <p:spPr bwMode="ltGray">
          <a:xfrm>
            <a:off x="3276600" y="1758280"/>
            <a:ext cx="2584648" cy="20574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2400" b="1" i="1" dirty="0" smtClean="0">
                <a:solidFill>
                  <a:schemeClr val="bg1"/>
                </a:solidFill>
                <a:latin typeface="Georgia" pitchFamily="18" charset="0"/>
              </a:rPr>
              <a:t>Training</a:t>
            </a:r>
          </a:p>
        </p:txBody>
      </p:sp>
      <p:sp>
        <p:nvSpPr>
          <p:cNvPr id="11" name="Rectangle 10"/>
          <p:cNvSpPr/>
          <p:nvPr/>
        </p:nvSpPr>
        <p:spPr bwMode="ltGray">
          <a:xfrm>
            <a:off x="6019800" y="1758280"/>
            <a:ext cx="2584648" cy="2057400"/>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2400" b="1" i="1" dirty="0" smtClean="0">
                <a:solidFill>
                  <a:schemeClr val="bg1"/>
                </a:solidFill>
                <a:latin typeface="Georgia" pitchFamily="18" charset="0"/>
              </a:rPr>
              <a:t>Beratung</a:t>
            </a:r>
          </a:p>
        </p:txBody>
      </p:sp>
      <p:sp>
        <p:nvSpPr>
          <p:cNvPr id="12" name="Rectangle 11"/>
          <p:cNvSpPr/>
          <p:nvPr/>
        </p:nvSpPr>
        <p:spPr bwMode="ltGray">
          <a:xfrm>
            <a:off x="533400" y="3968080"/>
            <a:ext cx="2584648" cy="1981200"/>
          </a:xfrm>
          <a:prstGeom prst="rect">
            <a:avLst/>
          </a:prstGeom>
          <a:solidFill>
            <a:schemeClr val="tx2"/>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de-DE" sz="1300" dirty="0" smtClean="0">
                <a:solidFill>
                  <a:schemeClr val="bg1"/>
                </a:solidFill>
                <a:latin typeface="Georgia" pitchFamily="18" charset="0"/>
              </a:rPr>
              <a:t>Wir helfen (potenziellen) Herausgebern von Open Government Data dabei, wiederverwendbare Metadatenbeschreibungen für ihre Datensets vorzubereiten, zu transformieren und zu veröffentlichen.</a:t>
            </a:r>
          </a:p>
        </p:txBody>
      </p:sp>
      <p:sp>
        <p:nvSpPr>
          <p:cNvPr id="13" name="Rectangle 12"/>
          <p:cNvSpPr/>
          <p:nvPr/>
        </p:nvSpPr>
        <p:spPr bwMode="ltGray">
          <a:xfrm>
            <a:off x="3276600" y="3968080"/>
            <a:ext cx="2584648" cy="1981200"/>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300" dirty="0" smtClean="0">
                <a:solidFill>
                  <a:schemeClr val="bg1"/>
                </a:solidFill>
                <a:latin typeface="Georgia" pitchFamily="18" charset="0"/>
              </a:rPr>
              <a:t>Wir trainieren öffentliche Verwaltungen in ganz Europa hinsichtlich des Mehrwerts von (</a:t>
            </a:r>
            <a:r>
              <a:rPr lang="de-DE" sz="1300" dirty="0" err="1" smtClean="0">
                <a:solidFill>
                  <a:schemeClr val="bg1"/>
                </a:solidFill>
                <a:latin typeface="Georgia" pitchFamily="18" charset="0"/>
              </a:rPr>
              <a:t>Linked</a:t>
            </a:r>
            <a:r>
              <a:rPr lang="de-DE" sz="1300" dirty="0" smtClean="0">
                <a:solidFill>
                  <a:schemeClr val="bg1"/>
                </a:solidFill>
                <a:latin typeface="Georgia" pitchFamily="18" charset="0"/>
              </a:rPr>
              <a:t>) Open Government Data und helfen ihnen dabei, Kapazitäten in der effektiven und effizienten Veröffentlichung von Daten aufzubauen.</a:t>
            </a:r>
          </a:p>
        </p:txBody>
      </p:sp>
      <p:sp>
        <p:nvSpPr>
          <p:cNvPr id="14" name="Rectangle 13"/>
          <p:cNvSpPr/>
          <p:nvPr/>
        </p:nvSpPr>
        <p:spPr bwMode="ltGray">
          <a:xfrm>
            <a:off x="6019800" y="3968080"/>
            <a:ext cx="2584648" cy="1981200"/>
          </a:xfrm>
          <a:prstGeom prst="rect">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ctr" anchorCtr="0"/>
          <a:lstStyle/>
          <a:p>
            <a:r>
              <a:rPr lang="de-DE" sz="1300" dirty="0" smtClean="0">
                <a:solidFill>
                  <a:schemeClr val="bg1"/>
                </a:solidFill>
                <a:latin typeface="Georgia" pitchFamily="18" charset="0"/>
              </a:rPr>
              <a:t>Wir bieten Ihnen Beratungsdienstleistungen, die genau auf den Bedarf öffentlicher Verwaltungen zugeschnitten sind und ein breites Spektrum an Themen abdecken; von IT bis zur Lizensierung von (</a:t>
            </a:r>
            <a:r>
              <a:rPr lang="de-DE" sz="1300" dirty="0" err="1" smtClean="0">
                <a:solidFill>
                  <a:schemeClr val="bg1"/>
                </a:solidFill>
                <a:latin typeface="Georgia" pitchFamily="18" charset="0"/>
              </a:rPr>
              <a:t>Linked</a:t>
            </a:r>
            <a:r>
              <a:rPr lang="de-DE" sz="1300" dirty="0" smtClean="0">
                <a:solidFill>
                  <a:schemeClr val="bg1"/>
                </a:solidFill>
                <a:latin typeface="Georgia" pitchFamily="18" charset="0"/>
              </a:rPr>
              <a:t>) Open Government Data. </a:t>
            </a:r>
          </a:p>
        </p:txBody>
      </p:sp>
      <p:sp>
        <p:nvSpPr>
          <p:cNvPr id="16" name="Slide Number Placeholder 15"/>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DS_presentation template v0.04">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868</Words>
  <Application>Microsoft Office PowerPoint</Application>
  <PresentationFormat>Bildschirmpräsentation (4:3)</PresentationFormat>
  <Paragraphs>176</Paragraphs>
  <Slides>17</Slides>
  <Notes>12</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ODS_presentation template v0.04</vt:lpstr>
      <vt:lpstr> Open Data Support Wie können wir Ihnen helfen?</vt:lpstr>
      <vt:lpstr>Diese Präsentation wurde von PwC erstellt  Autoren:  Nikolaos Loutas, Michiel De Keyzer und Stijn Goedertier </vt:lpstr>
      <vt:lpstr>Open Data bietet großes Potenzial sozialen und ökonomischen Mehrwert zu generieren</vt:lpstr>
      <vt:lpstr>In Europa gibt es mehr als 160 Portale, die Open Government Data bereitstellen</vt:lpstr>
      <vt:lpstr>Eingeschränkte Zugänglichkeit und Mangel an (grenz-/ sektorenübergreifendem) Bewusstsein für offene Datensätze</vt:lpstr>
      <vt:lpstr>Keine Wiederverwendung = kein sozialer und ökonomischer Mehrwert</vt:lpstr>
      <vt:lpstr>Unsere Mission...</vt:lpstr>
      <vt:lpstr>Unsere Mission...</vt:lpstr>
      <vt:lpstr>Wir bieten Ihnen verschiedene Dienstleistungen im Bereich Open Government Data</vt:lpstr>
      <vt:lpstr>Wir bieten Ihnen Unterstützung beim Veröffentlichungsmanagement</vt:lpstr>
      <vt:lpstr>Wir bieten Ihnen Trainingsdienstleistungen</vt:lpstr>
      <vt:lpstr>Unsere Trainingsdienstleistungen</vt:lpstr>
      <vt:lpstr>Trainingskatalog</vt:lpstr>
      <vt:lpstr>Wir bieten Ihnen Beratungsdienstleistungen</vt:lpstr>
      <vt:lpstr>Unsere Beratungsdienstleistungen</vt:lpstr>
      <vt:lpstr>Werden Sie Teil unseres Teams...</vt:lpstr>
      <vt:lpstr>PowerPoint-Präsentation</vt:lpstr>
    </vt:vector>
  </TitlesOfParts>
  <Company>PricewaterhouseCoopers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Michiel De Keyzer</dc:creator>
  <cp:lastModifiedBy>Pülicher, Leif</cp:lastModifiedBy>
  <cp:revision>86</cp:revision>
  <dcterms:created xsi:type="dcterms:W3CDTF">2013-05-14T15:05:51Z</dcterms:created>
  <dcterms:modified xsi:type="dcterms:W3CDTF">2014-09-26T15:49:12Z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